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UcGcIiVZj0xXqqt+Lym1GXcZe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8"/>
    <p:restoredTop sz="94638"/>
  </p:normalViewPr>
  <p:slideViewPr>
    <p:cSldViewPr snapToGrid="0">
      <p:cViewPr varScale="1">
        <p:scale>
          <a:sx n="128" d="100"/>
          <a:sy n="128" d="100"/>
        </p:scale>
        <p:origin x="28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customschemas.google.com/relationships/presentationmetadata" Target="meta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Inversion</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800" b="0" i="0" dirty="0">
                <a:latin typeface="Arial"/>
                <a:ea typeface="Arial"/>
                <a:cs typeface="Arial"/>
                <a:sym typeface="Arial"/>
              </a:rPr>
              <a:t>Given a sequence of integers a</a:t>
            </a:r>
            <a:r>
              <a:rPr lang="en-US" sz="1800" b="0" i="0" baseline="-25000" dirty="0">
                <a:latin typeface="Arial"/>
                <a:ea typeface="Arial"/>
                <a:cs typeface="Arial"/>
                <a:sym typeface="Arial"/>
              </a:rPr>
              <a:t>1</a:t>
            </a:r>
            <a:r>
              <a:rPr lang="en-US" sz="1800" b="0" i="0" dirty="0">
                <a:latin typeface="Arial"/>
                <a:ea typeface="Arial"/>
                <a:cs typeface="Arial"/>
                <a:sym typeface="Arial"/>
              </a:rPr>
              <a:t>, a</a:t>
            </a:r>
            <a:r>
              <a:rPr lang="en-US" sz="1800" b="0" i="0" baseline="-25000" dirty="0">
                <a:latin typeface="Arial"/>
                <a:ea typeface="Arial"/>
                <a:cs typeface="Arial"/>
                <a:sym typeface="Arial"/>
              </a:rPr>
              <a:t>2</a:t>
            </a:r>
            <a:r>
              <a:rPr lang="en-US" sz="1800" b="0" i="0" dirty="0">
                <a:latin typeface="Arial"/>
                <a:ea typeface="Arial"/>
                <a:cs typeface="Arial"/>
                <a:sym typeface="Arial"/>
              </a:rPr>
              <a:t>,…, a</a:t>
            </a:r>
            <a:r>
              <a:rPr lang="en-US" sz="1800" b="0" i="0" baseline="-25000" dirty="0">
                <a:latin typeface="Arial"/>
                <a:ea typeface="Arial"/>
                <a:cs typeface="Arial"/>
                <a:sym typeface="Arial"/>
              </a:rPr>
              <a:t>n</a:t>
            </a:r>
            <a:r>
              <a:rPr lang="en-US" sz="1800" b="0" i="0" dirty="0">
                <a:latin typeface="Arial"/>
                <a:ea typeface="Arial"/>
                <a:cs typeface="Arial"/>
                <a:sym typeface="Arial"/>
              </a:rPr>
              <a:t>. A pair (I, j) is called </a:t>
            </a:r>
            <a:r>
              <a:rPr lang="en-US" sz="1800" dirty="0">
                <a:latin typeface="Arial"/>
                <a:ea typeface="Arial"/>
                <a:cs typeface="Arial"/>
                <a:sym typeface="Arial"/>
              </a:rPr>
              <a:t>an inversion if </a:t>
            </a:r>
            <a:r>
              <a:rPr lang="en-US" sz="1800" b="1" i="1" dirty="0" err="1">
                <a:latin typeface="Arial"/>
                <a:ea typeface="Arial"/>
                <a:cs typeface="Arial"/>
                <a:sym typeface="Arial"/>
              </a:rPr>
              <a:t>i</a:t>
            </a:r>
            <a:r>
              <a:rPr lang="en-US" sz="1800" b="1" i="1" dirty="0">
                <a:latin typeface="Arial"/>
                <a:ea typeface="Arial"/>
                <a:cs typeface="Arial"/>
                <a:sym typeface="Arial"/>
              </a:rPr>
              <a:t> &lt; j </a:t>
            </a:r>
            <a:r>
              <a:rPr lang="en-US" sz="1800" dirty="0">
                <a:latin typeface="Arial"/>
                <a:ea typeface="Arial"/>
                <a:cs typeface="Arial"/>
                <a:sym typeface="Arial"/>
              </a:rPr>
              <a:t>and </a:t>
            </a:r>
            <a:r>
              <a:rPr lang="en-US" sz="1800" b="1" i="1" dirty="0">
                <a:latin typeface="Arial"/>
                <a:ea typeface="Arial"/>
                <a:cs typeface="Arial"/>
                <a:sym typeface="Arial"/>
              </a:rPr>
              <a:t>a</a:t>
            </a:r>
            <a:r>
              <a:rPr lang="en-US" sz="1800" b="1" i="1" baseline="-25000" dirty="0">
                <a:latin typeface="Arial"/>
                <a:ea typeface="Arial"/>
                <a:cs typeface="Arial"/>
                <a:sym typeface="Arial"/>
              </a:rPr>
              <a:t>i</a:t>
            </a:r>
            <a:r>
              <a:rPr lang="en-US" sz="1800" b="1" i="1" dirty="0">
                <a:latin typeface="Arial"/>
                <a:ea typeface="Arial"/>
                <a:cs typeface="Arial"/>
                <a:sym typeface="Arial"/>
              </a:rPr>
              <a:t> &gt; </a:t>
            </a:r>
            <a:r>
              <a:rPr lang="en-US" sz="1800" b="1" i="1" dirty="0" err="1">
                <a:latin typeface="Arial"/>
                <a:ea typeface="Arial"/>
                <a:cs typeface="Arial"/>
                <a:sym typeface="Arial"/>
              </a:rPr>
              <a:t>a</a:t>
            </a:r>
            <a:r>
              <a:rPr lang="en-US" sz="1800" b="1" i="1" baseline="-25000" dirty="0" err="1">
                <a:latin typeface="Arial"/>
                <a:ea typeface="Arial"/>
                <a:cs typeface="Arial"/>
                <a:sym typeface="Arial"/>
              </a:rPr>
              <a:t>j</a:t>
            </a:r>
            <a:r>
              <a:rPr lang="en-US" sz="1800" b="1" i="1" dirty="0">
                <a:latin typeface="Arial"/>
                <a:ea typeface="Arial"/>
                <a:cs typeface="Arial"/>
                <a:sym typeface="Arial"/>
              </a:rPr>
              <a:t> </a:t>
            </a:r>
            <a:endParaRPr dirty="0"/>
          </a:p>
          <a:p>
            <a:pPr marL="457200" lvl="0" indent="-342900" algn="l" rtl="0">
              <a:lnSpc>
                <a:spcPct val="90000"/>
              </a:lnSpc>
              <a:spcBef>
                <a:spcPts val="1000"/>
              </a:spcBef>
              <a:spcAft>
                <a:spcPts val="0"/>
              </a:spcAft>
              <a:buSzPts val="1800"/>
              <a:buChar char="•"/>
            </a:pPr>
            <a:r>
              <a:rPr lang="en-US" sz="1800" dirty="0">
                <a:latin typeface="Arial"/>
                <a:ea typeface="Arial"/>
                <a:cs typeface="Arial"/>
                <a:sym typeface="Arial"/>
              </a:rPr>
              <a:t>Compute the number Q of inversions</a:t>
            </a:r>
            <a:endParaRPr dirty="0"/>
          </a:p>
          <a:p>
            <a:pPr marL="457200" lvl="0" indent="-228600" algn="l" rtl="0">
              <a:lnSpc>
                <a:spcPct val="90000"/>
              </a:lnSpc>
              <a:spcBef>
                <a:spcPts val="1000"/>
              </a:spcBef>
              <a:spcAft>
                <a:spcPts val="0"/>
              </a:spcAft>
              <a:buSzPts val="1800"/>
              <a:buNone/>
            </a:pPr>
            <a:endParaRPr sz="1800" dirty="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dirty="0">
                <a:latin typeface="Arial"/>
                <a:ea typeface="Arial"/>
                <a:cs typeface="Arial"/>
                <a:sym typeface="Arial"/>
              </a:rPr>
              <a:t>Input</a:t>
            </a:r>
            <a:endParaRPr dirty="0"/>
          </a:p>
          <a:p>
            <a:pPr marL="914400" lvl="1" indent="-342900" algn="l" rtl="0">
              <a:lnSpc>
                <a:spcPct val="90000"/>
              </a:lnSpc>
              <a:spcBef>
                <a:spcPts val="500"/>
              </a:spcBef>
              <a:spcAft>
                <a:spcPts val="0"/>
              </a:spcAft>
              <a:buSzPts val="1800"/>
              <a:buChar char="•"/>
            </a:pPr>
            <a:r>
              <a:rPr lang="en-US" sz="1800" b="0" i="0" dirty="0">
                <a:latin typeface="Arial"/>
                <a:ea typeface="Arial"/>
                <a:cs typeface="Arial"/>
                <a:sym typeface="Arial"/>
              </a:rPr>
              <a:t>Line 1: contains a positive integer n </a:t>
            </a:r>
            <a:r>
              <a:rPr lang="en-US" sz="1800" b="1" i="0" dirty="0">
                <a:latin typeface="Arial"/>
                <a:ea typeface="Arial"/>
                <a:cs typeface="Arial"/>
                <a:sym typeface="Arial"/>
              </a:rPr>
              <a:t>( 1 &lt;= n &lt;= 10</a:t>
            </a:r>
            <a:r>
              <a:rPr lang="en-US" sz="1800" b="1" baseline="30000" dirty="0">
                <a:latin typeface="Arial"/>
                <a:ea typeface="Arial"/>
                <a:cs typeface="Arial"/>
                <a:sym typeface="Arial"/>
              </a:rPr>
              <a:t>6</a:t>
            </a:r>
            <a:r>
              <a:rPr lang="en-US" sz="1800" b="1" i="0" dirty="0">
                <a:latin typeface="Arial"/>
                <a:ea typeface="Arial"/>
                <a:cs typeface="Arial"/>
                <a:sym typeface="Arial"/>
              </a:rPr>
              <a:t> )</a:t>
            </a:r>
            <a:r>
              <a:rPr lang="en-US" sz="1800" b="1" i="0" baseline="30000" dirty="0">
                <a:latin typeface="Arial"/>
                <a:ea typeface="Arial"/>
                <a:cs typeface="Arial"/>
                <a:sym typeface="Arial"/>
              </a:rPr>
              <a:t>     </a:t>
            </a:r>
            <a:endParaRPr sz="1800" b="1" i="0" dirty="0">
              <a:latin typeface="Arial"/>
              <a:ea typeface="Arial"/>
              <a:cs typeface="Arial"/>
              <a:sym typeface="Arial"/>
            </a:endParaRPr>
          </a:p>
          <a:p>
            <a:pPr marL="914400" lvl="1" indent="-342900" algn="l" rtl="0">
              <a:lnSpc>
                <a:spcPct val="90000"/>
              </a:lnSpc>
              <a:spcBef>
                <a:spcPts val="500"/>
              </a:spcBef>
              <a:spcAft>
                <a:spcPts val="0"/>
              </a:spcAft>
              <a:buSzPts val="1800"/>
              <a:buFont typeface="Arial"/>
              <a:buChar char="•"/>
            </a:pPr>
            <a:r>
              <a:rPr lang="en-US" sz="1800" b="0" i="0" dirty="0">
                <a:latin typeface="Arial"/>
                <a:ea typeface="Arial"/>
                <a:cs typeface="Arial"/>
                <a:sym typeface="Arial"/>
              </a:rPr>
              <a:t>Line 2: contains a</a:t>
            </a:r>
            <a:r>
              <a:rPr lang="en-US" sz="1800" b="0" i="0" baseline="-25000" dirty="0">
                <a:latin typeface="Arial"/>
                <a:ea typeface="Arial"/>
                <a:cs typeface="Arial"/>
                <a:sym typeface="Arial"/>
              </a:rPr>
              <a:t>1</a:t>
            </a:r>
            <a:r>
              <a:rPr lang="en-US" sz="1800" b="0" i="0" dirty="0">
                <a:latin typeface="Arial"/>
                <a:ea typeface="Arial"/>
                <a:cs typeface="Arial"/>
                <a:sym typeface="Arial"/>
              </a:rPr>
              <a:t>, a</a:t>
            </a:r>
            <a:r>
              <a:rPr lang="en-US" sz="1800" b="0" i="0" baseline="-25000" dirty="0">
                <a:latin typeface="Arial"/>
                <a:ea typeface="Arial"/>
                <a:cs typeface="Arial"/>
                <a:sym typeface="Arial"/>
              </a:rPr>
              <a:t>2</a:t>
            </a:r>
            <a:r>
              <a:rPr lang="en-US" sz="1800" b="0" i="0" dirty="0">
                <a:latin typeface="Arial"/>
                <a:ea typeface="Arial"/>
                <a:cs typeface="Arial"/>
                <a:sym typeface="Arial"/>
              </a:rPr>
              <a:t>,…, a</a:t>
            </a:r>
            <a:r>
              <a:rPr lang="en-US" sz="1800" b="0" i="0" baseline="-25000" dirty="0">
                <a:latin typeface="Arial"/>
                <a:ea typeface="Arial"/>
                <a:cs typeface="Arial"/>
                <a:sym typeface="Arial"/>
              </a:rPr>
              <a:t>n </a:t>
            </a:r>
            <a:r>
              <a:rPr lang="en-US" sz="1800" baseline="-25000" dirty="0">
                <a:latin typeface="Arial"/>
                <a:ea typeface="Arial"/>
                <a:cs typeface="Arial"/>
                <a:sym typeface="Arial"/>
              </a:rPr>
              <a:t> </a:t>
            </a:r>
            <a:r>
              <a:rPr lang="en-US" sz="1800" b="1" i="0" dirty="0">
                <a:latin typeface="Arial"/>
                <a:ea typeface="Arial"/>
                <a:cs typeface="Arial"/>
                <a:sym typeface="Arial"/>
              </a:rPr>
              <a:t>( 0 &lt;= a</a:t>
            </a:r>
            <a:r>
              <a:rPr lang="en-US" sz="1800" b="1" i="0" baseline="-25000" dirty="0">
                <a:latin typeface="Arial"/>
                <a:ea typeface="Arial"/>
                <a:cs typeface="Arial"/>
                <a:sym typeface="Arial"/>
              </a:rPr>
              <a:t>i</a:t>
            </a:r>
            <a:r>
              <a:rPr lang="en-US" sz="1800" b="1" i="0" dirty="0">
                <a:latin typeface="Arial"/>
                <a:ea typeface="Arial"/>
                <a:cs typeface="Arial"/>
                <a:sym typeface="Arial"/>
              </a:rPr>
              <a:t> &lt;= 10</a:t>
            </a:r>
            <a:r>
              <a:rPr lang="en-US" sz="1800" b="1" baseline="30000" dirty="0">
                <a:latin typeface="Arial"/>
                <a:ea typeface="Arial"/>
                <a:cs typeface="Arial"/>
                <a:sym typeface="Arial"/>
              </a:rPr>
              <a:t>6</a:t>
            </a:r>
            <a:r>
              <a:rPr lang="en-US" sz="1800" b="1" i="0" dirty="0">
                <a:latin typeface="Arial"/>
                <a:ea typeface="Arial"/>
                <a:cs typeface="Arial"/>
                <a:sym typeface="Arial"/>
              </a:rPr>
              <a:t> )</a:t>
            </a:r>
            <a:r>
              <a:rPr lang="en-US" sz="1800" b="1" i="0" baseline="30000" dirty="0">
                <a:latin typeface="Arial"/>
                <a:ea typeface="Arial"/>
                <a:cs typeface="Arial"/>
                <a:sym typeface="Arial"/>
              </a:rPr>
              <a:t> </a:t>
            </a:r>
            <a:endParaRPr sz="1800" b="1" dirty="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dirty="0">
                <a:latin typeface="Arial"/>
                <a:ea typeface="Arial"/>
                <a:cs typeface="Arial"/>
                <a:sym typeface="Arial"/>
              </a:rPr>
              <a:t>Output</a:t>
            </a:r>
            <a:endParaRPr dirty="0"/>
          </a:p>
          <a:p>
            <a:pPr marL="914400" lvl="1" indent="-342900" algn="l" rtl="0">
              <a:lnSpc>
                <a:spcPct val="90000"/>
              </a:lnSpc>
              <a:spcBef>
                <a:spcPts val="500"/>
              </a:spcBef>
              <a:spcAft>
                <a:spcPts val="0"/>
              </a:spcAft>
              <a:buSzPts val="1800"/>
              <a:buChar char="•"/>
            </a:pPr>
            <a:r>
              <a:rPr lang="en-US" sz="1800" b="0" i="0" dirty="0">
                <a:latin typeface="Arial"/>
                <a:ea typeface="Arial"/>
                <a:cs typeface="Arial"/>
                <a:sym typeface="Arial"/>
              </a:rPr>
              <a:t>Write the value Q </a:t>
            </a:r>
            <a:r>
              <a:rPr lang="en-US" sz="1800" b="1" i="0" dirty="0">
                <a:latin typeface="Arial"/>
                <a:ea typeface="Arial"/>
                <a:cs typeface="Arial"/>
                <a:sym typeface="Arial"/>
              </a:rPr>
              <a:t>module 10</a:t>
            </a:r>
            <a:r>
              <a:rPr lang="en-US" sz="1800" b="1" i="0" baseline="30000" dirty="0">
                <a:latin typeface="Arial"/>
                <a:ea typeface="Arial"/>
                <a:cs typeface="Arial"/>
                <a:sym typeface="Arial"/>
              </a:rPr>
              <a:t>9</a:t>
            </a:r>
            <a:r>
              <a:rPr lang="en-US" sz="1800" b="1" i="0" dirty="0">
                <a:latin typeface="Arial"/>
                <a:ea typeface="Arial"/>
                <a:cs typeface="Arial"/>
                <a:sym typeface="Arial"/>
              </a:rPr>
              <a:t> + 7</a:t>
            </a:r>
            <a:r>
              <a:rPr lang="en-US" sz="1800" b="1" i="0" baseline="30000" dirty="0">
                <a:latin typeface="Arial"/>
                <a:ea typeface="Arial"/>
                <a:cs typeface="Arial"/>
                <a:sym typeface="Arial"/>
              </a:rPr>
              <a:t>  </a:t>
            </a:r>
            <a:endParaRPr dirty="0"/>
          </a:p>
          <a:p>
            <a:pPr marL="914400" lvl="1" indent="-228600" algn="l" rtl="0">
              <a:lnSpc>
                <a:spcPct val="90000"/>
              </a:lnSpc>
              <a:spcBef>
                <a:spcPts val="500"/>
              </a:spcBef>
              <a:spcAft>
                <a:spcPts val="0"/>
              </a:spcAft>
              <a:buSzPts val="1800"/>
              <a:buNone/>
            </a:pPr>
            <a:endParaRPr sz="1800" b="0" i="0" dirty="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1" dirty="0">
                <a:latin typeface="Arial"/>
                <a:ea typeface="Arial"/>
                <a:cs typeface="Arial"/>
                <a:sym typeface="Arial"/>
              </a:rPr>
              <a:t>Example</a:t>
            </a:r>
            <a:endParaRPr dirty="0"/>
          </a:p>
          <a:p>
            <a:pPr marL="457200" lvl="0" indent="-228600" algn="l" rtl="0">
              <a:lnSpc>
                <a:spcPct val="90000"/>
              </a:lnSpc>
              <a:spcBef>
                <a:spcPts val="1000"/>
              </a:spcBef>
              <a:spcAft>
                <a:spcPts val="0"/>
              </a:spcAft>
              <a:buClr>
                <a:schemeClr val="dk1"/>
              </a:buClr>
              <a:buSzPts val="1800"/>
              <a:buNone/>
            </a:pPr>
            <a:endParaRPr sz="1800" b="0" i="0" dirty="0">
              <a:latin typeface="Arial"/>
              <a:ea typeface="Arial"/>
              <a:cs typeface="Arial"/>
              <a:sym typeface="Arial"/>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87" name="Google Shape;87;p1"/>
          <p:cNvPicPr preferRelativeResize="0"/>
          <p:nvPr/>
        </p:nvPicPr>
        <p:blipFill rotWithShape="1">
          <a:blip r:embed="rId3">
            <a:alphaModFix/>
          </a:blip>
          <a:srcRect/>
          <a:stretch/>
        </p:blipFill>
        <p:spPr>
          <a:xfrm>
            <a:off x="765469" y="4314802"/>
            <a:ext cx="5078408" cy="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0471" y="755874"/>
            <a:ext cx="555606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maxn 1000006</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const MOD = 1e9+7;</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a[maxn];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temp[maxn];</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7" name="Google Shape;107;p4"/>
          <p:cNvSpPr txBox="1">
            <a:spLocks noGrp="1"/>
          </p:cNvSpPr>
          <p:nvPr>
            <p:ph type="body" idx="1"/>
          </p:nvPr>
        </p:nvSpPr>
        <p:spPr>
          <a:xfrm>
            <a:off x="754961" y="681037"/>
            <a:ext cx="965223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Hàm</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 2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và</a:t>
            </a:r>
            <a:r>
              <a:rPr lang="en-US" sz="1400" dirty="0">
                <a:latin typeface="Consolas"/>
                <a:ea typeface="Consolas"/>
                <a:cs typeface="Consolas"/>
                <a:sym typeface="Consolas"/>
              </a:rPr>
              <a:t> </a:t>
            </a:r>
            <a:r>
              <a:rPr lang="en-US" sz="1400" dirty="0" err="1">
                <a:latin typeface="Consolas"/>
                <a:ea typeface="Consolas"/>
                <a:cs typeface="Consolas"/>
                <a:sym typeface="Consolas"/>
              </a:rPr>
              <a:t>trả</a:t>
            </a:r>
            <a:r>
              <a:rPr lang="en-US" sz="1400" dirty="0">
                <a:latin typeface="Consolas"/>
                <a:ea typeface="Consolas"/>
                <a:cs typeface="Consolas"/>
                <a:sym typeface="Consolas"/>
              </a:rPr>
              <a:t> </a:t>
            </a:r>
            <a:r>
              <a:rPr lang="en-US" sz="1400" dirty="0" err="1">
                <a:latin typeface="Consolas"/>
                <a:ea typeface="Consolas"/>
                <a:cs typeface="Consolas"/>
                <a:sym typeface="Consolas"/>
              </a:rPr>
              <a:t>về</a:t>
            </a:r>
            <a:r>
              <a:rPr lang="en-US" sz="1400" dirty="0">
                <a:latin typeface="Consolas"/>
                <a:ea typeface="Consolas"/>
                <a:cs typeface="Consolas"/>
                <a:sym typeface="Consolas"/>
              </a:rPr>
              <a:t> </a:t>
            </a:r>
            <a:r>
              <a:rPr lang="en-US" sz="1400" dirty="0" err="1">
                <a:latin typeface="Consolas"/>
                <a:ea typeface="Consolas"/>
                <a:cs typeface="Consolas"/>
                <a:sym typeface="Consolas"/>
              </a:rPr>
              <a:t>số</a:t>
            </a:r>
            <a:r>
              <a:rPr lang="en-US" sz="1400" dirty="0">
                <a:latin typeface="Consolas"/>
                <a:ea typeface="Consolas"/>
                <a:cs typeface="Consolas"/>
                <a:sym typeface="Consolas"/>
              </a:rPr>
              <a:t> </a:t>
            </a:r>
            <a:r>
              <a:rPr lang="en-US" sz="1400" dirty="0" err="1">
                <a:latin typeface="Consolas"/>
                <a:ea typeface="Consolas"/>
                <a:cs typeface="Consolas"/>
                <a:sym typeface="Consolas"/>
              </a:rPr>
              <a:t>lượng</a:t>
            </a:r>
            <a:r>
              <a:rPr lang="en-US" sz="1400" dirty="0">
                <a:latin typeface="Consolas"/>
                <a:ea typeface="Consolas"/>
                <a:cs typeface="Consolas"/>
                <a:sym typeface="Consolas"/>
              </a:rPr>
              <a:t> </a:t>
            </a:r>
            <a:r>
              <a:rPr lang="en-US" sz="1400" dirty="0" err="1">
                <a:latin typeface="Consolas"/>
                <a:ea typeface="Consolas"/>
                <a:cs typeface="Consolas"/>
                <a:sym typeface="Consolas"/>
              </a:rPr>
              <a:t>cặp</a:t>
            </a:r>
            <a:r>
              <a:rPr lang="en-US" sz="1400" dirty="0">
                <a:latin typeface="Consolas"/>
                <a:ea typeface="Consolas"/>
                <a:cs typeface="Consolas"/>
                <a:sym typeface="Consolas"/>
              </a:rPr>
              <a:t> </a:t>
            </a:r>
            <a:r>
              <a:rPr lang="en-US" sz="1400" dirty="0" err="1">
                <a:latin typeface="Consolas"/>
                <a:ea typeface="Consolas"/>
                <a:cs typeface="Consolas"/>
                <a:sym typeface="Consolas"/>
              </a:rPr>
              <a:t>nghịch</a:t>
            </a:r>
            <a:r>
              <a:rPr lang="en-US" sz="1400" dirty="0">
                <a:latin typeface="Consolas"/>
                <a:ea typeface="Consolas"/>
                <a:cs typeface="Consolas"/>
                <a:sym typeface="Consolas"/>
              </a:rPr>
              <a:t> </a:t>
            </a:r>
            <a:r>
              <a:rPr lang="en-US" sz="1400" dirty="0" err="1">
                <a:latin typeface="Consolas"/>
                <a:ea typeface="Consolas"/>
                <a:cs typeface="Consolas"/>
                <a:sym typeface="Consolas"/>
              </a:rPr>
              <a:t>đảo</a:t>
            </a:r>
            <a:r>
              <a:rPr lang="en-US" sz="1400" dirty="0">
                <a:latin typeface="Consolas"/>
                <a:ea typeface="Consolas"/>
                <a:cs typeface="Consolas"/>
                <a:sym typeface="Consolas"/>
              </a:rPr>
              <a:t> </a:t>
            </a:r>
            <a:r>
              <a:rPr lang="en-US" sz="1400" dirty="0" err="1">
                <a:latin typeface="Consolas"/>
                <a:ea typeface="Consolas"/>
                <a:cs typeface="Consolas"/>
                <a:sym typeface="Consolas"/>
              </a:rPr>
              <a:t>khi</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_merge(int left, int mid, int right)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i</a:t>
            </a:r>
            <a:r>
              <a:rPr lang="en-US" sz="1400" dirty="0">
                <a:latin typeface="Consolas"/>
                <a:ea typeface="Consolas"/>
                <a:cs typeface="Consolas"/>
                <a:sym typeface="Consolas"/>
              </a:rPr>
              <a:t> = left, j = mid + 1, k = left,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&amp;&amp; (j &lt;= right))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(a[</a:t>
            </a:r>
            <a:r>
              <a:rPr lang="en-US" sz="1400" dirty="0" err="1">
                <a:latin typeface="Consolas"/>
                <a:ea typeface="Consolas"/>
                <a:cs typeface="Consolas"/>
                <a:sym typeface="Consolas"/>
              </a:rPr>
              <a:t>i</a:t>
            </a:r>
            <a:r>
              <a:rPr lang="en-US" sz="1400" dirty="0">
                <a:latin typeface="Consolas"/>
                <a:ea typeface="Consolas"/>
                <a:cs typeface="Consolas"/>
                <a:sym typeface="Consolas"/>
              </a:rPr>
              <a:t>] &lt;= a[j])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else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(mid - </a:t>
            </a:r>
            <a:r>
              <a:rPr lang="en-US" sz="1400" dirty="0" err="1">
                <a:latin typeface="Consolas"/>
                <a:ea typeface="Consolas"/>
                <a:cs typeface="Consolas"/>
                <a:sym typeface="Consolas"/>
              </a:rPr>
              <a:t>i</a:t>
            </a:r>
            <a:r>
              <a:rPr lang="en-US" sz="1400" dirty="0">
                <a:latin typeface="Consolas"/>
                <a:ea typeface="Consolas"/>
                <a:cs typeface="Consolas"/>
                <a:sym typeface="Consolas"/>
              </a:rPr>
              <a:t> + 1))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lại</a:t>
            </a:r>
            <a:r>
              <a:rPr lang="en-US" sz="1400" dirty="0">
                <a:latin typeface="Consolas"/>
                <a:ea typeface="Consolas"/>
                <a:cs typeface="Consolas"/>
                <a:sym typeface="Consolas"/>
              </a:rPr>
              <a:t> </a:t>
            </a:r>
            <a:r>
              <a:rPr lang="en-US" sz="1400" dirty="0" err="1">
                <a:latin typeface="Consolas"/>
                <a:ea typeface="Consolas"/>
                <a:cs typeface="Consolas"/>
                <a:sym typeface="Consolas"/>
              </a:rPr>
              <a:t>của</a:t>
            </a:r>
            <a:r>
              <a:rPr lang="en-US" sz="1400" dirty="0">
                <a:latin typeface="Consolas"/>
                <a:ea typeface="Consolas"/>
                <a:cs typeface="Consolas"/>
                <a:sym typeface="Consolas"/>
              </a:rPr>
              <a:t> </a:t>
            </a:r>
            <a:r>
              <a:rPr lang="en-US" sz="1400" dirty="0" err="1">
                <a:latin typeface="Consolas"/>
                <a:ea typeface="Consolas"/>
                <a:cs typeface="Consolas"/>
                <a:sym typeface="Consolas"/>
              </a:rPr>
              <a:t>nửa</a:t>
            </a:r>
            <a:r>
              <a:rPr lang="en-US" sz="1400" dirty="0">
                <a:latin typeface="Consolas"/>
                <a:ea typeface="Consolas"/>
                <a:cs typeface="Consolas"/>
                <a:sym typeface="Consolas"/>
              </a:rPr>
              <a:t> </a:t>
            </a:r>
            <a:r>
              <a:rPr lang="en-US" sz="1400" dirty="0" err="1">
                <a:latin typeface="Consolas"/>
                <a:ea typeface="Consolas"/>
                <a:cs typeface="Consolas"/>
                <a:sym typeface="Consolas"/>
              </a:rPr>
              <a:t>bên</a:t>
            </a:r>
            <a:r>
              <a:rPr lang="en-US" sz="1400" dirty="0">
                <a:latin typeface="Consolas"/>
                <a:ea typeface="Consolas"/>
                <a:cs typeface="Consolas"/>
                <a:sym typeface="Consolas"/>
              </a:rPr>
              <a:t> </a:t>
            </a:r>
            <a:r>
              <a:rPr lang="en-US" sz="1400" dirty="0" err="1">
                <a:latin typeface="Consolas"/>
                <a:ea typeface="Consolas"/>
                <a:cs typeface="Consolas"/>
                <a:sym typeface="Consolas"/>
              </a:rPr>
              <a:t>trái</a:t>
            </a:r>
            <a:r>
              <a:rPr lang="en-US" sz="1400" dirty="0">
                <a:latin typeface="Consolas"/>
                <a:ea typeface="Consolas"/>
                <a:cs typeface="Consolas"/>
                <a:sym typeface="Consolas"/>
              </a:rPr>
              <a:t> (</a:t>
            </a:r>
            <a:r>
              <a:rPr lang="en-US" sz="1400" dirty="0" err="1">
                <a:latin typeface="Consolas"/>
                <a:ea typeface="Consolas"/>
                <a:cs typeface="Consolas"/>
                <a:sym typeface="Consolas"/>
              </a:rPr>
              <a:t>nếu</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trung</a:t>
            </a:r>
            <a:r>
              <a:rPr lang="en-US" sz="1400" dirty="0">
                <a:latin typeface="Consolas"/>
                <a:ea typeface="Consolas"/>
                <a:cs typeface="Consolas"/>
                <a:sym typeface="Consolas"/>
              </a:rPr>
              <a:t> </a:t>
            </a:r>
            <a:r>
              <a:rPr lang="en-US" sz="1400" dirty="0" err="1">
                <a:latin typeface="Consolas"/>
                <a:ea typeface="Consolas"/>
                <a:cs typeface="Consolas"/>
                <a:sym typeface="Consolas"/>
              </a:rPr>
              <a:t>gian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lại</a:t>
            </a:r>
            <a:r>
              <a:rPr lang="en-US" sz="1400" dirty="0">
                <a:latin typeface="Consolas"/>
                <a:ea typeface="Consolas"/>
                <a:cs typeface="Consolas"/>
                <a:sym typeface="Consolas"/>
              </a:rPr>
              <a:t> </a:t>
            </a:r>
            <a:r>
              <a:rPr lang="en-US" sz="1400" dirty="0" err="1">
                <a:latin typeface="Consolas"/>
                <a:ea typeface="Consolas"/>
                <a:cs typeface="Consolas"/>
                <a:sym typeface="Consolas"/>
              </a:rPr>
              <a:t>của</a:t>
            </a:r>
            <a:r>
              <a:rPr lang="en-US" sz="1400" dirty="0">
                <a:latin typeface="Consolas"/>
                <a:ea typeface="Consolas"/>
                <a:cs typeface="Consolas"/>
                <a:sym typeface="Consolas"/>
              </a:rPr>
              <a:t> </a:t>
            </a:r>
            <a:r>
              <a:rPr lang="en-US" sz="1400" dirty="0" err="1">
                <a:latin typeface="Consolas"/>
                <a:ea typeface="Consolas"/>
                <a:cs typeface="Consolas"/>
                <a:sym typeface="Consolas"/>
              </a:rPr>
              <a:t>nửa</a:t>
            </a:r>
            <a:r>
              <a:rPr lang="en-US" sz="1400" dirty="0">
                <a:latin typeface="Consolas"/>
                <a:ea typeface="Consolas"/>
                <a:cs typeface="Consolas"/>
                <a:sym typeface="Consolas"/>
              </a:rPr>
              <a:t> </a:t>
            </a:r>
            <a:r>
              <a:rPr lang="en-US" sz="1400" dirty="0" err="1">
                <a:latin typeface="Consolas"/>
                <a:ea typeface="Consolas"/>
                <a:cs typeface="Consolas"/>
                <a:sym typeface="Consolas"/>
              </a:rPr>
              <a:t>bên</a:t>
            </a:r>
            <a:r>
              <a:rPr lang="en-US" sz="1400" dirty="0">
                <a:latin typeface="Consolas"/>
                <a:ea typeface="Consolas"/>
                <a:cs typeface="Consolas"/>
                <a:sym typeface="Consolas"/>
              </a:rPr>
              <a:t> </a:t>
            </a:r>
            <a:r>
              <a:rPr lang="en-US" sz="1400" dirty="0" err="1">
                <a:latin typeface="Consolas"/>
                <a:ea typeface="Consolas"/>
                <a:cs typeface="Consolas"/>
                <a:sym typeface="Consolas"/>
              </a:rPr>
              <a:t>phải</a:t>
            </a:r>
            <a:r>
              <a:rPr lang="en-US" sz="1400" dirty="0">
                <a:latin typeface="Consolas"/>
                <a:ea typeface="Consolas"/>
                <a:cs typeface="Consolas"/>
                <a:sym typeface="Consolas"/>
              </a:rPr>
              <a:t> (</a:t>
            </a:r>
            <a:r>
              <a:rPr lang="en-US" sz="1400" dirty="0" err="1">
                <a:latin typeface="Consolas"/>
                <a:ea typeface="Consolas"/>
                <a:cs typeface="Consolas"/>
                <a:sym typeface="Consolas"/>
              </a:rPr>
              <a:t>nếu</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trung</a:t>
            </a:r>
            <a:r>
              <a:rPr lang="en-US" sz="1400" dirty="0">
                <a:latin typeface="Consolas"/>
                <a:ea typeface="Consolas"/>
                <a:cs typeface="Consolas"/>
                <a:sym typeface="Consolas"/>
              </a:rPr>
              <a:t> </a:t>
            </a:r>
            <a:r>
              <a:rPr lang="en-US" sz="1400" dirty="0" err="1">
                <a:latin typeface="Consolas"/>
                <a:ea typeface="Consolas"/>
                <a:cs typeface="Consolas"/>
                <a:sym typeface="Consolas"/>
              </a:rPr>
              <a:t>gian</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(j &lt;= right)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đã</a:t>
            </a:r>
            <a:r>
              <a:rPr lang="en-US" sz="1400" dirty="0">
                <a:latin typeface="Consolas"/>
                <a:ea typeface="Consolas"/>
                <a:cs typeface="Consolas"/>
                <a:sym typeface="Consolas"/>
              </a:rPr>
              <a:t> </a:t>
            </a:r>
            <a:r>
              <a:rPr lang="en-US" sz="1400" dirty="0" err="1">
                <a:latin typeface="Consolas"/>
                <a:ea typeface="Consolas"/>
                <a:cs typeface="Consolas"/>
                <a:sym typeface="Consolas"/>
              </a:rPr>
              <a:t>được</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gốc</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a:t>
            </a:r>
            <a:r>
              <a:rPr lang="en-US" sz="1400" dirty="0" err="1">
                <a:latin typeface="Consolas"/>
                <a:ea typeface="Consolas"/>
                <a:cs typeface="Consolas"/>
                <a:sym typeface="Consolas"/>
              </a:rPr>
              <a:t>i</a:t>
            </a:r>
            <a:r>
              <a:rPr lang="en-US" sz="1400" dirty="0">
                <a:latin typeface="Consolas"/>
                <a:ea typeface="Consolas"/>
                <a:cs typeface="Consolas"/>
                <a:sym typeface="Consolas"/>
              </a:rPr>
              <a:t> = left; </a:t>
            </a:r>
            <a:r>
              <a:rPr lang="en-US" sz="1400" dirty="0" err="1">
                <a:latin typeface="Consolas"/>
                <a:ea typeface="Consolas"/>
                <a:cs typeface="Consolas"/>
                <a:sym typeface="Consolas"/>
              </a:rPr>
              <a:t>i</a:t>
            </a:r>
            <a:r>
              <a:rPr lang="en-US" sz="1400" dirty="0">
                <a:latin typeface="Consolas"/>
                <a:ea typeface="Consolas"/>
                <a:cs typeface="Consolas"/>
                <a:sym typeface="Consolas"/>
              </a:rPr>
              <a:t> &lt;= right; </a:t>
            </a:r>
            <a:r>
              <a:rPr lang="en-US" sz="1400" dirty="0" err="1">
                <a:latin typeface="Consolas"/>
                <a:ea typeface="Consolas"/>
                <a:cs typeface="Consolas"/>
                <a:sym typeface="Consolas"/>
              </a:rPr>
              <a:t>i</a:t>
            </a:r>
            <a:r>
              <a:rPr lang="en-US" sz="1400" dirty="0">
                <a:latin typeface="Consolas"/>
                <a:ea typeface="Consolas"/>
                <a:cs typeface="Consolas"/>
                <a:sym typeface="Consolas"/>
              </a:rPr>
              <a:t>++)     a[</a:t>
            </a:r>
            <a:r>
              <a:rPr lang="en-US" sz="1400" dirty="0" err="1">
                <a:latin typeface="Consolas"/>
                <a:ea typeface="Consolas"/>
                <a:cs typeface="Consolas"/>
                <a:sym typeface="Consolas"/>
              </a:rPr>
              <a:t>i</a:t>
            </a:r>
            <a:r>
              <a:rPr lang="en-US" sz="1400" dirty="0">
                <a:latin typeface="Consolas"/>
                <a:ea typeface="Consolas"/>
                <a:cs typeface="Consolas"/>
                <a:sym typeface="Consolas"/>
              </a:rPr>
              <a:t>] = temp[</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p:txBody>
      </p:sp>
      <p:cxnSp>
        <p:nvCxnSpPr>
          <p:cNvPr id="108" name="Google Shape;108;p4"/>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14" name="Google Shape;114;p5"/>
          <p:cNvSpPr txBox="1">
            <a:spLocks noGrp="1"/>
          </p:cNvSpPr>
          <p:nvPr>
            <p:ph type="body" idx="1"/>
          </p:nvPr>
        </p:nvSpPr>
        <p:spPr>
          <a:xfrm>
            <a:off x="580788" y="681037"/>
            <a:ext cx="11325265"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An recursive function that sorts the input array and returns the number of inversions in the array.</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(int left, int right){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mid,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(right &gt; left)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Divide the array into two parts and call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for each of the parts</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mid = (right + left) / 2;</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Inversion count will be sum of inversions in left-part, right-part and number of inversions in merging</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(left, mid))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(mid + 1, right))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_merge(left, mid, right))%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 {</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1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ios_base</a:t>
            </a:r>
            <a:r>
              <a:rPr lang="en-US" sz="1400" dirty="0">
                <a:latin typeface="Consolas"/>
                <a:ea typeface="Consolas"/>
                <a:cs typeface="Consolas"/>
                <a:sym typeface="Consolas"/>
              </a:rPr>
              <a:t>::</a:t>
            </a:r>
            <a:r>
              <a:rPr lang="en-US" sz="1400" dirty="0" err="1">
                <a:latin typeface="Consolas"/>
                <a:ea typeface="Consolas"/>
                <a:cs typeface="Consolas"/>
                <a:sym typeface="Consolas"/>
              </a:rPr>
              <a:t>sync_with_stdio</a:t>
            </a:r>
            <a:r>
              <a:rPr lang="en-US" sz="1400" dirty="0">
                <a:latin typeface="Consolas"/>
                <a:ea typeface="Consolas"/>
                <a:cs typeface="Consolas"/>
                <a:sym typeface="Consolas"/>
              </a:rPr>
              <a:t>(0); </a:t>
            </a:r>
            <a:r>
              <a:rPr lang="en-US" sz="1400" dirty="0" err="1">
                <a:latin typeface="Consolas"/>
                <a:ea typeface="Consolas"/>
                <a:cs typeface="Consolas"/>
                <a:sym typeface="Consolas"/>
              </a:rPr>
              <a:t>cin.tie</a:t>
            </a:r>
            <a:r>
              <a:rPr lang="en-US" sz="1400" dirty="0">
                <a:latin typeface="Consolas"/>
                <a:ea typeface="Consolas"/>
                <a:cs typeface="Consolas"/>
                <a:sym typeface="Consolas"/>
              </a:rPr>
              <a:t>(NULL); </a:t>
            </a:r>
            <a:r>
              <a:rPr lang="en-US" sz="1400" dirty="0" err="1">
                <a:latin typeface="Consolas"/>
                <a:ea typeface="Consolas"/>
                <a:cs typeface="Consolas"/>
                <a:sym typeface="Consolas"/>
              </a:rPr>
              <a:t>cout.tie</a:t>
            </a:r>
            <a:r>
              <a:rPr lang="en-US" sz="1400" dirty="0">
                <a:latin typeface="Consolas"/>
                <a:ea typeface="Consolas"/>
                <a:cs typeface="Consolas"/>
                <a:sym typeface="Consolas"/>
              </a:rPr>
              <a:t>(NULL);</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(int </a:t>
            </a:r>
            <a:r>
              <a:rPr lang="en-US" sz="1400" dirty="0" err="1">
                <a:latin typeface="Consolas"/>
                <a:ea typeface="Consolas"/>
                <a:cs typeface="Consolas"/>
                <a:sym typeface="Consolas"/>
              </a:rPr>
              <a:t>i</a:t>
            </a:r>
            <a:r>
              <a:rPr lang="en-US" sz="1400" dirty="0">
                <a:latin typeface="Consolas"/>
                <a:ea typeface="Consolas"/>
                <a:cs typeface="Consolas"/>
                <a:sym typeface="Consolas"/>
              </a:rPr>
              <a:t>=1; </a:t>
            </a:r>
            <a:r>
              <a:rPr lang="en-US" sz="1400" dirty="0" err="1">
                <a:latin typeface="Consolas"/>
                <a:ea typeface="Consolas"/>
                <a:cs typeface="Consolas"/>
                <a:sym typeface="Consolas"/>
              </a:rPr>
              <a:t>i</a:t>
            </a:r>
            <a:r>
              <a:rPr lang="en-US" sz="1400" dirty="0">
                <a:latin typeface="Consolas"/>
                <a:ea typeface="Consolas"/>
                <a:cs typeface="Consolas"/>
                <a:sym typeface="Consolas"/>
              </a:rPr>
              <a:t>&lt;=n; </a:t>
            </a:r>
            <a:r>
              <a:rPr lang="en-US" sz="1400" dirty="0" err="1">
                <a:latin typeface="Consolas"/>
                <a:ea typeface="Consolas"/>
                <a:cs typeface="Consolas"/>
                <a:sym typeface="Consolas"/>
              </a:rPr>
              <a:t>i</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(1, 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p:txBody>
      </p:sp>
      <p:cxnSp>
        <p:nvCxnSpPr>
          <p:cNvPr id="115" name="Google Shape;115;p5"/>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B8D44E0FCE5040A27146C829038FCD" ma:contentTypeVersion="3" ma:contentTypeDescription="Create a new document." ma:contentTypeScope="" ma:versionID="a2055bf1709a7b04ad0b4602392689aa">
  <xsd:schema xmlns:xsd="http://www.w3.org/2001/XMLSchema" xmlns:xs="http://www.w3.org/2001/XMLSchema" xmlns:p="http://schemas.microsoft.com/office/2006/metadata/properties" xmlns:ns2="934044b9-7d38-4d19-a21a-b17b06d65a72" targetNamespace="http://schemas.microsoft.com/office/2006/metadata/properties" ma:root="true" ma:fieldsID="9f9649b632f1ca681a2d140a66e7e92e" ns2:_="">
    <xsd:import namespace="934044b9-7d38-4d19-a21a-b17b06d65a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044b9-7d38-4d19-a21a-b17b06d65a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B7C927-3B78-4612-B1DA-C71EC5F8FB0E}">
  <ds:schemaRefs>
    <ds:schemaRef ds:uri="http://schemas.microsoft.com/sharepoint/v3/contenttype/forms"/>
  </ds:schemaRefs>
</ds:datastoreItem>
</file>

<file path=customXml/itemProps2.xml><?xml version="1.0" encoding="utf-8"?>
<ds:datastoreItem xmlns:ds="http://schemas.openxmlformats.org/officeDocument/2006/customXml" ds:itemID="{9651734C-D21B-45A4-A81B-D8698FF0B9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4044b9-7d38-4d19-a21a-b17b06d65a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F2F52F-707D-4436-9513-A90C4D224E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139</TotalTime>
  <Words>809</Words>
  <Application>Microsoft Office PowerPoint</Application>
  <PresentationFormat>Widescreen</PresentationFormat>
  <Paragraphs>73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Inversion</vt:lpstr>
      <vt:lpstr>Inversion: Hint</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Inversion</dc:title>
  <dc:creator>Pham Quang Dung</dc:creator>
  <cp:lastModifiedBy>Nguyen Duc Anh</cp:lastModifiedBy>
  <cp:revision>3</cp:revision>
  <dcterms:created xsi:type="dcterms:W3CDTF">2022-07-31T08:27:20Z</dcterms:created>
  <dcterms:modified xsi:type="dcterms:W3CDTF">2023-12-11T03:53:04Z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0x0101007FB8D44E0FCE5040A27146C829038FCD</vt:lpwstr>
  </property>
</Properties>
</file>