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E536-3E1D-344C-9C93-7A76D7ACD593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6C1A9-F574-A04A-B7EE-E400A571962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591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It's</a:t>
            </a:r>
            <a:r>
              <a:rPr lang="es-ES_tradnl" dirty="0" smtClean="0"/>
              <a:t> </a:t>
            </a:r>
            <a:r>
              <a:rPr lang="es-ES_tradnl" dirty="0" err="1" smtClean="0"/>
              <a:t>common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software </a:t>
            </a:r>
            <a:r>
              <a:rPr lang="es-ES_tradnl" dirty="0" err="1" smtClean="0"/>
              <a:t>systems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</a:t>
            </a:r>
            <a:r>
              <a:rPr lang="es-ES_tradnl" dirty="0" err="1" smtClean="0"/>
              <a:t>remote</a:t>
            </a:r>
            <a:r>
              <a:rPr lang="es-ES_tradnl" dirty="0" smtClean="0"/>
              <a:t> </a:t>
            </a:r>
            <a:r>
              <a:rPr lang="es-ES_tradnl" dirty="0" err="1" smtClean="0"/>
              <a:t>calls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software </a:t>
            </a:r>
            <a:r>
              <a:rPr lang="es-ES_tradnl" dirty="0" err="1" smtClean="0"/>
              <a:t>running</a:t>
            </a:r>
            <a:r>
              <a:rPr lang="es-ES_tradnl" dirty="0" smtClean="0"/>
              <a:t> in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processes</a:t>
            </a:r>
            <a:r>
              <a:rPr lang="es-ES_tradnl" dirty="0" smtClean="0"/>
              <a:t>, </a:t>
            </a:r>
            <a:r>
              <a:rPr lang="es-ES_tradnl" dirty="0" err="1" smtClean="0"/>
              <a:t>probably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different</a:t>
            </a:r>
            <a:r>
              <a:rPr lang="es-ES_tradnl" dirty="0" smtClean="0"/>
              <a:t> machines </a:t>
            </a:r>
            <a:r>
              <a:rPr lang="es-ES_tradnl" dirty="0" err="1" smtClean="0"/>
              <a:t>across</a:t>
            </a:r>
            <a:r>
              <a:rPr lang="es-ES_tradnl" dirty="0" smtClean="0"/>
              <a:t> a </a:t>
            </a:r>
            <a:r>
              <a:rPr lang="es-ES_tradnl" dirty="0" err="1" smtClean="0"/>
              <a:t>network</a:t>
            </a:r>
            <a:r>
              <a:rPr lang="es-ES_tradnl" dirty="0" smtClean="0"/>
              <a:t>. </a:t>
            </a:r>
            <a:r>
              <a:rPr lang="es-ES_tradnl" dirty="0" err="1" smtClean="0"/>
              <a:t>One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big</a:t>
            </a:r>
            <a:r>
              <a:rPr lang="es-ES_tradnl" dirty="0" smtClean="0"/>
              <a:t> </a:t>
            </a:r>
            <a:r>
              <a:rPr lang="es-ES_tradnl" dirty="0" err="1" smtClean="0"/>
              <a:t>differences</a:t>
            </a:r>
            <a:r>
              <a:rPr lang="es-ES_tradnl" dirty="0" smtClean="0"/>
              <a:t> </a:t>
            </a:r>
            <a:r>
              <a:rPr lang="es-ES_tradnl" dirty="0" err="1" smtClean="0"/>
              <a:t>between</a:t>
            </a:r>
            <a:r>
              <a:rPr lang="es-ES_tradnl" dirty="0" smtClean="0"/>
              <a:t> in-</a:t>
            </a:r>
            <a:r>
              <a:rPr lang="es-ES_tradnl" dirty="0" err="1" smtClean="0"/>
              <a:t>memory</a:t>
            </a:r>
            <a:r>
              <a:rPr lang="es-ES_tradnl" dirty="0" smtClean="0"/>
              <a:t> </a:t>
            </a:r>
            <a:r>
              <a:rPr lang="es-ES_tradnl" dirty="0" err="1" smtClean="0"/>
              <a:t>calls</a:t>
            </a:r>
            <a:r>
              <a:rPr lang="es-ES_tradnl" dirty="0" smtClean="0"/>
              <a:t> and </a:t>
            </a:r>
            <a:r>
              <a:rPr lang="es-ES_tradnl" dirty="0" err="1" smtClean="0"/>
              <a:t>remote</a:t>
            </a:r>
            <a:r>
              <a:rPr lang="es-ES_tradnl" dirty="0" smtClean="0"/>
              <a:t> </a:t>
            </a:r>
            <a:r>
              <a:rPr lang="es-ES_tradnl" dirty="0" err="1" smtClean="0"/>
              <a:t>calls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remote</a:t>
            </a:r>
            <a:r>
              <a:rPr lang="es-ES_tradnl" dirty="0" smtClean="0"/>
              <a:t> </a:t>
            </a:r>
            <a:r>
              <a:rPr lang="es-ES_tradnl" dirty="0" err="1" smtClean="0"/>
              <a:t>calls</a:t>
            </a:r>
            <a:r>
              <a:rPr lang="es-ES_tradnl" dirty="0" smtClean="0"/>
              <a:t> can </a:t>
            </a:r>
            <a:r>
              <a:rPr lang="es-ES_tradnl" dirty="0" err="1" smtClean="0"/>
              <a:t>fail</a:t>
            </a:r>
            <a:r>
              <a:rPr lang="es-ES_tradnl" dirty="0" smtClean="0"/>
              <a:t>,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hang</a:t>
            </a:r>
            <a:r>
              <a:rPr lang="es-ES_tradnl" dirty="0" smtClean="0"/>
              <a:t> </a:t>
            </a:r>
            <a:r>
              <a:rPr lang="es-ES_tradnl" dirty="0" err="1" smtClean="0"/>
              <a:t>without</a:t>
            </a:r>
            <a:r>
              <a:rPr lang="es-ES_tradnl" dirty="0" smtClean="0"/>
              <a:t> a response </a:t>
            </a:r>
            <a:r>
              <a:rPr lang="es-ES_tradnl" dirty="0" err="1" smtClean="0"/>
              <a:t>until</a:t>
            </a:r>
            <a:r>
              <a:rPr lang="es-ES_tradnl" dirty="0" smtClean="0"/>
              <a:t> </a:t>
            </a:r>
            <a:r>
              <a:rPr lang="es-ES_tradnl" dirty="0" err="1" smtClean="0"/>
              <a:t>some</a:t>
            </a:r>
            <a:r>
              <a:rPr lang="es-ES_tradnl" dirty="0" smtClean="0"/>
              <a:t> </a:t>
            </a:r>
            <a:r>
              <a:rPr lang="es-ES_tradnl" dirty="0" err="1" smtClean="0"/>
              <a:t>timeout</a:t>
            </a:r>
            <a:r>
              <a:rPr lang="es-ES_tradnl" dirty="0" smtClean="0"/>
              <a:t> </a:t>
            </a:r>
            <a:r>
              <a:rPr lang="es-ES_tradnl" dirty="0" err="1" smtClean="0"/>
              <a:t>limit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reached</a:t>
            </a:r>
            <a:r>
              <a:rPr lang="es-ES_tradnl" dirty="0" smtClean="0"/>
              <a:t>. </a:t>
            </a:r>
            <a:r>
              <a:rPr lang="es-ES_tradnl" dirty="0" err="1" smtClean="0"/>
              <a:t>What's</a:t>
            </a:r>
            <a:r>
              <a:rPr lang="es-ES_tradnl" dirty="0" smtClean="0"/>
              <a:t> </a:t>
            </a:r>
            <a:r>
              <a:rPr lang="es-ES_tradnl" dirty="0" err="1" smtClean="0"/>
              <a:t>worse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callers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a </a:t>
            </a:r>
            <a:r>
              <a:rPr lang="es-ES_tradnl" dirty="0" err="1" smtClean="0"/>
              <a:t>unresponsive</a:t>
            </a:r>
            <a:r>
              <a:rPr lang="es-ES_tradnl" dirty="0" smtClean="0"/>
              <a:t> </a:t>
            </a:r>
            <a:r>
              <a:rPr lang="es-ES_tradnl" dirty="0" err="1" smtClean="0"/>
              <a:t>supplier</a:t>
            </a:r>
            <a:r>
              <a:rPr lang="es-ES_tradnl" dirty="0" smtClean="0"/>
              <a:t>, </a:t>
            </a:r>
            <a:r>
              <a:rPr lang="es-ES_tradnl" dirty="0" err="1" smtClean="0"/>
              <a:t>then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can </a:t>
            </a:r>
            <a:r>
              <a:rPr lang="es-ES_tradnl" dirty="0" err="1" smtClean="0"/>
              <a:t>run</a:t>
            </a:r>
            <a:r>
              <a:rPr lang="es-ES_tradnl" dirty="0" smtClean="0"/>
              <a:t> </a:t>
            </a:r>
            <a:r>
              <a:rPr lang="es-ES_tradnl" dirty="0" err="1" smtClean="0"/>
              <a:t>out</a:t>
            </a:r>
            <a:r>
              <a:rPr lang="es-ES_tradnl" dirty="0" smtClean="0"/>
              <a:t> of </a:t>
            </a:r>
            <a:r>
              <a:rPr lang="es-ES_tradnl" dirty="0" err="1" smtClean="0"/>
              <a:t>critical</a:t>
            </a:r>
            <a:r>
              <a:rPr lang="es-ES_tradnl" dirty="0" smtClean="0"/>
              <a:t> </a:t>
            </a:r>
            <a:r>
              <a:rPr lang="es-ES_tradnl" dirty="0" err="1" smtClean="0"/>
              <a:t>resources</a:t>
            </a:r>
            <a:r>
              <a:rPr lang="es-ES_tradnl" dirty="0" smtClean="0"/>
              <a:t> </a:t>
            </a:r>
            <a:r>
              <a:rPr lang="es-ES_tradnl" dirty="0" err="1" smtClean="0"/>
              <a:t>leading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failures</a:t>
            </a:r>
            <a:r>
              <a:rPr lang="es-ES_tradnl" dirty="0" smtClean="0"/>
              <a:t> </a:t>
            </a:r>
            <a:r>
              <a:rPr lang="es-ES_tradnl" dirty="0" err="1" smtClean="0"/>
              <a:t>across</a:t>
            </a:r>
            <a:r>
              <a:rPr lang="es-ES_tradnl" dirty="0" smtClean="0"/>
              <a:t> </a:t>
            </a:r>
            <a:r>
              <a:rPr lang="es-ES_tradnl" dirty="0" err="1" smtClean="0"/>
              <a:t>multiple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r>
              <a:rPr lang="es-ES_tradnl" dirty="0" smtClean="0"/>
              <a:t>. In </a:t>
            </a:r>
            <a:r>
              <a:rPr lang="es-ES_tradnl" dirty="0" err="1" smtClean="0"/>
              <a:t>his</a:t>
            </a:r>
            <a:r>
              <a:rPr lang="es-ES_tradnl" dirty="0" smtClean="0"/>
              <a:t> </a:t>
            </a:r>
            <a:r>
              <a:rPr lang="es-ES_tradnl" dirty="0" err="1" smtClean="0"/>
              <a:t>excellent</a:t>
            </a:r>
            <a:r>
              <a:rPr lang="es-ES_tradnl" dirty="0" smtClean="0"/>
              <a:t> </a:t>
            </a:r>
            <a:r>
              <a:rPr lang="es-ES_tradnl" dirty="0" err="1" smtClean="0"/>
              <a:t>book</a:t>
            </a:r>
            <a:r>
              <a:rPr lang="es-ES_tradnl" dirty="0" smtClean="0"/>
              <a:t> </a:t>
            </a:r>
            <a:r>
              <a:rPr lang="es-ES_tradnl" dirty="0" err="1" smtClean="0"/>
              <a:t>Release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, Michael </a:t>
            </a:r>
            <a:r>
              <a:rPr lang="es-ES_tradnl" dirty="0" err="1" smtClean="0"/>
              <a:t>Nygard</a:t>
            </a:r>
            <a:r>
              <a:rPr lang="es-ES_tradnl" dirty="0" smtClean="0"/>
              <a:t> </a:t>
            </a:r>
            <a:r>
              <a:rPr lang="es-ES_tradnl" dirty="0" err="1" smtClean="0"/>
              <a:t>popularized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Circuit</a:t>
            </a:r>
            <a:r>
              <a:rPr lang="es-ES_tradnl" dirty="0" smtClean="0"/>
              <a:t> </a:t>
            </a:r>
            <a:r>
              <a:rPr lang="es-ES_tradnl" dirty="0" err="1" smtClean="0"/>
              <a:t>Breaker</a:t>
            </a:r>
            <a:r>
              <a:rPr lang="es-ES_tradnl" dirty="0" smtClean="0"/>
              <a:t> </a:t>
            </a:r>
            <a:r>
              <a:rPr lang="es-ES_tradnl" dirty="0" err="1" smtClean="0"/>
              <a:t>pattern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prevent</a:t>
            </a:r>
            <a:r>
              <a:rPr lang="es-ES_tradnl" dirty="0" smtClean="0"/>
              <a:t>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kind</a:t>
            </a:r>
            <a:r>
              <a:rPr lang="es-ES_tradnl" dirty="0" smtClean="0"/>
              <a:t> of </a:t>
            </a:r>
            <a:r>
              <a:rPr lang="es-ES_tradnl" dirty="0" err="1" smtClean="0"/>
              <a:t>catastrophic</a:t>
            </a:r>
            <a:r>
              <a:rPr lang="es-ES_tradnl" dirty="0" smtClean="0"/>
              <a:t> </a:t>
            </a:r>
            <a:r>
              <a:rPr lang="es-ES_tradnl" dirty="0" err="1" smtClean="0"/>
              <a:t>cascade</a:t>
            </a:r>
            <a:r>
              <a:rPr lang="es-ES_tradnl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basic</a:t>
            </a:r>
            <a:r>
              <a:rPr lang="es-ES_tradnl" dirty="0" smtClean="0"/>
              <a:t> idea </a:t>
            </a:r>
            <a:r>
              <a:rPr lang="es-ES_tradnl" dirty="0" err="1" smtClean="0"/>
              <a:t>behind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circuit</a:t>
            </a:r>
            <a:r>
              <a:rPr lang="es-ES_tradnl" dirty="0" smtClean="0"/>
              <a:t> </a:t>
            </a:r>
            <a:r>
              <a:rPr lang="es-ES_tradnl" dirty="0" err="1" smtClean="0"/>
              <a:t>breaker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very</a:t>
            </a:r>
            <a:r>
              <a:rPr lang="es-ES_tradnl" dirty="0" smtClean="0"/>
              <a:t> simple.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wrap</a:t>
            </a:r>
            <a:r>
              <a:rPr lang="es-ES_tradnl" dirty="0" smtClean="0"/>
              <a:t> a </a:t>
            </a:r>
            <a:r>
              <a:rPr lang="es-ES_tradnl" dirty="0" err="1" smtClean="0"/>
              <a:t>protected</a:t>
            </a:r>
            <a:r>
              <a:rPr lang="es-ES_tradnl" dirty="0" smtClean="0"/>
              <a:t> </a:t>
            </a:r>
            <a:r>
              <a:rPr lang="es-ES_tradnl" dirty="0" err="1" smtClean="0"/>
              <a:t>function</a:t>
            </a:r>
            <a:r>
              <a:rPr lang="es-ES_tradnl" dirty="0" smtClean="0"/>
              <a:t> </a:t>
            </a:r>
            <a:r>
              <a:rPr lang="es-ES_tradnl" dirty="0" err="1" smtClean="0"/>
              <a:t>call</a:t>
            </a:r>
            <a:r>
              <a:rPr lang="es-ES_tradnl" dirty="0" smtClean="0"/>
              <a:t> in a </a:t>
            </a:r>
            <a:r>
              <a:rPr lang="es-ES_tradnl" dirty="0" err="1" smtClean="0"/>
              <a:t>circuit</a:t>
            </a:r>
            <a:r>
              <a:rPr lang="es-ES_tradnl" dirty="0" smtClean="0"/>
              <a:t> </a:t>
            </a:r>
            <a:r>
              <a:rPr lang="es-ES_tradnl" dirty="0" err="1" smtClean="0"/>
              <a:t>breaker</a:t>
            </a:r>
            <a:r>
              <a:rPr lang="es-ES_tradnl" dirty="0" smtClean="0"/>
              <a:t>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monitors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failures</a:t>
            </a:r>
            <a:r>
              <a:rPr lang="es-ES_tradnl" dirty="0" smtClean="0"/>
              <a:t>. Once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failures</a:t>
            </a:r>
            <a:r>
              <a:rPr lang="es-ES_tradnl" dirty="0" smtClean="0"/>
              <a:t> </a:t>
            </a:r>
            <a:r>
              <a:rPr lang="es-ES_tradnl" dirty="0" err="1" smtClean="0"/>
              <a:t>reach</a:t>
            </a:r>
            <a:r>
              <a:rPr lang="es-ES_tradnl" dirty="0" smtClean="0"/>
              <a:t> a </a:t>
            </a:r>
            <a:r>
              <a:rPr lang="es-ES_tradnl" dirty="0" err="1" smtClean="0"/>
              <a:t>certain</a:t>
            </a:r>
            <a:r>
              <a:rPr lang="es-ES_tradnl" dirty="0" smtClean="0"/>
              <a:t> </a:t>
            </a:r>
            <a:r>
              <a:rPr lang="es-ES_tradnl" dirty="0" err="1" smtClean="0"/>
              <a:t>threshold</a:t>
            </a:r>
            <a:r>
              <a:rPr lang="es-ES_tradnl" dirty="0" smtClean="0"/>
              <a:t>,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circuit</a:t>
            </a:r>
            <a:r>
              <a:rPr lang="es-ES_tradnl" dirty="0" smtClean="0"/>
              <a:t> </a:t>
            </a:r>
            <a:r>
              <a:rPr lang="es-ES_tradnl" dirty="0" err="1" smtClean="0"/>
              <a:t>breaker</a:t>
            </a:r>
            <a:r>
              <a:rPr lang="es-ES_tradnl" dirty="0" smtClean="0"/>
              <a:t> </a:t>
            </a:r>
            <a:r>
              <a:rPr lang="es-ES_tradnl" dirty="0" err="1" smtClean="0"/>
              <a:t>trips</a:t>
            </a:r>
            <a:r>
              <a:rPr lang="es-ES_tradnl" dirty="0" smtClean="0"/>
              <a:t>, and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further</a:t>
            </a:r>
            <a:r>
              <a:rPr lang="es-ES_tradnl" dirty="0" smtClean="0"/>
              <a:t> </a:t>
            </a:r>
            <a:r>
              <a:rPr lang="es-ES_tradnl" dirty="0" err="1" smtClean="0"/>
              <a:t>calls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circuit</a:t>
            </a:r>
            <a:r>
              <a:rPr lang="es-ES_tradnl" dirty="0" smtClean="0"/>
              <a:t> </a:t>
            </a:r>
            <a:r>
              <a:rPr lang="es-ES_tradnl" dirty="0" err="1" smtClean="0"/>
              <a:t>breaker</a:t>
            </a:r>
            <a:r>
              <a:rPr lang="es-ES_tradnl" dirty="0" smtClean="0"/>
              <a:t> 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error, </a:t>
            </a:r>
            <a:r>
              <a:rPr lang="es-ES_tradnl" dirty="0" err="1" smtClean="0"/>
              <a:t>without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protected</a:t>
            </a:r>
            <a:r>
              <a:rPr lang="es-ES_tradnl" dirty="0" smtClean="0"/>
              <a:t> </a:t>
            </a:r>
            <a:r>
              <a:rPr lang="es-ES_tradnl" dirty="0" err="1" smtClean="0"/>
              <a:t>call</a:t>
            </a:r>
            <a:r>
              <a:rPr lang="es-ES_tradnl" dirty="0" smtClean="0"/>
              <a:t> </a:t>
            </a:r>
            <a:r>
              <a:rPr lang="es-ES_tradnl" dirty="0" err="1" smtClean="0"/>
              <a:t>being</a:t>
            </a:r>
            <a:r>
              <a:rPr lang="es-ES_tradnl" dirty="0" smtClean="0"/>
              <a:t> </a:t>
            </a:r>
            <a:r>
              <a:rPr lang="es-ES_tradnl" dirty="0" err="1" smtClean="0"/>
              <a:t>made</a:t>
            </a:r>
            <a:r>
              <a:rPr lang="es-ES_tradnl" dirty="0" smtClean="0"/>
              <a:t> at </a:t>
            </a:r>
            <a:r>
              <a:rPr lang="es-ES_tradnl" dirty="0" err="1" smtClean="0"/>
              <a:t>all</a:t>
            </a:r>
            <a:r>
              <a:rPr lang="es-ES_tradnl" dirty="0" smtClean="0"/>
              <a:t>. </a:t>
            </a:r>
            <a:r>
              <a:rPr lang="es-ES_tradnl" dirty="0" err="1" smtClean="0"/>
              <a:t>Usually</a:t>
            </a:r>
            <a:r>
              <a:rPr lang="es-ES_tradnl" dirty="0" smtClean="0"/>
              <a:t> </a:t>
            </a:r>
            <a:r>
              <a:rPr lang="es-ES_tradnl" dirty="0" err="1" smtClean="0"/>
              <a:t>you'll</a:t>
            </a:r>
            <a:r>
              <a:rPr lang="es-ES_tradnl" dirty="0" smtClean="0"/>
              <a:t>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r>
              <a:rPr lang="es-ES_tradnl" dirty="0" smtClean="0"/>
              <a:t> </a:t>
            </a:r>
            <a:r>
              <a:rPr lang="es-ES_tradnl" dirty="0" err="1" smtClean="0"/>
              <a:t>some</a:t>
            </a:r>
            <a:r>
              <a:rPr lang="es-ES_tradnl" dirty="0" smtClean="0"/>
              <a:t> </a:t>
            </a:r>
            <a:r>
              <a:rPr lang="es-ES_tradnl" dirty="0" err="1" smtClean="0"/>
              <a:t>kind</a:t>
            </a:r>
            <a:r>
              <a:rPr lang="es-ES_tradnl" dirty="0" smtClean="0"/>
              <a:t> of monitor </a:t>
            </a:r>
            <a:r>
              <a:rPr lang="es-ES_tradnl" dirty="0" err="1" smtClean="0"/>
              <a:t>alert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circuit</a:t>
            </a:r>
            <a:r>
              <a:rPr lang="es-ES_tradnl" dirty="0" smtClean="0"/>
              <a:t> </a:t>
            </a:r>
            <a:r>
              <a:rPr lang="es-ES_tradnl" dirty="0" err="1" smtClean="0"/>
              <a:t>breaker</a:t>
            </a:r>
            <a:r>
              <a:rPr lang="es-ES_tradnl" dirty="0" smtClean="0"/>
              <a:t> </a:t>
            </a:r>
            <a:r>
              <a:rPr lang="es-ES_tradnl" dirty="0" err="1" smtClean="0"/>
              <a:t>trips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1A9-F574-A04A-B7EE-E400A571962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43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561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31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80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465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097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20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9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98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905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38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07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118C-7E60-9F4D-A3D2-95611ABE19EE}" type="datetimeFigureOut">
              <a:rPr lang="en-US" smtClean="0"/>
              <a:t>15/03/18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EF52-2A8E-124D-8864-F0C1CB325B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547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5788905" cy="3483170"/>
          </a:xfrm>
          <a:prstGeom prst="rect">
            <a:avLst/>
          </a:prstGeom>
          <a:solidFill>
            <a:srgbClr val="F8420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800" dirty="0" smtClean="0">
                <a:solidFill>
                  <a:schemeClr val="bg1"/>
                </a:solidFill>
                <a:latin typeface="Arial"/>
                <a:cs typeface="Arial"/>
              </a:rPr>
              <a:t>Arquitecturas de Microservicios</a:t>
            </a:r>
            <a:endParaRPr lang="es-ES_tradnl" sz="4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55031"/>
            <a:ext cx="8419526" cy="3859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600" dirty="0" smtClean="0">
                <a:solidFill>
                  <a:schemeClr val="bg1"/>
                </a:solidFill>
                <a:latin typeface="Arial"/>
                <a:cs typeface="Arial"/>
              </a:rPr>
              <a:t>M. en C. Gustavo A. Arellano Sandoval						</a:t>
            </a:r>
            <a:r>
              <a:rPr lang="es-ES_tradnl" sz="160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ES_tradnl" sz="1600" dirty="0" smtClean="0">
                <a:solidFill>
                  <a:schemeClr val="bg1"/>
                </a:solidFill>
                <a:latin typeface="Arial"/>
                <a:cs typeface="Arial"/>
              </a:rPr>
              <a:t>	@</a:t>
            </a:r>
            <a:r>
              <a:rPr lang="es-ES_tradnl" sz="1600" dirty="0" err="1" smtClean="0">
                <a:solidFill>
                  <a:schemeClr val="bg1"/>
                </a:solidFill>
                <a:latin typeface="Arial"/>
                <a:cs typeface="Arial"/>
              </a:rPr>
              <a:t>arellano_gus</a:t>
            </a:r>
            <a:endParaRPr lang="es-ES_trad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26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Tecnologías y Herramientas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6" y="958474"/>
            <a:ext cx="7401320" cy="52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4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A programar !!!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451100"/>
            <a:ext cx="7585308" cy="19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4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3274"/>
            <a:ext cx="8229600" cy="2578633"/>
          </a:xfrm>
          <a:solidFill>
            <a:srgbClr val="F8420F"/>
          </a:solidFill>
        </p:spPr>
        <p:txBody>
          <a:bodyPr>
            <a:normAutofit/>
          </a:bodyPr>
          <a:lstStyle/>
          <a:p>
            <a:r>
              <a:rPr lang="es-ES_tradnl" sz="6000" dirty="0" smtClean="0">
                <a:solidFill>
                  <a:schemeClr val="bg1"/>
                </a:solidFill>
                <a:latin typeface="Arial"/>
                <a:cs typeface="Arial"/>
              </a:rPr>
              <a:t>GRACIAS</a:t>
            </a:r>
            <a:endParaRPr lang="es-ES_tradnl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34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Qué son los </a:t>
            </a:r>
            <a:r>
              <a:rPr lang="es-ES_tradnl" sz="24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icroservicios?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5918"/>
            <a:ext cx="6098096" cy="327042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19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 fontScale="90000"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Arquitecturas monolíticas vs arquitecturas de </a:t>
            </a:r>
            <a:r>
              <a:rPr lang="es-ES_tradnl" sz="2400" dirty="0" err="1" smtClean="0">
                <a:solidFill>
                  <a:schemeClr val="bg1"/>
                </a:solidFill>
                <a:latin typeface="Arial"/>
                <a:cs typeface="Arial"/>
              </a:rPr>
              <a:t>microservicios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9" y="1496404"/>
            <a:ext cx="8788490" cy="40271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64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Beneficios de arquitecturas basadas en </a:t>
            </a:r>
            <a:r>
              <a:rPr lang="es-ES_tradnl" sz="2400" dirty="0" err="1" smtClean="0">
                <a:solidFill>
                  <a:schemeClr val="bg1"/>
                </a:solidFill>
                <a:latin typeface="Arial"/>
                <a:cs typeface="Arial"/>
              </a:rPr>
              <a:t>microservicios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7663" y="1338924"/>
            <a:ext cx="810842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s-ES_tradnl" sz="2800" dirty="0" smtClean="0"/>
              <a:t>Principio de responsabilidad única: Cada servicio hará sólo una cosa, pero lo hará bien.</a:t>
            </a:r>
          </a:p>
          <a:p>
            <a:pPr marL="285750" indent="-285750">
              <a:buFont typeface="Wingdings" charset="2"/>
              <a:buChar char="ü"/>
            </a:pPr>
            <a:r>
              <a:rPr lang="es-ES_tradnl" sz="2800" dirty="0" smtClean="0"/>
              <a:t>Desarrollo mas eficiente, al ser servicios mas pequeños y especializados.</a:t>
            </a:r>
          </a:p>
          <a:p>
            <a:pPr marL="285750" indent="-285750">
              <a:buFont typeface="Wingdings" charset="2"/>
              <a:buChar char="ü"/>
            </a:pPr>
            <a:r>
              <a:rPr lang="es-ES_tradnl" sz="2800" dirty="0" smtClean="0"/>
              <a:t>Escalado eficiente, elástico y horizontal.</a:t>
            </a:r>
          </a:p>
          <a:p>
            <a:pPr marL="285750" indent="-285750">
              <a:buFont typeface="Wingdings" charset="2"/>
              <a:buChar char="ü"/>
            </a:pPr>
            <a:r>
              <a:rPr lang="es-ES_tradnl" sz="2800" dirty="0" smtClean="0"/>
              <a:t>Alta disponibilidad y </a:t>
            </a:r>
            <a:r>
              <a:rPr lang="es-ES_tradnl" sz="2800" dirty="0" err="1" smtClean="0"/>
              <a:t>Resilencia</a:t>
            </a:r>
            <a:r>
              <a:rPr lang="es-ES_tradnl" sz="2800" dirty="0" smtClean="0"/>
              <a:t>.</a:t>
            </a:r>
            <a:endParaRPr lang="es-ES_tradnl" sz="2800" dirty="0" smtClean="0"/>
          </a:p>
          <a:p>
            <a:pPr marL="285750" indent="-285750">
              <a:buFont typeface="Wingdings" charset="2"/>
              <a:buChar char="ü"/>
            </a:pPr>
            <a:r>
              <a:rPr lang="es-ES_tradnl" sz="2800" dirty="0" smtClean="0"/>
              <a:t>Garantía </a:t>
            </a:r>
            <a:r>
              <a:rPr lang="es-ES_tradnl" sz="2800" u="sng" dirty="0" smtClean="0"/>
              <a:t>real</a:t>
            </a:r>
            <a:r>
              <a:rPr lang="es-ES_tradnl" sz="2800" dirty="0" smtClean="0"/>
              <a:t> de interoperabilidad de servicios con independencia de la tecnología con la que fue desarrollado cada uno de ellos.</a:t>
            </a:r>
          </a:p>
          <a:p>
            <a:pPr marL="285750" indent="-285750">
              <a:buFont typeface="Wingdings" charset="2"/>
              <a:buChar char="ü"/>
            </a:pPr>
            <a:r>
              <a:rPr lang="es-ES_tradnl" sz="2800" dirty="0" smtClean="0"/>
              <a:t>Mayor facilidad y confiabilidad en el despliegue (</a:t>
            </a:r>
            <a:r>
              <a:rPr lang="es-ES_tradnl" sz="2800" dirty="0" err="1" smtClean="0"/>
              <a:t>canarian</a:t>
            </a:r>
            <a:r>
              <a:rPr lang="es-ES_tradnl" sz="2800" dirty="0" smtClean="0"/>
              <a:t> test </a:t>
            </a:r>
            <a:r>
              <a:rPr lang="es-ES_tradnl" sz="2800" dirty="0" err="1" smtClean="0"/>
              <a:t>oriented</a:t>
            </a:r>
            <a:r>
              <a:rPr lang="es-ES_tradnl" sz="2800" dirty="0" smtClean="0"/>
              <a:t>)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87964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Algunos casos de uso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4565" y="2047358"/>
            <a:ext cx="71920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Reducción del time-</a:t>
            </a:r>
            <a:r>
              <a:rPr lang="es-ES_tradnl" sz="3200" dirty="0" err="1" smtClean="0"/>
              <a:t>to</a:t>
            </a:r>
            <a:r>
              <a:rPr lang="es-ES_tradnl" sz="3200" dirty="0" smtClean="0"/>
              <a:t>-</a:t>
            </a:r>
            <a:r>
              <a:rPr lang="es-ES_tradnl" sz="3200" dirty="0" err="1" smtClean="0"/>
              <a:t>market</a:t>
            </a:r>
            <a:endParaRPr lang="es-ES_tradnl" sz="3200" dirty="0" smtClean="0"/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Exposición de servicios a ser consumidos por diversos clientes</a:t>
            </a:r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Integración transparente</a:t>
            </a:r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Alta disponibilidad, tolerancia a fallos, escalabilidad lineal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7084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Desafíos derivados de una arquitectura de Microservicios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4565" y="1619744"/>
            <a:ext cx="71920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Gestión de </a:t>
            </a:r>
            <a:r>
              <a:rPr lang="es-ES_tradnl" sz="3200" dirty="0" err="1" smtClean="0"/>
              <a:t>clusters</a:t>
            </a:r>
            <a:r>
              <a:rPr lang="es-ES_tradnl" sz="3200" dirty="0" smtClean="0"/>
              <a:t> de </a:t>
            </a:r>
            <a:r>
              <a:rPr lang="es-ES_tradnl" sz="3200" dirty="0" err="1" smtClean="0"/>
              <a:t>microservicios</a:t>
            </a:r>
            <a:endParaRPr lang="es-ES_tradnl" sz="3200" dirty="0" smtClean="0"/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Control de asincronía</a:t>
            </a:r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Administración de crecimiento elástico</a:t>
            </a:r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Monitoreo de servicios</a:t>
            </a:r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Tráfico interno (entre </a:t>
            </a:r>
            <a:r>
              <a:rPr lang="es-ES_tradnl" sz="3200" dirty="0" err="1" smtClean="0"/>
              <a:t>microservicios</a:t>
            </a:r>
            <a:r>
              <a:rPr lang="es-ES_tradnl" sz="32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s-ES_tradnl" sz="3200" dirty="0" smtClean="0"/>
              <a:t>Consolidación y análisis de información de “el” log de transacciones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87964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Un ejemplo común de una arquitectura de </a:t>
            </a:r>
            <a:r>
              <a:rPr lang="es-ES_tradnl" sz="2400" dirty="0" err="1" smtClean="0">
                <a:solidFill>
                  <a:schemeClr val="bg1"/>
                </a:solidFill>
                <a:latin typeface="Arial"/>
                <a:cs typeface="Arial"/>
              </a:rPr>
              <a:t>microservicios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60500"/>
            <a:ext cx="8229600" cy="39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4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Un ejemplo común de una arquitectura de </a:t>
            </a:r>
            <a:r>
              <a:rPr lang="es-ES_tradnl" sz="2400" dirty="0" err="1" smtClean="0">
                <a:solidFill>
                  <a:schemeClr val="bg1"/>
                </a:solidFill>
                <a:latin typeface="Arial"/>
                <a:cs typeface="Arial"/>
              </a:rPr>
              <a:t>microservicios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2942"/>
            <a:ext cx="8229600" cy="38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4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75"/>
          </a:xfrm>
          <a:solidFill>
            <a:srgbClr val="F8420F"/>
          </a:solidFill>
        </p:spPr>
        <p:txBody>
          <a:bodyPr>
            <a:normAutofit/>
          </a:bodyPr>
          <a:lstStyle/>
          <a:p>
            <a:pPr algn="l"/>
            <a:r>
              <a:rPr lang="es-ES_tradnl" sz="2400" dirty="0" smtClean="0">
                <a:solidFill>
                  <a:schemeClr val="bg1"/>
                </a:solidFill>
                <a:latin typeface="Arial"/>
                <a:cs typeface="Arial"/>
              </a:rPr>
              <a:t>Disección de la arquitectura</a:t>
            </a:r>
            <a:endParaRPr lang="es-ES_tradnl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769" y="6337718"/>
            <a:ext cx="8788490" cy="450235"/>
            <a:chOff x="141769" y="6337718"/>
            <a:chExt cx="8788490" cy="4502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1769" y="6337718"/>
              <a:ext cx="878849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769" y="6404546"/>
              <a:ext cx="3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Arquitecturas de Microservicios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128" y="6418621"/>
              <a:ext cx="435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Gustavo </a:t>
              </a:r>
              <a:r>
                <a:rPr lang="es-ES_tradnl" dirty="0" smtClean="0">
                  <a:solidFill>
                    <a:schemeClr val="bg1">
                      <a:lumMod val="50000"/>
                    </a:schemeClr>
                  </a:solidFill>
                </a:rPr>
                <a:t>Arellano</a:t>
              </a:r>
              <a:endParaRPr lang="es-ES_tradn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5778" y="1910854"/>
            <a:ext cx="8576662" cy="2920583"/>
            <a:chOff x="457200" y="1457325"/>
            <a:chExt cx="8576662" cy="2920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1462" y="1457325"/>
              <a:ext cx="2692400" cy="1308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672" y="1463675"/>
              <a:ext cx="2711450" cy="1308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1463675"/>
              <a:ext cx="2692400" cy="1301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00" y="3063458"/>
              <a:ext cx="2679700" cy="1314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9022" y="3063458"/>
              <a:ext cx="2705100" cy="1308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1462" y="3076158"/>
              <a:ext cx="2692400" cy="1301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379382" y="1460995"/>
            <a:ext cx="817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	</a:t>
            </a:r>
            <a:r>
              <a:rPr lang="es-ES_tradnl" dirty="0" err="1" smtClean="0"/>
              <a:t>Edge</a:t>
            </a:r>
            <a:r>
              <a:rPr lang="es-ES_tradnl" dirty="0" smtClean="0"/>
              <a:t> </a:t>
            </a:r>
            <a:r>
              <a:rPr lang="es-ES_tradnl" dirty="0" err="1" smtClean="0"/>
              <a:t>Service</a:t>
            </a:r>
            <a:r>
              <a:rPr lang="es-ES_tradnl" dirty="0" smtClean="0"/>
              <a:t>				Load </a:t>
            </a:r>
            <a:r>
              <a:rPr lang="es-ES_tradnl" dirty="0" err="1" smtClean="0"/>
              <a:t>Balancer</a:t>
            </a:r>
            <a:r>
              <a:rPr lang="es-ES_tradnl" dirty="0" smtClean="0"/>
              <a:t>				Registro</a:t>
            </a:r>
            <a:endParaRPr lang="es-ES_tradnl" dirty="0"/>
          </a:p>
        </p:txBody>
      </p:sp>
      <p:sp>
        <p:nvSpPr>
          <p:cNvPr id="16" name="TextBox 15"/>
          <p:cNvSpPr txBox="1"/>
          <p:nvPr/>
        </p:nvSpPr>
        <p:spPr>
          <a:xfrm>
            <a:off x="389233" y="4839937"/>
            <a:ext cx="817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	</a:t>
            </a:r>
            <a:r>
              <a:rPr lang="es-ES_tradnl" dirty="0" err="1" smtClean="0"/>
              <a:t>Circuit</a:t>
            </a:r>
            <a:r>
              <a:rPr lang="es-ES_tradnl" dirty="0" smtClean="0"/>
              <a:t> </a:t>
            </a:r>
            <a:r>
              <a:rPr lang="es-ES_tradnl" dirty="0" err="1" smtClean="0"/>
              <a:t>Breaker</a:t>
            </a:r>
            <a:r>
              <a:rPr lang="es-ES_tradnl" dirty="0" smtClean="0"/>
              <a:t>			Cloud Management				</a:t>
            </a:r>
            <a:r>
              <a:rPr lang="es-ES_tradnl" dirty="0" err="1" smtClean="0"/>
              <a:t>Logging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964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MongoDB.pptx</Template>
  <TotalTime>166</TotalTime>
  <Words>443</Words>
  <Application>Microsoft Macintosh PowerPoint</Application>
  <PresentationFormat>On-screen Show (4:3)</PresentationFormat>
  <Paragraphs>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Qué son los Microservicios?</vt:lpstr>
      <vt:lpstr>Arquitecturas monolíticas vs arquitecturas de microservicios</vt:lpstr>
      <vt:lpstr>Beneficios de arquitecturas basadas en microservicios</vt:lpstr>
      <vt:lpstr>Algunos casos de uso</vt:lpstr>
      <vt:lpstr>Desafíos derivados de una arquitectura de Microservicios</vt:lpstr>
      <vt:lpstr>Un ejemplo común de una arquitectura de microservicios</vt:lpstr>
      <vt:lpstr>Un ejemplo común de una arquitectura de microservicios</vt:lpstr>
      <vt:lpstr>Disección de la arquitectura</vt:lpstr>
      <vt:lpstr>Tecnologías y Herramientas</vt:lpstr>
      <vt:lpstr>A programar !!!</vt:lpstr>
      <vt:lpstr>GRACIAS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Arellano</dc:creator>
  <cp:lastModifiedBy>Gustavo Arellano</cp:lastModifiedBy>
  <cp:revision>22</cp:revision>
  <dcterms:created xsi:type="dcterms:W3CDTF">2017-10-17T17:11:58Z</dcterms:created>
  <dcterms:modified xsi:type="dcterms:W3CDTF">2018-03-15T22:59:59Z</dcterms:modified>
</cp:coreProperties>
</file>