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1D9BA7"/>
    <a:srgbClr val="052A3E"/>
    <a:srgbClr val="082D58"/>
    <a:srgbClr val="E34437"/>
    <a:srgbClr val="F78922"/>
    <a:srgbClr val="F6C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4DB41-3702-4805-ADC8-BF37C133F0A0}" v="5" dt="2020-08-04T22:14:26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Ibarra Ramirez" userId="0aab2ace-1edf-4156-9a44-846c03aef6b1" providerId="ADAL" clId="{6C84DB41-3702-4805-ADC8-BF37C133F0A0}"/>
    <pc:docChg chg="modSld">
      <pc:chgData name="Mario Ibarra Ramirez" userId="0aab2ace-1edf-4156-9a44-846c03aef6b1" providerId="ADAL" clId="{6C84DB41-3702-4805-ADC8-BF37C133F0A0}" dt="2020-08-04T22:14:28.570" v="18" actId="20577"/>
      <pc:docMkLst>
        <pc:docMk/>
      </pc:docMkLst>
      <pc:sldChg chg="addSp">
        <pc:chgData name="Mario Ibarra Ramirez" userId="0aab2ace-1edf-4156-9a44-846c03aef6b1" providerId="ADAL" clId="{6C84DB41-3702-4805-ADC8-BF37C133F0A0}" dt="2020-08-04T22:13:41.940" v="0"/>
        <pc:sldMkLst>
          <pc:docMk/>
          <pc:sldMk cId="2307879659" sldId="258"/>
        </pc:sldMkLst>
        <pc:spChg chg="add">
          <ac:chgData name="Mario Ibarra Ramirez" userId="0aab2ace-1edf-4156-9a44-846c03aef6b1" providerId="ADAL" clId="{6C84DB41-3702-4805-ADC8-BF37C133F0A0}" dt="2020-08-04T22:13:41.940" v="0"/>
          <ac:spMkLst>
            <pc:docMk/>
            <pc:sldMk cId="2307879659" sldId="258"/>
            <ac:spMk id="4" creationId="{F9B2B553-CBCE-4D0D-A69D-B3872B753E1D}"/>
          </ac:spMkLst>
        </pc:spChg>
      </pc:sldChg>
      <pc:sldChg chg="addSp modSp">
        <pc:chgData name="Mario Ibarra Ramirez" userId="0aab2ace-1edf-4156-9a44-846c03aef6b1" providerId="ADAL" clId="{6C84DB41-3702-4805-ADC8-BF37C133F0A0}" dt="2020-08-04T22:13:58.475" v="9" actId="20577"/>
        <pc:sldMkLst>
          <pc:docMk/>
          <pc:sldMk cId="1887073736" sldId="259"/>
        </pc:sldMkLst>
        <pc:spChg chg="add mod">
          <ac:chgData name="Mario Ibarra Ramirez" userId="0aab2ace-1edf-4156-9a44-846c03aef6b1" providerId="ADAL" clId="{6C84DB41-3702-4805-ADC8-BF37C133F0A0}" dt="2020-08-04T22:13:58.475" v="9" actId="20577"/>
          <ac:spMkLst>
            <pc:docMk/>
            <pc:sldMk cId="1887073736" sldId="259"/>
            <ac:spMk id="3" creationId="{BCE0CE2E-F578-4C12-8738-B1A529199725}"/>
          </ac:spMkLst>
        </pc:spChg>
      </pc:sldChg>
      <pc:sldChg chg="addSp modSp">
        <pc:chgData name="Mario Ibarra Ramirez" userId="0aab2ace-1edf-4156-9a44-846c03aef6b1" providerId="ADAL" clId="{6C84DB41-3702-4805-ADC8-BF37C133F0A0}" dt="2020-08-04T22:14:12.696" v="14" actId="20577"/>
        <pc:sldMkLst>
          <pc:docMk/>
          <pc:sldMk cId="948960678" sldId="260"/>
        </pc:sldMkLst>
        <pc:spChg chg="add mod">
          <ac:chgData name="Mario Ibarra Ramirez" userId="0aab2ace-1edf-4156-9a44-846c03aef6b1" providerId="ADAL" clId="{6C84DB41-3702-4805-ADC8-BF37C133F0A0}" dt="2020-08-04T22:14:12.696" v="14" actId="20577"/>
          <ac:spMkLst>
            <pc:docMk/>
            <pc:sldMk cId="948960678" sldId="260"/>
            <ac:spMk id="3" creationId="{B65449B3-F7CD-4B17-8787-F5A1826C2393}"/>
          </ac:spMkLst>
        </pc:spChg>
      </pc:sldChg>
      <pc:sldChg chg="addSp">
        <pc:chgData name="Mario Ibarra Ramirez" userId="0aab2ace-1edf-4156-9a44-846c03aef6b1" providerId="ADAL" clId="{6C84DB41-3702-4805-ADC8-BF37C133F0A0}" dt="2020-08-04T22:14:19.376" v="15"/>
        <pc:sldMkLst>
          <pc:docMk/>
          <pc:sldMk cId="586900640" sldId="261"/>
        </pc:sldMkLst>
        <pc:spChg chg="add">
          <ac:chgData name="Mario Ibarra Ramirez" userId="0aab2ace-1edf-4156-9a44-846c03aef6b1" providerId="ADAL" clId="{6C84DB41-3702-4805-ADC8-BF37C133F0A0}" dt="2020-08-04T22:14:19.376" v="15"/>
          <ac:spMkLst>
            <pc:docMk/>
            <pc:sldMk cId="586900640" sldId="261"/>
            <ac:spMk id="3" creationId="{C66DCCD6-475F-418F-9B7F-BF9F9B47A6FB}"/>
          </ac:spMkLst>
        </pc:spChg>
      </pc:sldChg>
      <pc:sldChg chg="addSp modSp">
        <pc:chgData name="Mario Ibarra Ramirez" userId="0aab2ace-1edf-4156-9a44-846c03aef6b1" providerId="ADAL" clId="{6C84DB41-3702-4805-ADC8-BF37C133F0A0}" dt="2020-08-04T22:14:28.570" v="18" actId="20577"/>
        <pc:sldMkLst>
          <pc:docMk/>
          <pc:sldMk cId="1394955639" sldId="262"/>
        </pc:sldMkLst>
        <pc:spChg chg="add mod">
          <ac:chgData name="Mario Ibarra Ramirez" userId="0aab2ace-1edf-4156-9a44-846c03aef6b1" providerId="ADAL" clId="{6C84DB41-3702-4805-ADC8-BF37C133F0A0}" dt="2020-08-04T22:14:28.570" v="18" actId="20577"/>
          <ac:spMkLst>
            <pc:docMk/>
            <pc:sldMk cId="1394955639" sldId="262"/>
            <ac:spMk id="3" creationId="{025DBEB8-97B1-478D-9C46-59851680AD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C029DF2-C8D0-4276-9EC2-DE8E4099D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521"/>
          <a:stretch/>
        </p:blipFill>
        <p:spPr>
          <a:xfrm>
            <a:off x="0" y="512083"/>
            <a:ext cx="921084" cy="1658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0B893-73CD-4838-900E-2E103984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B1696-355E-47E5-9694-498F87C5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96E2-8737-4762-80C3-672AA331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DBE1-C735-4599-8533-A91D39CA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853E-359E-4F9C-A2EA-4D33DE77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54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236B-1A6C-4255-BE59-950F953A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5D57-543F-433F-8EB6-71EF643D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BDAA-1290-447E-8BD7-84738A84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8C75-3CBC-4D6E-9B11-9AE2502F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E313-CE93-405C-94F6-F99443D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5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FF8A8-E1CA-49D4-940E-FC1087D1C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D505-E82F-4619-9A50-5B9EF1CDE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F7C3-9945-43F9-BCD9-91C9357C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C552-CD60-4BD4-9B09-9EB8D872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E159-5C68-4325-936E-748162CD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3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65B7-048C-425F-B1BA-89A8CE07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35F2-369D-467E-91EA-19FB15A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A65C-953B-4BF7-9385-E36D9AF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BDFD-317F-491D-BC0D-3BE643D4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DADC-B85C-46C1-B718-A154326D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6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D8F6-0777-43CD-B498-08891E93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96DD-E4FB-40BC-83A5-A55ACEAF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AA25F-B74E-4580-8387-CFAE4F17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98AC-3B32-46E3-8ACB-7F85BC0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1B03-7510-4063-8F35-EBD825D2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93E4-4D44-4262-B22F-FA91F993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6E7-9B06-431F-8A81-2861892E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9C00-9DD4-4495-B27A-1013FE71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9FD9-C5B7-4960-B86A-FCE8B8D8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8719-F785-4D2D-83EC-71549D40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3762-4197-4475-B916-CA0D89EA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56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16D5-BC8A-4C06-A68A-890CDF8A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2E926-7C5E-4B2F-8985-50D55564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9AB87-528F-49F5-9699-39429DB6D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A3B1-E43E-44E7-9427-DF05E5B4E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8FBDC-C310-44A9-AAA9-5048CD60C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2F31F-D6EC-415D-870A-AF967243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350F-84E0-4305-BE7E-EAD3C059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F090-5E72-454D-9B65-5E5E7E7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60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759C-0B4B-480E-B658-030DA19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B77FD-01DB-43B8-85F4-1D899071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5520-8F55-4AC9-9F72-99C9EAB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A23C-3ADB-4306-8C2E-9037CD31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A933C-7A0D-448C-A864-FC2F44165E49}"/>
              </a:ext>
            </a:extLst>
          </p:cNvPr>
          <p:cNvGrpSpPr/>
          <p:nvPr userDrawn="1"/>
        </p:nvGrpSpPr>
        <p:grpSpPr>
          <a:xfrm>
            <a:off x="1080685" y="2465185"/>
            <a:ext cx="1305729" cy="1048624"/>
            <a:chOff x="-296001" y="909661"/>
            <a:chExt cx="914400" cy="1502963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CE095025-6B29-4B30-BDAA-FAAA7F4CD6B3}"/>
                </a:ext>
              </a:extLst>
            </p:cNvPr>
            <p:cNvSpPr/>
            <p:nvPr/>
          </p:nvSpPr>
          <p:spPr>
            <a:xfrm rot="3600000">
              <a:off x="44329" y="569331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6C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F2EFEF7-D546-4049-98AB-704D3BBA476C}"/>
                </a:ext>
              </a:extLst>
            </p:cNvPr>
            <p:cNvSpPr/>
            <p:nvPr/>
          </p:nvSpPr>
          <p:spPr>
            <a:xfrm rot="3600000">
              <a:off x="44329" y="886637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78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B948B002-C669-476D-A769-7B58E509228C}"/>
                </a:ext>
              </a:extLst>
            </p:cNvPr>
            <p:cNvSpPr/>
            <p:nvPr/>
          </p:nvSpPr>
          <p:spPr>
            <a:xfrm rot="3600000">
              <a:off x="44329" y="1203943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4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1188F24-ADE0-4A84-9230-74C0A7E336F1}"/>
                </a:ext>
              </a:extLst>
            </p:cNvPr>
            <p:cNvSpPr/>
            <p:nvPr/>
          </p:nvSpPr>
          <p:spPr>
            <a:xfrm rot="3600000">
              <a:off x="44329" y="1521249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809B232-E4BA-4D3E-8570-A695BD1C0A6F}"/>
                </a:ext>
              </a:extLst>
            </p:cNvPr>
            <p:cNvSpPr/>
            <p:nvPr/>
          </p:nvSpPr>
          <p:spPr>
            <a:xfrm rot="3600000">
              <a:off x="44329" y="1838555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9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15708E-57F3-4637-80C0-7ADAFDA299D6}"/>
              </a:ext>
            </a:extLst>
          </p:cNvPr>
          <p:cNvGrpSpPr/>
          <p:nvPr userDrawn="1"/>
        </p:nvGrpSpPr>
        <p:grpSpPr>
          <a:xfrm>
            <a:off x="2911462" y="918691"/>
            <a:ext cx="425475" cy="1048624"/>
            <a:chOff x="-296001" y="909661"/>
            <a:chExt cx="914400" cy="150296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CEBB21-20AB-40B4-958E-F1193FCCA643}"/>
                </a:ext>
              </a:extLst>
            </p:cNvPr>
            <p:cNvSpPr/>
            <p:nvPr/>
          </p:nvSpPr>
          <p:spPr>
            <a:xfrm rot="3600000">
              <a:off x="44329" y="569331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6C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59A9F3B1-84B3-461E-9EF0-E2B2F357228B}"/>
                </a:ext>
              </a:extLst>
            </p:cNvPr>
            <p:cNvSpPr/>
            <p:nvPr/>
          </p:nvSpPr>
          <p:spPr>
            <a:xfrm rot="3600000">
              <a:off x="44329" y="886637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78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395EAD33-710C-4E34-BC51-87BB82D74932}"/>
                </a:ext>
              </a:extLst>
            </p:cNvPr>
            <p:cNvSpPr/>
            <p:nvPr/>
          </p:nvSpPr>
          <p:spPr>
            <a:xfrm rot="3600000">
              <a:off x="44329" y="1203943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4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F9A99C73-7C65-4F9D-ADBE-6FD3C9C49381}"/>
                </a:ext>
              </a:extLst>
            </p:cNvPr>
            <p:cNvSpPr/>
            <p:nvPr/>
          </p:nvSpPr>
          <p:spPr>
            <a:xfrm rot="3600000">
              <a:off x="44329" y="1521249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278A8BFA-7FAA-4D40-975D-299B2BD2657F}"/>
                </a:ext>
              </a:extLst>
            </p:cNvPr>
            <p:cNvSpPr/>
            <p:nvPr/>
          </p:nvSpPr>
          <p:spPr>
            <a:xfrm rot="3600000">
              <a:off x="44329" y="1838555"/>
              <a:ext cx="233739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9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83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77AAAD-38AC-4B8D-9CDA-71C3B6C89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2725"/>
          <a:stretch/>
        </p:blipFill>
        <p:spPr>
          <a:xfrm>
            <a:off x="0" y="913281"/>
            <a:ext cx="201750" cy="12132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072B-A080-4D4A-AE38-E566856E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464D-BD13-433A-9C89-FA5CB77F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0BDE2-11ED-4452-AF5D-8FB277DA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68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A370-5A0D-4F6E-8331-C3E8DB1F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AAE-4699-4063-8E61-80CB4236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22F5-24BD-4745-8BC6-84BDA4BF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BAFCF-3EFA-40C5-8A5C-5E480FF0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63616-45B3-4BA2-AD60-27BCAB95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4B13-D88C-456F-B743-1743B0F3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6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3A2D-6D8A-4AB7-B4C8-B63523EE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2C0E4-C02F-4137-A024-2BE2078DD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C5246-84F9-4C8F-B558-6B246A46A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F366-FBA5-455D-B7B5-4EDD10C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31F0-B0D8-49A0-BA70-06CACE9A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9FBCA-42FF-4671-AF0D-C3C1676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0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3C4E5-EFB6-4DBD-940B-D3FD4611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DAA8-5676-4A25-86D0-179EADC3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3AEA-E5CF-4545-A48F-FE6A262ED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ABA6-2386-409C-8769-43A100C83E03}" type="datetimeFigureOut">
              <a:rPr lang="es-MX" smtClean="0"/>
              <a:t>04/08/2020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28FE-979F-45B1-B2BA-251CE080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750C-CF7A-4BAF-AAF5-2E8D02B4C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513A-C98D-46C6-9A0E-0C4005D83A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23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F4084-B0B3-415A-B3DD-CD36EF20BD9A}"/>
              </a:ext>
            </a:extLst>
          </p:cNvPr>
          <p:cNvSpPr/>
          <p:nvPr/>
        </p:nvSpPr>
        <p:spPr>
          <a:xfrm>
            <a:off x="1156896" y="321473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24292E"/>
                </a:solidFill>
                <a:effectLst/>
                <a:latin typeface="Arial Nova Light" panose="020B0304020202020204" pitchFamily="34" charset="0"/>
                <a:cs typeface="Arial" panose="020B0604020202020204" pitchFamily="34" charset="0"/>
              </a:rPr>
              <a:t>Berenice Cedillo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24292E"/>
                </a:solidFill>
                <a:effectLst/>
                <a:latin typeface="Arial Nova Light" panose="020B0304020202020204" pitchFamily="34" charset="0"/>
                <a:cs typeface="Arial" panose="020B0604020202020204" pitchFamily="34" charset="0"/>
              </a:rPr>
              <a:t>Luis Cavazos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24292E"/>
                </a:solidFill>
                <a:effectLst/>
                <a:latin typeface="Arial Nova Light" panose="020B0304020202020204" pitchFamily="34" charset="0"/>
                <a:cs typeface="Arial" panose="020B0604020202020204" pitchFamily="34" charset="0"/>
              </a:rPr>
              <a:t>Mario Ibarra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24292E"/>
                </a:solidFill>
                <a:effectLst/>
                <a:latin typeface="Arial Nova Light" panose="020B0304020202020204" pitchFamily="34" charset="0"/>
                <a:cs typeface="Arial" panose="020B0604020202020204" pitchFamily="34" charset="0"/>
              </a:rPr>
              <a:t>René Mondragón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86FF5-D429-40CC-B481-984272ACEDF6}"/>
              </a:ext>
            </a:extLst>
          </p:cNvPr>
          <p:cNvSpPr txBox="1"/>
          <p:nvPr/>
        </p:nvSpPr>
        <p:spPr>
          <a:xfrm>
            <a:off x="1156896" y="499070"/>
            <a:ext cx="106464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latin typeface="Arial Nova" panose="020B0504020202020204" pitchFamily="34" charset="0"/>
              </a:rPr>
              <a:t>COVID-19:</a:t>
            </a:r>
          </a:p>
          <a:p>
            <a:r>
              <a:rPr lang="en-US" sz="4600" dirty="0">
                <a:latin typeface="Arial Nova" panose="020B0504020202020204" pitchFamily="34" charset="0"/>
              </a:rPr>
              <a:t>Statistical Analysis of cases in Mexico </a:t>
            </a:r>
            <a:r>
              <a:rPr lang="es-MX" sz="4600" dirty="0">
                <a:latin typeface="Arial Nova" panose="020B0504020202020204" pitchFamily="34" charset="0"/>
              </a:rPr>
              <a:t>and </a:t>
            </a:r>
            <a:r>
              <a:rPr lang="en-US" sz="4600" dirty="0">
                <a:latin typeface="Arial Nova" panose="020B0504020202020204" pitchFamily="34" charset="0"/>
              </a:rPr>
              <a:t>risk factors for mortality of patients</a:t>
            </a:r>
            <a:endParaRPr lang="es-MX" sz="4600" dirty="0">
              <a:latin typeface="Arial Nova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1CEC1C-D8C0-415C-9127-965FCBFB8D54}"/>
              </a:ext>
            </a:extLst>
          </p:cNvPr>
          <p:cNvSpPr/>
          <p:nvPr/>
        </p:nvSpPr>
        <p:spPr>
          <a:xfrm>
            <a:off x="6333688" y="5576311"/>
            <a:ext cx="5469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0" i="1" dirty="0">
                <a:solidFill>
                  <a:srgbClr val="202124"/>
                </a:solidFill>
                <a:effectLst/>
                <a:latin typeface="Arial Nova Light" panose="020B0304020202020204" pitchFamily="34" charset="0"/>
              </a:rPr>
              <a:t>Project 1</a:t>
            </a:r>
          </a:p>
          <a:p>
            <a:pPr algn="r"/>
            <a:r>
              <a:rPr lang="pt-BR" b="0" i="1" dirty="0">
                <a:solidFill>
                  <a:srgbClr val="202124"/>
                </a:solidFill>
                <a:effectLst/>
                <a:latin typeface="Arial Nova Light" panose="020B0304020202020204" pitchFamily="34" charset="0"/>
              </a:rPr>
              <a:t>Tecnológico de Monterrey Data Analytics Boot Camp</a:t>
            </a:r>
          </a:p>
          <a:p>
            <a:pPr algn="r"/>
            <a:r>
              <a:rPr lang="pt-BR" i="1" dirty="0">
                <a:solidFill>
                  <a:srgbClr val="202124"/>
                </a:solidFill>
                <a:latin typeface="Arial Nova Light" panose="020B0304020202020204" pitchFamily="34" charset="0"/>
              </a:rPr>
              <a:t>August 2020</a:t>
            </a:r>
            <a:endParaRPr lang="pt-BR" b="0" i="1" dirty="0">
              <a:solidFill>
                <a:srgbClr val="202124"/>
              </a:solidFill>
              <a:effectLst/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0037D-B1FB-43C1-BED4-010D2013F33A}"/>
              </a:ext>
            </a:extLst>
          </p:cNvPr>
          <p:cNvSpPr txBox="1"/>
          <p:nvPr/>
        </p:nvSpPr>
        <p:spPr>
          <a:xfrm>
            <a:off x="385893" y="177184"/>
            <a:ext cx="33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Really? COVID-19?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4A8B4-4B00-4748-899B-3D2DDA56C69B}"/>
              </a:ext>
            </a:extLst>
          </p:cNvPr>
          <p:cNvSpPr txBox="1"/>
          <p:nvPr/>
        </p:nvSpPr>
        <p:spPr>
          <a:xfrm>
            <a:off x="670046" y="860631"/>
            <a:ext cx="111164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>
                <a:latin typeface="Arial Nova" panose="020B0504020202020204" pitchFamily="34" charset="0"/>
              </a:rPr>
              <a:t>Though it may be the last thing we all want to think about, after months of  a worldwide struggle with COVID-19, we believe that there are still a lot of key points to be found in data.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EB89F-663C-4E01-9B99-973980E17445}"/>
              </a:ext>
            </a:extLst>
          </p:cNvPr>
          <p:cNvSpPr txBox="1"/>
          <p:nvPr/>
        </p:nvSpPr>
        <p:spPr>
          <a:xfrm>
            <a:off x="380429" y="1705289"/>
            <a:ext cx="1140610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Our Hypothesis</a:t>
            </a:r>
          </a:p>
          <a:p>
            <a:endParaRPr lang="en-US" sz="900" b="1" dirty="0">
              <a:latin typeface="Arial Nova" panose="020B0504020202020204" pitchFamily="34" charset="0"/>
            </a:endParaRPr>
          </a:p>
          <a:p>
            <a:r>
              <a:rPr lang="en-US" sz="1900" dirty="0">
                <a:latin typeface="Arial Nova" panose="020B0504020202020204" pitchFamily="34" charset="0"/>
              </a:rPr>
              <a:t>There are risk factors that can help to identify Mexican patients with poor prognosis at an early stage, either personal, demographic or medical preconditions.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76141-9A59-4536-83C9-51A5943B7E51}"/>
              </a:ext>
            </a:extLst>
          </p:cNvPr>
          <p:cNvSpPr txBox="1"/>
          <p:nvPr/>
        </p:nvSpPr>
        <p:spPr>
          <a:xfrm>
            <a:off x="380430" y="3001583"/>
            <a:ext cx="1155439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Our Questions</a:t>
            </a:r>
          </a:p>
          <a:p>
            <a:endParaRPr lang="en-US" sz="900" b="1" dirty="0">
              <a:latin typeface="Arial Nova" panose="020B0504020202020204" pitchFamily="34" charset="0"/>
            </a:endParaRP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1900" dirty="0">
                <a:latin typeface="Arial Nova" panose="020B0504020202020204" pitchFamily="34" charset="0"/>
              </a:rPr>
              <a:t>Are there medical preconditions that make it more feasible for a Mexican COVID-19 patient to die? 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1900" dirty="0">
                <a:latin typeface="Arial Nova" panose="020B0504020202020204" pitchFamily="34" charset="0"/>
              </a:rPr>
              <a:t>Are there demographic characteristics that make it more feasible for a Mexican COVID-19 patient to die? 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1900" dirty="0">
                <a:latin typeface="Arial Nova" panose="020B0504020202020204" pitchFamily="34" charset="0"/>
              </a:rPr>
              <a:t>Is there a significant relation between the date when COVID-19 symptoms were first presented, the COVID-19 confirmation and the defunction date?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64527E-7EA0-4440-9D8C-FD37C2246C3F}"/>
              </a:ext>
            </a:extLst>
          </p:cNvPr>
          <p:cNvSpPr txBox="1"/>
          <p:nvPr/>
        </p:nvSpPr>
        <p:spPr>
          <a:xfrm>
            <a:off x="380430" y="4882652"/>
            <a:ext cx="11554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Our Findings</a:t>
            </a:r>
          </a:p>
          <a:p>
            <a:endParaRPr lang="en-US" sz="900" b="1" dirty="0">
              <a:latin typeface="Arial Nova" panose="020B0504020202020204" pitchFamily="34" charset="0"/>
            </a:endParaRP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1900" dirty="0"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63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0037D-B1FB-43C1-BED4-010D2013F33A}"/>
              </a:ext>
            </a:extLst>
          </p:cNvPr>
          <p:cNvSpPr txBox="1"/>
          <p:nvPr/>
        </p:nvSpPr>
        <p:spPr>
          <a:xfrm>
            <a:off x="385893" y="177184"/>
            <a:ext cx="3115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Questions &amp;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2B553-CBCE-4D0D-A69D-B3872B753E1D}"/>
              </a:ext>
            </a:extLst>
          </p:cNvPr>
          <p:cNvSpPr/>
          <p:nvPr/>
        </p:nvSpPr>
        <p:spPr>
          <a:xfrm>
            <a:off x="3048000" y="2945759"/>
            <a:ext cx="6096000" cy="966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Elaborate on the questions you asked, describing what kinds of data you needed to answer them, and where you found it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7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0037D-B1FB-43C1-BED4-010D2013F33A}"/>
              </a:ext>
            </a:extLst>
          </p:cNvPr>
          <p:cNvSpPr txBox="1"/>
          <p:nvPr/>
        </p:nvSpPr>
        <p:spPr>
          <a:xfrm>
            <a:off x="385893" y="177184"/>
            <a:ext cx="483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Data Cleanup &amp; Exploration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0CE2E-F578-4C12-8738-B1A529199725}"/>
              </a:ext>
            </a:extLst>
          </p:cNvPr>
          <p:cNvSpPr/>
          <p:nvPr/>
        </p:nvSpPr>
        <p:spPr>
          <a:xfrm>
            <a:off x="3048000" y="2050962"/>
            <a:ext cx="6096000" cy="2459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exploration and cleanup process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insights you had while exploring the data that you didn't anticipate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any problems that arose after exploring the data, and how you resolved them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and discuss interesting figures developed during exploration, ideally with the help of </a:t>
            </a:r>
            <a:r>
              <a:rPr lang="en-US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0037D-B1FB-43C1-BED4-010D2013F33A}"/>
              </a:ext>
            </a:extLst>
          </p:cNvPr>
          <p:cNvSpPr txBox="1"/>
          <p:nvPr/>
        </p:nvSpPr>
        <p:spPr>
          <a:xfrm>
            <a:off x="385893" y="177184"/>
            <a:ext cx="247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449B3-F7CD-4B17-8787-F5A1826C2393}"/>
              </a:ext>
            </a:extLst>
          </p:cNvPr>
          <p:cNvSpPr/>
          <p:nvPr/>
        </p:nvSpPr>
        <p:spPr>
          <a:xfrm>
            <a:off x="3048000" y="2598099"/>
            <a:ext cx="6096000" cy="1365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the steps you took to analyze the data and answer each question you asked in your proposal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and discuss interesting figures developed during analysis, ideally with the help of </a:t>
            </a:r>
            <a:r>
              <a:rPr lang="en-US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0037D-B1FB-43C1-BED4-010D2013F33A}"/>
              </a:ext>
            </a:extLst>
          </p:cNvPr>
          <p:cNvSpPr txBox="1"/>
          <p:nvPr/>
        </p:nvSpPr>
        <p:spPr>
          <a:xfrm>
            <a:off x="385893" y="177184"/>
            <a:ext cx="237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Our Findings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DCCD6-475F-418F-9B7F-BF9F9B47A6FB}"/>
              </a:ext>
            </a:extLst>
          </p:cNvPr>
          <p:cNvSpPr/>
          <p:nvPr/>
        </p:nvSpPr>
        <p:spPr>
          <a:xfrm>
            <a:off x="3048000" y="2945759"/>
            <a:ext cx="6096000" cy="966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your findings. Did you find what you expected to find? If not, why not? What inferences or general conclusions can you draw from your analysis?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0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0037D-B1FB-43C1-BED4-010D2013F33A}"/>
              </a:ext>
            </a:extLst>
          </p:cNvPr>
          <p:cNvSpPr txBox="1"/>
          <p:nvPr/>
        </p:nvSpPr>
        <p:spPr>
          <a:xfrm>
            <a:off x="385893" y="177184"/>
            <a:ext cx="2392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Now what…?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DBEB8-97B1-478D-9C46-59851680AD16}"/>
              </a:ext>
            </a:extLst>
          </p:cNvPr>
          <p:cNvSpPr/>
          <p:nvPr/>
        </p:nvSpPr>
        <p:spPr>
          <a:xfrm>
            <a:off x="3048000" y="2598099"/>
            <a:ext cx="6096000" cy="16618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any difficulties that arose, and how you dealt with them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any additional questions that came up, but which you didn't have time to answer: What would you research next, if you had two more weeks?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5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6F49F0D8D11047967BCB3BBCAA06E4" ma:contentTypeVersion="13" ma:contentTypeDescription="Crear nuevo documento." ma:contentTypeScope="" ma:versionID="3b29dc433597a8e1fe2a95748523203f">
  <xsd:schema xmlns:xsd="http://www.w3.org/2001/XMLSchema" xmlns:xs="http://www.w3.org/2001/XMLSchema" xmlns:p="http://schemas.microsoft.com/office/2006/metadata/properties" xmlns:ns3="4809bce4-6197-4f44-999e-9e7c18ae4c46" xmlns:ns4="44793855-737b-4c4c-b333-2ff72008c444" targetNamespace="http://schemas.microsoft.com/office/2006/metadata/properties" ma:root="true" ma:fieldsID="141579abcde4aed796d9e0474729396e" ns3:_="" ns4:_="">
    <xsd:import namespace="4809bce4-6197-4f44-999e-9e7c18ae4c46"/>
    <xsd:import namespace="44793855-737b-4c4c-b333-2ff72008c4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9bce4-6197-4f44-999e-9e7c18ae4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93855-737b-4c4c-b333-2ff72008c44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89CA9E-4427-46D2-B22F-7A3EDA4EBB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09bce4-6197-4f44-999e-9e7c18ae4c46"/>
    <ds:schemaRef ds:uri="44793855-737b-4c4c-b333-2ff72008c4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7FEC90-01F0-4FFE-9380-23A34AE5A2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A89E6-F722-48A5-8FF7-24BEFB6083ED}">
  <ds:schemaRefs>
    <ds:schemaRef ds:uri="http://purl.org/dc/terms/"/>
    <ds:schemaRef ds:uri="4809bce4-6197-4f44-999e-9e7c18ae4c46"/>
    <ds:schemaRef ds:uri="44793855-737b-4c4c-b333-2ff72008c44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Ibarra Ramirez</dc:creator>
  <cp:lastModifiedBy>Mario Ibarra Ramirez</cp:lastModifiedBy>
  <cp:revision>9</cp:revision>
  <dcterms:created xsi:type="dcterms:W3CDTF">2020-08-04T19:24:55Z</dcterms:created>
  <dcterms:modified xsi:type="dcterms:W3CDTF">2020-08-04T22:14:31Z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0x010100CC6F49F0D8D11047967BCB3BBCAA06E4</vt:lpwstr>
  </property>
</Properties>
</file>