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30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729" y="1122218"/>
            <a:ext cx="9739744" cy="167639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Predictors of an Institution’s </a:t>
            </a:r>
            <a:br>
              <a:rPr lang="en-US" sz="4400" dirty="0"/>
            </a:br>
            <a:r>
              <a:rPr lang="en-US" sz="4400" dirty="0"/>
              <a:t>Default rate/Repayment rate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29000"/>
            <a:ext cx="4457700" cy="570475"/>
          </a:xfrm>
        </p:spPr>
        <p:txBody>
          <a:bodyPr/>
          <a:lstStyle/>
          <a:p>
            <a:r>
              <a:rPr lang="en-US" dirty="0"/>
              <a:t>By Berenger Djoumessi Tiague</a:t>
            </a:r>
          </a:p>
        </p:txBody>
      </p:sp>
    </p:spTree>
    <p:extLst>
      <p:ext uri="{BB962C8B-B14F-4D97-AF65-F5344CB8AC3E}">
        <p14:creationId xmlns:p14="http://schemas.microsoft.com/office/powerpoint/2010/main" val="279905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035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236" y="1717964"/>
            <a:ext cx="9717376" cy="419325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features best determine a cohort of student high vs low cohort default rate two years after entering repayment?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Can we classify schools with low vs high repayment  from students with debt?</a:t>
            </a:r>
          </a:p>
        </p:txBody>
      </p:sp>
    </p:spTree>
    <p:extLst>
      <p:ext uri="{BB962C8B-B14F-4D97-AF65-F5344CB8AC3E}">
        <p14:creationId xmlns:p14="http://schemas.microsoft.com/office/powerpoint/2010/main" val="246078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234" y="208473"/>
            <a:ext cx="8911687" cy="886035"/>
          </a:xfrm>
        </p:spPr>
        <p:txBody>
          <a:bodyPr/>
          <a:lstStyle/>
          <a:p>
            <a:r>
              <a:rPr lang="en-US" dirty="0"/>
              <a:t>Data Cleaning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64" y="1039092"/>
            <a:ext cx="10238509" cy="561109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 Department of Education Scorecard datasets 97-2014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Concatenated all data 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72032 observations and 1690 features</a:t>
            </a:r>
          </a:p>
          <a:p>
            <a:pPr marL="747713" lvl="2" indent="-290513">
              <a:lnSpc>
                <a:spcPct val="140000"/>
              </a:lnSpc>
            </a:pPr>
            <a:r>
              <a:rPr lang="en-US" dirty="0"/>
              <a:t>Drop all missing columns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Limited analysis only to 2012-2013 because of availability of data in most columns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15468 observations and 1321 features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dirty="0"/>
              <a:t>Keep only columns with non-missing observations at least 10,000 or more.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15468 observations and 412 columns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dirty="0"/>
              <a:t>Drop missing observations (not replacing missing by mean because not accurate)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5799 observations and 412 columns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dirty="0"/>
              <a:t>Check and eliminate outliers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Heatmap,  </a:t>
            </a:r>
            <a:r>
              <a:rPr lang="en-US" dirty="0" err="1"/>
              <a:t>Pairplot</a:t>
            </a:r>
            <a:r>
              <a:rPr lang="en-US" dirty="0"/>
              <a:t>, create subsets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47" y="2306782"/>
            <a:ext cx="4630117" cy="3024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48" y="495623"/>
            <a:ext cx="5451627" cy="1649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472254"/>
            <a:ext cx="5122652" cy="1259894"/>
          </a:xfrm>
        </p:spPr>
        <p:txBody>
          <a:bodyPr>
            <a:normAutofit/>
          </a:bodyPr>
          <a:lstStyle/>
          <a:p>
            <a:r>
              <a:rPr lang="en-US" sz="2800" dirty="0"/>
              <a:t>MODELS / MODEL EVALUATION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53" y="1549373"/>
            <a:ext cx="5955158" cy="47683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1600" dirty="0"/>
              <a:t>Dependent variable: Cohort Default rate two years after entering repayment. </a:t>
            </a:r>
          </a:p>
          <a:p>
            <a:pPr algn="just">
              <a:lnSpc>
                <a:spcPct val="120000"/>
              </a:lnSpc>
            </a:pPr>
            <a:r>
              <a:rPr lang="en-US" sz="1600" dirty="0"/>
              <a:t>Regularization methods: Ridge, Lasso, Elastic Net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/>
              <a:t>Very close R-square and MSE on train and test.</a:t>
            </a:r>
          </a:p>
          <a:p>
            <a:pPr algn="just">
              <a:lnSpc>
                <a:spcPct val="120000"/>
              </a:lnSpc>
            </a:pPr>
            <a:r>
              <a:rPr lang="en-US" sz="1600" dirty="0"/>
              <a:t>Decision Tree and Random Forest applied: Not as close as the last three.</a:t>
            </a:r>
          </a:p>
          <a:p>
            <a:pPr algn="just">
              <a:lnSpc>
                <a:spcPct val="120000"/>
              </a:lnSpc>
            </a:pPr>
            <a:r>
              <a:rPr lang="en-US" sz="1600" dirty="0"/>
              <a:t>Classification : High vs Low repayment rate with threshold defined by literature (10%).</a:t>
            </a:r>
          </a:p>
          <a:p>
            <a:pPr algn="just">
              <a:lnSpc>
                <a:spcPct val="120000"/>
              </a:lnSpc>
            </a:pPr>
            <a:r>
              <a:rPr lang="en-US" sz="1600" dirty="0"/>
              <a:t>Precision score: 80%</a:t>
            </a:r>
          </a:p>
          <a:p>
            <a:pPr algn="just">
              <a:lnSpc>
                <a:spcPct val="120000"/>
              </a:lnSpc>
            </a:pPr>
            <a:endParaRPr lang="en-US" sz="1600" dirty="0"/>
          </a:p>
          <a:p>
            <a:pPr algn="just">
              <a:lnSpc>
                <a:spcPct val="120000"/>
              </a:lnSpc>
            </a:pPr>
            <a:r>
              <a:rPr lang="en-US" sz="1600" dirty="0"/>
              <a:t>Implemented PCA for practice purposes.</a:t>
            </a:r>
          </a:p>
          <a:p>
            <a:endParaRPr lang="en-US" dirty="0"/>
          </a:p>
          <a:p>
            <a:r>
              <a:rPr lang="en-US" dirty="0"/>
              <a:t>.</a:t>
            </a:r>
          </a:p>
          <a:p>
            <a:pPr marL="457200" lvl="1" indent="-45720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716" y="5549248"/>
            <a:ext cx="6124575" cy="85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33147" y="505326"/>
            <a:ext cx="4307306" cy="926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48926" y="1455821"/>
            <a:ext cx="5486400" cy="67376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5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652" y="485565"/>
            <a:ext cx="8911687" cy="886035"/>
          </a:xfrm>
        </p:spPr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90" y="1094874"/>
            <a:ext cx="5462336" cy="52355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1600" dirty="0"/>
              <a:t>Best predictors of repayment rate : average family income of dependent student</a:t>
            </a:r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1400" dirty="0"/>
              <a:t>consistent with the vast literature. Concluding how rich parents are determines access and outcomes.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1600" dirty="0"/>
              <a:t>Other predictors: number of Pell Grants applications in school and number of college’s branches.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1600" dirty="0"/>
              <a:t> Inequality in income is a major problem in American society because students from rich families have their ways to get richer, and it is hard for poorer students/families to get out of the poverty.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1600" dirty="0"/>
              <a:t>Graduate degree provide highest repayment rate.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1600" dirty="0"/>
              <a:t>Classified school with low vs high repayment with 80% accuracy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54" y="597567"/>
            <a:ext cx="5453268" cy="3193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246" y="3759846"/>
            <a:ext cx="4800911" cy="2991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27690" y="3921565"/>
            <a:ext cx="1191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 = Public</a:t>
            </a:r>
          </a:p>
          <a:p>
            <a:r>
              <a:rPr lang="en-US" sz="700" dirty="0"/>
              <a:t>2 = Private Non Profit</a:t>
            </a:r>
          </a:p>
          <a:p>
            <a:r>
              <a:rPr lang="en-US" sz="700" dirty="0"/>
              <a:t>3 = Private for Profit</a:t>
            </a:r>
          </a:p>
        </p:txBody>
      </p:sp>
    </p:spTree>
    <p:extLst>
      <p:ext uri="{BB962C8B-B14F-4D97-AF65-F5344CB8AC3E}">
        <p14:creationId xmlns:p14="http://schemas.microsoft.com/office/powerpoint/2010/main" val="325577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035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923" y="1556814"/>
            <a:ext cx="10224655" cy="4946072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4200"/>
              </a:spcAft>
            </a:pPr>
            <a:r>
              <a:rPr lang="en-US" dirty="0"/>
              <a:t>Help students from disadvantaged backgrounds to get jobs after graduation via better networking.</a:t>
            </a:r>
          </a:p>
          <a:p>
            <a:pPr>
              <a:spcBef>
                <a:spcPts val="0"/>
              </a:spcBef>
              <a:spcAft>
                <a:spcPts val="4200"/>
              </a:spcAft>
            </a:pPr>
            <a:r>
              <a:rPr lang="en-US" dirty="0"/>
              <a:t>Results suggest students should enroll more in private non-profit and get graduate degree.</a:t>
            </a:r>
          </a:p>
          <a:p>
            <a:pPr>
              <a:spcBef>
                <a:spcPts val="0"/>
              </a:spcBef>
              <a:spcAft>
                <a:spcPts val="4200"/>
              </a:spcAft>
            </a:pPr>
            <a:r>
              <a:rPr lang="en-US" dirty="0"/>
              <a:t>Implement policies that decrease access and outcome gaps among students.</a:t>
            </a:r>
          </a:p>
          <a:p>
            <a:pPr>
              <a:spcBef>
                <a:spcPts val="0"/>
              </a:spcBef>
              <a:spcAft>
                <a:spcPts val="4200"/>
              </a:spcAft>
            </a:pPr>
            <a:r>
              <a:rPr lang="en-US" dirty="0"/>
              <a:t>Collect data on longitude and latitude of schools, to perform a cluster classification (look on the US map to see whether we observe some patterns in some regions of the country). </a:t>
            </a:r>
          </a:p>
          <a:p>
            <a:pPr>
              <a:spcBef>
                <a:spcPts val="0"/>
              </a:spcBef>
              <a:spcAft>
                <a:spcPts val="4200"/>
              </a:spcAft>
            </a:pPr>
            <a:r>
              <a:rPr lang="en-US" dirty="0"/>
              <a:t>Collect more data in the future, so possible to analyze over a longer period of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651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592</TotalTime>
  <Words>411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Predictors of an Institution’s  Default rate/Repayment rate </vt:lpstr>
      <vt:lpstr>Questions</vt:lpstr>
      <vt:lpstr>Data Cleaning Approach</vt:lpstr>
      <vt:lpstr>MODELS / MODEL EVALUATION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Predictors of an Institution’s Default Cohort rate</dc:title>
  <dc:creator>Berenger Djoumessi Tiague</dc:creator>
  <cp:lastModifiedBy>Berenger Djoumessi Tiague</cp:lastModifiedBy>
  <cp:revision>21</cp:revision>
  <dcterms:created xsi:type="dcterms:W3CDTF">2017-05-02T00:06:53Z</dcterms:created>
  <dcterms:modified xsi:type="dcterms:W3CDTF">2017-05-09T06:14:13Z</dcterms:modified>
</cp:coreProperties>
</file>