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9"/>
  </p:notesMasterIdLst>
  <p:handoutMasterIdLst>
    <p:handoutMasterId r:id="rId30"/>
  </p:handoutMasterIdLst>
  <p:sldIdLst>
    <p:sldId id="256" r:id="rId2"/>
    <p:sldId id="375" r:id="rId3"/>
    <p:sldId id="276" r:id="rId4"/>
    <p:sldId id="277" r:id="rId5"/>
    <p:sldId id="281" r:id="rId6"/>
    <p:sldId id="376" r:id="rId7"/>
    <p:sldId id="374" r:id="rId8"/>
    <p:sldId id="358" r:id="rId9"/>
    <p:sldId id="378" r:id="rId10"/>
    <p:sldId id="360" r:id="rId11"/>
    <p:sldId id="402" r:id="rId12"/>
    <p:sldId id="400" r:id="rId13"/>
    <p:sldId id="380" r:id="rId14"/>
    <p:sldId id="379" r:id="rId15"/>
    <p:sldId id="386" r:id="rId16"/>
    <p:sldId id="401" r:id="rId17"/>
    <p:sldId id="389" r:id="rId18"/>
    <p:sldId id="390" r:id="rId19"/>
    <p:sldId id="391" r:id="rId20"/>
    <p:sldId id="392" r:id="rId21"/>
    <p:sldId id="396" r:id="rId22"/>
    <p:sldId id="397" r:id="rId23"/>
    <p:sldId id="398" r:id="rId24"/>
    <p:sldId id="399" r:id="rId25"/>
    <p:sldId id="275" r:id="rId26"/>
    <p:sldId id="300" r:id="rId27"/>
    <p:sldId id="329" r:id="rId28"/>
  </p:sldIdLst>
  <p:sldSz cx="10801350" cy="6858000"/>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166" algn="l" rtl="0" fontAlgn="base">
      <a:spcBef>
        <a:spcPct val="0"/>
      </a:spcBef>
      <a:spcAft>
        <a:spcPct val="0"/>
      </a:spcAft>
      <a:defRPr kern="1200">
        <a:solidFill>
          <a:schemeClr val="tx1"/>
        </a:solidFill>
        <a:latin typeface="Arial" charset="0"/>
        <a:ea typeface="+mn-ea"/>
        <a:cs typeface="+mn-cs"/>
      </a:defRPr>
    </a:lvl2pPr>
    <a:lvl3pPr marL="914332" algn="l" rtl="0" fontAlgn="base">
      <a:spcBef>
        <a:spcPct val="0"/>
      </a:spcBef>
      <a:spcAft>
        <a:spcPct val="0"/>
      </a:spcAft>
      <a:defRPr kern="1200">
        <a:solidFill>
          <a:schemeClr val="tx1"/>
        </a:solidFill>
        <a:latin typeface="Arial" charset="0"/>
        <a:ea typeface="+mn-ea"/>
        <a:cs typeface="+mn-cs"/>
      </a:defRPr>
    </a:lvl3pPr>
    <a:lvl4pPr marL="1371497" algn="l" rtl="0" fontAlgn="base">
      <a:spcBef>
        <a:spcPct val="0"/>
      </a:spcBef>
      <a:spcAft>
        <a:spcPct val="0"/>
      </a:spcAft>
      <a:defRPr kern="1200">
        <a:solidFill>
          <a:schemeClr val="tx1"/>
        </a:solidFill>
        <a:latin typeface="Arial" charset="0"/>
        <a:ea typeface="+mn-ea"/>
        <a:cs typeface="+mn-cs"/>
      </a:defRPr>
    </a:lvl4pPr>
    <a:lvl5pPr marL="1828664" algn="l" rtl="0" fontAlgn="base">
      <a:spcBef>
        <a:spcPct val="0"/>
      </a:spcBef>
      <a:spcAft>
        <a:spcPct val="0"/>
      </a:spcAft>
      <a:defRPr kern="1200">
        <a:solidFill>
          <a:schemeClr val="tx1"/>
        </a:solidFill>
        <a:latin typeface="Arial" charset="0"/>
        <a:ea typeface="+mn-ea"/>
        <a:cs typeface="+mn-cs"/>
      </a:defRPr>
    </a:lvl5pPr>
    <a:lvl6pPr marL="2285830" algn="l" defTabSz="914332" rtl="0" eaLnBrk="1" latinLnBrk="0" hangingPunct="1">
      <a:defRPr kern="1200">
        <a:solidFill>
          <a:schemeClr val="tx1"/>
        </a:solidFill>
        <a:latin typeface="Arial" charset="0"/>
        <a:ea typeface="+mn-ea"/>
        <a:cs typeface="+mn-cs"/>
      </a:defRPr>
    </a:lvl6pPr>
    <a:lvl7pPr marL="2742996" algn="l" defTabSz="914332" rtl="0" eaLnBrk="1" latinLnBrk="0" hangingPunct="1">
      <a:defRPr kern="1200">
        <a:solidFill>
          <a:schemeClr val="tx1"/>
        </a:solidFill>
        <a:latin typeface="Arial" charset="0"/>
        <a:ea typeface="+mn-ea"/>
        <a:cs typeface="+mn-cs"/>
      </a:defRPr>
    </a:lvl7pPr>
    <a:lvl8pPr marL="3200161" algn="l" defTabSz="914332" rtl="0" eaLnBrk="1" latinLnBrk="0" hangingPunct="1">
      <a:defRPr kern="1200">
        <a:solidFill>
          <a:schemeClr val="tx1"/>
        </a:solidFill>
        <a:latin typeface="Arial" charset="0"/>
        <a:ea typeface="+mn-ea"/>
        <a:cs typeface="+mn-cs"/>
      </a:defRPr>
    </a:lvl8pPr>
    <a:lvl9pPr marL="3657327" algn="l" defTabSz="914332"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CC99"/>
    <a:srgbClr val="FF3300"/>
    <a:srgbClr val="FF6600"/>
    <a:srgbClr val="FF9966"/>
    <a:srgbClr val="3C8FED"/>
    <a:srgbClr val="F3BC1B"/>
    <a:srgbClr val="F5802D"/>
    <a:srgbClr val="BDD8F3"/>
    <a:srgbClr val="8EC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343" autoAdjust="0"/>
  </p:normalViewPr>
  <p:slideViewPr>
    <p:cSldViewPr snapToObjects="1">
      <p:cViewPr>
        <p:scale>
          <a:sx n="65" d="100"/>
          <a:sy n="65" d="100"/>
        </p:scale>
        <p:origin x="1260" y="156"/>
      </p:cViewPr>
      <p:guideLst>
        <p:guide orient="horz" pos="4319"/>
        <p:guide/>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r>
              <a:rPr lang="fr-FR"/>
              <a:t>tttt</a:t>
            </a: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BCFF194-7560-48BA-93C0-1C561C477662}" type="datetimeFigureOut">
              <a:rPr lang="fr-FR"/>
              <a:pPr>
                <a:defRPr/>
              </a:pPr>
              <a:t>05/10/2022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6742860-1EBC-4191-82FE-752CFC071E43}" type="slidenum">
              <a:rPr lang="fr-FR"/>
              <a:pPr>
                <a:defRPr/>
              </a:pPr>
              <a:t>‹N°›</a:t>
            </a:fld>
            <a:endParaRPr lang="fr-FR"/>
          </a:p>
        </p:txBody>
      </p:sp>
    </p:spTree>
    <p:extLst>
      <p:ext uri="{BB962C8B-B14F-4D97-AF65-F5344CB8AC3E}">
        <p14:creationId xmlns:p14="http://schemas.microsoft.com/office/powerpoint/2010/main" val="26871883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r>
              <a:rPr lang="fr-FR"/>
              <a:t>tttt</a:t>
            </a: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F40FFE2-08DF-48ED-B5BD-66E957B41188}" type="datetimeFigureOut">
              <a:rPr lang="fr-FR"/>
              <a:pPr>
                <a:defRPr/>
              </a:pPr>
              <a:t>05/10/2022</a:t>
            </a:fld>
            <a:endParaRPr lang="fr-FR"/>
          </a:p>
        </p:txBody>
      </p:sp>
      <p:sp>
        <p:nvSpPr>
          <p:cNvPr id="4" name="Espace réservé de l'image des diapositives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2C2299B-46CF-4FB6-9B4A-02FE7AA6D84D}" type="slidenum">
              <a:rPr lang="fr-FR"/>
              <a:pPr>
                <a:defRPr/>
              </a:pPr>
              <a:t>‹N°›</a:t>
            </a:fld>
            <a:endParaRPr lang="fr-FR"/>
          </a:p>
        </p:txBody>
      </p:sp>
    </p:spTree>
    <p:extLst>
      <p:ext uri="{BB962C8B-B14F-4D97-AF65-F5344CB8AC3E}">
        <p14:creationId xmlns:p14="http://schemas.microsoft.com/office/powerpoint/2010/main" val="132987405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66" algn="l" rtl="0" eaLnBrk="0" fontAlgn="base" hangingPunct="0">
      <a:spcBef>
        <a:spcPct val="30000"/>
      </a:spcBef>
      <a:spcAft>
        <a:spcPct val="0"/>
      </a:spcAft>
      <a:defRPr sz="1200" kern="1200">
        <a:solidFill>
          <a:schemeClr val="tx1"/>
        </a:solidFill>
        <a:latin typeface="+mn-lt"/>
        <a:ea typeface="+mn-ea"/>
        <a:cs typeface="+mn-cs"/>
      </a:defRPr>
    </a:lvl2pPr>
    <a:lvl3pPr marL="914332" algn="l" rtl="0" eaLnBrk="0" fontAlgn="base" hangingPunct="0">
      <a:spcBef>
        <a:spcPct val="30000"/>
      </a:spcBef>
      <a:spcAft>
        <a:spcPct val="0"/>
      </a:spcAft>
      <a:defRPr sz="1200" kern="1200">
        <a:solidFill>
          <a:schemeClr val="tx1"/>
        </a:solidFill>
        <a:latin typeface="+mn-lt"/>
        <a:ea typeface="+mn-ea"/>
        <a:cs typeface="+mn-cs"/>
      </a:defRPr>
    </a:lvl3pPr>
    <a:lvl4pPr marL="1371497" algn="l" rtl="0" eaLnBrk="0" fontAlgn="base" hangingPunct="0">
      <a:spcBef>
        <a:spcPct val="30000"/>
      </a:spcBef>
      <a:spcAft>
        <a:spcPct val="0"/>
      </a:spcAft>
      <a:defRPr sz="1200" kern="1200">
        <a:solidFill>
          <a:schemeClr val="tx1"/>
        </a:solidFill>
        <a:latin typeface="+mn-lt"/>
        <a:ea typeface="+mn-ea"/>
        <a:cs typeface="+mn-cs"/>
      </a:defRPr>
    </a:lvl4pPr>
    <a:lvl5pPr marL="1828664" algn="l" rtl="0" eaLnBrk="0" fontAlgn="base" hangingPunct="0">
      <a:spcBef>
        <a:spcPct val="30000"/>
      </a:spcBef>
      <a:spcAft>
        <a:spcPct val="0"/>
      </a:spcAft>
      <a:defRPr sz="1200" kern="1200">
        <a:solidFill>
          <a:schemeClr val="tx1"/>
        </a:solidFill>
        <a:latin typeface="+mn-lt"/>
        <a:ea typeface="+mn-ea"/>
        <a:cs typeface="+mn-cs"/>
      </a:defRPr>
    </a:lvl5pPr>
    <a:lvl6pPr marL="2285830" algn="l" defTabSz="914332" rtl="0" eaLnBrk="1" latinLnBrk="0" hangingPunct="1">
      <a:defRPr sz="1200" kern="1200">
        <a:solidFill>
          <a:schemeClr val="tx1"/>
        </a:solidFill>
        <a:latin typeface="+mn-lt"/>
        <a:ea typeface="+mn-ea"/>
        <a:cs typeface="+mn-cs"/>
      </a:defRPr>
    </a:lvl6pPr>
    <a:lvl7pPr marL="2742996" algn="l" defTabSz="914332" rtl="0" eaLnBrk="1" latinLnBrk="0" hangingPunct="1">
      <a:defRPr sz="1200" kern="1200">
        <a:solidFill>
          <a:schemeClr val="tx1"/>
        </a:solidFill>
        <a:latin typeface="+mn-lt"/>
        <a:ea typeface="+mn-ea"/>
        <a:cs typeface="+mn-cs"/>
      </a:defRPr>
    </a:lvl7pPr>
    <a:lvl8pPr marL="3200161" algn="l" defTabSz="914332" rtl="0" eaLnBrk="1" latinLnBrk="0" hangingPunct="1">
      <a:defRPr sz="1200" kern="1200">
        <a:solidFill>
          <a:schemeClr val="tx1"/>
        </a:solidFill>
        <a:latin typeface="+mn-lt"/>
        <a:ea typeface="+mn-ea"/>
        <a:cs typeface="+mn-cs"/>
      </a:defRPr>
    </a:lvl8pPr>
    <a:lvl9pPr marL="3657327"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28663" y="685800"/>
            <a:ext cx="5400675" cy="3429000"/>
          </a:xfrm>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Merci monsieur</a:t>
            </a:r>
            <a:r>
              <a:rPr lang="fr-FR" sz="1200" kern="1200" baseline="0" dirty="0" smtClean="0">
                <a:solidFill>
                  <a:schemeClr val="tx1"/>
                </a:solidFill>
                <a:effectLst/>
                <a:latin typeface="+mn-lt"/>
                <a:ea typeface="+mn-ea"/>
                <a:cs typeface="+mn-cs"/>
              </a:rPr>
              <a:t> le président , chers membres du jury, chers invités,  bonsoir et merci d’avoir répondu à notre  soutenance pour </a:t>
            </a:r>
            <a:r>
              <a:rPr lang="fr-FR" sz="1200" kern="1200" dirty="0" smtClean="0">
                <a:solidFill>
                  <a:schemeClr val="tx1"/>
                </a:solidFill>
                <a:effectLst/>
                <a:latin typeface="+mn-lt"/>
                <a:ea typeface="+mn-ea"/>
                <a:cs typeface="+mn-cs"/>
              </a:rPr>
              <a:t> l’obtention du diplôme de licence</a:t>
            </a:r>
            <a:r>
              <a:rPr lang="fr-FR" sz="1200" kern="1200" baseline="0" dirty="0" smtClean="0">
                <a:solidFill>
                  <a:schemeClr val="tx1"/>
                </a:solidFill>
                <a:effectLst/>
                <a:latin typeface="+mn-lt"/>
                <a:ea typeface="+mn-ea"/>
                <a:cs typeface="+mn-cs"/>
              </a:rPr>
              <a:t> en Télécommunication et réseaux</a:t>
            </a:r>
            <a:r>
              <a:rPr lang="fr-FR" sz="1200" kern="1200" dirty="0" smtClean="0">
                <a:solidFill>
                  <a:schemeClr val="tx1"/>
                </a:solidFill>
                <a:effectLst/>
                <a:latin typeface="+mn-lt"/>
                <a:ea typeface="+mn-ea"/>
                <a:cs typeface="+mn-cs"/>
              </a:rPr>
              <a:t>. </a:t>
            </a:r>
          </a:p>
          <a:p>
            <a:r>
              <a:rPr lang="fr-FR" sz="1200" kern="1200" dirty="0" smtClean="0">
                <a:solidFill>
                  <a:srgbClr val="FF0000"/>
                </a:solidFill>
                <a:effectLst/>
                <a:latin typeface="+mn-lt"/>
                <a:ea typeface="+mn-ea"/>
                <a:cs typeface="+mn-cs"/>
              </a:rPr>
              <a:t>L’objet de notre soutenance est de vous présenter le travail</a:t>
            </a:r>
            <a:r>
              <a:rPr lang="fr-FR" sz="1200" kern="1200" baseline="0" dirty="0" smtClean="0">
                <a:solidFill>
                  <a:srgbClr val="FF0000"/>
                </a:solidFill>
                <a:effectLst/>
                <a:latin typeface="+mn-lt"/>
                <a:ea typeface="+mn-ea"/>
                <a:cs typeface="+mn-cs"/>
              </a:rPr>
              <a:t> </a:t>
            </a:r>
            <a:r>
              <a:rPr lang="fr-FR" sz="1200" kern="1200" dirty="0" smtClean="0">
                <a:solidFill>
                  <a:srgbClr val="FF0000"/>
                </a:solidFill>
                <a:effectLst/>
                <a:latin typeface="+mn-lt"/>
                <a:ea typeface="+mn-ea"/>
                <a:cs typeface="+mn-cs"/>
              </a:rPr>
              <a:t>. </a:t>
            </a:r>
            <a:r>
              <a:rPr lang="fr-FR" sz="1200" kern="1200" dirty="0" smtClean="0">
                <a:solidFill>
                  <a:schemeClr val="tx1"/>
                </a:solidFill>
                <a:effectLst/>
                <a:latin typeface="+mn-lt"/>
                <a:ea typeface="+mn-ea"/>
                <a:cs typeface="+mn-cs"/>
              </a:rPr>
              <a:t>Aujourd’hui, l’évolution technologique a permis au monde IP de prendre de plus en</a:t>
            </a:r>
          </a:p>
          <a:p>
            <a:r>
              <a:rPr lang="fr-FR" sz="1200" kern="1200" dirty="0" smtClean="0">
                <a:solidFill>
                  <a:schemeClr val="tx1"/>
                </a:solidFill>
                <a:effectLst/>
                <a:latin typeface="+mn-lt"/>
                <a:ea typeface="+mn-ea"/>
                <a:cs typeface="+mn-cs"/>
              </a:rPr>
              <a:t>plus d’ampleur dans les télécommunications. Les réseaux IP intègrent maintenant les applications en temps réel qui mêlent l’audio, la vidéo et les données. Ce pendant l’existence de deux réseaux distincts, le Réseau Téléphonique Commuté (RTC) et réseau internet nécessite la création de mécanismes d’interopérabilité pour le nommage, la numérotation et l'adressage d’où la </a:t>
            </a:r>
            <a:r>
              <a:rPr lang="fr-FR" sz="1200" kern="1200" dirty="0" smtClean="0">
                <a:solidFill>
                  <a:schemeClr val="tx1"/>
                </a:solidFill>
                <a:latin typeface="+mn-lt"/>
                <a:ea typeface="+mn-ea"/>
                <a:cs typeface="+mn-cs"/>
              </a:rPr>
              <a:t> notion de</a:t>
            </a:r>
            <a:r>
              <a:rPr lang="fr-FR" sz="1200" kern="1200" baseline="0" dirty="0" smtClean="0">
                <a:solidFill>
                  <a:schemeClr val="tx1"/>
                </a:solidFill>
                <a:latin typeface="+mn-lt"/>
                <a:ea typeface="+mn-ea"/>
                <a:cs typeface="+mn-cs"/>
              </a:rPr>
              <a:t> ENUM </a:t>
            </a:r>
            <a:r>
              <a:rPr lang="fr-FR" sz="1200" kern="1200" dirty="0" smtClean="0">
                <a:solidFill>
                  <a:schemeClr val="tx1"/>
                </a:solidFill>
                <a:latin typeface="+mn-lt"/>
                <a:ea typeface="+mn-ea"/>
                <a:cs typeface="+mn-cs"/>
              </a:rPr>
              <a:t> </a:t>
            </a:r>
            <a:r>
              <a:rPr lang="fr-FR" sz="1200" kern="1200" dirty="0" smtClean="0">
                <a:solidFill>
                  <a:schemeClr val="tx1"/>
                </a:solidFill>
                <a:effectLst/>
                <a:latin typeface="+mn-lt"/>
                <a:ea typeface="+mn-ea"/>
                <a:cs typeface="+mn-cs"/>
              </a:rPr>
              <a:t>: être joignable n’importe où dans le monde sur le même numéro de Téléphone.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Les serveurs qui supportent ce protocole rechercheront tout numéro de téléphone composé dans l’arbre ENUM des DNS pour trouver des façons alternatives d’effectuer un appel hors de la ligne RTC traditionnelle.</a:t>
            </a:r>
          </a:p>
          <a:p>
            <a:r>
              <a:rPr lang="fr-FR" sz="1200" kern="1200" dirty="0" smtClean="0">
                <a:solidFill>
                  <a:schemeClr val="tx1"/>
                </a:solidFill>
                <a:effectLst/>
                <a:latin typeface="+mn-lt"/>
                <a:ea typeface="+mn-ea"/>
                <a:cs typeface="+mn-cs"/>
              </a:rPr>
              <a:t> </a:t>
            </a:r>
            <a:r>
              <a:rPr lang="fr-FR" sz="1200" kern="1200" dirty="0" smtClean="0">
                <a:solidFill>
                  <a:schemeClr val="tx1"/>
                </a:solidFill>
                <a:latin typeface="+mn-lt"/>
                <a:ea typeface="+mn-ea"/>
                <a:cs typeface="+mn-cs"/>
              </a:rPr>
              <a:t>Donc avec cette évolution des réseaux, il est important d’</a:t>
            </a:r>
            <a:r>
              <a:rPr lang="fr-FR" sz="1200" kern="1200" dirty="0" err="1" smtClean="0">
                <a:solidFill>
                  <a:schemeClr val="tx1"/>
                </a:solidFill>
                <a:latin typeface="+mn-lt"/>
                <a:ea typeface="+mn-ea"/>
                <a:cs typeface="+mn-cs"/>
              </a:rPr>
              <a:t>etudier</a:t>
            </a:r>
            <a:r>
              <a:rPr lang="fr-FR" sz="1200" kern="1200" baseline="0" dirty="0" smtClean="0">
                <a:solidFill>
                  <a:schemeClr val="tx1"/>
                </a:solidFill>
                <a:latin typeface="+mn-lt"/>
                <a:ea typeface="+mn-ea"/>
                <a:cs typeface="+mn-cs"/>
              </a:rPr>
              <a:t> la pertinence de la mise en place de ENUM en Afrique</a:t>
            </a:r>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C’est dans cet angle qu'il faut bien comprendre le libellé du sujet.</a:t>
            </a:r>
          </a:p>
          <a:p>
            <a:r>
              <a:rPr lang="fr-FR" sz="1200" kern="1200" dirty="0" smtClean="0">
                <a:solidFill>
                  <a:schemeClr val="tx1"/>
                </a:solidFill>
                <a:latin typeface="+mn-lt"/>
                <a:ea typeface="+mn-ea"/>
                <a:cs typeface="+mn-cs"/>
              </a:rPr>
              <a:t>Notre présentation se déroulera</a:t>
            </a:r>
            <a:r>
              <a:rPr lang="fr-FR" sz="1200" kern="1200" baseline="0" dirty="0" smtClean="0">
                <a:solidFill>
                  <a:schemeClr val="tx1"/>
                </a:solidFill>
                <a:latin typeface="+mn-lt"/>
                <a:ea typeface="+mn-ea"/>
                <a:cs typeface="+mn-cs"/>
              </a:rPr>
              <a:t> selon le plan suivant:</a:t>
            </a:r>
            <a:endParaRPr lang="fr-FR" dirty="0"/>
          </a:p>
        </p:txBody>
      </p:sp>
    </p:spTree>
    <p:extLst>
      <p:ext uri="{BB962C8B-B14F-4D97-AF65-F5344CB8AC3E}">
        <p14:creationId xmlns:p14="http://schemas.microsoft.com/office/powerpoint/2010/main" val="273872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1897679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1751360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1509260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2459919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baseline="0" dirty="0" smtClean="0"/>
          </a:p>
        </p:txBody>
      </p:sp>
    </p:spTree>
    <p:extLst>
      <p:ext uri="{BB962C8B-B14F-4D97-AF65-F5344CB8AC3E}">
        <p14:creationId xmlns:p14="http://schemas.microsoft.com/office/powerpoint/2010/main" val="1153654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baseline="0" dirty="0" smtClean="0"/>
          </a:p>
        </p:txBody>
      </p:sp>
    </p:spTree>
    <p:extLst>
      <p:ext uri="{BB962C8B-B14F-4D97-AF65-F5344CB8AC3E}">
        <p14:creationId xmlns:p14="http://schemas.microsoft.com/office/powerpoint/2010/main" val="241220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baseline="0" dirty="0" smtClean="0"/>
          </a:p>
        </p:txBody>
      </p:sp>
    </p:spTree>
    <p:extLst>
      <p:ext uri="{BB962C8B-B14F-4D97-AF65-F5344CB8AC3E}">
        <p14:creationId xmlns:p14="http://schemas.microsoft.com/office/powerpoint/2010/main" val="154720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baseline="0" dirty="0" smtClean="0"/>
          </a:p>
        </p:txBody>
      </p:sp>
    </p:spTree>
    <p:extLst>
      <p:ext uri="{BB962C8B-B14F-4D97-AF65-F5344CB8AC3E}">
        <p14:creationId xmlns:p14="http://schemas.microsoft.com/office/powerpoint/2010/main" val="1130026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baseline="0" dirty="0" smtClean="0"/>
          </a:p>
        </p:txBody>
      </p:sp>
    </p:spTree>
    <p:extLst>
      <p:ext uri="{BB962C8B-B14F-4D97-AF65-F5344CB8AC3E}">
        <p14:creationId xmlns:p14="http://schemas.microsoft.com/office/powerpoint/2010/main" val="758274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baseline="0" dirty="0" smtClean="0"/>
          </a:p>
        </p:txBody>
      </p:sp>
    </p:spTree>
    <p:extLst>
      <p:ext uri="{BB962C8B-B14F-4D97-AF65-F5344CB8AC3E}">
        <p14:creationId xmlns:p14="http://schemas.microsoft.com/office/powerpoint/2010/main" val="74751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r>
              <a:rPr lang="fr-FR" baseline="0" dirty="0" smtClean="0"/>
              <a:t>	</a:t>
            </a:r>
            <a:endParaRPr lang="fr-FR" dirty="0" smtClean="0"/>
          </a:p>
        </p:txBody>
      </p:sp>
    </p:spTree>
    <p:extLst>
      <p:ext uri="{BB962C8B-B14F-4D97-AF65-F5344CB8AC3E}">
        <p14:creationId xmlns:p14="http://schemas.microsoft.com/office/powerpoint/2010/main" val="124059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baseline="0" dirty="0" err="1" smtClean="0"/>
              <a:t>jj</a:t>
            </a:r>
            <a:endParaRPr lang="fr-FR" baseline="0" dirty="0" smtClean="0"/>
          </a:p>
        </p:txBody>
      </p:sp>
    </p:spTree>
    <p:extLst>
      <p:ext uri="{BB962C8B-B14F-4D97-AF65-F5344CB8AC3E}">
        <p14:creationId xmlns:p14="http://schemas.microsoft.com/office/powerpoint/2010/main" val="4207114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baseline="0" dirty="0" smtClean="0"/>
          </a:p>
        </p:txBody>
      </p:sp>
    </p:spTree>
    <p:extLst>
      <p:ext uri="{BB962C8B-B14F-4D97-AF65-F5344CB8AC3E}">
        <p14:creationId xmlns:p14="http://schemas.microsoft.com/office/powerpoint/2010/main" val="2097751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baseline="0" dirty="0" smtClean="0"/>
          </a:p>
        </p:txBody>
      </p:sp>
    </p:spTree>
    <p:extLst>
      <p:ext uri="{BB962C8B-B14F-4D97-AF65-F5344CB8AC3E}">
        <p14:creationId xmlns:p14="http://schemas.microsoft.com/office/powerpoint/2010/main" val="864026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baseline="0" dirty="0" smtClean="0"/>
          </a:p>
        </p:txBody>
      </p:sp>
    </p:spTree>
    <p:extLst>
      <p:ext uri="{BB962C8B-B14F-4D97-AF65-F5344CB8AC3E}">
        <p14:creationId xmlns:p14="http://schemas.microsoft.com/office/powerpoint/2010/main" val="1477178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4043184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4043184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28663" y="685800"/>
            <a:ext cx="5400675" cy="3429000"/>
          </a:xfrm>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Merci monsieur</a:t>
            </a:r>
            <a:r>
              <a:rPr lang="fr-FR" sz="1200" kern="1200" baseline="0" dirty="0" smtClean="0">
                <a:solidFill>
                  <a:schemeClr val="tx1"/>
                </a:solidFill>
                <a:effectLst/>
                <a:latin typeface="+mn-lt"/>
                <a:ea typeface="+mn-ea"/>
                <a:cs typeface="+mn-cs"/>
              </a:rPr>
              <a:t> le président , chers membres du jury, chers invités,  bonsoir et merci d’avoir répondu à notre  soutenance pour </a:t>
            </a:r>
            <a:r>
              <a:rPr lang="fr-FR" sz="1200" kern="1200" dirty="0" smtClean="0">
                <a:solidFill>
                  <a:schemeClr val="tx1"/>
                </a:solidFill>
                <a:effectLst/>
                <a:latin typeface="+mn-lt"/>
                <a:ea typeface="+mn-ea"/>
                <a:cs typeface="+mn-cs"/>
              </a:rPr>
              <a:t> l’obtention du diplôme de licence</a:t>
            </a:r>
            <a:r>
              <a:rPr lang="fr-FR" sz="1200" kern="1200" baseline="0" dirty="0" smtClean="0">
                <a:solidFill>
                  <a:schemeClr val="tx1"/>
                </a:solidFill>
                <a:effectLst/>
                <a:latin typeface="+mn-lt"/>
                <a:ea typeface="+mn-ea"/>
                <a:cs typeface="+mn-cs"/>
              </a:rPr>
              <a:t> en Télécommunication et réseaux</a:t>
            </a:r>
            <a:r>
              <a:rPr lang="fr-FR" sz="1200" kern="1200" dirty="0" smtClean="0">
                <a:solidFill>
                  <a:schemeClr val="tx1"/>
                </a:solidFill>
                <a:effectLst/>
                <a:latin typeface="+mn-lt"/>
                <a:ea typeface="+mn-ea"/>
                <a:cs typeface="+mn-cs"/>
              </a:rPr>
              <a:t>. </a:t>
            </a:r>
          </a:p>
          <a:p>
            <a:r>
              <a:rPr lang="fr-FR" sz="1200" kern="1200" dirty="0" smtClean="0">
                <a:solidFill>
                  <a:srgbClr val="FF0000"/>
                </a:solidFill>
                <a:effectLst/>
                <a:latin typeface="+mn-lt"/>
                <a:ea typeface="+mn-ea"/>
                <a:cs typeface="+mn-cs"/>
              </a:rPr>
              <a:t>L’objet de notre soutenance est de vous présenter le travail</a:t>
            </a:r>
            <a:r>
              <a:rPr lang="fr-FR" sz="1200" kern="1200" baseline="0" dirty="0" smtClean="0">
                <a:solidFill>
                  <a:srgbClr val="FF0000"/>
                </a:solidFill>
                <a:effectLst/>
                <a:latin typeface="+mn-lt"/>
                <a:ea typeface="+mn-ea"/>
                <a:cs typeface="+mn-cs"/>
              </a:rPr>
              <a:t> </a:t>
            </a:r>
            <a:r>
              <a:rPr lang="fr-FR" sz="1200" kern="1200" dirty="0" smtClean="0">
                <a:solidFill>
                  <a:srgbClr val="FF0000"/>
                </a:solidFill>
                <a:effectLst/>
                <a:latin typeface="+mn-lt"/>
                <a:ea typeface="+mn-ea"/>
                <a:cs typeface="+mn-cs"/>
              </a:rPr>
              <a:t>. </a:t>
            </a:r>
            <a:r>
              <a:rPr lang="fr-FR" sz="1200" kern="1200" dirty="0" smtClean="0">
                <a:solidFill>
                  <a:schemeClr val="tx1"/>
                </a:solidFill>
                <a:effectLst/>
                <a:latin typeface="+mn-lt"/>
                <a:ea typeface="+mn-ea"/>
                <a:cs typeface="+mn-cs"/>
              </a:rPr>
              <a:t>Aujourd’hui, l’évolution technologique a permis au monde IP de prendre de plus en</a:t>
            </a:r>
          </a:p>
          <a:p>
            <a:r>
              <a:rPr lang="fr-FR" sz="1200" kern="1200" dirty="0" smtClean="0">
                <a:solidFill>
                  <a:schemeClr val="tx1"/>
                </a:solidFill>
                <a:effectLst/>
                <a:latin typeface="+mn-lt"/>
                <a:ea typeface="+mn-ea"/>
                <a:cs typeface="+mn-cs"/>
              </a:rPr>
              <a:t>plus d’ampleur dans les télécommunications. Les réseaux IP intègrent maintenant les applications en temps réel qui mêlent l’audio, la vidéo et les données. Ce pendant l’existence de deux réseaux distincts, le Réseau Téléphonique Commuté (RTC) et réseau internet nécessite la création de mécanismes d’interopérabilité pour le nommage, la numérotation et l'adressage d’où la </a:t>
            </a:r>
            <a:r>
              <a:rPr lang="fr-FR" sz="1200" kern="1200" dirty="0" smtClean="0">
                <a:solidFill>
                  <a:schemeClr val="tx1"/>
                </a:solidFill>
                <a:latin typeface="+mn-lt"/>
                <a:ea typeface="+mn-ea"/>
                <a:cs typeface="+mn-cs"/>
              </a:rPr>
              <a:t> notion de</a:t>
            </a:r>
            <a:r>
              <a:rPr lang="fr-FR" sz="1200" kern="1200" baseline="0" dirty="0" smtClean="0">
                <a:solidFill>
                  <a:schemeClr val="tx1"/>
                </a:solidFill>
                <a:latin typeface="+mn-lt"/>
                <a:ea typeface="+mn-ea"/>
                <a:cs typeface="+mn-cs"/>
              </a:rPr>
              <a:t> ENUM </a:t>
            </a:r>
            <a:r>
              <a:rPr lang="fr-FR" sz="1200" kern="1200" dirty="0" smtClean="0">
                <a:solidFill>
                  <a:schemeClr val="tx1"/>
                </a:solidFill>
                <a:latin typeface="+mn-lt"/>
                <a:ea typeface="+mn-ea"/>
                <a:cs typeface="+mn-cs"/>
              </a:rPr>
              <a:t> </a:t>
            </a:r>
            <a:r>
              <a:rPr lang="fr-FR" sz="1200" kern="1200" dirty="0" smtClean="0">
                <a:solidFill>
                  <a:schemeClr val="tx1"/>
                </a:solidFill>
                <a:effectLst/>
                <a:latin typeface="+mn-lt"/>
                <a:ea typeface="+mn-ea"/>
                <a:cs typeface="+mn-cs"/>
              </a:rPr>
              <a:t>: être joignable n’importe où dans le monde sur le même numéro de Téléphone.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Les serveurs qui supportent ce protocole rechercheront tout numéro de téléphone composé dans l’arbre ENUM des DNS pour trouver des façons alternatives d’effectuer un appel hors de la ligne RTC traditionnelle.</a:t>
            </a:r>
          </a:p>
          <a:p>
            <a:r>
              <a:rPr lang="fr-FR" sz="1200" kern="1200" dirty="0" smtClean="0">
                <a:solidFill>
                  <a:schemeClr val="tx1"/>
                </a:solidFill>
                <a:effectLst/>
                <a:latin typeface="+mn-lt"/>
                <a:ea typeface="+mn-ea"/>
                <a:cs typeface="+mn-cs"/>
              </a:rPr>
              <a:t> </a:t>
            </a:r>
            <a:r>
              <a:rPr lang="fr-FR" sz="1200" kern="1200" dirty="0" smtClean="0">
                <a:solidFill>
                  <a:schemeClr val="tx1"/>
                </a:solidFill>
                <a:latin typeface="+mn-lt"/>
                <a:ea typeface="+mn-ea"/>
                <a:cs typeface="+mn-cs"/>
              </a:rPr>
              <a:t>Donc avec cette évolution des réseaux, il est important d’</a:t>
            </a:r>
            <a:r>
              <a:rPr lang="fr-FR" sz="1200" kern="1200" dirty="0" err="1" smtClean="0">
                <a:solidFill>
                  <a:schemeClr val="tx1"/>
                </a:solidFill>
                <a:latin typeface="+mn-lt"/>
                <a:ea typeface="+mn-ea"/>
                <a:cs typeface="+mn-cs"/>
              </a:rPr>
              <a:t>etudier</a:t>
            </a:r>
            <a:r>
              <a:rPr lang="fr-FR" sz="1200" kern="1200" baseline="0" dirty="0" smtClean="0">
                <a:solidFill>
                  <a:schemeClr val="tx1"/>
                </a:solidFill>
                <a:latin typeface="+mn-lt"/>
                <a:ea typeface="+mn-ea"/>
                <a:cs typeface="+mn-cs"/>
              </a:rPr>
              <a:t> la pertinence de la mise en place de ENUM en Afrique</a:t>
            </a:r>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C’est dans cet angle qu'il faut bien comprendre le libellé du sujet.</a:t>
            </a:r>
          </a:p>
          <a:p>
            <a:r>
              <a:rPr lang="fr-FR" sz="1200" kern="1200" dirty="0" smtClean="0">
                <a:solidFill>
                  <a:schemeClr val="tx1"/>
                </a:solidFill>
                <a:latin typeface="+mn-lt"/>
                <a:ea typeface="+mn-ea"/>
                <a:cs typeface="+mn-cs"/>
              </a:rPr>
              <a:t>Notre présentation se déroulera</a:t>
            </a:r>
            <a:r>
              <a:rPr lang="fr-FR" sz="1200" kern="1200" baseline="0" dirty="0" smtClean="0">
                <a:solidFill>
                  <a:schemeClr val="tx1"/>
                </a:solidFill>
                <a:latin typeface="+mn-lt"/>
                <a:ea typeface="+mn-ea"/>
                <a:cs typeface="+mn-cs"/>
              </a:rPr>
              <a:t> selon le plan suivant:</a:t>
            </a:r>
            <a:endParaRPr lang="fr-FR" dirty="0" smtClean="0"/>
          </a:p>
          <a:p>
            <a:endParaRPr lang="fr-FR" dirty="0"/>
          </a:p>
        </p:txBody>
      </p:sp>
    </p:spTree>
    <p:extLst>
      <p:ext uri="{BB962C8B-B14F-4D97-AF65-F5344CB8AC3E}">
        <p14:creationId xmlns:p14="http://schemas.microsoft.com/office/powerpoint/2010/main" val="404735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149836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71535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195957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523948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523948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3484625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61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Tree>
    <p:extLst>
      <p:ext uri="{BB962C8B-B14F-4D97-AF65-F5344CB8AC3E}">
        <p14:creationId xmlns:p14="http://schemas.microsoft.com/office/powerpoint/2010/main" val="196467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810101" y="2130432"/>
            <a:ext cx="9181148"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620206"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5" name="Espace réservé du pied de page 4"/>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6" name="Espace réservé du numéro de diapositive 5"/>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5" name="Espace réservé du pied de page 4"/>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6" name="Espace réservé du numéro de diapositive 5"/>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50533" y="274645"/>
            <a:ext cx="2870983"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37579" y="274645"/>
            <a:ext cx="843293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5" name="Espace réservé du pied de page 4"/>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6" name="Espace réservé du numéro de diapositive 5"/>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5" name="Espace réservé du pied de page 4"/>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6" name="Espace réservé du numéro de diapositive 5"/>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53232" y="4406907"/>
            <a:ext cx="9181148"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5" name="Espace réservé du pied de page 4"/>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6" name="Espace réservé du numéro de diapositive 5"/>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37580" y="1600206"/>
            <a:ext cx="565195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469559" y="1600206"/>
            <a:ext cx="565195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6" name="Espace réservé du pied de page 5"/>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7" name="Espace réservé du numéro de diapositive 6"/>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40071" y="274638"/>
            <a:ext cx="9721215"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540068"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540068"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486940"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486940"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8" name="Espace réservé du pied de page 7"/>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9" name="Espace réservé du numéro de diapositive 8"/>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4" name="Espace réservé du pied de page 3"/>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5" name="Espace réservé du numéro de diapositive 4"/>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3" name="Espace réservé du pied de page 2"/>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4" name="Espace réservé du numéro de diapositive 3"/>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0069" y="273050"/>
            <a:ext cx="3553570"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223030" y="273057"/>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540069" y="1435103"/>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6" name="Espace réservé du pied de page 5"/>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7" name="Espace réservé du numéro de diapositive 6"/>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117140" y="4800600"/>
            <a:ext cx="648081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B05B2A9F-9F5A-467B-B356-0E97C1C1A17F}" type="datetime1">
              <a:rPr lang="en-US" smtClean="0"/>
              <a:pPr>
                <a:defRPr/>
              </a:pPr>
              <a:t>10/5/2022</a:t>
            </a:fld>
            <a:endParaRPr lang="en-US" dirty="0"/>
          </a:p>
        </p:txBody>
      </p:sp>
      <p:sp>
        <p:nvSpPr>
          <p:cNvPr id="6" name="Espace réservé du pied de page 5"/>
          <p:cNvSpPr>
            <a:spLocks noGrp="1"/>
          </p:cNvSpPr>
          <p:nvPr>
            <p:ph type="ftr" sz="quarter" idx="11"/>
          </p:nvPr>
        </p:nvSpPr>
        <p:spPr/>
        <p:txBody>
          <a:bodyPr/>
          <a:lstStyle/>
          <a:p>
            <a:pPr>
              <a:defRPr/>
            </a:pPr>
            <a:r>
              <a:rPr lang="fr-FR" smtClean="0"/>
              <a:t>Thomas Fougère - Master Informatique en architecture logicielles</a:t>
            </a:r>
            <a:endParaRPr lang="en-US" dirty="0"/>
          </a:p>
        </p:txBody>
      </p:sp>
      <p:sp>
        <p:nvSpPr>
          <p:cNvPr id="7" name="Espace réservé du numéro de diapositive 6"/>
          <p:cNvSpPr>
            <a:spLocks noGrp="1"/>
          </p:cNvSpPr>
          <p:nvPr>
            <p:ph type="sldNum" sz="quarter" idx="12"/>
          </p:nvPr>
        </p:nvSpPr>
        <p:spPr/>
        <p:txBody>
          <a:bodyPr/>
          <a:lstStyle/>
          <a:p>
            <a:pPr>
              <a:defRPr/>
            </a:pPr>
            <a:fld id="{66B2BD87-AD15-4196-996F-A67E2A827FA9}" type="slidenum">
              <a:rPr lang="en-US" smtClean="0"/>
              <a:pPr>
                <a:defRPr/>
              </a:pPr>
              <a:t>‹N°›</a:t>
            </a:fld>
            <a:endParaRPr lang="en-US" dirty="0"/>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40071" y="274638"/>
            <a:ext cx="9721215"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540071" y="1600206"/>
            <a:ext cx="9721215"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540071" y="6356357"/>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05B2A9F-9F5A-467B-B356-0E97C1C1A17F}" type="datetime1">
              <a:rPr lang="en-US" smtClean="0"/>
              <a:pPr>
                <a:defRPr/>
              </a:pPr>
              <a:t>10/5/2022</a:t>
            </a:fld>
            <a:endParaRPr lang="en-US" dirty="0"/>
          </a:p>
        </p:txBody>
      </p:sp>
      <p:sp>
        <p:nvSpPr>
          <p:cNvPr id="5" name="Espace réservé du pied de page 4"/>
          <p:cNvSpPr>
            <a:spLocks noGrp="1"/>
          </p:cNvSpPr>
          <p:nvPr>
            <p:ph type="ftr" sz="quarter" idx="3"/>
          </p:nvPr>
        </p:nvSpPr>
        <p:spPr>
          <a:xfrm>
            <a:off x="3690461" y="6356357"/>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fr-FR" smtClean="0"/>
              <a:t>Thomas Fougère - Master Informatique en architecture logicielles</a:t>
            </a:r>
            <a:endParaRPr lang="en-US" dirty="0"/>
          </a:p>
        </p:txBody>
      </p:sp>
      <p:sp>
        <p:nvSpPr>
          <p:cNvPr id="6" name="Espace réservé du numéro de diapositive 5"/>
          <p:cNvSpPr>
            <a:spLocks noGrp="1"/>
          </p:cNvSpPr>
          <p:nvPr>
            <p:ph type="sldNum" sz="quarter" idx="4"/>
          </p:nvPr>
        </p:nvSpPr>
        <p:spPr>
          <a:xfrm>
            <a:off x="7740971" y="6356357"/>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6B2BD87-AD15-4196-996F-A67E2A827FA9}" type="slidenum">
              <a:rPr lang="en-US" smtClean="0"/>
              <a:pPr>
                <a:defRPr/>
              </a:pPr>
              <a:t>‹N°›</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push dir="u"/>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35515"/>
          </a:xfrm>
          <a:prstGeom prst="rect">
            <a:avLst/>
          </a:prstGeom>
          <a:gradFill>
            <a:gsLst>
              <a:gs pos="23000">
                <a:srgbClr val="000928"/>
              </a:gs>
              <a:gs pos="43000">
                <a:srgbClr val="34598D"/>
              </a:gs>
              <a:gs pos="89000">
                <a:srgbClr val="BDD8F3"/>
              </a:gs>
            </a:gsLst>
            <a:lin ang="5400000" scaled="0"/>
          </a:gradFill>
          <a:ln>
            <a:no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8" name="Rounded Rectangle 5"/>
          <p:cNvSpPr/>
          <p:nvPr/>
        </p:nvSpPr>
        <p:spPr>
          <a:xfrm>
            <a:off x="-957306" y="0"/>
            <a:ext cx="13358906" cy="6858000"/>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fr-FR" dirty="0"/>
          </a:p>
        </p:txBody>
      </p:sp>
      <p:sp>
        <p:nvSpPr>
          <p:cNvPr id="12" name="TextBox 11"/>
          <p:cNvSpPr txBox="1"/>
          <p:nvPr/>
        </p:nvSpPr>
        <p:spPr>
          <a:xfrm>
            <a:off x="2748349" y="4793919"/>
            <a:ext cx="5505064" cy="1231098"/>
          </a:xfrm>
          <a:prstGeom prst="rect">
            <a:avLst/>
          </a:prstGeom>
          <a:noFill/>
        </p:spPr>
        <p:txBody>
          <a:bodyPr wrap="square" lIns="91434" tIns="45716" rIns="91434" bIns="45716">
            <a:spAutoFit/>
          </a:bodyPr>
          <a:lstStyle/>
          <a:p>
            <a:pPr fontAlgn="auto">
              <a:spcBef>
                <a:spcPts val="0"/>
              </a:spcBef>
              <a:spcAft>
                <a:spcPts val="0"/>
              </a:spcAft>
              <a:defRPr/>
            </a:pPr>
            <a:r>
              <a:rPr lang="fr-FR" sz="2000" b="1" dirty="0" smtClean="0">
                <a:solidFill>
                  <a:schemeClr val="accent1"/>
                </a:solidFill>
                <a:latin typeface="Arial" panose="020B0604020202020204" pitchFamily="34" charset="0"/>
                <a:cs typeface="Arial" panose="020B0604020202020204" pitchFamily="34" charset="0"/>
              </a:rPr>
              <a:t>Présenté</a:t>
            </a:r>
            <a:r>
              <a:rPr lang="en-US" sz="2000" b="1" dirty="0" smtClean="0">
                <a:solidFill>
                  <a:schemeClr val="accent1"/>
                </a:solidFill>
                <a:latin typeface="Arial" panose="020B0604020202020204" pitchFamily="34" charset="0"/>
                <a:cs typeface="Arial" panose="020B0604020202020204" pitchFamily="34" charset="0"/>
              </a:rPr>
              <a:t> </a:t>
            </a:r>
            <a:r>
              <a:rPr lang="en-US" sz="2000" b="1" dirty="0">
                <a:solidFill>
                  <a:schemeClr val="accent1"/>
                </a:solidFill>
                <a:latin typeface="Arial" panose="020B0604020202020204" pitchFamily="34" charset="0"/>
                <a:cs typeface="Arial" panose="020B0604020202020204" pitchFamily="34" charset="0"/>
              </a:rPr>
              <a:t>et </a:t>
            </a:r>
            <a:r>
              <a:rPr lang="fr-FR" sz="2000" b="1" dirty="0">
                <a:solidFill>
                  <a:schemeClr val="accent1"/>
                </a:solidFill>
                <a:latin typeface="Arial" panose="020B0604020202020204" pitchFamily="34" charset="0"/>
                <a:cs typeface="Arial" panose="020B0604020202020204" pitchFamily="34" charset="0"/>
              </a:rPr>
              <a:t>soutenu</a:t>
            </a:r>
            <a:r>
              <a:rPr lang="en-US" sz="2000" b="1" dirty="0">
                <a:solidFill>
                  <a:schemeClr val="accent1"/>
                </a:solidFill>
                <a:latin typeface="Arial" panose="020B0604020202020204" pitchFamily="34" charset="0"/>
                <a:cs typeface="Arial" panose="020B0604020202020204" pitchFamily="34" charset="0"/>
              </a:rPr>
              <a:t> par </a:t>
            </a:r>
            <a:r>
              <a:rPr lang="en-US" dirty="0" smtClean="0">
                <a:solidFill>
                  <a:schemeClr val="tx1">
                    <a:lumMod val="85000"/>
                    <a:lumOff val="15000"/>
                  </a:schemeClr>
                </a:solidFill>
                <a:latin typeface="Arial" panose="020B0604020202020204" pitchFamily="34" charset="0"/>
                <a:cs typeface="Arial" panose="020B0604020202020204" pitchFamily="34" charset="0"/>
              </a:rPr>
              <a:t>:</a:t>
            </a:r>
          </a:p>
          <a:p>
            <a:r>
              <a:rPr lang="en-US" b="1" dirty="0" smtClean="0">
                <a:latin typeface="Arial" panose="020B0604020202020204" pitchFamily="34" charset="0"/>
                <a:cs typeface="Arial" panose="020B0604020202020204" pitchFamily="34" charset="0"/>
              </a:rPr>
              <a:t> </a:t>
            </a:r>
            <a:r>
              <a:rPr lang="fr-FR" b="1" dirty="0">
                <a:latin typeface="Times New Roman" panose="02020603050405020304" pitchFamily="18" charset="0"/>
                <a:cs typeface="Times New Roman" panose="02020603050405020304" pitchFamily="18" charset="0"/>
              </a:rPr>
              <a:t>BENAM </a:t>
            </a:r>
            <a:r>
              <a:rPr lang="fr-FR" b="1" dirty="0" smtClean="0">
                <a:latin typeface="Times New Roman" panose="02020603050405020304" pitchFamily="18" charset="0"/>
                <a:cs typeface="Times New Roman" panose="02020603050405020304" pitchFamily="18" charset="0"/>
              </a:rPr>
              <a:t>OUEDANE BERENGER </a:t>
            </a:r>
            <a:endParaRPr lang="fr-FR" b="1" dirty="0">
              <a:latin typeface="Times New Roman" panose="02020603050405020304" pitchFamily="18" charset="0"/>
              <a:cs typeface="Times New Roman" panose="02020603050405020304" pitchFamily="18" charset="0"/>
            </a:endParaRPr>
          </a:p>
          <a:p>
            <a:r>
              <a:rPr lang="fr-FR" b="1" dirty="0" smtClean="0"/>
              <a:t>MOUHAMAD </a:t>
            </a:r>
            <a:r>
              <a:rPr lang="fr-FR" b="1" dirty="0"/>
              <a:t>MBENGUE</a:t>
            </a:r>
            <a:endParaRPr lang="fr-FR" b="1" dirty="0">
              <a:latin typeface="Times New Roman" panose="02020603050405020304" pitchFamily="18" charset="0"/>
              <a:cs typeface="Times New Roman" panose="02020603050405020304" pitchFamily="18" charset="0"/>
            </a:endParaRPr>
          </a:p>
          <a:p>
            <a:pPr fontAlgn="auto">
              <a:spcBef>
                <a:spcPts val="0"/>
              </a:spcBef>
              <a:spcAft>
                <a:spcPts val="0"/>
              </a:spcAft>
              <a:defRPr/>
            </a:pPr>
            <a:endParaRPr lang="en-US" b="1" dirty="0" smtClean="0">
              <a:solidFill>
                <a:schemeClr val="tx1">
                  <a:lumMod val="85000"/>
                  <a:lumOff val="15000"/>
                </a:schemeClr>
              </a:solidFill>
              <a:latin typeface="Arial" panose="020B0604020202020204" pitchFamily="34" charset="0"/>
              <a:cs typeface="Arial" panose="020B0604020202020204" pitchFamily="34" charset="0"/>
            </a:endParaRPr>
          </a:p>
        </p:txBody>
      </p:sp>
      <p:sp>
        <p:nvSpPr>
          <p:cNvPr id="10" name="TextBox 11"/>
          <p:cNvSpPr txBox="1"/>
          <p:nvPr/>
        </p:nvSpPr>
        <p:spPr>
          <a:xfrm>
            <a:off x="345711" y="5768806"/>
            <a:ext cx="5359764" cy="677100"/>
          </a:xfrm>
          <a:prstGeom prst="rect">
            <a:avLst/>
          </a:prstGeom>
          <a:noFill/>
        </p:spPr>
        <p:txBody>
          <a:bodyPr wrap="square" lIns="91434" tIns="45716" rIns="91434" bIns="45716">
            <a:spAutoFit/>
          </a:bodyPr>
          <a:lstStyle/>
          <a:p>
            <a:pPr fontAlgn="auto">
              <a:spcBef>
                <a:spcPts val="0"/>
              </a:spcBef>
              <a:spcAft>
                <a:spcPts val="0"/>
              </a:spcAft>
              <a:defRPr/>
            </a:pPr>
            <a:r>
              <a:rPr lang="fr-FR" b="1" dirty="0">
                <a:solidFill>
                  <a:schemeClr val="accent1"/>
                </a:solidFill>
                <a:latin typeface="Arial" panose="020B0604020202020204" pitchFamily="34" charset="0"/>
                <a:cs typeface="Arial" panose="020B0604020202020204" pitchFamily="34" charset="0"/>
              </a:rPr>
              <a:t>Enseignant</a:t>
            </a:r>
            <a:r>
              <a:rPr lang="en-US" b="1" dirty="0">
                <a:solidFill>
                  <a:schemeClr val="accent1"/>
                </a:solidFill>
                <a:latin typeface="Arial" panose="020B0604020202020204" pitchFamily="34" charset="0"/>
                <a:cs typeface="Arial" panose="020B0604020202020204" pitchFamily="34" charset="0"/>
              </a:rPr>
              <a:t> </a:t>
            </a:r>
            <a:r>
              <a:rPr lang="fr-FR" b="1" dirty="0" smtClean="0">
                <a:solidFill>
                  <a:schemeClr val="accent1"/>
                </a:solidFill>
                <a:latin typeface="Arial" panose="020B0604020202020204" pitchFamily="34" charset="0"/>
                <a:cs typeface="Arial" panose="020B0604020202020204" pitchFamily="34" charset="0"/>
              </a:rPr>
              <a:t>encadrant :</a:t>
            </a:r>
            <a:r>
              <a:rPr lang="en-US" b="1" dirty="0" smtClean="0">
                <a:solidFill>
                  <a:schemeClr val="accent1"/>
                </a:solidFill>
                <a:latin typeface="Arial" panose="020B0604020202020204" pitchFamily="34" charset="0"/>
                <a:cs typeface="Arial" panose="020B0604020202020204" pitchFamily="34" charset="0"/>
              </a:rPr>
              <a:t> </a:t>
            </a:r>
            <a:endParaRPr lang="en-US" b="1" dirty="0">
              <a:solidFill>
                <a:schemeClr val="accent1"/>
              </a:solidFill>
              <a:latin typeface="Arial" panose="020B0604020202020204" pitchFamily="34" charset="0"/>
              <a:cs typeface="Arial" panose="020B0604020202020204" pitchFamily="34" charset="0"/>
            </a:endParaRPr>
          </a:p>
          <a:p>
            <a:r>
              <a:rPr lang="fr-FR" sz="2000" b="1" dirty="0">
                <a:latin typeface="Times New Roman" panose="02020603050405020304" pitchFamily="18" charset="0"/>
                <a:cs typeface="Times New Roman" panose="02020603050405020304" pitchFamily="18" charset="0"/>
              </a:rPr>
              <a:t>Pr. Samuel OUYA</a:t>
            </a:r>
            <a:endParaRPr lang="fr-FR" sz="2000" b="1" dirty="0">
              <a:latin typeface="Times New Roman" panose="02020603050405020304" pitchFamily="18" charset="0"/>
              <a:cs typeface="Times New Roman" panose="02020603050405020304" pitchFamily="18" charset="0"/>
            </a:endParaRPr>
          </a:p>
        </p:txBody>
      </p:sp>
      <p:sp>
        <p:nvSpPr>
          <p:cNvPr id="7" name="TextBox 11"/>
          <p:cNvSpPr txBox="1"/>
          <p:nvPr/>
        </p:nvSpPr>
        <p:spPr>
          <a:xfrm>
            <a:off x="8419523" y="5768807"/>
            <a:ext cx="2086715" cy="646323"/>
          </a:xfrm>
          <a:prstGeom prst="rect">
            <a:avLst/>
          </a:prstGeom>
          <a:noFill/>
        </p:spPr>
        <p:txBody>
          <a:bodyPr wrap="square" lIns="91434" tIns="45716" rIns="91434" bIns="45716">
            <a:spAutoFit/>
          </a:bodyPr>
          <a:lstStyle/>
          <a:p>
            <a:r>
              <a:rPr lang="fr-FR" b="1" dirty="0" smtClean="0">
                <a:solidFill>
                  <a:schemeClr val="accent1"/>
                </a:solidFill>
                <a:latin typeface="Arial" panose="020B0604020202020204" pitchFamily="34" charset="0"/>
                <a:cs typeface="Arial" panose="020B0604020202020204" pitchFamily="34" charset="0"/>
              </a:rPr>
              <a:t>Lieu :</a:t>
            </a:r>
          </a:p>
          <a:p>
            <a:r>
              <a:rPr lang="fr-FR" b="1" dirty="0">
                <a:latin typeface="Arial" panose="020B0604020202020204" pitchFamily="34" charset="0"/>
                <a:cs typeface="Arial" panose="020B0604020202020204" pitchFamily="34" charset="0"/>
              </a:rPr>
              <a:t> </a:t>
            </a:r>
            <a:r>
              <a:rPr lang="fr-FR" b="1" dirty="0" smtClean="0">
                <a:latin typeface="Arial" panose="020B0604020202020204" pitchFamily="34" charset="0"/>
                <a:cs typeface="Arial" panose="020B0604020202020204" pitchFamily="34" charset="0"/>
              </a:rPr>
              <a:t> RTN/EC2LT</a:t>
            </a:r>
            <a:endParaRPr lang="fr-FR" b="1" dirty="0">
              <a:latin typeface="Arial" panose="020B0604020202020204" pitchFamily="34" charset="0"/>
              <a:cs typeface="Arial" panose="020B0604020202020204" pitchFamily="34" charset="0"/>
            </a:endParaRPr>
          </a:p>
        </p:txBody>
      </p:sp>
      <p:sp>
        <p:nvSpPr>
          <p:cNvPr id="2" name="Rectangle à coins arrondis 1"/>
          <p:cNvSpPr/>
          <p:nvPr/>
        </p:nvSpPr>
        <p:spPr>
          <a:xfrm>
            <a:off x="1461365" y="1027485"/>
            <a:ext cx="7878620" cy="1682413"/>
          </a:xfrm>
          <a:prstGeom prst="roundRect">
            <a:avLst/>
          </a:prstGeom>
          <a:ln>
            <a:solidFill>
              <a:schemeClr val="bg1"/>
            </a:solidFill>
          </a:ln>
          <a:effectLst>
            <a:innerShdw blurRad="63500" dist="508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lIns="91434" tIns="45716" rIns="91434" bIns="45716" rtlCol="0" anchor="ctr"/>
          <a:lstStyle/>
          <a:p>
            <a:pPr algn="ctr" fontAlgn="auto">
              <a:spcBef>
                <a:spcPts val="0"/>
              </a:spcBef>
              <a:spcAft>
                <a:spcPts val="0"/>
              </a:spcAft>
            </a:pPr>
            <a:r>
              <a:rPr lang="fr-FR" sz="2400" b="1" dirty="0" smtClean="0">
                <a:solidFill>
                  <a:schemeClr val="tx1"/>
                </a:solidFill>
                <a:latin typeface="Arial" panose="020B0604020202020204" pitchFamily="34" charset="0"/>
                <a:cs typeface="Arial" panose="020B0604020202020204" pitchFamily="34" charset="0"/>
              </a:rPr>
              <a:t>MEMOIRE DE FIN DE CYCLE</a:t>
            </a:r>
          </a:p>
          <a:p>
            <a:pPr algn="ctr" fontAlgn="auto">
              <a:spcBef>
                <a:spcPts val="0"/>
              </a:spcBef>
              <a:spcAft>
                <a:spcPts val="0"/>
              </a:spcAft>
            </a:pPr>
            <a:r>
              <a:rPr lang="fr-FR" sz="2400" dirty="0" smtClean="0">
                <a:solidFill>
                  <a:schemeClr val="tx1"/>
                </a:solidFill>
                <a:latin typeface="Times New Roman" panose="02020603050405020304" pitchFamily="18" charset="0"/>
                <a:cs typeface="Times New Roman" panose="02020603050405020304" pitchFamily="18" charset="0"/>
              </a:rPr>
              <a:t>Pour l’obtention du</a:t>
            </a:r>
          </a:p>
          <a:p>
            <a:pPr algn="ctr" fontAlgn="auto">
              <a:spcBef>
                <a:spcPts val="0"/>
              </a:spcBef>
              <a:spcAft>
                <a:spcPts val="0"/>
              </a:spcAft>
            </a:pPr>
            <a:r>
              <a:rPr lang="fr-FR" sz="2400" dirty="0" smtClean="0">
                <a:solidFill>
                  <a:schemeClr val="tx1"/>
                </a:solidFill>
                <a:latin typeface="Times New Roman" panose="02020603050405020304" pitchFamily="18" charset="0"/>
                <a:cs typeface="Times New Roman" panose="02020603050405020304" pitchFamily="18" charset="0"/>
              </a:rPr>
              <a:t>Diplôme de Licence en Télécommunications Réseaux</a:t>
            </a:r>
          </a:p>
        </p:txBody>
      </p:sp>
      <p:sp>
        <p:nvSpPr>
          <p:cNvPr id="6" name="Rectangle à coins arrondis 5"/>
          <p:cNvSpPr/>
          <p:nvPr/>
        </p:nvSpPr>
        <p:spPr>
          <a:xfrm>
            <a:off x="1079134" y="2953978"/>
            <a:ext cx="8643082" cy="1814692"/>
          </a:xfrm>
          <a:prstGeom prst="roundRect">
            <a:avLst/>
          </a:prstGeom>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lIns="91434" tIns="45716" rIns="91434" bIns="45716" rtlCol="0" anchor="ctr"/>
          <a:lstStyle/>
          <a:p>
            <a:pPr algn="ctr" fontAlgn="auto">
              <a:spcBef>
                <a:spcPts val="0"/>
              </a:spcBef>
              <a:spcAft>
                <a:spcPts val="0"/>
              </a:spcAft>
            </a:pPr>
            <a:r>
              <a:rPr lang="fr-FR" sz="2800" dirty="0">
                <a:solidFill>
                  <a:schemeClr val="bg1"/>
                </a:solidFill>
              </a:rPr>
              <a:t>CONCEPTION ET RÉALISATION D’UNE PLATEFORME D’ENSEIGNEMENT HYBRIDE D’UNE UNIVERSITÉ</a:t>
            </a:r>
            <a:r>
              <a:rPr lang="fr-FR" sz="2800" dirty="0"/>
              <a:t> </a:t>
            </a:r>
            <a:endParaRPr lang="fr-FR" sz="2800" dirty="0"/>
          </a:p>
        </p:txBody>
      </p:sp>
      <p:sp>
        <p:nvSpPr>
          <p:cNvPr id="15" name="Rectangle 14"/>
          <p:cNvSpPr/>
          <p:nvPr/>
        </p:nvSpPr>
        <p:spPr>
          <a:xfrm>
            <a:off x="4152519" y="6485300"/>
            <a:ext cx="3429375" cy="3207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fontAlgn="auto">
              <a:spcBef>
                <a:spcPts val="0"/>
              </a:spcBef>
              <a:spcAft>
                <a:spcPts val="0"/>
              </a:spcAft>
            </a:pPr>
            <a:r>
              <a:rPr lang="fr-FR" b="1" dirty="0" smtClean="0">
                <a:solidFill>
                  <a:schemeClr val="tx1"/>
                </a:solidFill>
                <a:latin typeface="Times New Roman" panose="02020603050405020304" pitchFamily="18" charset="0"/>
                <a:cs typeface="Times New Roman" panose="02020603050405020304" pitchFamily="18" charset="0"/>
              </a:rPr>
              <a:t>Année </a:t>
            </a:r>
            <a:r>
              <a:rPr lang="fr-FR" b="1" dirty="0" smtClean="0">
                <a:solidFill>
                  <a:schemeClr val="tx1"/>
                </a:solidFill>
                <a:latin typeface="Times New Roman" panose="02020603050405020304" pitchFamily="18" charset="0"/>
                <a:cs typeface="Times New Roman" panose="02020603050405020304" pitchFamily="18" charset="0"/>
              </a:rPr>
              <a:t>académique:2021/2022</a:t>
            </a:r>
            <a:endParaRPr lang="fr-FR" b="1" dirty="0">
              <a:solidFill>
                <a:schemeClr val="tx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3056042" y="155784"/>
            <a:ext cx="6563757" cy="584775"/>
          </a:xfrm>
          <a:prstGeom prst="rect">
            <a:avLst/>
          </a:prstGeom>
          <a:noFill/>
        </p:spPr>
        <p:txBody>
          <a:bodyPr wrap="square" rtlCol="0">
            <a:spAutoFit/>
          </a:bodyPr>
          <a:lstStyle/>
          <a:p>
            <a:r>
              <a:rPr lang="fr-FR" sz="1600" b="1" dirty="0" smtClean="0">
                <a:solidFill>
                  <a:schemeClr val="accent1"/>
                </a:solidFill>
              </a:rPr>
              <a:t>ECOLE CENTRALE DES LOGICIELS LIBRE ET DE TELECOMMUNICATION</a:t>
            </a:r>
          </a:p>
        </p:txBody>
      </p:sp>
      <p:pic>
        <p:nvPicPr>
          <p:cNvPr id="14" name="Image16"/>
          <p:cNvPicPr/>
          <p:nvPr/>
        </p:nvPicPr>
        <p:blipFill>
          <a:blip r:embed="rId3" cstate="print">
            <a:lum bright="-50000"/>
            <a:alphaModFix/>
          </a:blip>
          <a:srcRect/>
          <a:stretch>
            <a:fillRect/>
          </a:stretch>
        </p:blipFill>
        <p:spPr>
          <a:xfrm>
            <a:off x="74718" y="129866"/>
            <a:ext cx="1744557" cy="10131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68025"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9223" y="2161444"/>
            <a:ext cx="1561412"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 du sujet</a:t>
            </a:r>
            <a:endParaRPr lang="fr-FR" dirty="0">
              <a:solidFill>
                <a:schemeClr val="bg1"/>
              </a:solidFill>
            </a:endParaRPr>
          </a:p>
        </p:txBody>
      </p:sp>
      <p:sp>
        <p:nvSpPr>
          <p:cNvPr id="13" name="Rounded Rectangle 12"/>
          <p:cNvSpPr/>
          <p:nvPr/>
        </p:nvSpPr>
        <p:spPr>
          <a:xfrm>
            <a:off x="-9223" y="284471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Définition </a:t>
            </a:r>
            <a:r>
              <a:rPr lang="fr-FR" dirty="0"/>
              <a:t>des concepts</a:t>
            </a:r>
          </a:p>
          <a:p>
            <a:pPr fontAlgn="auto">
              <a:spcBef>
                <a:spcPts val="0"/>
              </a:spcBef>
              <a:spcAft>
                <a:spcPts val="0"/>
              </a:spcAft>
              <a:defRPr/>
            </a:pPr>
            <a:endParaRPr lang="fr-FR" dirty="0"/>
          </a:p>
        </p:txBody>
      </p:sp>
      <p:sp>
        <p:nvSpPr>
          <p:cNvPr id="5" name="Rounded Rectangle 4"/>
          <p:cNvSpPr/>
          <p:nvPr/>
        </p:nvSpPr>
        <p:spPr>
          <a:xfrm>
            <a:off x="-9223" y="144257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5294" y="4237250"/>
            <a:ext cx="1546895"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3" name="Rounded Rectangle 13"/>
          <p:cNvSpPr/>
          <p:nvPr/>
        </p:nvSpPr>
        <p:spPr>
          <a:xfrm>
            <a:off x="5294" y="4921250"/>
            <a:ext cx="216027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552189" y="-12"/>
            <a:ext cx="9920716" cy="685801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endParaRPr lang="fr-FR" sz="2800" smtClean="0">
              <a:latin typeface="Andalus" panose="02020603050405020304" pitchFamily="18" charset="-78"/>
              <a:cs typeface="Andalus" panose="02020603050405020304" pitchFamily="18" charset="-78"/>
            </a:endParaRPr>
          </a:p>
          <a:p>
            <a:pPr>
              <a:buNone/>
            </a:pPr>
            <a:r>
              <a:rPr lang="fr-FR" sz="2800" smtClean="0">
                <a:latin typeface="Andalus" panose="02020603050405020304" pitchFamily="18" charset="-78"/>
                <a:cs typeface="Andalus" panose="02020603050405020304" pitchFamily="18" charset="-78"/>
              </a:rPr>
              <a:t> </a:t>
            </a:r>
            <a:endParaRPr lang="fr-FR" sz="2800" dirty="0" smtClean="0">
              <a:latin typeface="Andalus" panose="02020603050405020304" pitchFamily="18" charset="-78"/>
              <a:cs typeface="Andalus" panose="02020603050405020304" pitchFamily="18" charset="-78"/>
            </a:endParaRPr>
          </a:p>
        </p:txBody>
      </p:sp>
      <p:sp>
        <p:nvSpPr>
          <p:cNvPr id="15" name="Rounded Rectangle 14"/>
          <p:cNvSpPr/>
          <p:nvPr/>
        </p:nvSpPr>
        <p:spPr>
          <a:xfrm>
            <a:off x="443388" y="3528713"/>
            <a:ext cx="1536860"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Architectures</a:t>
            </a:r>
            <a:endParaRPr lang="fr-FR" dirty="0"/>
          </a:p>
          <a:p>
            <a:pPr fontAlgn="auto">
              <a:spcBef>
                <a:spcPts val="0"/>
              </a:spcBef>
              <a:spcAft>
                <a:spcPts val="0"/>
              </a:spcAft>
              <a:defRPr/>
            </a:pPr>
            <a:endParaRPr lang="en-US" dirty="0">
              <a:solidFill>
                <a:schemeClr val="bg1"/>
              </a:solidFill>
            </a:endParaRPr>
          </a:p>
        </p:txBody>
      </p:sp>
      <p:sp>
        <p:nvSpPr>
          <p:cNvPr id="8" name="Espace réservé du numéro de diapositive 7"/>
          <p:cNvSpPr>
            <a:spLocks noGrp="1"/>
          </p:cNvSpPr>
          <p:nvPr>
            <p:ph type="sldNum" sz="quarter" idx="12"/>
          </p:nvPr>
        </p:nvSpPr>
        <p:spPr>
          <a:xfrm>
            <a:off x="9800743" y="6458743"/>
            <a:ext cx="1067282"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10</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63671" y="655554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pic>
        <p:nvPicPr>
          <p:cNvPr id="18" name="Image 17"/>
          <p:cNvPicPr>
            <a:picLocks noChangeAspect="1"/>
          </p:cNvPicPr>
          <p:nvPr/>
        </p:nvPicPr>
        <p:blipFill>
          <a:blip r:embed="rId3" cstate="print"/>
          <a:stretch>
            <a:fillRect/>
          </a:stretch>
        </p:blipFill>
        <p:spPr>
          <a:xfrm>
            <a:off x="0" y="2"/>
            <a:ext cx="1552189" cy="1507836"/>
          </a:xfrm>
          <a:prstGeom prst="rect">
            <a:avLst/>
          </a:prstGeom>
        </p:spPr>
      </p:pic>
      <p:sp>
        <p:nvSpPr>
          <p:cNvPr id="24" name="TextBox 7"/>
          <p:cNvSpPr txBox="1">
            <a:spLocks noChangeArrowheads="1"/>
          </p:cNvSpPr>
          <p:nvPr/>
        </p:nvSpPr>
        <p:spPr bwMode="auto">
          <a:xfrm>
            <a:off x="1533392" y="95650"/>
            <a:ext cx="7755715" cy="2400649"/>
          </a:xfrm>
          <a:prstGeom prst="rect">
            <a:avLst/>
          </a:prstGeom>
          <a:noFill/>
          <a:ln w="9525">
            <a:noFill/>
            <a:miter lim="800000"/>
            <a:headEnd/>
            <a:tailEnd/>
          </a:ln>
        </p:spPr>
        <p:txBody>
          <a:bodyPr wrap="square" lIns="91434" tIns="45716" rIns="91434" bIns="45716">
            <a:spAutoFit/>
          </a:bodyPr>
          <a:lstStyle/>
          <a:p>
            <a:pPr>
              <a:buFont typeface="Wingdings" panose="05000000000000000000" pitchFamily="2" charset="2"/>
              <a:buChar char="q"/>
            </a:pPr>
            <a:r>
              <a:rPr lang="fr-FR" sz="3200" dirty="0" smtClean="0">
                <a:solidFill>
                  <a:srgbClr val="0070C0"/>
                </a:solidFill>
              </a:rPr>
              <a:t> Authentification </a:t>
            </a:r>
            <a:r>
              <a:rPr lang="fr-FR" sz="3200" dirty="0">
                <a:solidFill>
                  <a:srgbClr val="0070C0"/>
                </a:solidFill>
              </a:rPr>
              <a:t>de Ldap dans </a:t>
            </a:r>
            <a:r>
              <a:rPr lang="fr-FR" sz="3200" dirty="0" smtClean="0">
                <a:solidFill>
                  <a:srgbClr val="0070C0"/>
                </a:solidFill>
              </a:rPr>
              <a:t>Moodle</a:t>
            </a:r>
          </a:p>
          <a:p>
            <a:pPr>
              <a:buFont typeface="Wingdings" panose="05000000000000000000" pitchFamily="2" charset="2"/>
              <a:buChar char="q"/>
            </a:pPr>
            <a:r>
              <a:rPr lang="fr-FR" dirty="0" smtClean="0"/>
              <a:t> Objectif </a:t>
            </a:r>
            <a:r>
              <a:rPr lang="fr-FR" dirty="0"/>
              <a:t>: permettre un accès simplifié à Moodle, en le « branchant » sur l'annuaire académique. </a:t>
            </a:r>
            <a:r>
              <a:rPr lang="fr-FR" dirty="0" smtClean="0"/>
              <a:t>Ainsi</a:t>
            </a:r>
            <a:r>
              <a:rPr lang="fr-FR" dirty="0"/>
              <a:t>, les usagers pourront y accéder au moyen de leurs codes de messagerie académique.</a:t>
            </a:r>
          </a:p>
          <a:p>
            <a:pPr>
              <a:buFont typeface="Wingdings" panose="05000000000000000000" pitchFamily="2" charset="2"/>
              <a:buChar char="q"/>
            </a:pPr>
            <a:endParaRPr lang="fr-FR" sz="3200" b="1" dirty="0">
              <a:solidFill>
                <a:srgbClr val="0070C0"/>
              </a:solidFill>
              <a:latin typeface="Times New Roman" panose="02020603050405020304" pitchFamily="18" charset="0"/>
              <a:cs typeface="Times New Roman" panose="02020603050405020304" pitchFamily="18" charset="0"/>
            </a:endParaRPr>
          </a:p>
          <a:p>
            <a:pPr algn="ctr"/>
            <a:endParaRPr lang="fr-FR" sz="3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3275735" y="3244334"/>
            <a:ext cx="4249881" cy="369332"/>
          </a:xfrm>
          <a:prstGeom prst="rect">
            <a:avLst/>
          </a:prstGeom>
        </p:spPr>
        <p:txBody>
          <a:bodyPr wrap="none">
            <a:spAutoFit/>
          </a:bodyPr>
          <a:lstStyle/>
          <a:p>
            <a:pPr>
              <a:buFont typeface="Wingdings" panose="05000000000000000000" pitchFamily="2" charset="2"/>
              <a:buChar char="q"/>
            </a:pPr>
            <a:r>
              <a:rPr lang="fr-FR" dirty="0">
                <a:solidFill>
                  <a:schemeClr val="bg1"/>
                </a:solidFill>
              </a:rPr>
              <a:t>Authentification de Ldap dans Moodle</a:t>
            </a:r>
            <a:endParaRPr lang="fr-FR" b="1" dirty="0">
              <a:solidFill>
                <a:schemeClr val="bg1"/>
              </a:solidFill>
              <a:latin typeface="Times New Roman" panose="02020603050405020304" pitchFamily="18" charset="0"/>
              <a:cs typeface="Times New Roman" panose="02020603050405020304" pitchFamily="18" charset="0"/>
            </a:endParaRPr>
          </a:p>
        </p:txBody>
      </p:sp>
      <p:pic>
        <p:nvPicPr>
          <p:cNvPr id="21" name="Imag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565" y="2486936"/>
            <a:ext cx="8491694" cy="2597670"/>
          </a:xfrm>
          <a:prstGeom prst="rect">
            <a:avLst/>
          </a:prstGeom>
        </p:spPr>
      </p:pic>
    </p:spTree>
    <p:extLst>
      <p:ext uri="{BB962C8B-B14F-4D97-AF65-F5344CB8AC3E}">
        <p14:creationId xmlns:p14="http://schemas.microsoft.com/office/powerpoint/2010/main" val="2672593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68025"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9223" y="2161444"/>
            <a:ext cx="1561412"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 du sujet</a:t>
            </a:r>
            <a:endParaRPr lang="fr-FR" dirty="0">
              <a:solidFill>
                <a:schemeClr val="bg1"/>
              </a:solidFill>
            </a:endParaRPr>
          </a:p>
        </p:txBody>
      </p:sp>
      <p:sp>
        <p:nvSpPr>
          <p:cNvPr id="13" name="Rounded Rectangle 12"/>
          <p:cNvSpPr/>
          <p:nvPr/>
        </p:nvSpPr>
        <p:spPr>
          <a:xfrm>
            <a:off x="-9223" y="284471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Définition </a:t>
            </a:r>
            <a:r>
              <a:rPr lang="fr-FR" dirty="0"/>
              <a:t>des concepts</a:t>
            </a:r>
          </a:p>
          <a:p>
            <a:pPr fontAlgn="auto">
              <a:spcBef>
                <a:spcPts val="0"/>
              </a:spcBef>
              <a:spcAft>
                <a:spcPts val="0"/>
              </a:spcAft>
              <a:defRPr/>
            </a:pPr>
            <a:endParaRPr lang="fr-FR" dirty="0"/>
          </a:p>
        </p:txBody>
      </p:sp>
      <p:sp>
        <p:nvSpPr>
          <p:cNvPr id="5" name="Rounded Rectangle 4"/>
          <p:cNvSpPr/>
          <p:nvPr/>
        </p:nvSpPr>
        <p:spPr>
          <a:xfrm>
            <a:off x="-9223" y="144257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5294" y="4237250"/>
            <a:ext cx="1546895"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3" name="Rounded Rectangle 13"/>
          <p:cNvSpPr/>
          <p:nvPr/>
        </p:nvSpPr>
        <p:spPr>
          <a:xfrm>
            <a:off x="5294" y="4921250"/>
            <a:ext cx="216027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552189" y="-12"/>
            <a:ext cx="9920716" cy="685801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endParaRPr lang="fr-FR" sz="2800" smtClean="0">
              <a:latin typeface="Andalus" panose="02020603050405020304" pitchFamily="18" charset="-78"/>
              <a:cs typeface="Andalus" panose="02020603050405020304" pitchFamily="18" charset="-78"/>
            </a:endParaRPr>
          </a:p>
          <a:p>
            <a:pPr>
              <a:buNone/>
            </a:pPr>
            <a:r>
              <a:rPr lang="fr-FR" sz="2800" smtClean="0">
                <a:latin typeface="Andalus" panose="02020603050405020304" pitchFamily="18" charset="-78"/>
                <a:cs typeface="Andalus" panose="02020603050405020304" pitchFamily="18" charset="-78"/>
              </a:rPr>
              <a:t> </a:t>
            </a:r>
            <a:endParaRPr lang="fr-FR" sz="2800" dirty="0" smtClean="0">
              <a:latin typeface="Andalus" panose="02020603050405020304" pitchFamily="18" charset="-78"/>
              <a:cs typeface="Andalus" panose="02020603050405020304" pitchFamily="18" charset="-78"/>
            </a:endParaRPr>
          </a:p>
        </p:txBody>
      </p:sp>
      <p:sp>
        <p:nvSpPr>
          <p:cNvPr id="15" name="Rounded Rectangle 14"/>
          <p:cNvSpPr/>
          <p:nvPr/>
        </p:nvSpPr>
        <p:spPr>
          <a:xfrm>
            <a:off x="443388" y="3528713"/>
            <a:ext cx="1536860"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Architectures</a:t>
            </a:r>
            <a:endParaRPr lang="fr-FR" dirty="0"/>
          </a:p>
          <a:p>
            <a:pPr fontAlgn="auto">
              <a:spcBef>
                <a:spcPts val="0"/>
              </a:spcBef>
              <a:spcAft>
                <a:spcPts val="0"/>
              </a:spcAft>
              <a:defRPr/>
            </a:pPr>
            <a:endParaRPr lang="en-US" dirty="0">
              <a:solidFill>
                <a:schemeClr val="bg1"/>
              </a:solidFill>
            </a:endParaRPr>
          </a:p>
        </p:txBody>
      </p:sp>
      <p:sp>
        <p:nvSpPr>
          <p:cNvPr id="8" name="Espace réservé du numéro de diapositive 7"/>
          <p:cNvSpPr>
            <a:spLocks noGrp="1"/>
          </p:cNvSpPr>
          <p:nvPr>
            <p:ph type="sldNum" sz="quarter" idx="12"/>
          </p:nvPr>
        </p:nvSpPr>
        <p:spPr>
          <a:xfrm>
            <a:off x="9800743" y="6458743"/>
            <a:ext cx="1067282"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11</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63671" y="655554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pic>
        <p:nvPicPr>
          <p:cNvPr id="18" name="Image 17"/>
          <p:cNvPicPr>
            <a:picLocks noChangeAspect="1"/>
          </p:cNvPicPr>
          <p:nvPr/>
        </p:nvPicPr>
        <p:blipFill>
          <a:blip r:embed="rId3" cstate="print"/>
          <a:stretch>
            <a:fillRect/>
          </a:stretch>
        </p:blipFill>
        <p:spPr>
          <a:xfrm>
            <a:off x="0" y="2"/>
            <a:ext cx="1552189" cy="1507836"/>
          </a:xfrm>
          <a:prstGeom prst="rect">
            <a:avLst/>
          </a:prstGeom>
        </p:spPr>
      </p:pic>
      <p:sp>
        <p:nvSpPr>
          <p:cNvPr id="24" name="TextBox 7"/>
          <p:cNvSpPr txBox="1">
            <a:spLocks noChangeArrowheads="1"/>
          </p:cNvSpPr>
          <p:nvPr/>
        </p:nvSpPr>
        <p:spPr bwMode="auto">
          <a:xfrm>
            <a:off x="1533392" y="95650"/>
            <a:ext cx="7755715" cy="1569652"/>
          </a:xfrm>
          <a:prstGeom prst="rect">
            <a:avLst/>
          </a:prstGeom>
          <a:noFill/>
          <a:ln w="9525">
            <a:noFill/>
            <a:miter lim="800000"/>
            <a:headEnd/>
            <a:tailEnd/>
          </a:ln>
        </p:spPr>
        <p:txBody>
          <a:bodyPr wrap="square" lIns="91434" tIns="45716" rIns="91434" bIns="45716">
            <a:spAutoFit/>
          </a:bodyPr>
          <a:lstStyle/>
          <a:p>
            <a:pPr>
              <a:buFont typeface="Wingdings" panose="05000000000000000000" pitchFamily="2" charset="2"/>
              <a:buChar char="q"/>
            </a:pPr>
            <a:r>
              <a:rPr lang="fr-FR" sz="3200" dirty="0" smtClean="0">
                <a:solidFill>
                  <a:srgbClr val="0070C0"/>
                </a:solidFill>
              </a:rPr>
              <a:t> Authentification </a:t>
            </a:r>
            <a:r>
              <a:rPr lang="fr-FR" sz="3200" dirty="0">
                <a:solidFill>
                  <a:srgbClr val="0070C0"/>
                </a:solidFill>
              </a:rPr>
              <a:t>de Ldap dans </a:t>
            </a:r>
            <a:r>
              <a:rPr lang="fr-FR" sz="3200" dirty="0" smtClean="0">
                <a:solidFill>
                  <a:srgbClr val="0070C0"/>
                </a:solidFill>
              </a:rPr>
              <a:t>Moodle</a:t>
            </a:r>
          </a:p>
          <a:p>
            <a:endParaRPr lang="fr-FR" sz="3200" b="1" dirty="0">
              <a:solidFill>
                <a:srgbClr val="0070C0"/>
              </a:solidFill>
              <a:latin typeface="Times New Roman" panose="02020603050405020304" pitchFamily="18" charset="0"/>
              <a:cs typeface="Times New Roman" panose="02020603050405020304" pitchFamily="18" charset="0"/>
            </a:endParaRPr>
          </a:p>
          <a:p>
            <a:pPr algn="ctr"/>
            <a:endParaRPr lang="fr-FR" sz="3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3275735" y="3244334"/>
            <a:ext cx="4249881" cy="369332"/>
          </a:xfrm>
          <a:prstGeom prst="rect">
            <a:avLst/>
          </a:prstGeom>
        </p:spPr>
        <p:txBody>
          <a:bodyPr wrap="none">
            <a:spAutoFit/>
          </a:bodyPr>
          <a:lstStyle/>
          <a:p>
            <a:pPr>
              <a:buFont typeface="Wingdings" panose="05000000000000000000" pitchFamily="2" charset="2"/>
              <a:buChar char="q"/>
            </a:pPr>
            <a:r>
              <a:rPr lang="fr-FR" dirty="0">
                <a:solidFill>
                  <a:schemeClr val="bg1"/>
                </a:solidFill>
              </a:rPr>
              <a:t>Authentification de Ldap dans Moodle</a:t>
            </a:r>
            <a:endParaRPr lang="fr-FR" b="1" dirty="0">
              <a:solidFill>
                <a:schemeClr val="bg1"/>
              </a:solidFill>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4"/>
          <a:stretch>
            <a:fillRect/>
          </a:stretch>
        </p:blipFill>
        <p:spPr>
          <a:xfrm>
            <a:off x="2139510" y="1450601"/>
            <a:ext cx="8606626" cy="3522712"/>
          </a:xfrm>
          <a:prstGeom prst="rect">
            <a:avLst/>
          </a:prstGeom>
        </p:spPr>
      </p:pic>
    </p:spTree>
    <p:extLst>
      <p:ext uri="{BB962C8B-B14F-4D97-AF65-F5344CB8AC3E}">
        <p14:creationId xmlns:p14="http://schemas.microsoft.com/office/powerpoint/2010/main" val="2547504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68025"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9223" y="2161444"/>
            <a:ext cx="1561412"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 du sujet</a:t>
            </a:r>
            <a:endParaRPr lang="fr-FR" dirty="0">
              <a:solidFill>
                <a:schemeClr val="bg1"/>
              </a:solidFill>
            </a:endParaRPr>
          </a:p>
        </p:txBody>
      </p:sp>
      <p:sp>
        <p:nvSpPr>
          <p:cNvPr id="13" name="Rounded Rectangle 12"/>
          <p:cNvSpPr/>
          <p:nvPr/>
        </p:nvSpPr>
        <p:spPr>
          <a:xfrm>
            <a:off x="-9223" y="284471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Définition </a:t>
            </a:r>
            <a:r>
              <a:rPr lang="fr-FR" dirty="0"/>
              <a:t>des concepts</a:t>
            </a:r>
          </a:p>
          <a:p>
            <a:pPr fontAlgn="auto">
              <a:spcBef>
                <a:spcPts val="0"/>
              </a:spcBef>
              <a:spcAft>
                <a:spcPts val="0"/>
              </a:spcAft>
              <a:defRPr/>
            </a:pPr>
            <a:endParaRPr lang="fr-FR" dirty="0"/>
          </a:p>
        </p:txBody>
      </p:sp>
      <p:sp>
        <p:nvSpPr>
          <p:cNvPr id="5" name="Rounded Rectangle 4"/>
          <p:cNvSpPr/>
          <p:nvPr/>
        </p:nvSpPr>
        <p:spPr>
          <a:xfrm>
            <a:off x="-9223" y="144257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5294" y="4237250"/>
            <a:ext cx="1546895"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3" name="Rounded Rectangle 13"/>
          <p:cNvSpPr/>
          <p:nvPr/>
        </p:nvSpPr>
        <p:spPr>
          <a:xfrm>
            <a:off x="5294" y="4921250"/>
            <a:ext cx="216027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552189" y="-12"/>
            <a:ext cx="9920716" cy="685801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endParaRPr lang="fr-FR" sz="2800" smtClean="0">
              <a:latin typeface="Andalus" panose="02020603050405020304" pitchFamily="18" charset="-78"/>
              <a:cs typeface="Andalus" panose="02020603050405020304" pitchFamily="18" charset="-78"/>
            </a:endParaRPr>
          </a:p>
          <a:p>
            <a:pPr>
              <a:buNone/>
            </a:pPr>
            <a:r>
              <a:rPr lang="fr-FR" sz="2800" smtClean="0">
                <a:latin typeface="Andalus" panose="02020603050405020304" pitchFamily="18" charset="-78"/>
                <a:cs typeface="Andalus" panose="02020603050405020304" pitchFamily="18" charset="-78"/>
              </a:rPr>
              <a:t> </a:t>
            </a:r>
            <a:endParaRPr lang="fr-FR" sz="2800" dirty="0" smtClean="0">
              <a:latin typeface="Andalus" panose="02020603050405020304" pitchFamily="18" charset="-78"/>
              <a:cs typeface="Andalus" panose="02020603050405020304" pitchFamily="18" charset="-78"/>
            </a:endParaRPr>
          </a:p>
        </p:txBody>
      </p:sp>
      <p:sp>
        <p:nvSpPr>
          <p:cNvPr id="15" name="Rounded Rectangle 14"/>
          <p:cNvSpPr/>
          <p:nvPr/>
        </p:nvSpPr>
        <p:spPr>
          <a:xfrm>
            <a:off x="443388" y="3528713"/>
            <a:ext cx="1536860"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r>
              <a:rPr lang="fr-FR" dirty="0"/>
              <a:t>Architectures</a:t>
            </a:r>
            <a:endParaRPr lang="fr-FR" dirty="0"/>
          </a:p>
        </p:txBody>
      </p:sp>
      <p:sp>
        <p:nvSpPr>
          <p:cNvPr id="8" name="Espace réservé du numéro de diapositive 7"/>
          <p:cNvSpPr>
            <a:spLocks noGrp="1"/>
          </p:cNvSpPr>
          <p:nvPr>
            <p:ph type="sldNum" sz="quarter" idx="12"/>
          </p:nvPr>
        </p:nvSpPr>
        <p:spPr>
          <a:xfrm>
            <a:off x="9800743" y="6458743"/>
            <a:ext cx="1067282"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12</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63671" y="655554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pic>
        <p:nvPicPr>
          <p:cNvPr id="18" name="Image 17"/>
          <p:cNvPicPr>
            <a:picLocks noChangeAspect="1"/>
          </p:cNvPicPr>
          <p:nvPr/>
        </p:nvPicPr>
        <p:blipFill>
          <a:blip r:embed="rId3" cstate="print"/>
          <a:stretch>
            <a:fillRect/>
          </a:stretch>
        </p:blipFill>
        <p:spPr>
          <a:xfrm>
            <a:off x="0" y="2"/>
            <a:ext cx="1552189" cy="1507836"/>
          </a:xfrm>
          <a:prstGeom prst="rect">
            <a:avLst/>
          </a:prstGeom>
        </p:spPr>
      </p:pic>
      <p:sp>
        <p:nvSpPr>
          <p:cNvPr id="24" name="TextBox 7"/>
          <p:cNvSpPr txBox="1">
            <a:spLocks noChangeArrowheads="1"/>
          </p:cNvSpPr>
          <p:nvPr/>
        </p:nvSpPr>
        <p:spPr bwMode="auto">
          <a:xfrm>
            <a:off x="1533392" y="95650"/>
            <a:ext cx="7755715" cy="1569652"/>
          </a:xfrm>
          <a:prstGeom prst="rect">
            <a:avLst/>
          </a:prstGeom>
          <a:noFill/>
          <a:ln w="9525">
            <a:noFill/>
            <a:miter lim="800000"/>
            <a:headEnd/>
            <a:tailEnd/>
          </a:ln>
        </p:spPr>
        <p:txBody>
          <a:bodyPr wrap="square" lIns="91434" tIns="45716" rIns="91434" bIns="45716">
            <a:spAutoFit/>
          </a:bodyPr>
          <a:lstStyle/>
          <a:p>
            <a:pPr>
              <a:buFont typeface="Wingdings" panose="05000000000000000000" pitchFamily="2" charset="2"/>
              <a:buChar char="q"/>
            </a:pPr>
            <a:r>
              <a:rPr lang="fr-FR" sz="3200" dirty="0" smtClean="0">
                <a:solidFill>
                  <a:srgbClr val="0070C0"/>
                </a:solidFill>
              </a:rPr>
              <a:t> </a:t>
            </a:r>
            <a:r>
              <a:rPr lang="fr-FR" sz="2400" dirty="0" smtClean="0">
                <a:solidFill>
                  <a:srgbClr val="0070C0"/>
                </a:solidFill>
              </a:rPr>
              <a:t>Authentification d’un compte </a:t>
            </a:r>
            <a:r>
              <a:rPr lang="fr-FR" sz="2400" dirty="0">
                <a:solidFill>
                  <a:srgbClr val="0070C0"/>
                </a:solidFill>
              </a:rPr>
              <a:t>Ldap dans </a:t>
            </a:r>
            <a:r>
              <a:rPr lang="fr-FR" sz="2400" dirty="0" smtClean="0">
                <a:solidFill>
                  <a:srgbClr val="0070C0"/>
                </a:solidFill>
              </a:rPr>
              <a:t>Moodle</a:t>
            </a:r>
          </a:p>
          <a:p>
            <a:endParaRPr lang="fr-FR" sz="3200" b="1" dirty="0">
              <a:solidFill>
                <a:srgbClr val="0070C0"/>
              </a:solidFill>
              <a:latin typeface="Times New Roman" panose="02020603050405020304" pitchFamily="18" charset="0"/>
              <a:cs typeface="Times New Roman" panose="02020603050405020304" pitchFamily="18" charset="0"/>
            </a:endParaRPr>
          </a:p>
          <a:p>
            <a:pPr algn="ctr"/>
            <a:endParaRPr lang="fr-FR" sz="3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3275735" y="3244334"/>
            <a:ext cx="4249881" cy="369332"/>
          </a:xfrm>
          <a:prstGeom prst="rect">
            <a:avLst/>
          </a:prstGeom>
        </p:spPr>
        <p:txBody>
          <a:bodyPr wrap="none">
            <a:spAutoFit/>
          </a:bodyPr>
          <a:lstStyle/>
          <a:p>
            <a:pPr>
              <a:buFont typeface="Wingdings" panose="05000000000000000000" pitchFamily="2" charset="2"/>
              <a:buChar char="q"/>
            </a:pPr>
            <a:r>
              <a:rPr lang="fr-FR" dirty="0">
                <a:solidFill>
                  <a:schemeClr val="bg1"/>
                </a:solidFill>
              </a:rPr>
              <a:t>Authentification de Ldap dans Moodle</a:t>
            </a:r>
            <a:endParaRPr lang="fr-FR" b="1" dirty="0">
              <a:solidFill>
                <a:schemeClr val="bg1"/>
              </a:solidFill>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4"/>
          <a:stretch>
            <a:fillRect/>
          </a:stretch>
        </p:blipFill>
        <p:spPr>
          <a:xfrm>
            <a:off x="2133466" y="1859090"/>
            <a:ext cx="8264441" cy="3419110"/>
          </a:xfrm>
          <a:prstGeom prst="rect">
            <a:avLst/>
          </a:prstGeom>
        </p:spPr>
      </p:pic>
    </p:spTree>
    <p:extLst>
      <p:ext uri="{BB962C8B-B14F-4D97-AF65-F5344CB8AC3E}">
        <p14:creationId xmlns:p14="http://schemas.microsoft.com/office/powerpoint/2010/main" val="2338230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68025"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9223" y="2161444"/>
            <a:ext cx="1561412"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 du sujet</a:t>
            </a:r>
            <a:endParaRPr lang="fr-FR" dirty="0">
              <a:solidFill>
                <a:schemeClr val="bg1"/>
              </a:solidFill>
            </a:endParaRPr>
          </a:p>
        </p:txBody>
      </p:sp>
      <p:sp>
        <p:nvSpPr>
          <p:cNvPr id="13" name="Rounded Rectangle 12"/>
          <p:cNvSpPr/>
          <p:nvPr/>
        </p:nvSpPr>
        <p:spPr>
          <a:xfrm>
            <a:off x="-9223" y="284471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9223" y="144257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5294" y="4237250"/>
            <a:ext cx="1546895"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3" name="Rounded Rectangle 13"/>
          <p:cNvSpPr/>
          <p:nvPr/>
        </p:nvSpPr>
        <p:spPr>
          <a:xfrm>
            <a:off x="5294" y="4921250"/>
            <a:ext cx="216027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552189" y="-12"/>
            <a:ext cx="9920716" cy="685801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endParaRPr lang="fr-FR" sz="2800" dirty="0" smtClean="0">
              <a:latin typeface="Andalus" panose="02020603050405020304" pitchFamily="18" charset="-78"/>
              <a:cs typeface="Andalus" panose="02020603050405020304" pitchFamily="18" charset="-78"/>
            </a:endParaRPr>
          </a:p>
          <a:p>
            <a:pPr>
              <a:buNone/>
            </a:pPr>
            <a:r>
              <a:rPr lang="fr-FR" sz="2800" dirty="0" smtClean="0">
                <a:latin typeface="Andalus" panose="02020603050405020304" pitchFamily="18" charset="-78"/>
                <a:cs typeface="Andalus" panose="02020603050405020304" pitchFamily="18" charset="-78"/>
              </a:rPr>
              <a:t> </a:t>
            </a:r>
            <a:endParaRPr lang="fr-FR" sz="2800" dirty="0" smtClean="0">
              <a:latin typeface="Andalus" panose="02020603050405020304" pitchFamily="18" charset="-78"/>
              <a:cs typeface="Andalus" panose="02020603050405020304" pitchFamily="18" charset="-78"/>
            </a:endParaRPr>
          </a:p>
        </p:txBody>
      </p:sp>
      <p:sp>
        <p:nvSpPr>
          <p:cNvPr id="15" name="Rounded Rectangle 14"/>
          <p:cNvSpPr/>
          <p:nvPr/>
        </p:nvSpPr>
        <p:spPr>
          <a:xfrm>
            <a:off x="443388" y="3528713"/>
            <a:ext cx="1536860"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r>
              <a:rPr lang="fr-FR" dirty="0"/>
              <a:t>Architectures</a:t>
            </a:r>
            <a:endParaRPr lang="fr-FR" dirty="0"/>
          </a:p>
        </p:txBody>
      </p:sp>
      <p:sp>
        <p:nvSpPr>
          <p:cNvPr id="8" name="Espace réservé du numéro de diapositive 7"/>
          <p:cNvSpPr>
            <a:spLocks noGrp="1"/>
          </p:cNvSpPr>
          <p:nvPr>
            <p:ph type="sldNum" sz="quarter" idx="12"/>
          </p:nvPr>
        </p:nvSpPr>
        <p:spPr>
          <a:xfrm>
            <a:off x="9800743" y="6458743"/>
            <a:ext cx="1067282"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13</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63671" y="655554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pic>
        <p:nvPicPr>
          <p:cNvPr id="18" name="Image 17"/>
          <p:cNvPicPr>
            <a:picLocks noChangeAspect="1"/>
          </p:cNvPicPr>
          <p:nvPr/>
        </p:nvPicPr>
        <p:blipFill>
          <a:blip r:embed="rId3" cstate="print"/>
          <a:stretch>
            <a:fillRect/>
          </a:stretch>
        </p:blipFill>
        <p:spPr>
          <a:xfrm>
            <a:off x="0" y="2"/>
            <a:ext cx="1552189" cy="1507836"/>
          </a:xfrm>
          <a:prstGeom prst="rect">
            <a:avLst/>
          </a:prstGeom>
        </p:spPr>
      </p:pic>
      <p:sp>
        <p:nvSpPr>
          <p:cNvPr id="24" name="TextBox 7"/>
          <p:cNvSpPr txBox="1">
            <a:spLocks noChangeArrowheads="1"/>
          </p:cNvSpPr>
          <p:nvPr/>
        </p:nvSpPr>
        <p:spPr bwMode="auto">
          <a:xfrm>
            <a:off x="1533392" y="95650"/>
            <a:ext cx="8187763" cy="1077210"/>
          </a:xfrm>
          <a:prstGeom prst="rect">
            <a:avLst/>
          </a:prstGeom>
          <a:noFill/>
          <a:ln w="9525">
            <a:noFill/>
            <a:miter lim="800000"/>
            <a:headEnd/>
            <a:tailEnd/>
          </a:ln>
        </p:spPr>
        <p:txBody>
          <a:bodyPr wrap="square" lIns="91434" tIns="45716" rIns="91434" bIns="45716">
            <a:spAutoFit/>
          </a:bodyPr>
          <a:lstStyle/>
          <a:p>
            <a:pPr>
              <a:buFont typeface="Wingdings" panose="05000000000000000000" pitchFamily="2" charset="2"/>
              <a:buChar char="q"/>
            </a:pPr>
            <a:r>
              <a:rPr lang="fr-FR" sz="3200" b="1" dirty="0" smtClean="0">
                <a:solidFill>
                  <a:srgbClr val="0070C0"/>
                </a:solidFill>
                <a:latin typeface="Times New Roman" panose="02020603050405020304" pitchFamily="18" charset="0"/>
                <a:cs typeface="Times New Roman" panose="02020603050405020304" pitchFamily="18" charset="0"/>
              </a:rPr>
              <a:t>Evaluation objective à travers un outil DevOps</a:t>
            </a:r>
            <a:endParaRPr lang="fr-FR" sz="3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4"/>
          <a:stretch>
            <a:fillRect/>
          </a:stretch>
        </p:blipFill>
        <p:spPr>
          <a:xfrm>
            <a:off x="2508110" y="2154708"/>
            <a:ext cx="7248193" cy="3223025"/>
          </a:xfrm>
          <a:prstGeom prst="rect">
            <a:avLst/>
          </a:prstGeom>
        </p:spPr>
      </p:pic>
    </p:spTree>
    <p:extLst>
      <p:ext uri="{BB962C8B-B14F-4D97-AF65-F5344CB8AC3E}">
        <p14:creationId xmlns:p14="http://schemas.microsoft.com/office/powerpoint/2010/main" val="1957988794"/>
      </p:ext>
    </p:extLst>
  </p:cSld>
  <p:clrMapOvr>
    <a:masterClrMapping/>
  </p:clrMapOvr>
  <p:transition spd="slow">
    <p:strips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68025"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9223" y="2161444"/>
            <a:ext cx="1561412"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 du sujet</a:t>
            </a:r>
            <a:endParaRPr lang="fr-FR" dirty="0">
              <a:solidFill>
                <a:schemeClr val="bg1"/>
              </a:solidFill>
            </a:endParaRPr>
          </a:p>
        </p:txBody>
      </p:sp>
      <p:sp>
        <p:nvSpPr>
          <p:cNvPr id="13" name="Rounded Rectangle 12"/>
          <p:cNvSpPr/>
          <p:nvPr/>
        </p:nvSpPr>
        <p:spPr>
          <a:xfrm>
            <a:off x="-9223" y="284471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9223" y="144257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5294" y="4237250"/>
            <a:ext cx="1546895"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3" name="Rounded Rectangle 13"/>
          <p:cNvSpPr/>
          <p:nvPr/>
        </p:nvSpPr>
        <p:spPr>
          <a:xfrm>
            <a:off x="5294" y="4921250"/>
            <a:ext cx="216027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552189" y="-12"/>
            <a:ext cx="9920716" cy="685801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endParaRPr lang="fr-FR" sz="2800" dirty="0" smtClean="0">
              <a:latin typeface="Andalus" panose="02020603050405020304" pitchFamily="18" charset="-78"/>
              <a:cs typeface="Andalus" panose="02020603050405020304" pitchFamily="18" charset="-78"/>
            </a:endParaRPr>
          </a:p>
          <a:p>
            <a:pPr>
              <a:buNone/>
            </a:pPr>
            <a:r>
              <a:rPr lang="fr-FR" sz="2800" dirty="0" smtClean="0">
                <a:latin typeface="Andalus" panose="02020603050405020304" pitchFamily="18" charset="-78"/>
                <a:cs typeface="Andalus" panose="02020603050405020304" pitchFamily="18" charset="-78"/>
              </a:rPr>
              <a:t> </a:t>
            </a:r>
            <a:endParaRPr lang="fr-FR" sz="2800" dirty="0" smtClean="0">
              <a:latin typeface="Andalus" panose="02020603050405020304" pitchFamily="18" charset="-78"/>
              <a:cs typeface="Andalus" panose="02020603050405020304" pitchFamily="18" charset="-78"/>
            </a:endParaRPr>
          </a:p>
        </p:txBody>
      </p:sp>
      <p:sp>
        <p:nvSpPr>
          <p:cNvPr id="15" name="Rounded Rectangle 14"/>
          <p:cNvSpPr/>
          <p:nvPr/>
        </p:nvSpPr>
        <p:spPr>
          <a:xfrm>
            <a:off x="443388" y="3528713"/>
            <a:ext cx="1536860"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r>
              <a:rPr lang="fr-FR" dirty="0"/>
              <a:t>Architectures</a:t>
            </a:r>
            <a:endParaRPr lang="fr-FR" dirty="0"/>
          </a:p>
        </p:txBody>
      </p:sp>
      <p:sp>
        <p:nvSpPr>
          <p:cNvPr id="8" name="Espace réservé du numéro de diapositive 7"/>
          <p:cNvSpPr>
            <a:spLocks noGrp="1"/>
          </p:cNvSpPr>
          <p:nvPr>
            <p:ph type="sldNum" sz="quarter" idx="12"/>
          </p:nvPr>
        </p:nvSpPr>
        <p:spPr>
          <a:xfrm>
            <a:off x="9800743" y="6458743"/>
            <a:ext cx="1067282"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14</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63671" y="655554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pic>
        <p:nvPicPr>
          <p:cNvPr id="18" name="Image 17"/>
          <p:cNvPicPr>
            <a:picLocks noChangeAspect="1"/>
          </p:cNvPicPr>
          <p:nvPr/>
        </p:nvPicPr>
        <p:blipFill>
          <a:blip r:embed="rId3" cstate="print"/>
          <a:stretch>
            <a:fillRect/>
          </a:stretch>
        </p:blipFill>
        <p:spPr>
          <a:xfrm>
            <a:off x="0" y="2"/>
            <a:ext cx="1552189" cy="1507836"/>
          </a:xfrm>
          <a:prstGeom prst="rect">
            <a:avLst/>
          </a:prstGeom>
        </p:spPr>
      </p:pic>
      <p:sp>
        <p:nvSpPr>
          <p:cNvPr id="24" name="TextBox 7"/>
          <p:cNvSpPr txBox="1">
            <a:spLocks noChangeArrowheads="1"/>
          </p:cNvSpPr>
          <p:nvPr/>
        </p:nvSpPr>
        <p:spPr bwMode="auto">
          <a:xfrm>
            <a:off x="1533392" y="95650"/>
            <a:ext cx="9843947" cy="1569652"/>
          </a:xfrm>
          <a:prstGeom prst="rect">
            <a:avLst/>
          </a:prstGeom>
          <a:noFill/>
          <a:ln w="9525">
            <a:noFill/>
            <a:miter lim="800000"/>
            <a:headEnd/>
            <a:tailEnd/>
          </a:ln>
        </p:spPr>
        <p:txBody>
          <a:bodyPr wrap="square" lIns="91434" tIns="45716" rIns="91434" bIns="45716">
            <a:spAutoFit/>
          </a:bodyPr>
          <a:lstStyle/>
          <a:p>
            <a:pPr>
              <a:buFont typeface="Wingdings" panose="05000000000000000000" pitchFamily="2" charset="2"/>
              <a:buChar char="q"/>
            </a:pPr>
            <a:r>
              <a:rPr lang="fr-FR" sz="3200" b="1" dirty="0" smtClean="0">
                <a:solidFill>
                  <a:srgbClr val="0070C0"/>
                </a:solidFill>
                <a:latin typeface="Times New Roman" panose="02020603050405020304" pitchFamily="18" charset="0"/>
                <a:cs typeface="Times New Roman" panose="02020603050405020304" pitchFamily="18" charset="0"/>
              </a:rPr>
              <a:t> Gestion de la communication entre les étudiants et l’administration</a:t>
            </a:r>
            <a:endParaRPr lang="fr-FR" sz="3200" b="1" dirty="0">
              <a:solidFill>
                <a:srgbClr val="0070C0"/>
              </a:solidFill>
              <a:latin typeface="Times New Roman" panose="02020603050405020304" pitchFamily="18" charset="0"/>
              <a:cs typeface="Times New Roman" panose="02020603050405020304" pitchFamily="18" charset="0"/>
            </a:endParaRPr>
          </a:p>
          <a:p>
            <a:pPr algn="ctr"/>
            <a:endParaRPr lang="fr-FR" sz="3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4"/>
          <a:stretch>
            <a:fillRect/>
          </a:stretch>
        </p:blipFill>
        <p:spPr>
          <a:xfrm>
            <a:off x="2877052" y="1906049"/>
            <a:ext cx="7165628" cy="3245327"/>
          </a:xfrm>
          <a:prstGeom prst="rect">
            <a:avLst/>
          </a:prstGeom>
        </p:spPr>
      </p:pic>
    </p:spTree>
    <p:extLst>
      <p:ext uri="{BB962C8B-B14F-4D97-AF65-F5344CB8AC3E}">
        <p14:creationId xmlns:p14="http://schemas.microsoft.com/office/powerpoint/2010/main" val="1956341224"/>
      </p:ext>
    </p:extLst>
  </p:cSld>
  <p:clrMapOvr>
    <a:masterClrMapping/>
  </p:clrMapOvr>
  <p:transition spd="slow">
    <p:strips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15</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1538883"/>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endParaRPr lang="fr-FR" sz="2800" dirty="0">
              <a:solidFill>
                <a:schemeClr val="accent1"/>
              </a:solidFill>
            </a:endParaRPr>
          </a:p>
          <a:p>
            <a:pPr marL="285750" indent="-285750">
              <a:buFont typeface="Wingdings" panose="05000000000000000000" pitchFamily="2" charset="2"/>
              <a:buChar char="q"/>
            </a:pPr>
            <a:r>
              <a:rPr lang="fr-FR" sz="2400" b="1" dirty="0">
                <a:solidFill>
                  <a:srgbClr val="0070C0"/>
                </a:solidFill>
                <a:latin typeface="Times New Roman" panose="02020603050405020304" pitchFamily="18" charset="0"/>
                <a:cs typeface="Times New Roman" panose="02020603050405020304" pitchFamily="18" charset="0"/>
              </a:rPr>
              <a:t>Tchat  pendant la visioconférence avec Bigbluebutton</a:t>
            </a:r>
          </a:p>
          <a:p>
            <a:endParaRPr lang="fr-FR" sz="2400" b="1" dirty="0">
              <a:solidFill>
                <a:srgbClr val="0070C0"/>
              </a:solidFill>
              <a:latin typeface="Times New Roman" panose="02020603050405020304" pitchFamily="18" charset="0"/>
              <a:cs typeface="Times New Roman" panose="02020603050405020304" pitchFamily="18" charset="0"/>
            </a:endParaRPr>
          </a:p>
          <a:p>
            <a:endParaRPr lang="fr-FR" dirty="0"/>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20" name="Image 19"/>
          <p:cNvPicPr>
            <a:picLocks noChangeAspect="1"/>
          </p:cNvPicPr>
          <p:nvPr/>
        </p:nvPicPr>
        <p:blipFill>
          <a:blip r:embed="rId4"/>
          <a:stretch>
            <a:fillRect/>
          </a:stretch>
        </p:blipFill>
        <p:spPr>
          <a:xfrm>
            <a:off x="792163" y="1686067"/>
            <a:ext cx="8779630" cy="3952733"/>
          </a:xfrm>
          <a:prstGeom prst="rect">
            <a:avLst/>
          </a:prstGeom>
        </p:spPr>
      </p:pic>
    </p:spTree>
    <p:extLst>
      <p:ext uri="{BB962C8B-B14F-4D97-AF65-F5344CB8AC3E}">
        <p14:creationId xmlns:p14="http://schemas.microsoft.com/office/powerpoint/2010/main" val="102756682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16</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1538883"/>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r>
              <a:rPr lang="fr-FR" sz="2800" dirty="0" smtClean="0">
                <a:solidFill>
                  <a:schemeClr val="accent1"/>
                </a:solidFill>
              </a:rPr>
              <a:t>(5/10)</a:t>
            </a:r>
            <a:endParaRPr lang="fr-FR" sz="2800" dirty="0">
              <a:solidFill>
                <a:schemeClr val="accent1"/>
              </a:solidFill>
            </a:endParaRPr>
          </a:p>
          <a:p>
            <a:pPr>
              <a:buFont typeface="Wingdings" panose="05000000000000000000" pitchFamily="2" charset="2"/>
              <a:buChar char="q"/>
            </a:pPr>
            <a:r>
              <a:rPr lang="fr-FR" sz="2400" b="1" dirty="0">
                <a:solidFill>
                  <a:srgbClr val="0070C0"/>
                </a:solidFill>
                <a:latin typeface="Times New Roman" panose="02020603050405020304" pitchFamily="18" charset="0"/>
                <a:cs typeface="Times New Roman" panose="02020603050405020304" pitchFamily="18" charset="0"/>
              </a:rPr>
              <a:t> </a:t>
            </a:r>
            <a:r>
              <a:rPr lang="fr-FR" sz="2400" b="1" dirty="0" smtClean="0">
                <a:solidFill>
                  <a:srgbClr val="0070C0"/>
                </a:solidFill>
                <a:latin typeface="Times New Roman" panose="02020603050405020304" pitchFamily="18" charset="0"/>
                <a:cs typeface="Times New Roman" panose="02020603050405020304" pitchFamily="18" charset="0"/>
              </a:rPr>
              <a:t>Déploiement d’un site avec Gitlab-Pages</a:t>
            </a:r>
            <a:endParaRPr lang="fr-FR" sz="2400" b="1" dirty="0">
              <a:solidFill>
                <a:srgbClr val="0070C0"/>
              </a:solidFill>
              <a:latin typeface="Times New Roman" panose="02020603050405020304" pitchFamily="18" charset="0"/>
              <a:cs typeface="Times New Roman" panose="02020603050405020304" pitchFamily="18" charset="0"/>
            </a:endParaRPr>
          </a:p>
          <a:p>
            <a:endParaRPr lang="fr-FR" sz="2400" b="1" dirty="0">
              <a:solidFill>
                <a:srgbClr val="0070C0"/>
              </a:solidFill>
              <a:latin typeface="Times New Roman" panose="02020603050405020304" pitchFamily="18" charset="0"/>
              <a:cs typeface="Times New Roman" panose="02020603050405020304" pitchFamily="18" charset="0"/>
            </a:endParaRPr>
          </a:p>
          <a:p>
            <a:endParaRPr lang="fr-FR" dirty="0"/>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3" name="Image 2"/>
          <p:cNvPicPr>
            <a:picLocks noChangeAspect="1"/>
          </p:cNvPicPr>
          <p:nvPr/>
        </p:nvPicPr>
        <p:blipFill>
          <a:blip r:embed="rId4"/>
          <a:stretch>
            <a:fillRect/>
          </a:stretch>
        </p:blipFill>
        <p:spPr>
          <a:xfrm>
            <a:off x="1345428" y="1691935"/>
            <a:ext cx="8398647" cy="3987566"/>
          </a:xfrm>
          <a:prstGeom prst="rect">
            <a:avLst/>
          </a:prstGeom>
        </p:spPr>
      </p:pic>
    </p:spTree>
    <p:extLst>
      <p:ext uri="{BB962C8B-B14F-4D97-AF65-F5344CB8AC3E}">
        <p14:creationId xmlns:p14="http://schemas.microsoft.com/office/powerpoint/2010/main" val="331667034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17</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1538883"/>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r>
              <a:rPr lang="fr-FR" sz="2800" dirty="0" smtClean="0">
                <a:solidFill>
                  <a:schemeClr val="accent1"/>
                </a:solidFill>
              </a:rPr>
              <a:t>(5/10)</a:t>
            </a:r>
            <a:endParaRPr lang="fr-FR" sz="2800" dirty="0">
              <a:solidFill>
                <a:schemeClr val="accent1"/>
              </a:solidFill>
            </a:endParaRPr>
          </a:p>
          <a:p>
            <a:pPr>
              <a:buFont typeface="Wingdings" panose="05000000000000000000" pitchFamily="2" charset="2"/>
              <a:buChar char="q"/>
            </a:pPr>
            <a:r>
              <a:rPr lang="fr-FR" sz="2400" b="1" dirty="0" smtClean="0">
                <a:solidFill>
                  <a:srgbClr val="0070C0"/>
                </a:solidFill>
                <a:latin typeface="Times New Roman" panose="02020603050405020304" pitchFamily="18" charset="0"/>
                <a:cs typeface="Times New Roman" panose="02020603050405020304" pitchFamily="18" charset="0"/>
              </a:rPr>
              <a:t> L’URL de connexion </a:t>
            </a:r>
            <a:r>
              <a:rPr lang="fr-FR" sz="2400" b="1" dirty="0">
                <a:solidFill>
                  <a:srgbClr val="0070C0"/>
                </a:solidFill>
                <a:latin typeface="Times New Roman" panose="02020603050405020304" pitchFamily="18" charset="0"/>
                <a:cs typeface="Times New Roman" panose="02020603050405020304" pitchFamily="18" charset="0"/>
              </a:rPr>
              <a:t>à</a:t>
            </a:r>
            <a:r>
              <a:rPr lang="fr-FR" sz="2400" b="1" dirty="0" smtClean="0">
                <a:solidFill>
                  <a:srgbClr val="0070C0"/>
                </a:solidFill>
                <a:latin typeface="Times New Roman" panose="02020603050405020304" pitchFamily="18" charset="0"/>
                <a:cs typeface="Times New Roman" panose="02020603050405020304" pitchFamily="18" charset="0"/>
              </a:rPr>
              <a:t> notre site </a:t>
            </a:r>
            <a:endParaRPr lang="fr-FR" sz="2400" b="1" dirty="0">
              <a:solidFill>
                <a:srgbClr val="0070C0"/>
              </a:solidFill>
              <a:latin typeface="Times New Roman" panose="02020603050405020304" pitchFamily="18" charset="0"/>
              <a:cs typeface="Times New Roman" panose="02020603050405020304" pitchFamily="18" charset="0"/>
            </a:endParaRPr>
          </a:p>
          <a:p>
            <a:endParaRPr lang="fr-FR" sz="2400" b="1" dirty="0">
              <a:solidFill>
                <a:srgbClr val="0070C0"/>
              </a:solidFill>
              <a:latin typeface="Times New Roman" panose="02020603050405020304" pitchFamily="18" charset="0"/>
              <a:cs typeface="Times New Roman" panose="02020603050405020304" pitchFamily="18" charset="0"/>
            </a:endParaRPr>
          </a:p>
          <a:p>
            <a:endParaRPr lang="fr-FR" dirty="0"/>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15" name="Image 14"/>
          <p:cNvPicPr>
            <a:picLocks noChangeAspect="1"/>
          </p:cNvPicPr>
          <p:nvPr/>
        </p:nvPicPr>
        <p:blipFill>
          <a:blip r:embed="rId4"/>
          <a:stretch>
            <a:fillRect/>
          </a:stretch>
        </p:blipFill>
        <p:spPr>
          <a:xfrm>
            <a:off x="347332" y="1490044"/>
            <a:ext cx="8784115" cy="3751935"/>
          </a:xfrm>
          <a:prstGeom prst="rect">
            <a:avLst/>
          </a:prstGeom>
        </p:spPr>
      </p:pic>
    </p:spTree>
    <p:extLst>
      <p:ext uri="{BB962C8B-B14F-4D97-AF65-F5344CB8AC3E}">
        <p14:creationId xmlns:p14="http://schemas.microsoft.com/office/powerpoint/2010/main" val="125389988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18</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1538883"/>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r>
              <a:rPr lang="fr-FR" sz="2800" dirty="0" smtClean="0">
                <a:solidFill>
                  <a:schemeClr val="accent1"/>
                </a:solidFill>
              </a:rPr>
              <a:t>(5/10)</a:t>
            </a:r>
            <a:endParaRPr lang="fr-FR" sz="2800" dirty="0">
              <a:solidFill>
                <a:schemeClr val="accent1"/>
              </a:solidFill>
            </a:endParaRPr>
          </a:p>
          <a:p>
            <a:pPr>
              <a:buFont typeface="Wingdings" panose="05000000000000000000" pitchFamily="2" charset="2"/>
              <a:buChar char="q"/>
            </a:pPr>
            <a:r>
              <a:rPr lang="fr-FR" sz="2400" b="1" dirty="0" smtClean="0">
                <a:solidFill>
                  <a:srgbClr val="0070C0"/>
                </a:solidFill>
                <a:latin typeface="Times New Roman" panose="02020603050405020304" pitchFamily="18" charset="0"/>
                <a:cs typeface="Times New Roman" panose="02020603050405020304" pitchFamily="18" charset="0"/>
              </a:rPr>
              <a:t> Résultat de </a:t>
            </a:r>
            <a:r>
              <a:rPr lang="fr-FR" sz="2400" b="1" dirty="0">
                <a:solidFill>
                  <a:srgbClr val="0070C0"/>
                </a:solidFill>
                <a:latin typeface="Times New Roman" panose="02020603050405020304" pitchFamily="18" charset="0"/>
                <a:cs typeface="Times New Roman" panose="02020603050405020304" pitchFamily="18" charset="0"/>
              </a:rPr>
              <a:t>Gitlab-Pages</a:t>
            </a:r>
          </a:p>
          <a:p>
            <a:endParaRPr lang="fr-FR" sz="2400" b="1" dirty="0">
              <a:solidFill>
                <a:srgbClr val="0070C0"/>
              </a:solidFill>
              <a:latin typeface="Times New Roman" panose="02020603050405020304" pitchFamily="18" charset="0"/>
              <a:cs typeface="Times New Roman" panose="02020603050405020304" pitchFamily="18" charset="0"/>
            </a:endParaRPr>
          </a:p>
          <a:p>
            <a:endParaRPr lang="fr-FR" dirty="0"/>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3" name="Image 2"/>
          <p:cNvPicPr>
            <a:picLocks noChangeAspect="1"/>
          </p:cNvPicPr>
          <p:nvPr/>
        </p:nvPicPr>
        <p:blipFill>
          <a:blip r:embed="rId4"/>
          <a:stretch>
            <a:fillRect/>
          </a:stretch>
        </p:blipFill>
        <p:spPr>
          <a:xfrm>
            <a:off x="615243" y="1782421"/>
            <a:ext cx="8601856" cy="3953278"/>
          </a:xfrm>
          <a:prstGeom prst="rect">
            <a:avLst/>
          </a:prstGeom>
        </p:spPr>
      </p:pic>
    </p:spTree>
    <p:extLst>
      <p:ext uri="{BB962C8B-B14F-4D97-AF65-F5344CB8AC3E}">
        <p14:creationId xmlns:p14="http://schemas.microsoft.com/office/powerpoint/2010/main" val="72028402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19</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1538883"/>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r>
              <a:rPr lang="fr-FR" sz="2800" dirty="0" smtClean="0">
                <a:solidFill>
                  <a:schemeClr val="accent1"/>
                </a:solidFill>
              </a:rPr>
              <a:t>(5/10)</a:t>
            </a:r>
            <a:endParaRPr lang="fr-FR" sz="2800" dirty="0">
              <a:solidFill>
                <a:schemeClr val="accent1"/>
              </a:solidFill>
            </a:endParaRPr>
          </a:p>
          <a:p>
            <a:pPr>
              <a:buFont typeface="Wingdings" panose="05000000000000000000" pitchFamily="2" charset="2"/>
              <a:buChar char="q"/>
            </a:pPr>
            <a:r>
              <a:rPr lang="fr-FR" sz="2400" dirty="0" smtClean="0">
                <a:solidFill>
                  <a:srgbClr val="0070C0"/>
                </a:solidFill>
              </a:rPr>
              <a:t> Inviter un étudiant sur le projet</a:t>
            </a:r>
            <a:endParaRPr lang="fr-FR" sz="2400" b="1" dirty="0">
              <a:solidFill>
                <a:srgbClr val="0070C0"/>
              </a:solidFill>
              <a:latin typeface="Times New Roman" panose="02020603050405020304" pitchFamily="18" charset="0"/>
              <a:cs typeface="Times New Roman" panose="02020603050405020304" pitchFamily="18" charset="0"/>
            </a:endParaRPr>
          </a:p>
          <a:p>
            <a:endParaRPr lang="fr-FR" sz="2400" b="1" dirty="0">
              <a:solidFill>
                <a:srgbClr val="0070C0"/>
              </a:solidFill>
              <a:latin typeface="Times New Roman" panose="02020603050405020304" pitchFamily="18" charset="0"/>
              <a:cs typeface="Times New Roman" panose="02020603050405020304" pitchFamily="18" charset="0"/>
            </a:endParaRPr>
          </a:p>
          <a:p>
            <a:endParaRPr lang="fr-FR" dirty="0"/>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15" name="Image 14"/>
          <p:cNvPicPr>
            <a:picLocks noChangeAspect="1"/>
          </p:cNvPicPr>
          <p:nvPr/>
        </p:nvPicPr>
        <p:blipFill>
          <a:blip r:embed="rId4"/>
          <a:stretch>
            <a:fillRect/>
          </a:stretch>
        </p:blipFill>
        <p:spPr>
          <a:xfrm>
            <a:off x="576139" y="1591642"/>
            <a:ext cx="8424304" cy="3285126"/>
          </a:xfrm>
          <a:prstGeom prst="rect">
            <a:avLst/>
          </a:prstGeom>
        </p:spPr>
      </p:pic>
    </p:spTree>
    <p:extLst>
      <p:ext uri="{BB962C8B-B14F-4D97-AF65-F5344CB8AC3E}">
        <p14:creationId xmlns:p14="http://schemas.microsoft.com/office/powerpoint/2010/main" val="79203464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40071" y="1600206"/>
            <a:ext cx="10405220" cy="5121276"/>
          </a:xfrm>
        </p:spPr>
        <p:txBody>
          <a:bodyPr>
            <a:normAutofit/>
          </a:bodyPr>
          <a:lstStyle/>
          <a:p>
            <a:pPr marL="0" indent="0">
              <a:buNone/>
            </a:pPr>
            <a:endParaRPr lang="fr-FR" b="1" dirty="0" smtClean="0">
              <a:effectLst>
                <a:outerShdw blurRad="38100" dist="38100" dir="2700000" algn="tl">
                  <a:srgbClr val="000000">
                    <a:alpha val="43137"/>
                  </a:srgbClr>
                </a:outerShdw>
              </a:effectLst>
              <a:latin typeface="Times New Roman" pitchFamily="18" charset="0"/>
              <a:cs typeface="Arial" pitchFamily="34" charset="0"/>
            </a:endParaRPr>
          </a:p>
          <a:p>
            <a:pPr marL="0" indent="0">
              <a:buNone/>
            </a:pPr>
            <a:endParaRPr lang="fr-FR" b="1" dirty="0">
              <a:latin typeface="Times New Roman" panose="02020603050405020304" pitchFamily="18" charset="0"/>
              <a:cs typeface="Times New Roman" panose="02020603050405020304" pitchFamily="18" charset="0"/>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pPr>
              <a:defRPr/>
            </a:pPr>
            <a:fld id="{66B2BD87-AD15-4196-996F-A67E2A827FA9}" type="slidenum">
              <a:rPr lang="en-US" sz="1800" b="1" smtClean="0">
                <a:solidFill>
                  <a:schemeClr val="tx2"/>
                </a:solidFill>
              </a:rPr>
              <a:pPr>
                <a:defRPr/>
              </a:pPr>
              <a:t>2</a:t>
            </a:fld>
            <a:r>
              <a:rPr lang="en-US" sz="1800" b="1" dirty="0" smtClean="0">
                <a:solidFill>
                  <a:schemeClr val="tx2"/>
                </a:solidFill>
              </a:rPr>
              <a:t>/24</a:t>
            </a:r>
            <a:endParaRPr lang="en-US" sz="1800" b="1" dirty="0">
              <a:solidFill>
                <a:schemeClr val="tx2"/>
              </a:solidFill>
            </a:endParaRPr>
          </a:p>
        </p:txBody>
      </p:sp>
      <p:sp>
        <p:nvSpPr>
          <p:cNvPr id="5" name="Rectangle 4"/>
          <p:cNvSpPr/>
          <p:nvPr/>
        </p:nvSpPr>
        <p:spPr>
          <a:xfrm>
            <a:off x="2808388" y="116632"/>
            <a:ext cx="4392488" cy="707886"/>
          </a:xfrm>
          <a:prstGeom prst="rect">
            <a:avLst/>
          </a:prstGeom>
        </p:spPr>
        <p:txBody>
          <a:bodyPr wrap="square">
            <a:spAutoFit/>
          </a:bodyPr>
          <a:lstStyle/>
          <a:p>
            <a:r>
              <a:rPr lang="en-US" b="1" dirty="0" smtClean="0">
                <a:solidFill>
                  <a:srgbClr val="3C8FED"/>
                </a:solidFill>
                <a:latin typeface="Times New Roman" panose="02020603050405020304" pitchFamily="18" charset="0"/>
                <a:cs typeface="Times New Roman" panose="02020603050405020304" pitchFamily="18" charset="0"/>
              </a:rPr>
              <a:t>			</a:t>
            </a:r>
            <a:r>
              <a:rPr lang="en-US" sz="4000" b="1" dirty="0" smtClean="0">
                <a:solidFill>
                  <a:srgbClr val="3C8FED"/>
                </a:solidFill>
                <a:latin typeface="Times New Roman" panose="02020603050405020304" pitchFamily="18" charset="0"/>
                <a:cs typeface="Times New Roman" panose="02020603050405020304" pitchFamily="18" charset="0"/>
              </a:rPr>
              <a:t>PLAN</a:t>
            </a:r>
            <a:endParaRPr lang="fr-FR" sz="4000" b="1" dirty="0">
              <a:solidFill>
                <a:srgbClr val="3C8FED"/>
              </a:solidFill>
              <a:latin typeface="Times New Roman" panose="02020603050405020304" pitchFamily="18" charset="0"/>
              <a:cs typeface="Times New Roman" panose="02020603050405020304" pitchFamily="18" charset="0"/>
            </a:endParaRPr>
          </a:p>
        </p:txBody>
      </p:sp>
      <p:pic>
        <p:nvPicPr>
          <p:cNvPr id="6" name="Image16"/>
          <p:cNvPicPr/>
          <p:nvPr/>
        </p:nvPicPr>
        <p:blipFill>
          <a:blip r:embed="rId2" cstate="print">
            <a:lum bright="-50000"/>
            <a:alphaModFix/>
          </a:blip>
          <a:srcRect/>
          <a:stretch>
            <a:fillRect/>
          </a:stretch>
        </p:blipFill>
        <p:spPr>
          <a:xfrm>
            <a:off x="74718" y="129866"/>
            <a:ext cx="2229613" cy="1470340"/>
          </a:xfrm>
          <a:prstGeom prst="rect">
            <a:avLst/>
          </a:prstGeom>
        </p:spPr>
      </p:pic>
      <p:sp>
        <p:nvSpPr>
          <p:cNvPr id="7" name="Rectangle 6"/>
          <p:cNvSpPr/>
          <p:nvPr/>
        </p:nvSpPr>
        <p:spPr>
          <a:xfrm>
            <a:off x="2376340" y="1644265"/>
            <a:ext cx="4464495" cy="393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fr-FR" dirty="0">
                <a:latin typeface="Times New Roman" pitchFamily="18" charset="0"/>
                <a:cs typeface="Arial" pitchFamily="34" charset="0"/>
              </a:rPr>
              <a:t>  </a:t>
            </a:r>
            <a:r>
              <a:rPr lang="fr-FR" dirty="0" smtClean="0">
                <a:latin typeface="Times New Roman" pitchFamily="18" charset="0"/>
                <a:cs typeface="Arial" pitchFamily="34" charset="0"/>
              </a:rPr>
              <a:t>        </a:t>
            </a:r>
            <a:r>
              <a:rPr lang="fr-FR" b="1" dirty="0" smtClean="0">
                <a:effectLst>
                  <a:outerShdw blurRad="38100" dist="38100" dir="2700000" algn="tl">
                    <a:srgbClr val="000000">
                      <a:alpha val="43137"/>
                    </a:srgbClr>
                  </a:outerShdw>
                </a:effectLst>
                <a:latin typeface="Times New Roman" pitchFamily="18" charset="0"/>
                <a:cs typeface="Arial" pitchFamily="34" charset="0"/>
              </a:rPr>
              <a:t>Présentation </a:t>
            </a:r>
            <a:r>
              <a:rPr lang="fr-FR" b="1" dirty="0">
                <a:effectLst>
                  <a:outerShdw blurRad="38100" dist="38100" dir="2700000" algn="tl">
                    <a:srgbClr val="000000">
                      <a:alpha val="43137"/>
                    </a:srgbClr>
                  </a:outerShdw>
                </a:effectLst>
                <a:latin typeface="Times New Roman" pitchFamily="18" charset="0"/>
                <a:cs typeface="Arial" pitchFamily="34" charset="0"/>
              </a:rPr>
              <a:t>du sujet</a:t>
            </a:r>
          </a:p>
        </p:txBody>
      </p:sp>
      <p:sp>
        <p:nvSpPr>
          <p:cNvPr id="8" name="Rectangle 7"/>
          <p:cNvSpPr/>
          <p:nvPr/>
        </p:nvSpPr>
        <p:spPr>
          <a:xfrm>
            <a:off x="2808388" y="2103919"/>
            <a:ext cx="3816423" cy="393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fr-FR" b="1" dirty="0">
                <a:latin typeface="Calibri" pitchFamily="34" charset="0"/>
                <a:cs typeface="Arial" pitchFamily="34" charset="0"/>
              </a:rPr>
              <a:t>  </a:t>
            </a:r>
            <a:r>
              <a:rPr lang="fr-FR" b="1" dirty="0" smtClean="0">
                <a:latin typeface="Calibri" pitchFamily="34" charset="0"/>
                <a:cs typeface="Arial" pitchFamily="34" charset="0"/>
              </a:rPr>
              <a:t>        </a:t>
            </a:r>
            <a:r>
              <a:rPr lang="fr-FR" b="1" dirty="0" smtClean="0">
                <a:effectLst>
                  <a:outerShdw blurRad="38100" dist="38100" dir="2700000" algn="tl">
                    <a:srgbClr val="000000">
                      <a:alpha val="43137"/>
                    </a:srgbClr>
                  </a:outerShdw>
                </a:effectLst>
                <a:latin typeface="Times New Roman" pitchFamily="18" charset="0"/>
                <a:cs typeface="Arial" pitchFamily="34" charset="0"/>
              </a:rPr>
              <a:t>Contexte </a:t>
            </a:r>
            <a:endParaRPr lang="fr-FR" b="1" dirty="0">
              <a:effectLst>
                <a:outerShdw blurRad="38100" dist="38100" dir="2700000" algn="tl">
                  <a:srgbClr val="000000">
                    <a:alpha val="43137"/>
                  </a:srgbClr>
                </a:outerShdw>
              </a:effectLst>
              <a:latin typeface="Times New Roman" pitchFamily="18" charset="0"/>
              <a:cs typeface="Arial" pitchFamily="34" charset="0"/>
            </a:endParaRPr>
          </a:p>
        </p:txBody>
      </p:sp>
      <p:sp>
        <p:nvSpPr>
          <p:cNvPr id="9" name="Rectangle 8"/>
          <p:cNvSpPr/>
          <p:nvPr/>
        </p:nvSpPr>
        <p:spPr>
          <a:xfrm>
            <a:off x="2845374" y="2585028"/>
            <a:ext cx="3779437" cy="393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fr-FR" dirty="0">
                <a:latin typeface="Calibri" pitchFamily="34" charset="0"/>
                <a:cs typeface="Arial" pitchFamily="34" charset="0"/>
              </a:rPr>
              <a:t>  </a:t>
            </a:r>
            <a:r>
              <a:rPr lang="fr-FR" dirty="0" smtClean="0">
                <a:latin typeface="Calibri" pitchFamily="34" charset="0"/>
                <a:cs typeface="Arial" pitchFamily="34" charset="0"/>
              </a:rPr>
              <a:t>        </a:t>
            </a:r>
            <a:r>
              <a:rPr lang="fr-FR" b="1" dirty="0" smtClean="0">
                <a:effectLst>
                  <a:outerShdw blurRad="38100" dist="38100" dir="2700000" algn="tl">
                    <a:srgbClr val="000000">
                      <a:alpha val="43137"/>
                    </a:srgbClr>
                  </a:outerShdw>
                </a:effectLst>
                <a:latin typeface="Times New Roman" pitchFamily="18" charset="0"/>
                <a:cs typeface="Arial" pitchFamily="34" charset="0"/>
              </a:rPr>
              <a:t>Problématique</a:t>
            </a:r>
            <a:endParaRPr lang="fr-FR" b="1" dirty="0">
              <a:effectLst>
                <a:outerShdw blurRad="38100" dist="38100" dir="2700000" algn="tl">
                  <a:srgbClr val="000000">
                    <a:alpha val="43137"/>
                  </a:srgbClr>
                </a:outerShdw>
              </a:effectLst>
              <a:latin typeface="Times New Roman" pitchFamily="18" charset="0"/>
              <a:cs typeface="Arial" pitchFamily="34" charset="0"/>
            </a:endParaRPr>
          </a:p>
        </p:txBody>
      </p:sp>
      <p:sp>
        <p:nvSpPr>
          <p:cNvPr id="10" name="Rectangle 9"/>
          <p:cNvSpPr/>
          <p:nvPr/>
        </p:nvSpPr>
        <p:spPr>
          <a:xfrm>
            <a:off x="2839113" y="3057704"/>
            <a:ext cx="3785698" cy="393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fr-FR" dirty="0">
                <a:latin typeface="Calibri" pitchFamily="34" charset="0"/>
                <a:cs typeface="Arial" pitchFamily="34" charset="0"/>
              </a:rPr>
              <a:t>  </a:t>
            </a:r>
            <a:r>
              <a:rPr lang="fr-FR" dirty="0" smtClean="0">
                <a:latin typeface="Calibri" pitchFamily="34" charset="0"/>
                <a:cs typeface="Arial" pitchFamily="34" charset="0"/>
              </a:rPr>
              <a:t>        </a:t>
            </a:r>
            <a:r>
              <a:rPr lang="fr-FR" b="1" dirty="0" smtClean="0">
                <a:effectLst>
                  <a:outerShdw blurRad="38100" dist="38100" dir="2700000" algn="tl">
                    <a:srgbClr val="000000">
                      <a:alpha val="43137"/>
                    </a:srgbClr>
                  </a:outerShdw>
                </a:effectLst>
                <a:latin typeface="Times New Roman" pitchFamily="18" charset="0"/>
                <a:cs typeface="Arial" pitchFamily="34" charset="0"/>
              </a:rPr>
              <a:t>Objectifs</a:t>
            </a:r>
            <a:endParaRPr lang="fr-FR" b="1" dirty="0">
              <a:effectLst>
                <a:outerShdw blurRad="38100" dist="38100" dir="2700000" algn="tl">
                  <a:srgbClr val="000000">
                    <a:alpha val="43137"/>
                  </a:srgbClr>
                </a:outerShdw>
              </a:effectLst>
              <a:latin typeface="Times New Roman" pitchFamily="18" charset="0"/>
              <a:cs typeface="Arial" pitchFamily="34" charset="0"/>
            </a:endParaRPr>
          </a:p>
        </p:txBody>
      </p:sp>
      <p:sp>
        <p:nvSpPr>
          <p:cNvPr id="11" name="Rectangle 10"/>
          <p:cNvSpPr/>
          <p:nvPr/>
        </p:nvSpPr>
        <p:spPr>
          <a:xfrm>
            <a:off x="2313744" y="3485730"/>
            <a:ext cx="3779437" cy="393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fr-FR" b="1" dirty="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        Définition </a:t>
            </a:r>
            <a:r>
              <a:rPr lang="fr-FR" b="1" dirty="0">
                <a:latin typeface="Times New Roman" panose="02020603050405020304" pitchFamily="18" charset="0"/>
                <a:cs typeface="Times New Roman" panose="02020603050405020304" pitchFamily="18" charset="0"/>
              </a:rPr>
              <a:t>des concepts</a:t>
            </a:r>
          </a:p>
        </p:txBody>
      </p:sp>
      <p:sp>
        <p:nvSpPr>
          <p:cNvPr id="13" name="Rectangle 12"/>
          <p:cNvSpPr/>
          <p:nvPr/>
        </p:nvSpPr>
        <p:spPr>
          <a:xfrm>
            <a:off x="2306515" y="3936141"/>
            <a:ext cx="4549240" cy="393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fr-FR" b="1" dirty="0">
                <a:effectLst>
                  <a:outerShdw blurRad="38100" dist="38100" dir="2700000" algn="tl">
                    <a:srgbClr val="000000">
                      <a:alpha val="43137"/>
                    </a:srgbClr>
                  </a:outerShdw>
                </a:effectLst>
                <a:latin typeface="Times New Roman" pitchFamily="18" charset="0"/>
                <a:cs typeface="Arial" pitchFamily="34" charset="0"/>
              </a:rPr>
              <a:t>  </a:t>
            </a:r>
            <a:r>
              <a:rPr lang="fr-FR" b="1" dirty="0" smtClean="0">
                <a:effectLst>
                  <a:outerShdw blurRad="38100" dist="38100" dir="2700000" algn="tl">
                    <a:srgbClr val="000000">
                      <a:alpha val="43137"/>
                    </a:srgbClr>
                  </a:outerShdw>
                </a:effectLst>
                <a:latin typeface="Times New Roman" pitchFamily="18" charset="0"/>
                <a:cs typeface="Arial" pitchFamily="34" charset="0"/>
              </a:rPr>
              <a:t>         Réalisation</a:t>
            </a:r>
            <a:endParaRPr lang="fr-FR" b="1" dirty="0">
              <a:effectLst>
                <a:outerShdw blurRad="38100" dist="38100" dir="2700000" algn="tl">
                  <a:srgbClr val="000000">
                    <a:alpha val="43137"/>
                  </a:srgbClr>
                </a:outerShdw>
              </a:effectLst>
              <a:latin typeface="Times New Roman" pitchFamily="18" charset="0"/>
              <a:cs typeface="Arial" pitchFamily="34" charset="0"/>
            </a:endParaRPr>
          </a:p>
        </p:txBody>
      </p:sp>
      <p:sp>
        <p:nvSpPr>
          <p:cNvPr id="14" name="Rectangle 13"/>
          <p:cNvSpPr/>
          <p:nvPr/>
        </p:nvSpPr>
        <p:spPr>
          <a:xfrm>
            <a:off x="2256214" y="4432937"/>
            <a:ext cx="4584621" cy="393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fr-FR" dirty="0">
                <a:effectLst>
                  <a:outerShdw blurRad="38100" dist="38100" dir="2700000" algn="tl">
                    <a:srgbClr val="000000">
                      <a:alpha val="43137"/>
                    </a:srgbClr>
                  </a:outerShdw>
                </a:effectLst>
                <a:latin typeface="Calibri" pitchFamily="34" charset="0"/>
                <a:cs typeface="Arial" pitchFamily="34" charset="0"/>
              </a:rPr>
              <a:t>  </a:t>
            </a:r>
            <a:r>
              <a:rPr lang="fr-FR" dirty="0" smtClean="0">
                <a:effectLst>
                  <a:outerShdw blurRad="38100" dist="38100" dir="2700000" algn="tl">
                    <a:srgbClr val="000000">
                      <a:alpha val="43137"/>
                    </a:srgbClr>
                  </a:outerShdw>
                </a:effectLst>
                <a:latin typeface="Calibri" pitchFamily="34" charset="0"/>
                <a:cs typeface="Arial" pitchFamily="34" charset="0"/>
              </a:rPr>
              <a:t>            </a:t>
            </a:r>
            <a:r>
              <a:rPr lang="fr-FR" b="1" dirty="0" smtClean="0">
                <a:effectLst>
                  <a:outerShdw blurRad="38100" dist="38100" dir="2700000" algn="tl">
                    <a:srgbClr val="000000">
                      <a:alpha val="43137"/>
                    </a:srgbClr>
                  </a:outerShdw>
                </a:effectLst>
                <a:latin typeface="Times New Roman" pitchFamily="18" charset="0"/>
                <a:cs typeface="Arial" pitchFamily="34" charset="0"/>
              </a:rPr>
              <a:t>Résultats </a:t>
            </a:r>
            <a:r>
              <a:rPr lang="fr-FR" b="1" dirty="0">
                <a:effectLst>
                  <a:outerShdw blurRad="38100" dist="38100" dir="2700000" algn="tl">
                    <a:srgbClr val="000000">
                      <a:alpha val="43137"/>
                    </a:srgbClr>
                  </a:outerShdw>
                </a:effectLst>
                <a:latin typeface="Times New Roman" pitchFamily="18" charset="0"/>
                <a:cs typeface="Arial" pitchFamily="34" charset="0"/>
              </a:rPr>
              <a:t>obtenus</a:t>
            </a:r>
          </a:p>
        </p:txBody>
      </p:sp>
      <p:sp>
        <p:nvSpPr>
          <p:cNvPr id="15" name="Rectangle 14"/>
          <p:cNvSpPr/>
          <p:nvPr/>
        </p:nvSpPr>
        <p:spPr>
          <a:xfrm>
            <a:off x="2256214" y="4936650"/>
            <a:ext cx="4584621" cy="393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fr-FR" dirty="0">
                <a:effectLst>
                  <a:outerShdw blurRad="38100" dist="38100" dir="2700000" algn="tl">
                    <a:srgbClr val="000000">
                      <a:alpha val="43137"/>
                    </a:srgbClr>
                  </a:outerShdw>
                </a:effectLst>
                <a:latin typeface="Calibri" pitchFamily="34" charset="0"/>
                <a:cs typeface="Arial" pitchFamily="34" charset="0"/>
              </a:rPr>
              <a:t>  </a:t>
            </a:r>
            <a:r>
              <a:rPr lang="fr-FR" dirty="0" smtClean="0">
                <a:effectLst>
                  <a:outerShdw blurRad="38100" dist="38100" dir="2700000" algn="tl">
                    <a:srgbClr val="000000">
                      <a:alpha val="43137"/>
                    </a:srgbClr>
                  </a:outerShdw>
                </a:effectLst>
                <a:latin typeface="Calibri" pitchFamily="34" charset="0"/>
                <a:cs typeface="Arial" pitchFamily="34" charset="0"/>
              </a:rPr>
              <a:t>            </a:t>
            </a:r>
            <a:r>
              <a:rPr lang="fr-FR" b="1" dirty="0" smtClean="0">
                <a:effectLst>
                  <a:outerShdw blurRad="38100" dist="38100" dir="2700000" algn="tl">
                    <a:srgbClr val="000000">
                      <a:alpha val="43137"/>
                    </a:srgbClr>
                  </a:outerShdw>
                </a:effectLst>
                <a:latin typeface="Times New Roman" pitchFamily="18" charset="0"/>
                <a:cs typeface="Arial" pitchFamily="34" charset="0"/>
              </a:rPr>
              <a:t>Conclusion</a:t>
            </a:r>
            <a:endParaRPr lang="fr-FR" b="1" dirty="0">
              <a:effectLst>
                <a:outerShdw blurRad="38100" dist="38100" dir="2700000" algn="tl">
                  <a:srgbClr val="000000">
                    <a:alpha val="43137"/>
                  </a:srgbClr>
                </a:outerShdw>
              </a:effectLst>
              <a:latin typeface="Times New Roman" pitchFamily="18" charset="0"/>
              <a:cs typeface="Arial" pitchFamily="34" charset="0"/>
            </a:endParaRPr>
          </a:p>
        </p:txBody>
      </p:sp>
      <p:sp>
        <p:nvSpPr>
          <p:cNvPr id="16" name="Oval 11"/>
          <p:cNvSpPr>
            <a:spLocks noChangeArrowheads="1"/>
          </p:cNvSpPr>
          <p:nvPr/>
        </p:nvSpPr>
        <p:spPr bwMode="auto">
          <a:xfrm>
            <a:off x="2376340" y="1644265"/>
            <a:ext cx="462773" cy="362173"/>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fr-FR" b="1" dirty="0" smtClean="0">
                <a:solidFill>
                  <a:srgbClr val="FFFFFF"/>
                </a:solidFill>
                <a:effectLst>
                  <a:outerShdw blurRad="38100" dist="38100" dir="2700000" algn="tl">
                    <a:srgbClr val="000000">
                      <a:alpha val="43137"/>
                    </a:srgbClr>
                  </a:outerShdw>
                </a:effectLst>
                <a:latin typeface="Calibri" pitchFamily="34" charset="0"/>
                <a:cs typeface="Arial" pitchFamily="34" charset="0"/>
              </a:rPr>
              <a:t>I</a:t>
            </a:r>
            <a:endParaRPr kumimoji="0" lang="fr-FR"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18" name="Oval 11"/>
          <p:cNvSpPr>
            <a:spLocks noChangeArrowheads="1"/>
          </p:cNvSpPr>
          <p:nvPr/>
        </p:nvSpPr>
        <p:spPr bwMode="auto">
          <a:xfrm>
            <a:off x="2845374" y="2103919"/>
            <a:ext cx="462773" cy="362173"/>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fr-FR" b="1" dirty="0" smtClean="0">
                <a:solidFill>
                  <a:srgbClr val="FFFFFF"/>
                </a:solidFill>
                <a:effectLst>
                  <a:outerShdw blurRad="38100" dist="38100" dir="2700000" algn="tl">
                    <a:srgbClr val="000000">
                      <a:alpha val="43137"/>
                    </a:srgbClr>
                  </a:outerShdw>
                </a:effectLst>
                <a:latin typeface="Calibri" pitchFamily="34" charset="0"/>
                <a:cs typeface="Arial" pitchFamily="34" charset="0"/>
              </a:rPr>
              <a:t>1</a:t>
            </a:r>
            <a:endParaRPr kumimoji="0" lang="fr-FR"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19" name="Oval 11"/>
          <p:cNvSpPr>
            <a:spLocks noChangeArrowheads="1"/>
          </p:cNvSpPr>
          <p:nvPr/>
        </p:nvSpPr>
        <p:spPr bwMode="auto">
          <a:xfrm>
            <a:off x="2845374" y="2585028"/>
            <a:ext cx="462773" cy="362173"/>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fr-FR" b="1" dirty="0" smtClean="0">
                <a:solidFill>
                  <a:srgbClr val="FFFFFF"/>
                </a:solidFill>
                <a:effectLst>
                  <a:outerShdw blurRad="38100" dist="38100" dir="2700000" algn="tl">
                    <a:srgbClr val="000000">
                      <a:alpha val="43137"/>
                    </a:srgbClr>
                  </a:outerShdw>
                </a:effectLst>
                <a:latin typeface="Calibri" pitchFamily="34" charset="0"/>
                <a:cs typeface="Arial" pitchFamily="34" charset="0"/>
              </a:rPr>
              <a:t>2</a:t>
            </a:r>
            <a:endParaRPr kumimoji="0" lang="fr-FR"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20" name="Oval 11"/>
          <p:cNvSpPr>
            <a:spLocks noChangeArrowheads="1"/>
          </p:cNvSpPr>
          <p:nvPr/>
        </p:nvSpPr>
        <p:spPr bwMode="auto">
          <a:xfrm>
            <a:off x="2912928" y="3088741"/>
            <a:ext cx="462773" cy="362173"/>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fr-FR" b="1" dirty="0" smtClean="0">
                <a:solidFill>
                  <a:srgbClr val="FFFFFF"/>
                </a:solidFill>
                <a:effectLst>
                  <a:outerShdw blurRad="38100" dist="38100" dir="2700000" algn="tl">
                    <a:srgbClr val="000000">
                      <a:alpha val="43137"/>
                    </a:srgbClr>
                  </a:outerShdw>
                </a:effectLst>
                <a:latin typeface="Calibri" pitchFamily="34" charset="0"/>
                <a:cs typeface="Arial" pitchFamily="34" charset="0"/>
              </a:rPr>
              <a:t>3</a:t>
            </a:r>
            <a:endParaRPr kumimoji="0" lang="fr-FR"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22" name="Oval 11"/>
          <p:cNvSpPr>
            <a:spLocks noChangeArrowheads="1"/>
          </p:cNvSpPr>
          <p:nvPr/>
        </p:nvSpPr>
        <p:spPr bwMode="auto">
          <a:xfrm>
            <a:off x="2298977" y="3473198"/>
            <a:ext cx="580118" cy="362173"/>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spcAft>
                <a:spcPts val="1000"/>
              </a:spcAft>
            </a:pPr>
            <a:r>
              <a:rPr lang="fr-FR" b="1" dirty="0">
                <a:solidFill>
                  <a:srgbClr val="FFFFFF"/>
                </a:solidFill>
                <a:effectLst>
                  <a:outerShdw blurRad="38100" dist="38100" dir="2700000" algn="tl">
                    <a:srgbClr val="000000">
                      <a:alpha val="43137"/>
                    </a:srgbClr>
                  </a:outerShdw>
                </a:effectLst>
                <a:latin typeface="Calibri" pitchFamily="34" charset="0"/>
                <a:cs typeface="Arial" pitchFamily="34" charset="0"/>
              </a:rPr>
              <a:t>II</a:t>
            </a:r>
            <a:endParaRPr lang="fr-FR" b="1" dirty="0">
              <a:effectLst>
                <a:outerShdw blurRad="38100" dist="38100" dir="2700000" algn="tl">
                  <a:srgbClr val="000000">
                    <a:alpha val="43137"/>
                  </a:srgbClr>
                </a:outerShdw>
              </a:effectLst>
              <a:latin typeface="Arial" pitchFamily="34" charset="0"/>
              <a:cs typeface="Arial" pitchFamily="34" charset="0"/>
            </a:endParaRPr>
          </a:p>
        </p:txBody>
      </p:sp>
      <p:sp>
        <p:nvSpPr>
          <p:cNvPr id="23" name="Oval 11"/>
          <p:cNvSpPr>
            <a:spLocks noChangeArrowheads="1"/>
          </p:cNvSpPr>
          <p:nvPr/>
        </p:nvSpPr>
        <p:spPr bwMode="auto">
          <a:xfrm>
            <a:off x="2270439" y="3940247"/>
            <a:ext cx="608656" cy="362173"/>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spcAft>
                <a:spcPts val="1000"/>
              </a:spcAft>
            </a:pPr>
            <a:r>
              <a:rPr lang="fr-FR" b="1" dirty="0">
                <a:solidFill>
                  <a:srgbClr val="FFFFFF"/>
                </a:solidFill>
                <a:effectLst>
                  <a:outerShdw blurRad="38100" dist="38100" dir="2700000" algn="tl">
                    <a:srgbClr val="000000">
                      <a:alpha val="43137"/>
                    </a:srgbClr>
                  </a:outerShdw>
                </a:effectLst>
                <a:latin typeface="Calibri" pitchFamily="34" charset="0"/>
                <a:cs typeface="Arial" pitchFamily="34" charset="0"/>
              </a:rPr>
              <a:t>III</a:t>
            </a:r>
            <a:endParaRPr lang="fr-FR" b="1" dirty="0">
              <a:effectLst>
                <a:outerShdw blurRad="38100" dist="38100" dir="2700000" algn="tl">
                  <a:srgbClr val="000000">
                    <a:alpha val="43137"/>
                  </a:srgbClr>
                </a:outerShdw>
              </a:effectLst>
              <a:latin typeface="Arial" pitchFamily="34" charset="0"/>
              <a:cs typeface="Arial" pitchFamily="34" charset="0"/>
            </a:endParaRPr>
          </a:p>
        </p:txBody>
      </p:sp>
      <p:sp>
        <p:nvSpPr>
          <p:cNvPr id="24" name="Oval 11"/>
          <p:cNvSpPr>
            <a:spLocks noChangeArrowheads="1"/>
          </p:cNvSpPr>
          <p:nvPr/>
        </p:nvSpPr>
        <p:spPr bwMode="auto">
          <a:xfrm>
            <a:off x="2288902" y="4438650"/>
            <a:ext cx="624034" cy="354047"/>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spcAft>
                <a:spcPts val="1000"/>
              </a:spcAft>
            </a:pPr>
            <a:r>
              <a:rPr lang="fr-FR"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IV</a:t>
            </a:r>
            <a:endParaRPr lang="fr-FR"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25" name="Oval 11"/>
          <p:cNvSpPr>
            <a:spLocks noChangeArrowheads="1"/>
          </p:cNvSpPr>
          <p:nvPr/>
        </p:nvSpPr>
        <p:spPr bwMode="auto">
          <a:xfrm>
            <a:off x="2256214" y="4943538"/>
            <a:ext cx="687645" cy="362173"/>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fr-FR" b="1" dirty="0" smtClean="0">
                <a:solidFill>
                  <a:srgbClr val="FFFFFF"/>
                </a:solidFill>
                <a:effectLst>
                  <a:outerShdw blurRad="38100" dist="38100" dir="2700000" algn="tl">
                    <a:srgbClr val="000000">
                      <a:alpha val="43137"/>
                    </a:srgbClr>
                  </a:outerShdw>
                </a:effectLst>
                <a:latin typeface="Calibri" pitchFamily="34" charset="0"/>
                <a:cs typeface="Arial" pitchFamily="34" charset="0"/>
              </a:rPr>
              <a:t>V</a:t>
            </a:r>
            <a:endParaRPr kumimoji="0" lang="fr-FR"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868354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1" presetClass="entr" presetSubtype="0" fill="hold" grpId="0" nodeType="clickEffect">
                                  <p:stCondLst>
                                    <p:cond delay="0"/>
                                  </p:stCondLst>
                                  <p:iterate type="lt">
                                    <p:tmPct val="10000"/>
                                  </p:iterate>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7"/>
                                        </p:tgtEl>
                                        <p:attrNameLst>
                                          <p:attrName>ppt_y</p:attrName>
                                        </p:attrNameLst>
                                      </p:cBhvr>
                                      <p:tavLst>
                                        <p:tav tm="0">
                                          <p:val>
                                            <p:strVal val="#ppt_y"/>
                                          </p:val>
                                        </p:tav>
                                        <p:tav tm="100000">
                                          <p:val>
                                            <p:strVal val="#ppt_y"/>
                                          </p:val>
                                        </p:tav>
                                      </p:tavLst>
                                    </p:anim>
                                    <p:anim calcmode="lin" valueType="num">
                                      <p:cBhvr>
                                        <p:cTn id="2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8"/>
                                        </p:tgtEl>
                                        <p:attrNameLst>
                                          <p:attrName>ppt_y</p:attrName>
                                        </p:attrNameLst>
                                      </p:cBhvr>
                                      <p:tavLst>
                                        <p:tav tm="0">
                                          <p:val>
                                            <p:strVal val="#ppt_y"/>
                                          </p:val>
                                        </p:tav>
                                        <p:tav tm="100000">
                                          <p:val>
                                            <p:strVal val="#ppt_y"/>
                                          </p:val>
                                        </p:tav>
                                      </p:tavLst>
                                    </p:anim>
                                    <p:anim calcmode="lin" valueType="num">
                                      <p:cBhvr>
                                        <p:cTn id="4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grpId="0" nodeType="clickEffect">
                                  <p:stCondLst>
                                    <p:cond delay="0"/>
                                  </p:stCondLst>
                                  <p:iterate type="lt">
                                    <p:tmPct val="10000"/>
                                  </p:iterate>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9"/>
                                        </p:tgtEl>
                                        <p:attrNameLst>
                                          <p:attrName>ppt_y</p:attrName>
                                        </p:attrNameLst>
                                      </p:cBhvr>
                                      <p:tavLst>
                                        <p:tav tm="0">
                                          <p:val>
                                            <p:strVal val="#ppt_y"/>
                                          </p:val>
                                        </p:tav>
                                        <p:tav tm="100000">
                                          <p:val>
                                            <p:strVal val="#ppt_y"/>
                                          </p:val>
                                        </p:tav>
                                      </p:tavLst>
                                    </p:anim>
                                    <p:anim calcmode="lin" valueType="num">
                                      <p:cBhvr>
                                        <p:cTn id="61"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1" presetClass="entr" presetSubtype="0" fill="hold" grpId="0" nodeType="clickEffect">
                                  <p:stCondLst>
                                    <p:cond delay="0"/>
                                  </p:stCondLst>
                                  <p:iterate type="lt">
                                    <p:tmPct val="10000"/>
                                  </p:iterate>
                                  <p:childTnLst>
                                    <p:set>
                                      <p:cBhvr>
                                        <p:cTn id="74" dur="1" fill="hold">
                                          <p:stCondLst>
                                            <p:cond delay="0"/>
                                          </p:stCondLst>
                                        </p:cTn>
                                        <p:tgtEl>
                                          <p:spTgt spid="10"/>
                                        </p:tgtEl>
                                        <p:attrNameLst>
                                          <p:attrName>style.visibility</p:attrName>
                                        </p:attrNameLst>
                                      </p:cBhvr>
                                      <p:to>
                                        <p:strVal val="visible"/>
                                      </p:to>
                                    </p:set>
                                    <p:anim calcmode="lin" valueType="num">
                                      <p:cBhvr>
                                        <p:cTn id="7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10"/>
                                        </p:tgtEl>
                                        <p:attrNameLst>
                                          <p:attrName>ppt_y</p:attrName>
                                        </p:attrNameLst>
                                      </p:cBhvr>
                                      <p:tavLst>
                                        <p:tav tm="0">
                                          <p:val>
                                            <p:strVal val="#ppt_y"/>
                                          </p:val>
                                        </p:tav>
                                        <p:tav tm="100000">
                                          <p:val>
                                            <p:strVal val="#ppt_y"/>
                                          </p:val>
                                        </p:tav>
                                      </p:tavLst>
                                    </p:anim>
                                    <p:anim calcmode="lin" valueType="num">
                                      <p:cBhvr>
                                        <p:cTn id="7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anim calcmode="lin" valueType="num">
                                      <p:cBhvr>
                                        <p:cTn id="85" dur="1000" fill="hold"/>
                                        <p:tgtEl>
                                          <p:spTgt spid="22"/>
                                        </p:tgtEl>
                                        <p:attrNameLst>
                                          <p:attrName>ppt_x</p:attrName>
                                        </p:attrNameLst>
                                      </p:cBhvr>
                                      <p:tavLst>
                                        <p:tav tm="0">
                                          <p:val>
                                            <p:strVal val="#ppt_x"/>
                                          </p:val>
                                        </p:tav>
                                        <p:tav tm="100000">
                                          <p:val>
                                            <p:strVal val="#ppt_x"/>
                                          </p:val>
                                        </p:tav>
                                      </p:tavLst>
                                    </p:anim>
                                    <p:anim calcmode="lin" valueType="num">
                                      <p:cBhvr>
                                        <p:cTn id="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1" presetClass="entr" presetSubtype="0" fill="hold" grpId="0" nodeType="clickEffect">
                                  <p:stCondLst>
                                    <p:cond delay="0"/>
                                  </p:stCondLst>
                                  <p:iterate type="lt">
                                    <p:tmPct val="10000"/>
                                  </p:iterate>
                                  <p:childTnLst>
                                    <p:set>
                                      <p:cBhvr>
                                        <p:cTn id="90" dur="1" fill="hold">
                                          <p:stCondLst>
                                            <p:cond delay="0"/>
                                          </p:stCondLst>
                                        </p:cTn>
                                        <p:tgtEl>
                                          <p:spTgt spid="11"/>
                                        </p:tgtEl>
                                        <p:attrNameLst>
                                          <p:attrName>style.visibility</p:attrName>
                                        </p:attrNameLst>
                                      </p:cBhvr>
                                      <p:to>
                                        <p:strVal val="visible"/>
                                      </p:to>
                                    </p:set>
                                    <p:anim calcmode="lin" valueType="num">
                                      <p:cBhvr>
                                        <p:cTn id="9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92" dur="500" fill="hold"/>
                                        <p:tgtEl>
                                          <p:spTgt spid="11"/>
                                        </p:tgtEl>
                                        <p:attrNameLst>
                                          <p:attrName>ppt_y</p:attrName>
                                        </p:attrNameLst>
                                      </p:cBhvr>
                                      <p:tavLst>
                                        <p:tav tm="0">
                                          <p:val>
                                            <p:strVal val="#ppt_y"/>
                                          </p:val>
                                        </p:tav>
                                        <p:tav tm="100000">
                                          <p:val>
                                            <p:strVal val="#ppt_y"/>
                                          </p:val>
                                        </p:tav>
                                      </p:tavLst>
                                    </p:anim>
                                    <p:anim calcmode="lin" valueType="num">
                                      <p:cBhvr>
                                        <p:cTn id="9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9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95" dur="500" tmFilter="0,0; .5, 1; 1, 1"/>
                                        <p:tgtEl>
                                          <p:spTgt spid="1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anim calcmode="lin" valueType="num">
                                      <p:cBhvr>
                                        <p:cTn id="101" dur="1000" fill="hold"/>
                                        <p:tgtEl>
                                          <p:spTgt spid="23"/>
                                        </p:tgtEl>
                                        <p:attrNameLst>
                                          <p:attrName>ppt_x</p:attrName>
                                        </p:attrNameLst>
                                      </p:cBhvr>
                                      <p:tavLst>
                                        <p:tav tm="0">
                                          <p:val>
                                            <p:strVal val="#ppt_x"/>
                                          </p:val>
                                        </p:tav>
                                        <p:tav tm="100000">
                                          <p:val>
                                            <p:strVal val="#ppt_x"/>
                                          </p:val>
                                        </p:tav>
                                      </p:tavLst>
                                    </p:anim>
                                    <p:anim calcmode="lin" valueType="num">
                                      <p:cBhvr>
                                        <p:cTn id="10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1" presetClass="entr" presetSubtype="0" fill="hold" grpId="0" nodeType="clickEffect">
                                  <p:stCondLst>
                                    <p:cond delay="0"/>
                                  </p:stCondLst>
                                  <p:iterate type="lt">
                                    <p:tmPct val="10000"/>
                                  </p:iterate>
                                  <p:childTnLst>
                                    <p:set>
                                      <p:cBhvr>
                                        <p:cTn id="106" dur="1" fill="hold">
                                          <p:stCondLst>
                                            <p:cond delay="0"/>
                                          </p:stCondLst>
                                        </p:cTn>
                                        <p:tgtEl>
                                          <p:spTgt spid="13"/>
                                        </p:tgtEl>
                                        <p:attrNameLst>
                                          <p:attrName>style.visibility</p:attrName>
                                        </p:attrNameLst>
                                      </p:cBhvr>
                                      <p:to>
                                        <p:strVal val="visible"/>
                                      </p:to>
                                    </p:set>
                                    <p:anim calcmode="lin" valueType="num">
                                      <p:cBhvr>
                                        <p:cTn id="10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08" dur="500" fill="hold"/>
                                        <p:tgtEl>
                                          <p:spTgt spid="13"/>
                                        </p:tgtEl>
                                        <p:attrNameLst>
                                          <p:attrName>ppt_y</p:attrName>
                                        </p:attrNameLst>
                                      </p:cBhvr>
                                      <p:tavLst>
                                        <p:tav tm="0">
                                          <p:val>
                                            <p:strVal val="#ppt_y"/>
                                          </p:val>
                                        </p:tav>
                                        <p:tav tm="100000">
                                          <p:val>
                                            <p:strVal val="#ppt_y"/>
                                          </p:val>
                                        </p:tav>
                                      </p:tavLst>
                                    </p:anim>
                                    <p:anim calcmode="lin" valueType="num">
                                      <p:cBhvr>
                                        <p:cTn id="10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1" dur="500" tmFilter="0,0; .5, 1; 1, 1"/>
                                        <p:tgtEl>
                                          <p:spTgt spid="13"/>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1000"/>
                                        <p:tgtEl>
                                          <p:spTgt spid="24"/>
                                        </p:tgtEl>
                                      </p:cBhvr>
                                    </p:animEffect>
                                    <p:anim calcmode="lin" valueType="num">
                                      <p:cBhvr>
                                        <p:cTn id="117" dur="1000" fill="hold"/>
                                        <p:tgtEl>
                                          <p:spTgt spid="24"/>
                                        </p:tgtEl>
                                        <p:attrNameLst>
                                          <p:attrName>ppt_x</p:attrName>
                                        </p:attrNameLst>
                                      </p:cBhvr>
                                      <p:tavLst>
                                        <p:tav tm="0">
                                          <p:val>
                                            <p:strVal val="#ppt_x"/>
                                          </p:val>
                                        </p:tav>
                                        <p:tav tm="100000">
                                          <p:val>
                                            <p:strVal val="#ppt_x"/>
                                          </p:val>
                                        </p:tav>
                                      </p:tavLst>
                                    </p:anim>
                                    <p:anim calcmode="lin" valueType="num">
                                      <p:cBhvr>
                                        <p:cTn id="11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1" presetClass="entr" presetSubtype="0" fill="hold" grpId="0" nodeType="clickEffect">
                                  <p:stCondLst>
                                    <p:cond delay="0"/>
                                  </p:stCondLst>
                                  <p:iterate type="lt">
                                    <p:tmPct val="10000"/>
                                  </p:iterate>
                                  <p:childTnLst>
                                    <p:set>
                                      <p:cBhvr>
                                        <p:cTn id="122" dur="1" fill="hold">
                                          <p:stCondLst>
                                            <p:cond delay="0"/>
                                          </p:stCondLst>
                                        </p:cTn>
                                        <p:tgtEl>
                                          <p:spTgt spid="14"/>
                                        </p:tgtEl>
                                        <p:attrNameLst>
                                          <p:attrName>style.visibility</p:attrName>
                                        </p:attrNameLst>
                                      </p:cBhvr>
                                      <p:to>
                                        <p:strVal val="visible"/>
                                      </p:to>
                                    </p:set>
                                    <p:anim calcmode="lin" valueType="num">
                                      <p:cBhvr>
                                        <p:cTn id="12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4" dur="500" fill="hold"/>
                                        <p:tgtEl>
                                          <p:spTgt spid="14"/>
                                        </p:tgtEl>
                                        <p:attrNameLst>
                                          <p:attrName>ppt_y</p:attrName>
                                        </p:attrNameLst>
                                      </p:cBhvr>
                                      <p:tavLst>
                                        <p:tav tm="0">
                                          <p:val>
                                            <p:strVal val="#ppt_y"/>
                                          </p:val>
                                        </p:tav>
                                        <p:tav tm="100000">
                                          <p:val>
                                            <p:strVal val="#ppt_y"/>
                                          </p:val>
                                        </p:tav>
                                      </p:tavLst>
                                    </p:anim>
                                    <p:anim calcmode="lin" valueType="num">
                                      <p:cBhvr>
                                        <p:cTn id="12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2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27" dur="500" tmFilter="0,0; .5, 1; 1, 1"/>
                                        <p:tgtEl>
                                          <p:spTgt spid="14"/>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5"/>
                                        </p:tgtEl>
                                        <p:attrNameLst>
                                          <p:attrName>style.visibility</p:attrName>
                                        </p:attrNameLst>
                                      </p:cBhvr>
                                      <p:to>
                                        <p:strVal val="visible"/>
                                      </p:to>
                                    </p:set>
                                    <p:animEffect transition="in" filter="fade">
                                      <p:cBhvr>
                                        <p:cTn id="132" dur="1000"/>
                                        <p:tgtEl>
                                          <p:spTgt spid="25"/>
                                        </p:tgtEl>
                                      </p:cBhvr>
                                    </p:animEffect>
                                    <p:anim calcmode="lin" valueType="num">
                                      <p:cBhvr>
                                        <p:cTn id="133" dur="1000" fill="hold"/>
                                        <p:tgtEl>
                                          <p:spTgt spid="25"/>
                                        </p:tgtEl>
                                        <p:attrNameLst>
                                          <p:attrName>ppt_x</p:attrName>
                                        </p:attrNameLst>
                                      </p:cBhvr>
                                      <p:tavLst>
                                        <p:tav tm="0">
                                          <p:val>
                                            <p:strVal val="#ppt_x"/>
                                          </p:val>
                                        </p:tav>
                                        <p:tav tm="100000">
                                          <p:val>
                                            <p:strVal val="#ppt_x"/>
                                          </p:val>
                                        </p:tav>
                                      </p:tavLst>
                                    </p:anim>
                                    <p:anim calcmode="lin" valueType="num">
                                      <p:cBhvr>
                                        <p:cTn id="13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1" presetClass="entr" presetSubtype="0" fill="hold" grpId="0" nodeType="clickEffect">
                                  <p:stCondLst>
                                    <p:cond delay="0"/>
                                  </p:stCondLst>
                                  <p:iterate type="lt">
                                    <p:tmPct val="10000"/>
                                  </p:iterate>
                                  <p:childTnLst>
                                    <p:set>
                                      <p:cBhvr>
                                        <p:cTn id="138" dur="1" fill="hold">
                                          <p:stCondLst>
                                            <p:cond delay="0"/>
                                          </p:stCondLst>
                                        </p:cTn>
                                        <p:tgtEl>
                                          <p:spTgt spid="15"/>
                                        </p:tgtEl>
                                        <p:attrNameLst>
                                          <p:attrName>style.visibility</p:attrName>
                                        </p:attrNameLst>
                                      </p:cBhvr>
                                      <p:to>
                                        <p:strVal val="visible"/>
                                      </p:to>
                                    </p:set>
                                    <p:anim calcmode="lin" valueType="num">
                                      <p:cBhvr>
                                        <p:cTn id="13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40" dur="500" fill="hold"/>
                                        <p:tgtEl>
                                          <p:spTgt spid="15"/>
                                        </p:tgtEl>
                                        <p:attrNameLst>
                                          <p:attrName>ppt_y</p:attrName>
                                        </p:attrNameLst>
                                      </p:cBhvr>
                                      <p:tavLst>
                                        <p:tav tm="0">
                                          <p:val>
                                            <p:strVal val="#ppt_y"/>
                                          </p:val>
                                        </p:tav>
                                        <p:tav tm="100000">
                                          <p:val>
                                            <p:strVal val="#ppt_y"/>
                                          </p:val>
                                        </p:tav>
                                      </p:tavLst>
                                    </p:anim>
                                    <p:anim calcmode="lin" valueType="num">
                                      <p:cBhvr>
                                        <p:cTn id="14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4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43"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0" grpId="0" animBg="1"/>
      <p:bldP spid="11" grpId="0" animBg="1"/>
      <p:bldP spid="13" grpId="0" animBg="1"/>
      <p:bldP spid="14" grpId="0" animBg="1"/>
      <p:bldP spid="15" grpId="0" animBg="1"/>
      <p:bldP spid="16" grpId="0" animBg="1"/>
      <p:bldP spid="18" grpId="0" animBg="1"/>
      <p:bldP spid="19" grpId="0" animBg="1"/>
      <p:bldP spid="20" grpId="0" animBg="1"/>
      <p:bldP spid="22" grpId="0" animBg="1"/>
      <p:bldP spid="2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20</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1538883"/>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r>
              <a:rPr lang="fr-FR" sz="2800" dirty="0" smtClean="0">
                <a:solidFill>
                  <a:schemeClr val="accent1"/>
                </a:solidFill>
              </a:rPr>
              <a:t>(5/10)</a:t>
            </a:r>
            <a:endParaRPr lang="fr-FR" sz="2800" dirty="0">
              <a:solidFill>
                <a:schemeClr val="accent1"/>
              </a:solidFill>
            </a:endParaRPr>
          </a:p>
          <a:p>
            <a:pPr>
              <a:buFont typeface="Wingdings" panose="05000000000000000000" pitchFamily="2" charset="2"/>
              <a:buChar char="q"/>
            </a:pPr>
            <a:r>
              <a:rPr lang="fr-FR" sz="2400" b="1" dirty="0" smtClean="0">
                <a:solidFill>
                  <a:srgbClr val="0070C0"/>
                </a:solidFill>
                <a:latin typeface="Times New Roman" panose="02020603050405020304" pitchFamily="18" charset="0"/>
                <a:cs typeface="Times New Roman" panose="02020603050405020304" pitchFamily="18" charset="0"/>
              </a:rPr>
              <a:t> Message d’invitation</a:t>
            </a:r>
            <a:endParaRPr lang="fr-FR" sz="2400" b="1" dirty="0">
              <a:solidFill>
                <a:srgbClr val="0070C0"/>
              </a:solidFill>
              <a:latin typeface="Times New Roman" panose="02020603050405020304" pitchFamily="18" charset="0"/>
              <a:cs typeface="Times New Roman" panose="02020603050405020304" pitchFamily="18" charset="0"/>
            </a:endParaRPr>
          </a:p>
          <a:p>
            <a:endParaRPr lang="fr-FR" sz="2400" b="1" dirty="0">
              <a:solidFill>
                <a:srgbClr val="0070C0"/>
              </a:solidFill>
              <a:latin typeface="Times New Roman" panose="02020603050405020304" pitchFamily="18" charset="0"/>
              <a:cs typeface="Times New Roman" panose="02020603050405020304" pitchFamily="18" charset="0"/>
            </a:endParaRPr>
          </a:p>
          <a:p>
            <a:endParaRPr lang="fr-FR" dirty="0"/>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18" name="Image 17"/>
          <p:cNvPicPr>
            <a:picLocks noChangeAspect="1"/>
          </p:cNvPicPr>
          <p:nvPr/>
        </p:nvPicPr>
        <p:blipFill>
          <a:blip r:embed="rId4"/>
          <a:stretch>
            <a:fillRect/>
          </a:stretch>
        </p:blipFill>
        <p:spPr>
          <a:xfrm>
            <a:off x="375289" y="1800226"/>
            <a:ext cx="8724894" cy="3447325"/>
          </a:xfrm>
          <a:prstGeom prst="rect">
            <a:avLst/>
          </a:prstGeom>
        </p:spPr>
      </p:pic>
    </p:spTree>
    <p:extLst>
      <p:ext uri="{BB962C8B-B14F-4D97-AF65-F5344CB8AC3E}">
        <p14:creationId xmlns:p14="http://schemas.microsoft.com/office/powerpoint/2010/main" val="382828095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21</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1169551"/>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r>
              <a:rPr lang="fr-FR" sz="2800" dirty="0" smtClean="0">
                <a:solidFill>
                  <a:schemeClr val="accent1"/>
                </a:solidFill>
              </a:rPr>
              <a:t>(5/10)</a:t>
            </a:r>
            <a:endParaRPr lang="fr-FR" sz="2800" dirty="0">
              <a:solidFill>
                <a:schemeClr val="accent1"/>
              </a:solidFill>
            </a:endParaRPr>
          </a:p>
          <a:p>
            <a:pPr>
              <a:buFont typeface="Wingdings" panose="05000000000000000000" pitchFamily="2" charset="2"/>
              <a:buChar char="q"/>
            </a:pPr>
            <a:r>
              <a:rPr lang="fr-FR" sz="2400" b="1" dirty="0">
                <a:solidFill>
                  <a:srgbClr val="0070C0"/>
                </a:solidFill>
                <a:latin typeface="Times New Roman" panose="02020603050405020304" pitchFamily="18" charset="0"/>
                <a:cs typeface="Times New Roman" panose="02020603050405020304" pitchFamily="18" charset="0"/>
              </a:rPr>
              <a:t>Partage d’écran</a:t>
            </a:r>
            <a:br>
              <a:rPr lang="fr-FR" sz="2400" b="1" dirty="0">
                <a:solidFill>
                  <a:srgbClr val="0070C0"/>
                </a:solidFill>
                <a:latin typeface="Times New Roman" panose="02020603050405020304" pitchFamily="18" charset="0"/>
                <a:cs typeface="Times New Roman" panose="02020603050405020304" pitchFamily="18" charset="0"/>
              </a:rPr>
            </a:br>
            <a:endParaRPr lang="fr-FR" dirty="0">
              <a:solidFill>
                <a:srgbClr val="0070C0"/>
              </a:solidFill>
            </a:endParaRPr>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18" name="Espace réservé du contenu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31" y="1568304"/>
            <a:ext cx="8282475" cy="4070496"/>
          </a:xfrm>
          <a:prstGeom prst="rect">
            <a:avLst/>
          </a:prstGeom>
        </p:spPr>
      </p:pic>
    </p:spTree>
    <p:extLst>
      <p:ext uri="{BB962C8B-B14F-4D97-AF65-F5344CB8AC3E}">
        <p14:creationId xmlns:p14="http://schemas.microsoft.com/office/powerpoint/2010/main" val="48853879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22</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892552"/>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r>
              <a:rPr lang="fr-FR" sz="2800" dirty="0" smtClean="0">
                <a:solidFill>
                  <a:schemeClr val="accent1"/>
                </a:solidFill>
              </a:rPr>
              <a:t>(5/10)</a:t>
            </a:r>
            <a:endParaRPr lang="fr-FR" sz="2800" dirty="0">
              <a:solidFill>
                <a:schemeClr val="accent1"/>
              </a:solidFill>
            </a:endParaRPr>
          </a:p>
          <a:p>
            <a:pPr>
              <a:buFont typeface="Wingdings" panose="05000000000000000000" pitchFamily="2" charset="2"/>
              <a:buChar char="q"/>
            </a:pPr>
            <a:r>
              <a:rPr lang="fr-FR" sz="2400" b="1" dirty="0" smtClean="0">
                <a:solidFill>
                  <a:srgbClr val="0070C0"/>
                </a:solidFill>
                <a:latin typeface="Times New Roman" panose="02020603050405020304" pitchFamily="18" charset="0"/>
                <a:cs typeface="Times New Roman" panose="02020603050405020304" pitchFamily="18" charset="0"/>
              </a:rPr>
              <a:t>Utilisation des formules Mathématiques avec Crytpad</a:t>
            </a:r>
            <a:endParaRPr lang="fr-FR" dirty="0">
              <a:solidFill>
                <a:srgbClr val="0070C0"/>
              </a:solidFill>
            </a:endParaRPr>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15" name="Espace réservé du contenu 4"/>
          <p:cNvPicPr>
            <a:picLocks noChangeAspect="1"/>
          </p:cNvPicPr>
          <p:nvPr/>
        </p:nvPicPr>
        <p:blipFill>
          <a:blip r:embed="rId4"/>
          <a:stretch>
            <a:fillRect/>
          </a:stretch>
        </p:blipFill>
        <p:spPr>
          <a:xfrm>
            <a:off x="648147" y="1945002"/>
            <a:ext cx="4432511" cy="3080172"/>
          </a:xfrm>
          <a:prstGeom prst="rect">
            <a:avLst/>
          </a:prstGeom>
        </p:spPr>
      </p:pic>
      <p:pic>
        <p:nvPicPr>
          <p:cNvPr id="20" name="Espace réservé du contenu 5"/>
          <p:cNvPicPr>
            <a:picLocks noChangeAspect="1"/>
          </p:cNvPicPr>
          <p:nvPr/>
        </p:nvPicPr>
        <p:blipFill>
          <a:blip r:embed="rId5"/>
          <a:stretch>
            <a:fillRect/>
          </a:stretch>
        </p:blipFill>
        <p:spPr>
          <a:xfrm>
            <a:off x="5182877" y="2007358"/>
            <a:ext cx="4531915" cy="2926196"/>
          </a:xfrm>
          <a:prstGeom prst="rect">
            <a:avLst/>
          </a:prstGeom>
        </p:spPr>
      </p:pic>
    </p:spTree>
    <p:extLst>
      <p:ext uri="{BB962C8B-B14F-4D97-AF65-F5344CB8AC3E}">
        <p14:creationId xmlns:p14="http://schemas.microsoft.com/office/powerpoint/2010/main" val="98794611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23</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892552"/>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r>
              <a:rPr lang="fr-FR" sz="2800" dirty="0" smtClean="0">
                <a:solidFill>
                  <a:schemeClr val="accent1"/>
                </a:solidFill>
              </a:rPr>
              <a:t>(5/10)</a:t>
            </a:r>
            <a:endParaRPr lang="fr-FR" sz="2800" dirty="0">
              <a:solidFill>
                <a:schemeClr val="accent1"/>
              </a:solidFill>
            </a:endParaRPr>
          </a:p>
          <a:p>
            <a:pPr>
              <a:buFont typeface="Wingdings" panose="05000000000000000000" pitchFamily="2" charset="2"/>
              <a:buChar char="q"/>
            </a:pPr>
            <a:r>
              <a:rPr lang="fr-FR" sz="2400" b="1" dirty="0">
                <a:solidFill>
                  <a:srgbClr val="0070C0"/>
                </a:solidFill>
                <a:latin typeface="Times New Roman" panose="02020603050405020304" pitchFamily="18" charset="0"/>
                <a:cs typeface="Times New Roman" panose="02020603050405020304" pitchFamily="18" charset="0"/>
              </a:rPr>
              <a:t> </a:t>
            </a:r>
            <a:r>
              <a:rPr lang="fr-FR" sz="2400" b="1" dirty="0" smtClean="0">
                <a:solidFill>
                  <a:srgbClr val="0070C0"/>
                </a:solidFill>
                <a:latin typeface="Times New Roman" panose="02020603050405020304" pitchFamily="18" charset="0"/>
                <a:cs typeface="Times New Roman" panose="02020603050405020304" pitchFamily="18" charset="0"/>
              </a:rPr>
              <a:t>Utilisation d’un  autre outil de visioconférence (Jitsi)</a:t>
            </a:r>
            <a:endParaRPr lang="fr-FR" dirty="0">
              <a:solidFill>
                <a:srgbClr val="0070C0"/>
              </a:solidFill>
            </a:endParaRPr>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18" name="Image 17"/>
          <p:cNvPicPr>
            <a:picLocks noChangeAspect="1"/>
          </p:cNvPicPr>
          <p:nvPr/>
        </p:nvPicPr>
        <p:blipFill>
          <a:blip r:embed="rId4"/>
          <a:stretch>
            <a:fillRect/>
          </a:stretch>
        </p:blipFill>
        <p:spPr>
          <a:xfrm>
            <a:off x="720155" y="1557360"/>
            <a:ext cx="8424784" cy="3958059"/>
          </a:xfrm>
          <a:prstGeom prst="rect">
            <a:avLst/>
          </a:prstGeom>
        </p:spPr>
      </p:pic>
    </p:spTree>
    <p:extLst>
      <p:ext uri="{BB962C8B-B14F-4D97-AF65-F5344CB8AC3E}">
        <p14:creationId xmlns:p14="http://schemas.microsoft.com/office/powerpoint/2010/main" val="187051138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68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3061" y="285239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2"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0" y="3536390"/>
            <a:ext cx="219877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Analyse</a:t>
            </a:r>
            <a:r>
              <a:rPr lang="en-US" dirty="0" smtClean="0"/>
              <a:t> et conception</a:t>
            </a:r>
            <a:endParaRPr lang="en-US" dirty="0"/>
          </a:p>
        </p:txBody>
      </p:sp>
      <p:sp>
        <p:nvSpPr>
          <p:cNvPr id="23" name="Rounded Rectangle 13"/>
          <p:cNvSpPr/>
          <p:nvPr/>
        </p:nvSpPr>
        <p:spPr>
          <a:xfrm>
            <a:off x="0" y="4954800"/>
            <a:ext cx="213693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 y="0"/>
            <a:ext cx="10801352" cy="6970177"/>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 name="Espace réservé du numéro de diapositive 1"/>
          <p:cNvSpPr>
            <a:spLocks noGrp="1"/>
          </p:cNvSpPr>
          <p:nvPr>
            <p:ph type="sldNum" sz="quarter" idx="12"/>
          </p:nvPr>
        </p:nvSpPr>
        <p:spPr>
          <a:xfrm>
            <a:off x="9744075" y="6497789"/>
            <a:ext cx="1057277" cy="358679"/>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24</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07003" y="65644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10" name="ZoneTexte 9"/>
          <p:cNvSpPr txBox="1"/>
          <p:nvPr/>
        </p:nvSpPr>
        <p:spPr>
          <a:xfrm>
            <a:off x="2407003" y="-48839"/>
            <a:ext cx="8034232" cy="892552"/>
          </a:xfrm>
          <a:prstGeom prst="rect">
            <a:avLst/>
          </a:prstGeom>
          <a:noFill/>
        </p:spPr>
        <p:txBody>
          <a:bodyPr wrap="square" rtlCol="0">
            <a:spAutoFit/>
          </a:bodyPr>
          <a:lstStyle/>
          <a:p>
            <a:pPr marL="457200" indent="-457200">
              <a:buFont typeface="Arial" panose="020B0604020202020204" pitchFamily="34" charset="0"/>
              <a:buChar char="•"/>
            </a:pPr>
            <a:r>
              <a:rPr lang="fr-FR" sz="2800" dirty="0" smtClean="0">
                <a:solidFill>
                  <a:schemeClr val="accent1"/>
                </a:solidFill>
              </a:rPr>
              <a:t>Présentation des résultats </a:t>
            </a:r>
            <a:r>
              <a:rPr lang="fr-FR" sz="2800" dirty="0" smtClean="0">
                <a:solidFill>
                  <a:schemeClr val="accent1"/>
                </a:solidFill>
              </a:rPr>
              <a:t>(5/10)</a:t>
            </a:r>
            <a:endParaRPr lang="fr-FR" sz="2800" dirty="0">
              <a:solidFill>
                <a:schemeClr val="accent1"/>
              </a:solidFill>
            </a:endParaRPr>
          </a:p>
          <a:p>
            <a:pPr>
              <a:buFont typeface="Wingdings" panose="05000000000000000000" pitchFamily="2" charset="2"/>
              <a:buChar char="q"/>
            </a:pPr>
            <a:r>
              <a:rPr lang="fr-FR" sz="2400" dirty="0" smtClean="0">
                <a:solidFill>
                  <a:srgbClr val="0070C0"/>
                </a:solidFill>
              </a:rPr>
              <a:t>Analyse des </a:t>
            </a:r>
            <a:r>
              <a:rPr lang="fr-FR" sz="2400" dirty="0">
                <a:solidFill>
                  <a:srgbClr val="0070C0"/>
                </a:solidFill>
              </a:rPr>
              <a:t>données avec asterisk (CDR)</a:t>
            </a:r>
            <a:endParaRPr lang="fr-FR" dirty="0">
              <a:solidFill>
                <a:srgbClr val="0070C0"/>
              </a:solidFill>
            </a:endParaRPr>
          </a:p>
        </p:txBody>
      </p:sp>
      <p:pic>
        <p:nvPicPr>
          <p:cNvPr id="19" name="Image 18"/>
          <p:cNvPicPr>
            <a:picLocks noChangeAspect="1"/>
          </p:cNvPicPr>
          <p:nvPr/>
        </p:nvPicPr>
        <p:blipFill>
          <a:blip r:embed="rId3" cstate="print"/>
          <a:stretch>
            <a:fillRect/>
          </a:stretch>
        </p:blipFill>
        <p:spPr>
          <a:xfrm>
            <a:off x="347332" y="57731"/>
            <a:ext cx="1195691" cy="799501"/>
          </a:xfrm>
          <a:prstGeom prst="rect">
            <a:avLst/>
          </a:prstGeom>
        </p:spPr>
      </p:pic>
      <p:pic>
        <p:nvPicPr>
          <p:cNvPr id="15" name="Espace réservé du contenu 6"/>
          <p:cNvPicPr>
            <a:picLocks noChangeAspect="1"/>
          </p:cNvPicPr>
          <p:nvPr/>
        </p:nvPicPr>
        <p:blipFill>
          <a:blip r:embed="rId4"/>
          <a:stretch>
            <a:fillRect/>
          </a:stretch>
        </p:blipFill>
        <p:spPr>
          <a:xfrm>
            <a:off x="52659" y="1111852"/>
            <a:ext cx="5131992" cy="1818521"/>
          </a:xfrm>
          <a:prstGeom prst="rect">
            <a:avLst/>
          </a:prstGeom>
        </p:spPr>
      </p:pic>
      <p:pic>
        <p:nvPicPr>
          <p:cNvPr id="20" name="Image 19"/>
          <p:cNvPicPr>
            <a:picLocks noChangeAspect="1"/>
          </p:cNvPicPr>
          <p:nvPr/>
        </p:nvPicPr>
        <p:blipFill>
          <a:blip r:embed="rId5"/>
          <a:stretch>
            <a:fillRect/>
          </a:stretch>
        </p:blipFill>
        <p:spPr>
          <a:xfrm>
            <a:off x="16172" y="3184993"/>
            <a:ext cx="5953860" cy="2626764"/>
          </a:xfrm>
          <a:prstGeom prst="rect">
            <a:avLst/>
          </a:prstGeom>
        </p:spPr>
      </p:pic>
      <p:pic>
        <p:nvPicPr>
          <p:cNvPr id="21" name="Espace réservé du contenu 7"/>
          <p:cNvPicPr>
            <a:picLocks noChangeAspect="1"/>
          </p:cNvPicPr>
          <p:nvPr/>
        </p:nvPicPr>
        <p:blipFill>
          <a:blip r:embed="rId6"/>
          <a:stretch>
            <a:fillRect/>
          </a:stretch>
        </p:blipFill>
        <p:spPr>
          <a:xfrm>
            <a:off x="6223433" y="1111852"/>
            <a:ext cx="3496235" cy="4510087"/>
          </a:xfrm>
          <a:prstGeom prst="rect">
            <a:avLst/>
          </a:prstGeom>
        </p:spPr>
      </p:pic>
    </p:spTree>
    <p:extLst>
      <p:ext uri="{BB962C8B-B14F-4D97-AF65-F5344CB8AC3E}">
        <p14:creationId xmlns:p14="http://schemas.microsoft.com/office/powerpoint/2010/main" val="1123659954"/>
      </p:ext>
    </p:extLst>
  </p:cSld>
  <p:clrMapOvr>
    <a:masterClrMapping/>
  </p:clrMapOvr>
  <p:transition spd="slow">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16076" y="2167617"/>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générale</a:t>
            </a:r>
            <a:endParaRPr lang="fr-FR" dirty="0">
              <a:solidFill>
                <a:schemeClr val="bg1"/>
              </a:solidFill>
            </a:endParaRPr>
          </a:p>
        </p:txBody>
      </p:sp>
      <p:sp>
        <p:nvSpPr>
          <p:cNvPr id="13" name="Rounded Rectangle 12"/>
          <p:cNvSpPr/>
          <p:nvPr/>
        </p:nvSpPr>
        <p:spPr>
          <a:xfrm>
            <a:off x="-21432" y="2860667"/>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16076" y="1480230"/>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14" name="Rounded Rectangle 13"/>
          <p:cNvSpPr/>
          <p:nvPr/>
        </p:nvSpPr>
        <p:spPr>
          <a:xfrm>
            <a:off x="8138" y="3557104"/>
            <a:ext cx="207686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Réalisation</a:t>
            </a:r>
            <a:endParaRPr lang="en-US" dirty="0"/>
          </a:p>
        </p:txBody>
      </p:sp>
      <p:sp>
        <p:nvSpPr>
          <p:cNvPr id="23" name="Rounded Rectangle 13"/>
          <p:cNvSpPr/>
          <p:nvPr/>
        </p:nvSpPr>
        <p:spPr>
          <a:xfrm>
            <a:off x="-8573" y="4267399"/>
            <a:ext cx="139488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16" name="Rounded Rectangle 5"/>
          <p:cNvSpPr/>
          <p:nvPr/>
        </p:nvSpPr>
        <p:spPr>
          <a:xfrm>
            <a:off x="1369141" y="-36965"/>
            <a:ext cx="12151273" cy="6850505"/>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fontAlgn="auto">
              <a:spcBef>
                <a:spcPts val="0"/>
              </a:spcBef>
              <a:spcAft>
                <a:spcPts val="0"/>
              </a:spcAft>
              <a:defRPr/>
            </a:pPr>
            <a:endParaRPr lang="fr-FR" sz="2400" dirty="0" smtClean="0">
              <a:latin typeface="Andalus" panose="02020603050405020304" pitchFamily="18" charset="-78"/>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endParaRPr lang="fr-FR" sz="2400" dirty="0">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endParaRPr lang="fr-FR" sz="2400" dirty="0" smtClean="0">
              <a:cs typeface="Andalus" panose="02020603050405020304" pitchFamily="18" charset="-78"/>
            </a:endParaRPr>
          </a:p>
          <a:p>
            <a:pPr fontAlgn="auto">
              <a:spcBef>
                <a:spcPts val="0"/>
              </a:spcBef>
              <a:spcAft>
                <a:spcPts val="0"/>
              </a:spcAft>
              <a:defRPr/>
            </a:pPr>
            <a:r>
              <a:rPr lang="en-US" sz="2400" dirty="0" smtClean="0">
                <a:solidFill>
                  <a:schemeClr val="tx1"/>
                </a:solidFill>
              </a:rPr>
              <a:t>       </a:t>
            </a:r>
            <a:endParaRPr lang="en-US" sz="2400" dirty="0"/>
          </a:p>
        </p:txBody>
      </p:sp>
      <p:sp>
        <p:nvSpPr>
          <p:cNvPr id="15" name="Rounded Rectangle 14"/>
          <p:cNvSpPr/>
          <p:nvPr/>
        </p:nvSpPr>
        <p:spPr>
          <a:xfrm>
            <a:off x="305514" y="4963836"/>
            <a:ext cx="1361361" cy="656284"/>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r>
              <a:rPr lang="en-US" dirty="0" smtClean="0">
                <a:solidFill>
                  <a:schemeClr val="bg1"/>
                </a:solidFill>
              </a:rPr>
              <a:t>Conclusion</a:t>
            </a:r>
            <a:endParaRPr lang="en-US" dirty="0">
              <a:solidFill>
                <a:schemeClr val="bg1"/>
              </a:solidFill>
            </a:endParaRPr>
          </a:p>
        </p:txBody>
      </p:sp>
      <p:sp>
        <p:nvSpPr>
          <p:cNvPr id="6" name="Espace réservé du numéro de diapositive 5"/>
          <p:cNvSpPr>
            <a:spLocks noGrp="1"/>
          </p:cNvSpPr>
          <p:nvPr>
            <p:ph type="sldNum" sz="quarter" idx="12"/>
          </p:nvPr>
        </p:nvSpPr>
        <p:spPr>
          <a:xfrm>
            <a:off x="9815752" y="6448415"/>
            <a:ext cx="1122060"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25</a:t>
            </a:fld>
            <a:r>
              <a:rPr lang="en-US" sz="2400" b="1" dirty="0" smtClean="0">
                <a:solidFill>
                  <a:schemeClr val="lt1"/>
                </a:solidFill>
              </a:rPr>
              <a:t>/24</a:t>
            </a:r>
            <a:endParaRPr lang="en-US" sz="2400" b="1" dirty="0">
              <a:solidFill>
                <a:schemeClr val="lt1"/>
              </a:solidFill>
            </a:endParaRPr>
          </a:p>
        </p:txBody>
      </p:sp>
      <p:sp>
        <p:nvSpPr>
          <p:cNvPr id="30" name="ZoneTexte 29"/>
          <p:cNvSpPr txBox="1"/>
          <p:nvPr/>
        </p:nvSpPr>
        <p:spPr>
          <a:xfrm>
            <a:off x="2330803" y="6555023"/>
            <a:ext cx="7483025"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pic>
        <p:nvPicPr>
          <p:cNvPr id="37" name="Image 36"/>
          <p:cNvPicPr>
            <a:picLocks noChangeAspect="1"/>
          </p:cNvPicPr>
          <p:nvPr/>
        </p:nvPicPr>
        <p:blipFill>
          <a:blip r:embed="rId3" cstate="print"/>
          <a:stretch>
            <a:fillRect/>
          </a:stretch>
        </p:blipFill>
        <p:spPr>
          <a:xfrm>
            <a:off x="8139" y="62127"/>
            <a:ext cx="1378168" cy="1223734"/>
          </a:xfrm>
          <a:prstGeom prst="rect">
            <a:avLst/>
          </a:prstGeom>
        </p:spPr>
      </p:pic>
      <p:sp>
        <p:nvSpPr>
          <p:cNvPr id="7" name="ZoneTexte 6"/>
          <p:cNvSpPr txBox="1"/>
          <p:nvPr/>
        </p:nvSpPr>
        <p:spPr>
          <a:xfrm>
            <a:off x="2097742" y="2616906"/>
            <a:ext cx="8352928" cy="110799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6600" dirty="0" smtClean="0"/>
              <a:t>CONCLUSION</a:t>
            </a:r>
            <a:endParaRPr lang="fr-FR" sz="6600" dirty="0"/>
          </a:p>
        </p:txBody>
      </p:sp>
    </p:spTree>
    <p:extLst>
      <p:ext uri="{BB962C8B-B14F-4D97-AF65-F5344CB8AC3E}">
        <p14:creationId xmlns:p14="http://schemas.microsoft.com/office/powerpoint/2010/main" val="303732306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6" name="Rounded Rectangle 5"/>
          <p:cNvSpPr/>
          <p:nvPr/>
        </p:nvSpPr>
        <p:spPr>
          <a:xfrm>
            <a:off x="-2" y="-27384"/>
            <a:ext cx="11044279" cy="6839274"/>
          </a:xfrm>
          <a:prstGeom prst="roundRect">
            <a:avLst>
              <a:gd name="adj" fmla="val 1226"/>
            </a:avLst>
          </a:prstGeom>
          <a:solidFill>
            <a:schemeClr val="accent4">
              <a:lumMod val="20000"/>
              <a:lumOff val="80000"/>
            </a:schemeClr>
          </a:solidFill>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6875" y="1195237"/>
            <a:ext cx="8299037" cy="44862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p:cNvSpPr/>
          <p:nvPr/>
        </p:nvSpPr>
        <p:spPr>
          <a:xfrm>
            <a:off x="4486275" y="3048000"/>
            <a:ext cx="3429000" cy="1600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rtlCol="0" anchor="ctr"/>
          <a:lstStyle/>
          <a:p>
            <a:pPr algn="ctr" fontAlgn="auto">
              <a:spcBef>
                <a:spcPts val="0"/>
              </a:spcBef>
              <a:spcAft>
                <a:spcPts val="0"/>
              </a:spcAft>
            </a:pPr>
            <a:r>
              <a:rPr lang="fr-FR" sz="3600" dirty="0">
                <a:solidFill>
                  <a:schemeClr val="tx1"/>
                </a:solidFill>
                <a:latin typeface="Algerian" panose="04020705040A02060702" pitchFamily="82" charset="0"/>
                <a:cs typeface="Times New Roman" panose="02020603050405020304" pitchFamily="18" charset="0"/>
              </a:rPr>
              <a:t>MERCI DE VOTRE </a:t>
            </a:r>
            <a:r>
              <a:rPr lang="fr-FR" sz="3600" dirty="0" smtClean="0">
                <a:solidFill>
                  <a:schemeClr val="tx1"/>
                </a:solidFill>
                <a:latin typeface="Algerian" panose="04020705040A02060702" pitchFamily="82" charset="0"/>
                <a:cs typeface="Times New Roman" panose="02020603050405020304" pitchFamily="18" charset="0"/>
              </a:rPr>
              <a:t>ATTENTION</a:t>
            </a:r>
            <a:endParaRPr lang="fr-FR" sz="3600" dirty="0">
              <a:solidFill>
                <a:schemeClr val="tx1"/>
              </a:solidFill>
              <a:latin typeface="Algerian" panose="04020705040A02060702" pitchFamily="82" charset="0"/>
            </a:endParaRPr>
          </a:p>
        </p:txBody>
      </p:sp>
      <p:sp>
        <p:nvSpPr>
          <p:cNvPr id="6" name="Espace réservé du numéro de diapositive 5"/>
          <p:cNvSpPr>
            <a:spLocks noGrp="1"/>
          </p:cNvSpPr>
          <p:nvPr>
            <p:ph type="sldNum" sz="quarter" idx="12"/>
          </p:nvPr>
        </p:nvSpPr>
        <p:spPr>
          <a:xfrm>
            <a:off x="9679290" y="6448415"/>
            <a:ext cx="1122060"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26</a:t>
            </a:fld>
            <a:r>
              <a:rPr lang="en-US" sz="2400" b="1" dirty="0" smtClean="0">
                <a:solidFill>
                  <a:schemeClr val="lt1"/>
                </a:solidFill>
              </a:rPr>
              <a:t>/35</a:t>
            </a:r>
            <a:endParaRPr lang="en-US" sz="2400" b="1" dirty="0">
              <a:solidFill>
                <a:schemeClr val="lt1"/>
              </a:solidFill>
            </a:endParaRPr>
          </a:p>
        </p:txBody>
      </p:sp>
    </p:spTree>
    <p:extLst>
      <p:ext uri="{BB962C8B-B14F-4D97-AF65-F5344CB8AC3E}">
        <p14:creationId xmlns:p14="http://schemas.microsoft.com/office/powerpoint/2010/main" val="2977455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35515"/>
          </a:xfrm>
          <a:prstGeom prst="rect">
            <a:avLst/>
          </a:prstGeom>
          <a:gradFill>
            <a:gsLst>
              <a:gs pos="23000">
                <a:srgbClr val="000928"/>
              </a:gs>
              <a:gs pos="43000">
                <a:srgbClr val="34598D"/>
              </a:gs>
              <a:gs pos="89000">
                <a:srgbClr val="BDD8F3"/>
              </a:gs>
            </a:gsLst>
            <a:lin ang="5400000" scaled="0"/>
          </a:gradFill>
          <a:ln>
            <a:no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8" name="Rounded Rectangle 5"/>
          <p:cNvSpPr/>
          <p:nvPr/>
        </p:nvSpPr>
        <p:spPr>
          <a:xfrm>
            <a:off x="-34065" y="-123842"/>
            <a:ext cx="12364225" cy="698184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fr-FR" dirty="0"/>
          </a:p>
        </p:txBody>
      </p:sp>
      <p:sp>
        <p:nvSpPr>
          <p:cNvPr id="12" name="TextBox 11"/>
          <p:cNvSpPr txBox="1"/>
          <p:nvPr/>
        </p:nvSpPr>
        <p:spPr>
          <a:xfrm>
            <a:off x="2914459" y="4814708"/>
            <a:ext cx="5505064" cy="954099"/>
          </a:xfrm>
          <a:prstGeom prst="rect">
            <a:avLst/>
          </a:prstGeom>
          <a:noFill/>
        </p:spPr>
        <p:txBody>
          <a:bodyPr wrap="square" lIns="91434" tIns="45716" rIns="91434" bIns="45716">
            <a:spAutoFit/>
          </a:bodyPr>
          <a:lstStyle/>
          <a:p>
            <a:pPr fontAlgn="auto">
              <a:spcBef>
                <a:spcPts val="0"/>
              </a:spcBef>
              <a:spcAft>
                <a:spcPts val="0"/>
              </a:spcAft>
              <a:defRPr/>
            </a:pPr>
            <a:r>
              <a:rPr lang="fr-FR" sz="2000" b="1" dirty="0" smtClean="0">
                <a:solidFill>
                  <a:schemeClr val="accent1"/>
                </a:solidFill>
                <a:latin typeface="Arial" panose="020B0604020202020204" pitchFamily="34" charset="0"/>
                <a:cs typeface="Arial" panose="020B0604020202020204" pitchFamily="34" charset="0"/>
              </a:rPr>
              <a:t>Présenté</a:t>
            </a:r>
            <a:r>
              <a:rPr lang="en-US" sz="2000" b="1" dirty="0" smtClean="0">
                <a:solidFill>
                  <a:schemeClr val="accent1"/>
                </a:solidFill>
                <a:latin typeface="Arial" panose="020B0604020202020204" pitchFamily="34" charset="0"/>
                <a:cs typeface="Arial" panose="020B0604020202020204" pitchFamily="34" charset="0"/>
              </a:rPr>
              <a:t> </a:t>
            </a:r>
            <a:r>
              <a:rPr lang="en-US" sz="2000" b="1" dirty="0">
                <a:solidFill>
                  <a:schemeClr val="accent1"/>
                </a:solidFill>
                <a:latin typeface="Arial" panose="020B0604020202020204" pitchFamily="34" charset="0"/>
                <a:cs typeface="Arial" panose="020B0604020202020204" pitchFamily="34" charset="0"/>
              </a:rPr>
              <a:t>et </a:t>
            </a:r>
            <a:r>
              <a:rPr lang="fr-FR" sz="2000" b="1" dirty="0">
                <a:solidFill>
                  <a:schemeClr val="accent1"/>
                </a:solidFill>
                <a:latin typeface="Arial" panose="020B0604020202020204" pitchFamily="34" charset="0"/>
                <a:cs typeface="Arial" panose="020B0604020202020204" pitchFamily="34" charset="0"/>
              </a:rPr>
              <a:t>soutenu</a:t>
            </a:r>
            <a:r>
              <a:rPr lang="en-US" sz="2000" b="1" dirty="0">
                <a:solidFill>
                  <a:schemeClr val="accent1"/>
                </a:solidFill>
                <a:latin typeface="Arial" panose="020B0604020202020204" pitchFamily="34" charset="0"/>
                <a:cs typeface="Arial" panose="020B0604020202020204" pitchFamily="34" charset="0"/>
              </a:rPr>
              <a:t> par </a:t>
            </a:r>
            <a:r>
              <a:rPr lang="en-US" b="1" dirty="0">
                <a:solidFill>
                  <a:schemeClr val="tx1">
                    <a:lumMod val="85000"/>
                    <a:lumOff val="15000"/>
                  </a:schemeClr>
                </a:solidFill>
                <a:latin typeface="Arial" panose="020B0604020202020204" pitchFamily="34" charset="0"/>
                <a:cs typeface="Arial" panose="020B0604020202020204" pitchFamily="34" charset="0"/>
              </a:rPr>
              <a:t>: </a:t>
            </a:r>
            <a:endParaRPr lang="en-US" b="1" dirty="0" smtClean="0">
              <a:solidFill>
                <a:schemeClr val="tx1">
                  <a:lumMod val="85000"/>
                  <a:lumOff val="15000"/>
                </a:schemeClr>
              </a:solidFill>
              <a:latin typeface="Arial" panose="020B0604020202020204" pitchFamily="34" charset="0"/>
              <a:cs typeface="Arial" panose="020B0604020202020204" pitchFamily="34" charset="0"/>
            </a:endParaRPr>
          </a:p>
          <a:p>
            <a:pPr fontAlgn="auto">
              <a:spcBef>
                <a:spcPts val="0"/>
              </a:spcBef>
              <a:spcAft>
                <a:spcPts val="0"/>
              </a:spcAft>
              <a:defRPr/>
            </a:pPr>
            <a:r>
              <a:rPr lang="en-US" b="1" dirty="0" smtClean="0">
                <a:solidFill>
                  <a:schemeClr val="tx1">
                    <a:lumMod val="85000"/>
                    <a:lumOff val="15000"/>
                  </a:schemeClr>
                </a:solidFill>
                <a:latin typeface="Arial" panose="020B0604020202020204" pitchFamily="34" charset="0"/>
                <a:cs typeface="Arial" panose="020B0604020202020204" pitchFamily="34" charset="0"/>
              </a:rPr>
              <a:t>BENAM OUEDANE BERENGER</a:t>
            </a:r>
            <a:endParaRPr lang="en-US" b="1" dirty="0" smtClean="0">
              <a:solidFill>
                <a:schemeClr val="tx1">
                  <a:lumMod val="85000"/>
                  <a:lumOff val="15000"/>
                </a:schemeClr>
              </a:solidFill>
              <a:latin typeface="Arial" panose="020B0604020202020204" pitchFamily="34" charset="0"/>
              <a:cs typeface="Arial" panose="020B0604020202020204" pitchFamily="34" charset="0"/>
            </a:endParaRPr>
          </a:p>
          <a:p>
            <a:pPr fontAlgn="auto">
              <a:spcBef>
                <a:spcPts val="0"/>
              </a:spcBef>
              <a:spcAft>
                <a:spcPts val="0"/>
              </a:spcAft>
              <a:defRPr/>
            </a:pPr>
            <a:r>
              <a:rPr lang="en-US" b="1" dirty="0" smtClean="0">
                <a:solidFill>
                  <a:schemeClr val="tx1">
                    <a:lumMod val="85000"/>
                    <a:lumOff val="15000"/>
                  </a:schemeClr>
                </a:solidFill>
                <a:latin typeface="Arial" panose="020B0604020202020204" pitchFamily="34" charset="0"/>
                <a:cs typeface="Arial" panose="020B0604020202020204" pitchFamily="34" charset="0"/>
              </a:rPr>
              <a:t>MOUHAMAD MBENGUE</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0" name="TextBox 11"/>
          <p:cNvSpPr txBox="1"/>
          <p:nvPr/>
        </p:nvSpPr>
        <p:spPr>
          <a:xfrm>
            <a:off x="345711" y="5768806"/>
            <a:ext cx="5283564" cy="646323"/>
          </a:xfrm>
          <a:prstGeom prst="rect">
            <a:avLst/>
          </a:prstGeom>
          <a:noFill/>
        </p:spPr>
        <p:txBody>
          <a:bodyPr wrap="square" lIns="91434" tIns="45716" rIns="91434" bIns="45716">
            <a:spAutoFit/>
          </a:bodyPr>
          <a:lstStyle/>
          <a:p>
            <a:pPr fontAlgn="auto">
              <a:spcBef>
                <a:spcPts val="0"/>
              </a:spcBef>
              <a:spcAft>
                <a:spcPts val="0"/>
              </a:spcAft>
              <a:defRPr/>
            </a:pPr>
            <a:r>
              <a:rPr lang="fr-FR" b="1" dirty="0">
                <a:solidFill>
                  <a:schemeClr val="accent1"/>
                </a:solidFill>
                <a:latin typeface="Arial" panose="020B0604020202020204" pitchFamily="34" charset="0"/>
                <a:cs typeface="Arial" panose="020B0604020202020204" pitchFamily="34" charset="0"/>
              </a:rPr>
              <a:t>Enseignant</a:t>
            </a:r>
            <a:r>
              <a:rPr lang="en-US" b="1" dirty="0">
                <a:solidFill>
                  <a:schemeClr val="accent1"/>
                </a:solidFill>
                <a:latin typeface="Arial" panose="020B0604020202020204" pitchFamily="34" charset="0"/>
                <a:cs typeface="Arial" panose="020B0604020202020204" pitchFamily="34" charset="0"/>
              </a:rPr>
              <a:t> </a:t>
            </a:r>
            <a:r>
              <a:rPr lang="fr-FR" b="1" dirty="0" smtClean="0">
                <a:solidFill>
                  <a:schemeClr val="accent1"/>
                </a:solidFill>
                <a:latin typeface="Arial" panose="020B0604020202020204" pitchFamily="34" charset="0"/>
                <a:cs typeface="Arial" panose="020B0604020202020204" pitchFamily="34" charset="0"/>
              </a:rPr>
              <a:t>encadrant et maitre de stage:</a:t>
            </a:r>
            <a:r>
              <a:rPr lang="en-US" b="1" dirty="0" smtClean="0">
                <a:solidFill>
                  <a:schemeClr val="tx1">
                    <a:lumMod val="85000"/>
                    <a:lumOff val="15000"/>
                  </a:schemeClr>
                </a:solidFill>
                <a:latin typeface="Arial" panose="020B0604020202020204" pitchFamily="34" charset="0"/>
                <a:cs typeface="Arial" panose="020B0604020202020204" pitchFamily="34" charset="0"/>
              </a:rPr>
              <a:t> </a:t>
            </a:r>
            <a:endParaRPr lang="en-US" b="1" dirty="0">
              <a:solidFill>
                <a:schemeClr val="tx1">
                  <a:lumMod val="85000"/>
                  <a:lumOff val="15000"/>
                </a:schemeClr>
              </a:solidFill>
              <a:latin typeface="Arial" panose="020B0604020202020204" pitchFamily="34" charset="0"/>
              <a:cs typeface="Arial" panose="020B0604020202020204" pitchFamily="34" charset="0"/>
            </a:endParaRPr>
          </a:p>
          <a:p>
            <a:r>
              <a:rPr lang="fr-FR" b="1" dirty="0" smtClean="0">
                <a:latin typeface="Times New Roman" panose="02020603050405020304" pitchFamily="18" charset="0"/>
                <a:cs typeface="Times New Roman" panose="02020603050405020304" pitchFamily="18" charset="0"/>
              </a:rPr>
              <a:t>             Pr</a:t>
            </a:r>
            <a:r>
              <a:rPr lang="fr-FR" b="1" dirty="0">
                <a:latin typeface="Times New Roman" panose="02020603050405020304" pitchFamily="18" charset="0"/>
                <a:cs typeface="Times New Roman" panose="02020603050405020304" pitchFamily="18" charset="0"/>
              </a:rPr>
              <a:t>. Samuel OUYA</a:t>
            </a:r>
            <a:endParaRPr lang="fr-FR" b="1" dirty="0">
              <a:latin typeface="Times New Roman" panose="02020603050405020304" pitchFamily="18" charset="0"/>
              <a:cs typeface="Times New Roman" panose="02020603050405020304" pitchFamily="18" charset="0"/>
            </a:endParaRPr>
          </a:p>
        </p:txBody>
      </p:sp>
      <p:sp>
        <p:nvSpPr>
          <p:cNvPr id="7" name="TextBox 11"/>
          <p:cNvSpPr txBox="1"/>
          <p:nvPr/>
        </p:nvSpPr>
        <p:spPr>
          <a:xfrm>
            <a:off x="8419523" y="5768807"/>
            <a:ext cx="2086715" cy="646323"/>
          </a:xfrm>
          <a:prstGeom prst="rect">
            <a:avLst/>
          </a:prstGeom>
          <a:noFill/>
        </p:spPr>
        <p:txBody>
          <a:bodyPr wrap="square" lIns="91434" tIns="45716" rIns="91434" bIns="45716">
            <a:spAutoFit/>
          </a:bodyPr>
          <a:lstStyle/>
          <a:p>
            <a:r>
              <a:rPr lang="fr-FR" b="1" dirty="0" smtClean="0">
                <a:solidFill>
                  <a:schemeClr val="accent1"/>
                </a:solidFill>
                <a:latin typeface="Arial" panose="020B0604020202020204" pitchFamily="34" charset="0"/>
                <a:cs typeface="Arial" panose="020B0604020202020204" pitchFamily="34" charset="0"/>
              </a:rPr>
              <a:t>Lieu de stage:</a:t>
            </a:r>
          </a:p>
          <a:p>
            <a:r>
              <a:rPr lang="fr-FR" b="1" dirty="0">
                <a:latin typeface="Arial" panose="020B0604020202020204" pitchFamily="34" charset="0"/>
                <a:cs typeface="Arial" panose="020B0604020202020204" pitchFamily="34" charset="0"/>
              </a:rPr>
              <a:t> </a:t>
            </a:r>
            <a:r>
              <a:rPr lang="fr-FR" b="1" dirty="0" smtClean="0">
                <a:latin typeface="Arial" panose="020B0604020202020204" pitchFamily="34" charset="0"/>
                <a:cs typeface="Arial" panose="020B0604020202020204" pitchFamily="34" charset="0"/>
              </a:rPr>
              <a:t> RTN/EC2LT</a:t>
            </a:r>
            <a:endParaRPr lang="fr-FR" b="1" dirty="0">
              <a:latin typeface="Arial" panose="020B0604020202020204" pitchFamily="34" charset="0"/>
              <a:cs typeface="Arial" panose="020B0604020202020204" pitchFamily="34" charset="0"/>
            </a:endParaRPr>
          </a:p>
        </p:txBody>
      </p:sp>
      <p:sp>
        <p:nvSpPr>
          <p:cNvPr id="15" name="Rectangle 14"/>
          <p:cNvSpPr/>
          <p:nvPr/>
        </p:nvSpPr>
        <p:spPr>
          <a:xfrm>
            <a:off x="4152519" y="6485300"/>
            <a:ext cx="3429375" cy="3207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fontAlgn="auto">
              <a:spcBef>
                <a:spcPts val="0"/>
              </a:spcBef>
              <a:spcAft>
                <a:spcPts val="0"/>
              </a:spcAft>
            </a:pPr>
            <a:r>
              <a:rPr lang="fr-FR" b="1" dirty="0" smtClean="0">
                <a:solidFill>
                  <a:schemeClr val="tx1"/>
                </a:solidFill>
                <a:latin typeface="Times New Roman" panose="02020603050405020304" pitchFamily="18" charset="0"/>
                <a:cs typeface="Times New Roman" panose="02020603050405020304" pitchFamily="18" charset="0"/>
              </a:rPr>
              <a:t>Année académique: </a:t>
            </a:r>
            <a:r>
              <a:rPr lang="fr-FR" b="1" dirty="0" smtClean="0">
                <a:solidFill>
                  <a:schemeClr val="tx1"/>
                </a:solidFill>
                <a:latin typeface="Times New Roman" panose="02020603050405020304" pitchFamily="18" charset="0"/>
                <a:cs typeface="Times New Roman" panose="02020603050405020304" pitchFamily="18" charset="0"/>
              </a:rPr>
              <a:t>2021/2022</a:t>
            </a:r>
            <a:endParaRPr lang="fr-FR" b="1" dirty="0">
              <a:solidFill>
                <a:schemeClr val="tx1"/>
              </a:solidFill>
              <a:latin typeface="Times New Roman" panose="02020603050405020304" pitchFamily="18" charset="0"/>
              <a:cs typeface="Times New Roman" panose="02020603050405020304" pitchFamily="18" charset="0"/>
            </a:endParaRP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3018" y="-33413"/>
            <a:ext cx="1353220" cy="925279"/>
          </a:xfrm>
          <a:prstGeom prst="rect">
            <a:avLst/>
          </a:prstGeom>
        </p:spPr>
      </p:pic>
      <p:sp>
        <p:nvSpPr>
          <p:cNvPr id="14" name="Rectangle à coins arrondis 13"/>
          <p:cNvSpPr/>
          <p:nvPr/>
        </p:nvSpPr>
        <p:spPr>
          <a:xfrm>
            <a:off x="1079134" y="2953978"/>
            <a:ext cx="8643082" cy="1814692"/>
          </a:xfrm>
          <a:prstGeom prst="roundRect">
            <a:avLst/>
          </a:prstGeom>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lIns="91434" tIns="45716" rIns="91434" bIns="45716" rtlCol="0" anchor="ctr"/>
          <a:lstStyle/>
          <a:p>
            <a:pPr algn="ctr" fontAlgn="auto">
              <a:spcBef>
                <a:spcPts val="0"/>
              </a:spcBef>
              <a:spcAft>
                <a:spcPts val="0"/>
              </a:spcAft>
            </a:pPr>
            <a:r>
              <a:rPr lang="fr-FR" sz="2800" b="1" dirty="0">
                <a:solidFill>
                  <a:schemeClr val="tx1"/>
                </a:solidFill>
              </a:rPr>
              <a:t>CONCEPTION ET RÉALISATION D’UNE PLATEFORME D’ENSEIGNEMENT HYBRIDE D’UNE UNIVERSITÉ </a:t>
            </a:r>
            <a:endParaRPr lang="fr-FR" sz="2800" b="1" dirty="0">
              <a:solidFill>
                <a:schemeClr val="tx1"/>
              </a:solidFill>
            </a:endParaRPr>
          </a:p>
        </p:txBody>
      </p:sp>
      <p:sp>
        <p:nvSpPr>
          <p:cNvPr id="16" name="Rectangle à coins arrondis 15"/>
          <p:cNvSpPr/>
          <p:nvPr/>
        </p:nvSpPr>
        <p:spPr>
          <a:xfrm>
            <a:off x="1461365" y="1027485"/>
            <a:ext cx="7878620" cy="1682413"/>
          </a:xfrm>
          <a:prstGeom prst="roundRect">
            <a:avLst/>
          </a:prstGeom>
          <a:ln>
            <a:solidFill>
              <a:schemeClr val="bg1"/>
            </a:solidFill>
          </a:ln>
          <a:effectLst>
            <a:innerShdw blurRad="63500" dist="508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lIns="91434" tIns="45716" rIns="91434" bIns="45716" rtlCol="0" anchor="ctr"/>
          <a:lstStyle/>
          <a:p>
            <a:pPr algn="ctr" fontAlgn="auto">
              <a:spcBef>
                <a:spcPts val="0"/>
              </a:spcBef>
              <a:spcAft>
                <a:spcPts val="0"/>
              </a:spcAft>
            </a:pPr>
            <a:r>
              <a:rPr lang="fr-FR" sz="2400" b="1" dirty="0" smtClean="0">
                <a:solidFill>
                  <a:schemeClr val="tx1"/>
                </a:solidFill>
                <a:latin typeface="Arial" panose="020B0604020202020204" pitchFamily="34" charset="0"/>
                <a:cs typeface="Arial" panose="020B0604020202020204" pitchFamily="34" charset="0"/>
              </a:rPr>
              <a:t>MEMOIRE DE FIN DE CYCLE</a:t>
            </a:r>
          </a:p>
          <a:p>
            <a:pPr algn="ctr" fontAlgn="auto">
              <a:spcBef>
                <a:spcPts val="0"/>
              </a:spcBef>
              <a:spcAft>
                <a:spcPts val="0"/>
              </a:spcAft>
            </a:pPr>
            <a:r>
              <a:rPr lang="fr-FR" sz="2400" dirty="0" smtClean="0">
                <a:solidFill>
                  <a:schemeClr val="tx1"/>
                </a:solidFill>
                <a:latin typeface="Times New Roman" panose="02020603050405020304" pitchFamily="18" charset="0"/>
                <a:cs typeface="Times New Roman" panose="02020603050405020304" pitchFamily="18" charset="0"/>
              </a:rPr>
              <a:t>Pour l’obtention du</a:t>
            </a:r>
          </a:p>
          <a:p>
            <a:pPr algn="ctr" fontAlgn="auto">
              <a:spcBef>
                <a:spcPts val="0"/>
              </a:spcBef>
              <a:spcAft>
                <a:spcPts val="0"/>
              </a:spcAft>
            </a:pPr>
            <a:r>
              <a:rPr lang="fr-FR" sz="2400" dirty="0" smtClean="0">
                <a:solidFill>
                  <a:schemeClr val="tx1"/>
                </a:solidFill>
                <a:latin typeface="Times New Roman" panose="02020603050405020304" pitchFamily="18" charset="0"/>
                <a:cs typeface="Times New Roman" panose="02020603050405020304" pitchFamily="18" charset="0"/>
              </a:rPr>
              <a:t>Diplôme de Licence en Télécommunications Réseaux</a:t>
            </a:r>
          </a:p>
        </p:txBody>
      </p:sp>
      <p:sp>
        <p:nvSpPr>
          <p:cNvPr id="17" name="ZoneTexte 16"/>
          <p:cNvSpPr txBox="1"/>
          <p:nvPr/>
        </p:nvSpPr>
        <p:spPr>
          <a:xfrm>
            <a:off x="2263341" y="129866"/>
            <a:ext cx="7076644" cy="584775"/>
          </a:xfrm>
          <a:prstGeom prst="rect">
            <a:avLst/>
          </a:prstGeom>
          <a:noFill/>
        </p:spPr>
        <p:txBody>
          <a:bodyPr wrap="square" rtlCol="0">
            <a:spAutoFit/>
          </a:bodyPr>
          <a:lstStyle/>
          <a:p>
            <a:r>
              <a:rPr lang="fr-FR" sz="1600" b="1" dirty="0" smtClean="0">
                <a:solidFill>
                  <a:schemeClr val="accent1"/>
                </a:solidFill>
              </a:rPr>
              <a:t>ECOLE CENTRALE DES LOGICIELS LIBRE ET DE TELECOMMUNICATION</a:t>
            </a:r>
          </a:p>
        </p:txBody>
      </p:sp>
      <p:pic>
        <p:nvPicPr>
          <p:cNvPr id="19" name="Image16"/>
          <p:cNvPicPr/>
          <p:nvPr/>
        </p:nvPicPr>
        <p:blipFill>
          <a:blip r:embed="rId4" cstate="print">
            <a:lum bright="-50000"/>
            <a:alphaModFix/>
          </a:blip>
          <a:srcRect/>
          <a:stretch>
            <a:fillRect/>
          </a:stretch>
        </p:blipFill>
        <p:spPr>
          <a:xfrm>
            <a:off x="74718" y="0"/>
            <a:ext cx="2188623" cy="1143000"/>
          </a:xfrm>
          <a:prstGeom prst="rect">
            <a:avLst/>
          </a:prstGeom>
        </p:spPr>
      </p:pic>
    </p:spTree>
    <p:extLst>
      <p:ext uri="{BB962C8B-B14F-4D97-AF65-F5344CB8AC3E}">
        <p14:creationId xmlns:p14="http://schemas.microsoft.com/office/powerpoint/2010/main" val="129696463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18634" y="2905280"/>
            <a:ext cx="224115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Définition des concepts</a:t>
            </a:r>
            <a:endParaRPr lang="fr-FR" dirty="0"/>
          </a:p>
        </p:txBody>
      </p:sp>
      <p:sp>
        <p:nvSpPr>
          <p:cNvPr id="5" name="Rounded Rectangle 4"/>
          <p:cNvSpPr/>
          <p:nvPr/>
        </p:nvSpPr>
        <p:spPr>
          <a:xfrm>
            <a:off x="0" y="1507837"/>
            <a:ext cx="224115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1" y="3562380"/>
            <a:ext cx="2407545"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Architectures</a:t>
            </a:r>
            <a:endParaRPr lang="fr-FR" dirty="0"/>
          </a:p>
        </p:txBody>
      </p:sp>
      <p:sp>
        <p:nvSpPr>
          <p:cNvPr id="16" name="Rounded Rectangle 5"/>
          <p:cNvSpPr/>
          <p:nvPr/>
        </p:nvSpPr>
        <p:spPr>
          <a:xfrm>
            <a:off x="1651707" y="-19092"/>
            <a:ext cx="10448972" cy="6857999"/>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endParaRPr lang="fr-FR" sz="2800" dirty="0" smtClean="0">
              <a:latin typeface="Andalus" panose="02020603050405020304" pitchFamily="18" charset="-78"/>
              <a:cs typeface="Andalus" panose="02020603050405020304" pitchFamily="18" charset="-78"/>
            </a:endParaRPr>
          </a:p>
          <a:p>
            <a:pPr marL="457200" indent="-457200">
              <a:buFont typeface="Wingdings" charset="2"/>
              <a:buChar char="v"/>
            </a:pPr>
            <a:r>
              <a:rPr lang="fr-FR" sz="2400" dirty="0" smtClean="0">
                <a:latin typeface="Andalus" panose="02020603050405020304" pitchFamily="18" charset="-78"/>
                <a:cs typeface="Andalus" panose="02020603050405020304" pitchFamily="18" charset="-78"/>
              </a:rPr>
              <a:t>Université de Bangui</a:t>
            </a:r>
          </a:p>
          <a:p>
            <a:pPr marL="457200" indent="-457200">
              <a:buFont typeface="Wingdings" charset="2"/>
              <a:buChar char="v"/>
            </a:pPr>
            <a:r>
              <a:rPr lang="fr-FR" sz="2400" dirty="0">
                <a:latin typeface="Andalus" panose="02020603050405020304" pitchFamily="18" charset="-78"/>
                <a:cs typeface="Andalus" panose="02020603050405020304" pitchFamily="18" charset="-78"/>
              </a:rPr>
              <a:t>Université de Bangui est </a:t>
            </a:r>
            <a:r>
              <a:rPr lang="fr-FR" sz="2400" dirty="0" smtClean="0">
                <a:latin typeface="Andalus" panose="02020603050405020304" pitchFamily="18" charset="-78"/>
                <a:cs typeface="Andalus" panose="02020603050405020304" pitchFamily="18" charset="-78"/>
              </a:rPr>
              <a:t>Unique </a:t>
            </a:r>
            <a:r>
              <a:rPr lang="fr-FR" sz="2400" dirty="0">
                <a:latin typeface="Andalus" panose="02020603050405020304" pitchFamily="18" charset="-78"/>
                <a:cs typeface="Andalus" panose="02020603050405020304" pitchFamily="18" charset="-78"/>
              </a:rPr>
              <a:t>pour tout le </a:t>
            </a:r>
            <a:r>
              <a:rPr lang="fr-FR" sz="2400" dirty="0" smtClean="0">
                <a:latin typeface="Andalus" panose="02020603050405020304" pitchFamily="18" charset="-78"/>
                <a:cs typeface="Andalus" panose="02020603050405020304" pitchFamily="18" charset="-78"/>
              </a:rPr>
              <a:t>pays</a:t>
            </a:r>
          </a:p>
          <a:p>
            <a:pPr marL="457200" indent="-457200">
              <a:buFont typeface="Wingdings" charset="2"/>
              <a:buChar char="v"/>
            </a:pPr>
            <a:r>
              <a:rPr lang="fr-FR" sz="2400" dirty="0" smtClean="0">
                <a:latin typeface="Andalus" panose="02020603050405020304" pitchFamily="18" charset="-78"/>
                <a:cs typeface="Andalus" panose="02020603050405020304" pitchFamily="18" charset="-78"/>
              </a:rPr>
              <a:t>Manque de cycle d’ingénieur dans le TIC</a:t>
            </a:r>
          </a:p>
          <a:p>
            <a:pPr marL="457200" indent="-457200">
              <a:buFont typeface="Wingdings" charset="2"/>
              <a:buChar char="v"/>
            </a:pPr>
            <a:r>
              <a:rPr lang="fr-FR" sz="2400" dirty="0" smtClean="0">
                <a:latin typeface="Andalus" panose="02020603050405020304" pitchFamily="18" charset="-78"/>
                <a:cs typeface="Andalus" panose="02020603050405020304" pitchFamily="18" charset="-78"/>
              </a:rPr>
              <a:t>Manque d’accessibilité  dans les régions  </a:t>
            </a:r>
          </a:p>
          <a:p>
            <a:endParaRPr lang="fr-FR" sz="2400" dirty="0" smtClean="0">
              <a:latin typeface="Andalus" panose="02020603050405020304" pitchFamily="18" charset="-78"/>
              <a:cs typeface="Andalus" panose="02020603050405020304" pitchFamily="18" charset="-78"/>
            </a:endParaRPr>
          </a:p>
          <a:p>
            <a:endParaRPr lang="fr-FR" sz="2400" dirty="0" smtClean="0"/>
          </a:p>
          <a:p>
            <a:pPr marL="457200" indent="-457200">
              <a:buFont typeface="Wingdings" charset="2"/>
              <a:buChar char="v"/>
            </a:pPr>
            <a:endParaRPr lang="fr-FR" sz="2400" dirty="0" smtClean="0"/>
          </a:p>
          <a:p>
            <a:pPr marL="457200" indent="-457200">
              <a:buFont typeface="Wingdings" charset="2"/>
              <a:buChar char="v"/>
            </a:pPr>
            <a:endParaRPr lang="fr-FR" sz="2400" dirty="0" smtClean="0">
              <a:latin typeface="Andalus" panose="02020603050405020304" pitchFamily="18" charset="-78"/>
              <a:cs typeface="Andalus" panose="02020603050405020304" pitchFamily="18" charset="-78"/>
            </a:endParaRPr>
          </a:p>
          <a:p>
            <a:endParaRPr lang="fr-FR" sz="2800" dirty="0" smtClean="0">
              <a:latin typeface="Andalus" panose="02020603050405020304" pitchFamily="18" charset="-78"/>
              <a:cs typeface="Andalus" panose="02020603050405020304" pitchFamily="18" charset="-78"/>
            </a:endParaRPr>
          </a:p>
          <a:p>
            <a:endParaRPr lang="fr-FR" sz="2800" dirty="0" smtClean="0">
              <a:latin typeface="Andalus" panose="02020603050405020304" pitchFamily="18" charset="-78"/>
              <a:cs typeface="Andalus" panose="02020603050405020304" pitchFamily="18" charset="-78"/>
            </a:endParaRPr>
          </a:p>
          <a:p>
            <a:pPr marL="457200" indent="-457200"/>
            <a:endParaRPr lang="fr-FR" sz="2800" dirty="0">
              <a:latin typeface="Andalus" panose="02020603050405020304" pitchFamily="18" charset="-78"/>
              <a:cs typeface="Andalus" panose="02020603050405020304" pitchFamily="18" charset="-78"/>
            </a:endParaRPr>
          </a:p>
        </p:txBody>
      </p:sp>
      <p:sp>
        <p:nvSpPr>
          <p:cNvPr id="20" name="TextBox 7"/>
          <p:cNvSpPr txBox="1">
            <a:spLocks noChangeArrowheads="1"/>
          </p:cNvSpPr>
          <p:nvPr/>
        </p:nvSpPr>
        <p:spPr bwMode="auto">
          <a:xfrm>
            <a:off x="2291196" y="88687"/>
            <a:ext cx="5262967" cy="646323"/>
          </a:xfrm>
          <a:prstGeom prst="rect">
            <a:avLst/>
          </a:prstGeom>
          <a:noFill/>
          <a:ln w="9525">
            <a:noFill/>
            <a:miter lim="800000"/>
            <a:headEnd/>
            <a:tailEnd/>
          </a:ln>
        </p:spPr>
        <p:txBody>
          <a:bodyPr wrap="none" lIns="91434" tIns="45716" rIns="91434" bIns="45716">
            <a:spAutoFit/>
          </a:bodyPr>
          <a:lstStyle/>
          <a:p>
            <a:pPr marL="571500" indent="-571500">
              <a:buFont typeface="Arial" panose="020B0604020202020204" pitchFamily="34" charset="0"/>
              <a:buChar char="•"/>
            </a:pPr>
            <a:r>
              <a:rPr lang="fr-FR" sz="3600" dirty="0" smtClean="0">
                <a:solidFill>
                  <a:srgbClr val="3C8FED"/>
                </a:solidFill>
                <a:latin typeface="Times New Roman" panose="02020603050405020304" pitchFamily="18" charset="0"/>
                <a:cs typeface="Times New Roman" panose="02020603050405020304" pitchFamily="18" charset="0"/>
              </a:rPr>
              <a:t>I. Présentation du sujet </a:t>
            </a:r>
            <a:endParaRPr lang="fr-FR" sz="3600" dirty="0">
              <a:solidFill>
                <a:srgbClr val="3C8FED"/>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58012" y="2221280"/>
            <a:ext cx="1687867"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du sujet</a:t>
            </a:r>
            <a:endParaRPr lang="fr-FR" dirty="0">
              <a:solidFill>
                <a:schemeClr val="bg1"/>
              </a:solidFill>
            </a:endParaRPr>
          </a:p>
        </p:txBody>
      </p:sp>
      <p:sp>
        <p:nvSpPr>
          <p:cNvPr id="7" name="Espace réservé du numéro de diapositive 6"/>
          <p:cNvSpPr>
            <a:spLocks noGrp="1"/>
          </p:cNvSpPr>
          <p:nvPr>
            <p:ph type="sldNum" sz="quarter" idx="12"/>
          </p:nvPr>
        </p:nvSpPr>
        <p:spPr>
          <a:xfrm>
            <a:off x="10078463" y="6472119"/>
            <a:ext cx="801560"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3</a:t>
            </a:fld>
            <a:r>
              <a:rPr lang="en-US" sz="2400" b="1" dirty="0" smtClean="0">
                <a:solidFill>
                  <a:schemeClr val="lt1"/>
                </a:solidFill>
              </a:rPr>
              <a:t>/24</a:t>
            </a:r>
            <a:endParaRPr lang="en-US" sz="2400" b="1" dirty="0">
              <a:solidFill>
                <a:schemeClr val="lt1"/>
              </a:solidFill>
            </a:endParaRPr>
          </a:p>
        </p:txBody>
      </p:sp>
      <p:sp>
        <p:nvSpPr>
          <p:cNvPr id="28" name="TextBox 7"/>
          <p:cNvSpPr txBox="1">
            <a:spLocks noChangeArrowheads="1"/>
          </p:cNvSpPr>
          <p:nvPr/>
        </p:nvSpPr>
        <p:spPr bwMode="auto">
          <a:xfrm>
            <a:off x="2833959" y="679819"/>
            <a:ext cx="2489772" cy="692489"/>
          </a:xfrm>
          <a:prstGeom prst="rect">
            <a:avLst/>
          </a:prstGeom>
          <a:noFill/>
          <a:ln w="9525">
            <a:noFill/>
            <a:miter lim="800000"/>
            <a:headEnd/>
            <a:tailEnd/>
          </a:ln>
        </p:spPr>
        <p:txBody>
          <a:bodyPr wrap="none" lIns="91434" tIns="45716" rIns="91434" bIns="45716">
            <a:spAutoFit/>
          </a:bodyPr>
          <a:lstStyle/>
          <a:p>
            <a:pPr marL="571500" indent="-571500"/>
            <a:r>
              <a:rPr lang="fr-FR" sz="3900" dirty="0" smtClean="0">
                <a:solidFill>
                  <a:srgbClr val="3C8FED"/>
                </a:solidFill>
                <a:latin typeface="Times New Roman" panose="02020603050405020304" pitchFamily="18" charset="0"/>
                <a:cs typeface="Times New Roman" panose="02020603050405020304" pitchFamily="18" charset="0"/>
              </a:rPr>
              <a:t>1. Contexte</a:t>
            </a:r>
            <a:endParaRPr lang="fr-FR" sz="3900" dirty="0">
              <a:solidFill>
                <a:srgbClr val="3C8FED"/>
              </a:solidFill>
              <a:latin typeface="Times New Roman" panose="02020603050405020304" pitchFamily="18" charset="0"/>
              <a:cs typeface="Times New Roman" panose="02020603050405020304" pitchFamily="18" charset="0"/>
            </a:endParaRPr>
          </a:p>
        </p:txBody>
      </p:sp>
      <p:sp>
        <p:nvSpPr>
          <p:cNvPr id="18" name="ZoneTexte 17"/>
          <p:cNvSpPr txBox="1"/>
          <p:nvPr/>
        </p:nvSpPr>
        <p:spPr>
          <a:xfrm>
            <a:off x="2741391" y="6350168"/>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8" name="Rectangle 7"/>
          <p:cNvSpPr/>
          <p:nvPr/>
        </p:nvSpPr>
        <p:spPr>
          <a:xfrm>
            <a:off x="-18634" y="5659962"/>
            <a:ext cx="1685510" cy="812157"/>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FR" dirty="0"/>
          </a:p>
        </p:txBody>
      </p:sp>
      <p:sp>
        <p:nvSpPr>
          <p:cNvPr id="21" name="Rounded Rectangle 10"/>
          <p:cNvSpPr/>
          <p:nvPr/>
        </p:nvSpPr>
        <p:spPr>
          <a:xfrm>
            <a:off x="1" y="4311729"/>
            <a:ext cx="166687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4" name="Rounded Rectangle 10"/>
          <p:cNvSpPr/>
          <p:nvPr/>
        </p:nvSpPr>
        <p:spPr>
          <a:xfrm>
            <a:off x="0" y="4995729"/>
            <a:ext cx="1629855"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Conclusion</a:t>
            </a:r>
            <a:endParaRPr lang="fr-FR" dirty="0"/>
          </a:p>
        </p:txBody>
      </p:sp>
      <p:pic>
        <p:nvPicPr>
          <p:cNvPr id="19" name="Image 18"/>
          <p:cNvPicPr>
            <a:picLocks noChangeAspect="1"/>
          </p:cNvPicPr>
          <p:nvPr/>
        </p:nvPicPr>
        <p:blipFill>
          <a:blip r:embed="rId3" cstate="print"/>
          <a:stretch>
            <a:fillRect/>
          </a:stretch>
        </p:blipFill>
        <p:spPr>
          <a:xfrm>
            <a:off x="0" y="2"/>
            <a:ext cx="1629855" cy="1507836"/>
          </a:xfrm>
          <a:prstGeom prst="rect">
            <a:avLst/>
          </a:prstGeom>
        </p:spPr>
      </p:pic>
    </p:spTree>
    <p:extLst>
      <p:ext uri="{BB962C8B-B14F-4D97-AF65-F5344CB8AC3E}">
        <p14:creationId xmlns:p14="http://schemas.microsoft.com/office/powerpoint/2010/main" val="3012526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
                                            <p:txEl>
                                              <p:pRg st="1" end="1"/>
                                            </p:txEl>
                                          </p:spTgt>
                                        </p:tgtEl>
                                        <p:attrNameLst>
                                          <p:attrName>style.visibility</p:attrName>
                                        </p:attrNameLst>
                                      </p:cBhvr>
                                      <p:to>
                                        <p:strVal val="visible"/>
                                      </p:to>
                                    </p:set>
                                    <p:animEffect transition="in" filter="fade">
                                      <p:cBhvr>
                                        <p:cTn id="26" dur="1000"/>
                                        <p:tgtEl>
                                          <p:spTgt spid="16">
                                            <p:txEl>
                                              <p:pRg st="1" end="1"/>
                                            </p:txEl>
                                          </p:spTgt>
                                        </p:tgtEl>
                                      </p:cBhvr>
                                    </p:animEffect>
                                    <p:anim calcmode="lin" valueType="num">
                                      <p:cBhvr>
                                        <p:cTn id="27"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fade">
                                      <p:cBhvr>
                                        <p:cTn id="33" dur="1000"/>
                                        <p:tgtEl>
                                          <p:spTgt spid="16">
                                            <p:txEl>
                                              <p:pRg st="2" end="2"/>
                                            </p:txEl>
                                          </p:spTgt>
                                        </p:tgtEl>
                                      </p:cBhvr>
                                    </p:animEffect>
                                    <p:anim calcmode="lin" valueType="num">
                                      <p:cBhvr>
                                        <p:cTn id="34"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6">
                                            <p:txEl>
                                              <p:pRg st="3" end="3"/>
                                            </p:txEl>
                                          </p:spTgt>
                                        </p:tgtEl>
                                        <p:attrNameLst>
                                          <p:attrName>style.visibility</p:attrName>
                                        </p:attrNameLst>
                                      </p:cBhvr>
                                      <p:to>
                                        <p:strVal val="visible"/>
                                      </p:to>
                                    </p:set>
                                    <p:animEffect transition="in" filter="fade">
                                      <p:cBhvr>
                                        <p:cTn id="40" dur="1000"/>
                                        <p:tgtEl>
                                          <p:spTgt spid="16">
                                            <p:txEl>
                                              <p:pRg st="3" end="3"/>
                                            </p:txEl>
                                          </p:spTgt>
                                        </p:tgtEl>
                                      </p:cBhvr>
                                    </p:animEffect>
                                    <p:anim calcmode="lin" valueType="num">
                                      <p:cBhvr>
                                        <p:cTn id="41"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xEl>
                                              <p:pRg st="4" end="4"/>
                                            </p:txEl>
                                          </p:spTgt>
                                        </p:tgtEl>
                                        <p:attrNameLst>
                                          <p:attrName>style.visibility</p:attrName>
                                        </p:attrNameLst>
                                      </p:cBhvr>
                                      <p:to>
                                        <p:strVal val="visible"/>
                                      </p:to>
                                    </p:set>
                                    <p:animEffect transition="in" filter="fade">
                                      <p:cBhvr>
                                        <p:cTn id="47" dur="1000"/>
                                        <p:tgtEl>
                                          <p:spTgt spid="16">
                                            <p:txEl>
                                              <p:pRg st="4" end="4"/>
                                            </p:txEl>
                                          </p:spTgt>
                                        </p:tgtEl>
                                      </p:cBhvr>
                                    </p:animEffect>
                                    <p:anim calcmode="lin" valueType="num">
                                      <p:cBhvr>
                                        <p:cTn id="48"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22" y="-13741"/>
            <a:ext cx="1075707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15300" y="2884780"/>
            <a:ext cx="226952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Définition des concepts</a:t>
            </a:r>
            <a:endParaRPr lang="fr-FR" dirty="0"/>
          </a:p>
        </p:txBody>
      </p:sp>
      <p:sp>
        <p:nvSpPr>
          <p:cNvPr id="5" name="Rounded Rectangle 4"/>
          <p:cNvSpPr/>
          <p:nvPr/>
        </p:nvSpPr>
        <p:spPr>
          <a:xfrm>
            <a:off x="-14522" y="1507837"/>
            <a:ext cx="226952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15300" y="3602985"/>
            <a:ext cx="231019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Architectures</a:t>
            </a:r>
            <a:endParaRPr lang="fr-FR" dirty="0"/>
          </a:p>
        </p:txBody>
      </p:sp>
      <p:sp>
        <p:nvSpPr>
          <p:cNvPr id="23" name="Rounded Rectangle 13"/>
          <p:cNvSpPr/>
          <p:nvPr/>
        </p:nvSpPr>
        <p:spPr>
          <a:xfrm>
            <a:off x="0" y="4970986"/>
            <a:ext cx="2461879"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29" name="Rounded Rectangle 5"/>
          <p:cNvSpPr/>
          <p:nvPr/>
        </p:nvSpPr>
        <p:spPr>
          <a:xfrm>
            <a:off x="1767685" y="63383"/>
            <a:ext cx="11745288" cy="6844259"/>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31" name="TextBox 7"/>
          <p:cNvSpPr txBox="1">
            <a:spLocks noChangeArrowheads="1"/>
          </p:cNvSpPr>
          <p:nvPr/>
        </p:nvSpPr>
        <p:spPr bwMode="auto">
          <a:xfrm>
            <a:off x="2652877" y="609263"/>
            <a:ext cx="3339364" cy="646323"/>
          </a:xfrm>
          <a:prstGeom prst="rect">
            <a:avLst/>
          </a:prstGeom>
          <a:noFill/>
          <a:ln w="9525">
            <a:noFill/>
            <a:miter lim="800000"/>
            <a:headEnd/>
            <a:tailEnd/>
          </a:ln>
        </p:spPr>
        <p:txBody>
          <a:bodyPr wrap="none" lIns="91434" tIns="45716" rIns="91434" bIns="45716">
            <a:spAutoFit/>
          </a:bodyPr>
          <a:lstStyle/>
          <a:p>
            <a:pPr marL="571500" indent="-571500"/>
            <a:r>
              <a:rPr lang="fr-FR" sz="3600" dirty="0" smtClean="0">
                <a:solidFill>
                  <a:srgbClr val="3C8FED"/>
                </a:solidFill>
                <a:latin typeface="Times New Roman" panose="02020603050405020304" pitchFamily="18" charset="0"/>
                <a:cs typeface="Times New Roman" panose="02020603050405020304" pitchFamily="18" charset="0"/>
              </a:rPr>
              <a:t>2. Problématique</a:t>
            </a:r>
            <a:endParaRPr lang="fr-FR" sz="3600" dirty="0">
              <a:solidFill>
                <a:srgbClr val="3C8FED"/>
              </a:solidFill>
              <a:latin typeface="Times New Roman" panose="02020603050405020304" pitchFamily="18" charset="0"/>
              <a:cs typeface="Times New Roman" panose="02020603050405020304" pitchFamily="18" charset="0"/>
            </a:endParaRPr>
          </a:p>
        </p:txBody>
      </p:sp>
      <p:sp>
        <p:nvSpPr>
          <p:cNvPr id="32" name="Rounded Rectangle 14"/>
          <p:cNvSpPr/>
          <p:nvPr/>
        </p:nvSpPr>
        <p:spPr>
          <a:xfrm>
            <a:off x="-71523" y="2224191"/>
            <a:ext cx="1825483"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du sujet</a:t>
            </a:r>
            <a:endParaRPr lang="fr-FR" dirty="0">
              <a:solidFill>
                <a:schemeClr val="bg1"/>
              </a:solidFill>
            </a:endParaRPr>
          </a:p>
        </p:txBody>
      </p:sp>
      <p:sp>
        <p:nvSpPr>
          <p:cNvPr id="27" name="Espace réservé du numéro de diapositive 1"/>
          <p:cNvSpPr>
            <a:spLocks noGrp="1"/>
          </p:cNvSpPr>
          <p:nvPr>
            <p:ph type="sldNum" sz="quarter" idx="12"/>
          </p:nvPr>
        </p:nvSpPr>
        <p:spPr>
          <a:xfrm>
            <a:off x="9904316" y="6447899"/>
            <a:ext cx="873667"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4</a:t>
            </a:fld>
            <a:r>
              <a:rPr lang="en-US" sz="2400" b="1" dirty="0" smtClean="0">
                <a:solidFill>
                  <a:schemeClr val="lt1"/>
                </a:solidFill>
              </a:rPr>
              <a:t>/24</a:t>
            </a:r>
            <a:endParaRPr lang="en-US" sz="2400" b="1" dirty="0">
              <a:solidFill>
                <a:schemeClr val="lt1"/>
              </a:solidFill>
            </a:endParaRPr>
          </a:p>
        </p:txBody>
      </p:sp>
      <p:sp>
        <p:nvSpPr>
          <p:cNvPr id="15" name="TextBox 7"/>
          <p:cNvSpPr txBox="1">
            <a:spLocks noChangeArrowheads="1"/>
          </p:cNvSpPr>
          <p:nvPr/>
        </p:nvSpPr>
        <p:spPr bwMode="auto">
          <a:xfrm>
            <a:off x="2081236" y="7777"/>
            <a:ext cx="5262967" cy="646323"/>
          </a:xfrm>
          <a:prstGeom prst="rect">
            <a:avLst/>
          </a:prstGeom>
          <a:noFill/>
          <a:ln w="9525">
            <a:noFill/>
            <a:miter lim="800000"/>
            <a:headEnd/>
            <a:tailEnd/>
          </a:ln>
        </p:spPr>
        <p:txBody>
          <a:bodyPr wrap="none" lIns="91434" tIns="45716" rIns="91434" bIns="45716">
            <a:spAutoFit/>
          </a:bodyPr>
          <a:lstStyle/>
          <a:p>
            <a:pPr marL="571500" indent="-571500">
              <a:buFont typeface="Arial" panose="020B0604020202020204" pitchFamily="34" charset="0"/>
              <a:buChar char="•"/>
            </a:pPr>
            <a:r>
              <a:rPr lang="fr-FR" sz="3600" dirty="0" smtClean="0">
                <a:solidFill>
                  <a:srgbClr val="3C8FED"/>
                </a:solidFill>
                <a:latin typeface="Times New Roman" panose="02020603050405020304" pitchFamily="18" charset="0"/>
                <a:cs typeface="Times New Roman" panose="02020603050405020304" pitchFamily="18" charset="0"/>
              </a:rPr>
              <a:t>I. Présentation du sujet </a:t>
            </a:r>
            <a:endParaRPr lang="fr-FR" sz="3600" dirty="0">
              <a:solidFill>
                <a:srgbClr val="3C8FED"/>
              </a:solidFill>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0274" y="1209141"/>
            <a:ext cx="1825496" cy="1762371"/>
          </a:xfrm>
          <a:prstGeom prst="rect">
            <a:avLst/>
          </a:prstGeom>
          <a:ln>
            <a:noFill/>
          </a:ln>
          <a:effectLst>
            <a:outerShdw blurRad="292100" dist="139700" dir="2700000" algn="tl" rotWithShape="0">
              <a:srgbClr val="333333">
                <a:alpha val="65000"/>
              </a:srgbClr>
            </a:outerShdw>
          </a:effectLst>
        </p:spPr>
      </p:pic>
      <p:sp>
        <p:nvSpPr>
          <p:cNvPr id="26" name="ZoneTexte 25"/>
          <p:cNvSpPr txBox="1"/>
          <p:nvPr/>
        </p:nvSpPr>
        <p:spPr>
          <a:xfrm>
            <a:off x="2567244" y="6541804"/>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50178" name="Rectangle 2"/>
          <p:cNvSpPr>
            <a:spLocks noChangeArrowheads="1"/>
          </p:cNvSpPr>
          <p:nvPr/>
        </p:nvSpPr>
        <p:spPr bwMode="auto">
          <a:xfrm>
            <a:off x="1767685" y="1238315"/>
            <a:ext cx="265099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Tx/>
              <a:buChar char="•"/>
            </a:pPr>
            <a:r>
              <a:rPr lang="fr-FR" dirty="0"/>
              <a:t>Comment nous pouvons utiliser les plateformes émergentes pour accompagner cette unique université à avoir des formations professionnelles en Master </a:t>
            </a:r>
            <a:r>
              <a:rPr lang="fr-FR" dirty="0" smtClean="0"/>
              <a:t>DevOps et Télécoms &amp; Réseaux?</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50179" name="Rectangle 3"/>
          <p:cNvSpPr>
            <a:spLocks noChangeArrowheads="1"/>
          </p:cNvSpPr>
          <p:nvPr/>
        </p:nvSpPr>
        <p:spPr bwMode="auto">
          <a:xfrm>
            <a:off x="4818178" y="4384435"/>
            <a:ext cx="5415029"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Tx/>
              <a:buChar char="•"/>
            </a:pPr>
            <a:r>
              <a:rPr lang="fr-FR" dirty="0"/>
              <a:t>Comment positionner les évaluations dans un parcours hybride ?</a:t>
            </a:r>
            <a:endParaRPr kumimoji="0" lang="fr-FR" i="0" u="none" strike="noStrike" cap="none" normalizeH="0" baseline="0" dirty="0" smtClean="0">
              <a:ln>
                <a:noFill/>
              </a:ln>
              <a:solidFill>
                <a:schemeClr val="tx1"/>
              </a:solidFill>
              <a:effectLst/>
              <a:latin typeface="Arial" pitchFamily="34" charset="0"/>
              <a:cs typeface="Arial" pitchFamily="34" charset="0"/>
            </a:endParaRPr>
          </a:p>
        </p:txBody>
      </p:sp>
      <p:pic>
        <p:nvPicPr>
          <p:cNvPr id="28" name="Image 27"/>
          <p:cNvPicPr>
            <a:picLocks noChangeAspect="1"/>
          </p:cNvPicPr>
          <p:nvPr/>
        </p:nvPicPr>
        <p:blipFill>
          <a:blip r:embed="rId4" cstate="print"/>
          <a:stretch>
            <a:fillRect/>
          </a:stretch>
        </p:blipFill>
        <p:spPr>
          <a:xfrm>
            <a:off x="0" y="7778"/>
            <a:ext cx="1711492" cy="1500060"/>
          </a:xfrm>
          <a:prstGeom prst="rect">
            <a:avLst/>
          </a:prstGeom>
        </p:spPr>
      </p:pic>
      <p:sp>
        <p:nvSpPr>
          <p:cNvPr id="24" name="Rounded Rectangle 12"/>
          <p:cNvSpPr/>
          <p:nvPr/>
        </p:nvSpPr>
        <p:spPr>
          <a:xfrm>
            <a:off x="-29025" y="4286986"/>
            <a:ext cx="1800487"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 name="Rectangle à coins arrondis 1"/>
          <p:cNvSpPr/>
          <p:nvPr/>
        </p:nvSpPr>
        <p:spPr>
          <a:xfrm>
            <a:off x="6264649" y="1730817"/>
            <a:ext cx="3755459" cy="98674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fr-FR" dirty="0"/>
              <a:t>Comment alterner les séances à distance et en présentiel avec quels </a:t>
            </a:r>
            <a:r>
              <a:rPr lang="fr-FR" dirty="0" smtClean="0"/>
              <a:t>outils</a:t>
            </a:r>
            <a:r>
              <a:rPr lang="fr-FR" dirty="0">
                <a:solidFill>
                  <a:schemeClr val="bg1"/>
                </a:solidFill>
              </a:rPr>
              <a:t> </a:t>
            </a:r>
            <a:r>
              <a:rPr lang="fr-FR" dirty="0" smtClean="0"/>
              <a:t>numériques </a:t>
            </a:r>
            <a:r>
              <a:rPr lang="fr-FR" dirty="0"/>
              <a:t>?</a:t>
            </a:r>
          </a:p>
        </p:txBody>
      </p:sp>
      <p:pic>
        <p:nvPicPr>
          <p:cNvPr id="35" name="Imag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5074" y="4207635"/>
            <a:ext cx="1419603" cy="1370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96257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1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0179"/>
                                        </p:tgtEl>
                                        <p:attrNameLst>
                                          <p:attrName>style.visibility</p:attrName>
                                        </p:attrNameLst>
                                      </p:cBhvr>
                                      <p:to>
                                        <p:strVal val="visible"/>
                                      </p:to>
                                    </p:set>
                                    <p:anim calcmode="lin" valueType="num">
                                      <p:cBhvr additive="base">
                                        <p:cTn id="36" dur="500" fill="hold"/>
                                        <p:tgtEl>
                                          <p:spTgt spid="50179"/>
                                        </p:tgtEl>
                                        <p:attrNameLst>
                                          <p:attrName>ppt_x</p:attrName>
                                        </p:attrNameLst>
                                      </p:cBhvr>
                                      <p:tavLst>
                                        <p:tav tm="0">
                                          <p:val>
                                            <p:strVal val="#ppt_x"/>
                                          </p:val>
                                        </p:tav>
                                        <p:tav tm="100000">
                                          <p:val>
                                            <p:strVal val="#ppt_x"/>
                                          </p:val>
                                        </p:tav>
                                      </p:tavLst>
                                    </p:anim>
                                    <p:anim calcmode="lin" valueType="num">
                                      <p:cBhvr additive="base">
                                        <p:cTn id="37"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p:bldP spid="50178" grpId="0"/>
      <p:bldP spid="50179"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885574"/>
            <a:ext cx="2160273"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Définition des concepts</a:t>
            </a:r>
            <a:endParaRPr lang="fr-FR" dirty="0"/>
          </a:p>
        </p:txBody>
      </p:sp>
      <p:sp>
        <p:nvSpPr>
          <p:cNvPr id="5" name="Rounded Rectangle 4"/>
          <p:cNvSpPr/>
          <p:nvPr/>
        </p:nvSpPr>
        <p:spPr>
          <a:xfrm>
            <a:off x="0" y="1507837"/>
            <a:ext cx="2160273"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15272" y="3591205"/>
            <a:ext cx="205660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Architectures</a:t>
            </a:r>
            <a:endParaRPr lang="fr-FR" dirty="0"/>
          </a:p>
          <a:p>
            <a:pPr fontAlgn="auto">
              <a:spcBef>
                <a:spcPts val="0"/>
              </a:spcBef>
              <a:spcAft>
                <a:spcPts val="0"/>
              </a:spcAft>
              <a:defRPr/>
            </a:pPr>
            <a:endParaRPr lang="fr-FR" dirty="0"/>
          </a:p>
        </p:txBody>
      </p:sp>
      <p:sp>
        <p:nvSpPr>
          <p:cNvPr id="23" name="Rounded Rectangle 13"/>
          <p:cNvSpPr/>
          <p:nvPr/>
        </p:nvSpPr>
        <p:spPr>
          <a:xfrm>
            <a:off x="-15272" y="4981663"/>
            <a:ext cx="2160277"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690310" y="-12"/>
            <a:ext cx="12063292" cy="685801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1" name="TextBox 7"/>
          <p:cNvSpPr txBox="1">
            <a:spLocks noChangeArrowheads="1"/>
          </p:cNvSpPr>
          <p:nvPr/>
        </p:nvSpPr>
        <p:spPr bwMode="auto">
          <a:xfrm>
            <a:off x="2041328" y="620401"/>
            <a:ext cx="2454506" cy="646323"/>
          </a:xfrm>
          <a:prstGeom prst="rect">
            <a:avLst/>
          </a:prstGeom>
          <a:noFill/>
          <a:ln w="9525">
            <a:noFill/>
            <a:miter lim="800000"/>
            <a:headEnd/>
            <a:tailEnd/>
          </a:ln>
        </p:spPr>
        <p:txBody>
          <a:bodyPr wrap="square" lIns="91434" tIns="45716" rIns="91434" bIns="45716">
            <a:spAutoFit/>
          </a:bodyPr>
          <a:lstStyle/>
          <a:p>
            <a:pPr marL="571500" indent="-571500"/>
            <a:r>
              <a:rPr lang="fr-FR" sz="3600" dirty="0" smtClean="0">
                <a:solidFill>
                  <a:srgbClr val="3C8FED"/>
                </a:solidFill>
                <a:latin typeface="Times New Roman" panose="02020603050405020304" pitchFamily="18" charset="0"/>
                <a:cs typeface="Times New Roman" panose="02020603050405020304" pitchFamily="18" charset="0"/>
              </a:rPr>
              <a:t>3. Objectifs</a:t>
            </a:r>
            <a:endParaRPr lang="fr-FR" sz="3600" dirty="0">
              <a:solidFill>
                <a:srgbClr val="3C8FED"/>
              </a:solidFill>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a:xfrm>
            <a:off x="9979022" y="6462895"/>
            <a:ext cx="801560"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5</a:t>
            </a:fld>
            <a:r>
              <a:rPr lang="en-US" sz="2400" b="1" dirty="0" smtClean="0">
                <a:solidFill>
                  <a:schemeClr val="lt1"/>
                </a:solidFill>
              </a:rPr>
              <a:t>/24</a:t>
            </a:r>
            <a:endParaRPr lang="en-US" sz="2400" b="1" dirty="0">
              <a:solidFill>
                <a:schemeClr val="lt1"/>
              </a:solidFill>
            </a:endParaRPr>
          </a:p>
        </p:txBody>
      </p:sp>
      <p:sp>
        <p:nvSpPr>
          <p:cNvPr id="15" name="Rounded Rectangle 14"/>
          <p:cNvSpPr/>
          <p:nvPr/>
        </p:nvSpPr>
        <p:spPr>
          <a:xfrm>
            <a:off x="-43886" y="2182949"/>
            <a:ext cx="1673741"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du sujet</a:t>
            </a:r>
            <a:endParaRPr lang="fr-FR" dirty="0">
              <a:solidFill>
                <a:schemeClr val="bg1"/>
              </a:solidFill>
            </a:endParaRP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4962" y="1547733"/>
            <a:ext cx="2267446" cy="40954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TextBox 7"/>
          <p:cNvSpPr txBox="1">
            <a:spLocks noChangeArrowheads="1"/>
          </p:cNvSpPr>
          <p:nvPr/>
        </p:nvSpPr>
        <p:spPr bwMode="auto">
          <a:xfrm>
            <a:off x="2644563" y="29342"/>
            <a:ext cx="5262967" cy="646323"/>
          </a:xfrm>
          <a:prstGeom prst="rect">
            <a:avLst/>
          </a:prstGeom>
          <a:noFill/>
          <a:ln w="9525">
            <a:noFill/>
            <a:miter lim="800000"/>
            <a:headEnd/>
            <a:tailEnd/>
          </a:ln>
        </p:spPr>
        <p:txBody>
          <a:bodyPr wrap="none" lIns="91434" tIns="45716" rIns="91434" bIns="45716">
            <a:spAutoFit/>
          </a:bodyPr>
          <a:lstStyle/>
          <a:p>
            <a:pPr marL="571500" indent="-571500">
              <a:buFont typeface="Arial" panose="020B0604020202020204" pitchFamily="34" charset="0"/>
              <a:buChar char="•"/>
            </a:pPr>
            <a:r>
              <a:rPr lang="fr-FR" sz="3600" dirty="0" smtClean="0">
                <a:solidFill>
                  <a:srgbClr val="3C8FED"/>
                </a:solidFill>
                <a:latin typeface="Times New Roman" panose="02020603050405020304" pitchFamily="18" charset="0"/>
                <a:cs typeface="Times New Roman" panose="02020603050405020304" pitchFamily="18" charset="0"/>
              </a:rPr>
              <a:t>I. Présentation du sujet </a:t>
            </a:r>
            <a:endParaRPr lang="fr-FR" sz="3600" dirty="0">
              <a:solidFill>
                <a:srgbClr val="3C8FED"/>
              </a:solidFill>
              <a:latin typeface="Times New Roman" panose="02020603050405020304" pitchFamily="18" charset="0"/>
              <a:cs typeface="Times New Roman" panose="02020603050405020304" pitchFamily="18" charset="0"/>
            </a:endParaRPr>
          </a:p>
        </p:txBody>
      </p:sp>
      <p:sp>
        <p:nvSpPr>
          <p:cNvPr id="20" name="ZoneTexte 19"/>
          <p:cNvSpPr txBox="1"/>
          <p:nvPr/>
        </p:nvSpPr>
        <p:spPr>
          <a:xfrm>
            <a:off x="2632425" y="657053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48129" name="Rectangle 1"/>
          <p:cNvSpPr>
            <a:spLocks noChangeArrowheads="1"/>
          </p:cNvSpPr>
          <p:nvPr/>
        </p:nvSpPr>
        <p:spPr bwMode="auto">
          <a:xfrm>
            <a:off x="4907307" y="863950"/>
            <a:ext cx="5541678"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Font typeface="Wingdings" pitchFamily="2" charset="2"/>
              <a:buChar char="ü"/>
            </a:pPr>
            <a:r>
              <a:rPr lang="fr-FR" sz="2000" dirty="0">
                <a:latin typeface="Times New Roman" pitchFamily="18" charset="0"/>
                <a:ea typeface="Calibri" pitchFamily="34" charset="0"/>
                <a:cs typeface="Times New Roman" pitchFamily="18" charset="0"/>
              </a:rPr>
              <a:t>Faire une </a:t>
            </a:r>
            <a:r>
              <a:rPr lang="fr-FR" sz="2000" dirty="0">
                <a:latin typeface="Calibri"/>
                <a:ea typeface="Calibri" pitchFamily="34" charset="0"/>
                <a:cs typeface="Times New Roman" pitchFamily="18" charset="0"/>
              </a:rPr>
              <a:t>é</a:t>
            </a:r>
            <a:r>
              <a:rPr lang="fr-FR" sz="2000" dirty="0">
                <a:latin typeface="Times New Roman" pitchFamily="18" charset="0"/>
                <a:ea typeface="Calibri" pitchFamily="34" charset="0"/>
                <a:cs typeface="Times New Roman" pitchFamily="18" charset="0"/>
              </a:rPr>
              <a:t>tude des outils de la plateforme</a:t>
            </a:r>
            <a:r>
              <a:rPr lang="fr-FR" sz="2000" dirty="0" smtClean="0">
                <a:latin typeface="Times New Roman" pitchFamily="18" charset="0"/>
                <a:ea typeface="Calibri" pitchFamily="34" charset="0"/>
                <a:cs typeface="Times New Roman" pitchFamily="18" charset="0"/>
              </a:rPr>
              <a:t>.</a:t>
            </a:r>
            <a:endParaRPr lang="fr-FR" sz="2000" dirty="0" smtClean="0"/>
          </a:p>
          <a:p>
            <a:pPr lvl="0">
              <a:buFont typeface="Wingdings" pitchFamily="2" charset="2"/>
              <a:buChar char="ü"/>
            </a:pPr>
            <a:r>
              <a:rPr lang="fr-FR" sz="2000" dirty="0" smtClean="0"/>
              <a:t>Offre </a:t>
            </a:r>
            <a:r>
              <a:rPr lang="fr-FR" sz="2000" dirty="0"/>
              <a:t>aux étudiants un environnement </a:t>
            </a:r>
            <a:r>
              <a:rPr lang="fr-FR" sz="2000" dirty="0" smtClean="0"/>
              <a:t>d’apprentissage Hybride.</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a:p>
            <a:pPr lvl="0" eaLnBrk="0" hangingPunct="0">
              <a:buFont typeface="Wingdings" pitchFamily="2" charset="2"/>
              <a:buChar char="ü"/>
            </a:pPr>
            <a:r>
              <a:rPr lang="fr-FR" sz="2000" dirty="0"/>
              <a:t>R</a:t>
            </a:r>
            <a:r>
              <a:rPr lang="fr-FR" sz="2000" dirty="0" smtClean="0"/>
              <a:t>épondre </a:t>
            </a:r>
            <a:r>
              <a:rPr lang="fr-FR" sz="2000" dirty="0"/>
              <a:t>à une demande institutionnelle de diversification des modalités </a:t>
            </a:r>
            <a:r>
              <a:rPr lang="fr-FR" sz="2000" dirty="0" smtClean="0"/>
              <a:t>d’apprentissage. </a:t>
            </a:r>
          </a:p>
          <a:p>
            <a:pPr eaLnBrk="0" hangingPunct="0">
              <a:buFont typeface="Wingdings" pitchFamily="2" charset="2"/>
              <a:buChar char="ü"/>
            </a:pPr>
            <a:r>
              <a:rPr lang="fr-FR" sz="2000" dirty="0" smtClean="0">
                <a:latin typeface="Times New Roman" pitchFamily="18" charset="0"/>
                <a:ea typeface="Calibri" pitchFamily="34" charset="0"/>
                <a:cs typeface="Times New Roman" pitchFamily="18" charset="0"/>
              </a:rPr>
              <a:t>Proposer </a:t>
            </a:r>
            <a:r>
              <a:rPr lang="fr-FR" sz="2000" dirty="0">
                <a:latin typeface="Times New Roman" pitchFamily="18" charset="0"/>
                <a:ea typeface="Calibri" pitchFamily="34" charset="0"/>
                <a:cs typeface="Times New Roman" pitchFamily="18" charset="0"/>
              </a:rPr>
              <a:t>une plateforme de développement collaborative</a:t>
            </a:r>
            <a:r>
              <a:rPr lang="fr-FR" sz="2000" dirty="0" smtClean="0">
                <a:latin typeface="Times New Roman" pitchFamily="18" charset="0"/>
                <a:ea typeface="Calibri" pitchFamily="34" charset="0"/>
                <a:cs typeface="Times New Roman" pitchFamily="18" charset="0"/>
              </a:rPr>
              <a:t>.</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Proposer une </a:t>
            </a:r>
            <a:r>
              <a:rPr lang="fr-FR" sz="2000" dirty="0" smtClean="0">
                <a:latin typeface="Times New Roman" pitchFamily="18" charset="0"/>
                <a:ea typeface="Calibri" pitchFamily="34" charset="0"/>
                <a:cs typeface="Times New Roman" pitchFamily="18" charset="0"/>
              </a:rPr>
              <a:t>fonctionnalité intéressante de Asterisk pour faire des annonces.</a:t>
            </a:r>
          </a:p>
          <a:p>
            <a:pPr lvl="0" eaLnBrk="0" hangingPunct="0">
              <a:buFont typeface="Wingdings" pitchFamily="2" charset="2"/>
              <a:buChar char="ü"/>
            </a:pPr>
            <a:r>
              <a:rPr lang="fr-FR" sz="2000" dirty="0" smtClean="0"/>
              <a:t>Proposer le couplage des plateformes permettant :  </a:t>
            </a:r>
          </a:p>
          <a:p>
            <a:pPr lvl="0" eaLnBrk="0" hangingPunct="0"/>
            <a:r>
              <a:rPr lang="fr-FR" sz="2000" dirty="0" smtClean="0"/>
              <a:t> - Aux étudiants </a:t>
            </a:r>
            <a:r>
              <a:rPr lang="fr-FR" sz="2000" dirty="0"/>
              <a:t>et enseignants de publier les sites </a:t>
            </a:r>
            <a:r>
              <a:rPr lang="fr-FR" sz="2000" dirty="0" smtClean="0"/>
              <a:t>de chaque élément constitutif.</a:t>
            </a:r>
          </a:p>
          <a:p>
            <a:pPr lvl="0" eaLnBrk="0" hangingPunct="0"/>
            <a:r>
              <a:rPr lang="fr-FR" sz="2000" dirty="0" smtClean="0"/>
              <a:t> - Aux étudiants et </a:t>
            </a:r>
            <a:r>
              <a:rPr lang="fr-FR" sz="2000" dirty="0"/>
              <a:t>enseignants</a:t>
            </a:r>
            <a:r>
              <a:rPr lang="fr-FR" sz="2000" dirty="0" smtClean="0"/>
              <a:t> d’avoir une </a:t>
            </a:r>
            <a:r>
              <a:rPr lang="fr-FR" sz="2000" dirty="0" err="1" smtClean="0"/>
              <a:t>facilté</a:t>
            </a:r>
            <a:r>
              <a:rPr lang="fr-FR" sz="2000" dirty="0" smtClean="0"/>
              <a:t> d’utilisations des </a:t>
            </a:r>
            <a:r>
              <a:rPr lang="fr-FR" sz="2000" dirty="0"/>
              <a:t>formules </a:t>
            </a:r>
            <a:r>
              <a:rPr lang="fr-FR" sz="2000" dirty="0" smtClean="0"/>
              <a:t>mathématiques </a:t>
            </a:r>
            <a:r>
              <a:rPr lang="fr-FR" sz="2000" dirty="0"/>
              <a:t>et les </a:t>
            </a:r>
            <a:r>
              <a:rPr lang="fr-FR" sz="2000" dirty="0" smtClean="0"/>
              <a:t>algorithmes en ligne.</a:t>
            </a:r>
          </a:p>
          <a:p>
            <a:pPr lvl="0" eaLnBrk="0" hangingPunct="0"/>
            <a:endParaRPr lang="fr-FR" sz="2000" dirty="0" smtClean="0"/>
          </a:p>
          <a:p>
            <a:pPr lvl="0" eaLnBrk="0" hangingPunct="0">
              <a:buFont typeface="Wingdings" pitchFamily="2" charset="2"/>
              <a:buChar char="ü"/>
            </a:pPr>
            <a:endParaRPr lang="fr-FR" sz="2000" dirty="0" smtClean="0"/>
          </a:p>
          <a:p>
            <a:pPr lvl="0" eaLnBrk="0" hangingPunct="0">
              <a:buFont typeface="Wingdings" pitchFamily="2" charset="2"/>
              <a:buChar char="ü"/>
            </a:pPr>
            <a:endParaRPr lang="fr-FR"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ü"/>
              <a:tabLst/>
            </a:pP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4" name="Image 23"/>
          <p:cNvPicPr>
            <a:picLocks noChangeAspect="1"/>
          </p:cNvPicPr>
          <p:nvPr/>
        </p:nvPicPr>
        <p:blipFill>
          <a:blip r:embed="rId4" cstate="print"/>
          <a:stretch>
            <a:fillRect/>
          </a:stretch>
        </p:blipFill>
        <p:spPr>
          <a:xfrm>
            <a:off x="0" y="2"/>
            <a:ext cx="1629855" cy="1507836"/>
          </a:xfrm>
          <a:prstGeom prst="rect">
            <a:avLst/>
          </a:prstGeom>
        </p:spPr>
      </p:pic>
      <p:sp>
        <p:nvSpPr>
          <p:cNvPr id="18" name="Rounded Rectangle 12"/>
          <p:cNvSpPr/>
          <p:nvPr/>
        </p:nvSpPr>
        <p:spPr>
          <a:xfrm>
            <a:off x="-43861" y="4274093"/>
            <a:ext cx="173417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en-US" dirty="0"/>
          </a:p>
        </p:txBody>
      </p:sp>
    </p:spTree>
    <p:extLst>
      <p:ext uri="{BB962C8B-B14F-4D97-AF65-F5344CB8AC3E}">
        <p14:creationId xmlns:p14="http://schemas.microsoft.com/office/powerpoint/2010/main" val="410908670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29">
                                            <p:txEl>
                                              <p:pRg st="0" end="0"/>
                                            </p:txEl>
                                          </p:spTgt>
                                        </p:tgtEl>
                                        <p:attrNameLst>
                                          <p:attrName>style.visibility</p:attrName>
                                        </p:attrNameLst>
                                      </p:cBhvr>
                                      <p:to>
                                        <p:strVal val="visible"/>
                                      </p:to>
                                    </p:set>
                                    <p:animEffect transition="in" filter="wipe(left)">
                                      <p:cBhvr>
                                        <p:cTn id="22" dur="500"/>
                                        <p:tgtEl>
                                          <p:spTgt spid="4812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29">
                                            <p:txEl>
                                              <p:pRg st="1" end="1"/>
                                            </p:txEl>
                                          </p:spTgt>
                                        </p:tgtEl>
                                        <p:attrNameLst>
                                          <p:attrName>style.visibility</p:attrName>
                                        </p:attrNameLst>
                                      </p:cBhvr>
                                      <p:to>
                                        <p:strVal val="visible"/>
                                      </p:to>
                                    </p:set>
                                    <p:animEffect transition="in" filter="wipe(left)">
                                      <p:cBhvr>
                                        <p:cTn id="27" dur="500"/>
                                        <p:tgtEl>
                                          <p:spTgt spid="4812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29">
                                            <p:txEl>
                                              <p:pRg st="2" end="2"/>
                                            </p:txEl>
                                          </p:spTgt>
                                        </p:tgtEl>
                                        <p:attrNameLst>
                                          <p:attrName>style.visibility</p:attrName>
                                        </p:attrNameLst>
                                      </p:cBhvr>
                                      <p:to>
                                        <p:strVal val="visible"/>
                                      </p:to>
                                    </p:set>
                                    <p:animEffect transition="in" filter="wipe(left)">
                                      <p:cBhvr>
                                        <p:cTn id="32" dur="500"/>
                                        <p:tgtEl>
                                          <p:spTgt spid="4812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129">
                                            <p:txEl>
                                              <p:pRg st="3" end="3"/>
                                            </p:txEl>
                                          </p:spTgt>
                                        </p:tgtEl>
                                        <p:attrNameLst>
                                          <p:attrName>style.visibility</p:attrName>
                                        </p:attrNameLst>
                                      </p:cBhvr>
                                      <p:to>
                                        <p:strVal val="visible"/>
                                      </p:to>
                                    </p:set>
                                    <p:animEffect transition="in" filter="wipe(left)">
                                      <p:cBhvr>
                                        <p:cTn id="37" dur="500"/>
                                        <p:tgtEl>
                                          <p:spTgt spid="4812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129">
                                            <p:txEl>
                                              <p:pRg st="4" end="4"/>
                                            </p:txEl>
                                          </p:spTgt>
                                        </p:tgtEl>
                                        <p:attrNameLst>
                                          <p:attrName>style.visibility</p:attrName>
                                        </p:attrNameLst>
                                      </p:cBhvr>
                                      <p:to>
                                        <p:strVal val="visible"/>
                                      </p:to>
                                    </p:set>
                                    <p:animEffect transition="in" filter="wipe(left)">
                                      <p:cBhvr>
                                        <p:cTn id="42" dur="500"/>
                                        <p:tgtEl>
                                          <p:spTgt spid="4812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129">
                                            <p:txEl>
                                              <p:pRg st="5" end="5"/>
                                            </p:txEl>
                                          </p:spTgt>
                                        </p:tgtEl>
                                        <p:attrNameLst>
                                          <p:attrName>style.visibility</p:attrName>
                                        </p:attrNameLst>
                                      </p:cBhvr>
                                      <p:to>
                                        <p:strVal val="visible"/>
                                      </p:to>
                                    </p:set>
                                    <p:animEffect transition="in" filter="wipe(left)">
                                      <p:cBhvr>
                                        <p:cTn id="47" dur="500"/>
                                        <p:tgtEl>
                                          <p:spTgt spid="48129">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129">
                                            <p:txEl>
                                              <p:pRg st="6" end="6"/>
                                            </p:txEl>
                                          </p:spTgt>
                                        </p:tgtEl>
                                        <p:attrNameLst>
                                          <p:attrName>style.visibility</p:attrName>
                                        </p:attrNameLst>
                                      </p:cBhvr>
                                      <p:to>
                                        <p:strVal val="visible"/>
                                      </p:to>
                                    </p:set>
                                    <p:animEffect transition="in" filter="wipe(left)">
                                      <p:cBhvr>
                                        <p:cTn id="52" dur="500"/>
                                        <p:tgtEl>
                                          <p:spTgt spid="48129">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8129">
                                            <p:txEl>
                                              <p:pRg st="7" end="7"/>
                                            </p:txEl>
                                          </p:spTgt>
                                        </p:tgtEl>
                                        <p:attrNameLst>
                                          <p:attrName>style.visibility</p:attrName>
                                        </p:attrNameLst>
                                      </p:cBhvr>
                                      <p:to>
                                        <p:strVal val="visible"/>
                                      </p:to>
                                    </p:set>
                                    <p:animEffect transition="in" filter="wipe(left)">
                                      <p:cBhvr>
                                        <p:cTn id="57" dur="500"/>
                                        <p:tgtEl>
                                          <p:spTgt spid="4812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7" grpId="0"/>
      <p:bldP spid="4812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885574"/>
            <a:ext cx="2160273"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Définition des concepts</a:t>
            </a:r>
            <a:endParaRPr lang="fr-FR" dirty="0"/>
          </a:p>
        </p:txBody>
      </p:sp>
      <p:sp>
        <p:nvSpPr>
          <p:cNvPr id="5" name="Rounded Rectangle 4"/>
          <p:cNvSpPr/>
          <p:nvPr/>
        </p:nvSpPr>
        <p:spPr>
          <a:xfrm>
            <a:off x="0" y="1507837"/>
            <a:ext cx="2160273"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15272" y="3591205"/>
            <a:ext cx="2056600"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Architectures</a:t>
            </a:r>
            <a:endParaRPr lang="fr-FR" dirty="0"/>
          </a:p>
          <a:p>
            <a:pPr fontAlgn="auto">
              <a:spcBef>
                <a:spcPts val="0"/>
              </a:spcBef>
              <a:spcAft>
                <a:spcPts val="0"/>
              </a:spcAft>
              <a:defRPr/>
            </a:pPr>
            <a:endParaRPr lang="fr-FR" dirty="0"/>
          </a:p>
        </p:txBody>
      </p:sp>
      <p:sp>
        <p:nvSpPr>
          <p:cNvPr id="23" name="Rounded Rectangle 13"/>
          <p:cNvSpPr/>
          <p:nvPr/>
        </p:nvSpPr>
        <p:spPr>
          <a:xfrm>
            <a:off x="-15272" y="4981663"/>
            <a:ext cx="2160277"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690311" y="-12"/>
            <a:ext cx="12063292" cy="685801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lgn="ctr" fontAlgn="auto">
              <a:spcBef>
                <a:spcPts val="0"/>
              </a:spcBef>
              <a:spcAft>
                <a:spcPts val="0"/>
              </a:spcAft>
              <a:defRPr/>
            </a:pPr>
            <a:endParaRPr lang="en-US" dirty="0"/>
          </a:p>
        </p:txBody>
      </p:sp>
      <p:sp>
        <p:nvSpPr>
          <p:cNvPr id="21" name="TextBox 7"/>
          <p:cNvSpPr txBox="1">
            <a:spLocks noChangeArrowheads="1"/>
          </p:cNvSpPr>
          <p:nvPr/>
        </p:nvSpPr>
        <p:spPr bwMode="auto">
          <a:xfrm>
            <a:off x="2041327" y="620401"/>
            <a:ext cx="6023644" cy="646323"/>
          </a:xfrm>
          <a:prstGeom prst="rect">
            <a:avLst/>
          </a:prstGeom>
          <a:noFill/>
          <a:ln w="9525">
            <a:noFill/>
            <a:miter lim="800000"/>
            <a:headEnd/>
            <a:tailEnd/>
          </a:ln>
        </p:spPr>
        <p:txBody>
          <a:bodyPr wrap="square" lIns="91434" tIns="45716" rIns="91434" bIns="45716">
            <a:spAutoFit/>
          </a:bodyPr>
          <a:lstStyle/>
          <a:p>
            <a:pPr marL="571500" indent="-571500"/>
            <a:r>
              <a:rPr lang="fr-FR" sz="3600" dirty="0" smtClean="0">
                <a:solidFill>
                  <a:schemeClr val="tx2">
                    <a:lumMod val="60000"/>
                    <a:lumOff val="40000"/>
                  </a:schemeClr>
                </a:solidFill>
                <a:latin typeface="Times New Roman" panose="02020603050405020304" pitchFamily="18" charset="0"/>
                <a:cs typeface="Times New Roman" panose="02020603050405020304" pitchFamily="18" charset="0"/>
              </a:rPr>
              <a:t>3. </a:t>
            </a:r>
            <a:r>
              <a:rPr lang="fr-FR" sz="3600" b="1" dirty="0">
                <a:solidFill>
                  <a:schemeClr val="tx2">
                    <a:lumMod val="60000"/>
                    <a:lumOff val="40000"/>
                  </a:schemeClr>
                </a:solidFill>
                <a:latin typeface="Times New Roman" panose="02020603050405020304" pitchFamily="18" charset="0"/>
                <a:cs typeface="Times New Roman" panose="02020603050405020304" pitchFamily="18" charset="0"/>
              </a:rPr>
              <a:t>Définition des concepts</a:t>
            </a:r>
            <a:endParaRPr lang="fr-F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a:xfrm>
            <a:off x="9979022" y="6462895"/>
            <a:ext cx="801560"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6</a:t>
            </a:fld>
            <a:r>
              <a:rPr lang="en-US" sz="2400" b="1" dirty="0" smtClean="0">
                <a:solidFill>
                  <a:schemeClr val="lt1"/>
                </a:solidFill>
              </a:rPr>
              <a:t>/24</a:t>
            </a:r>
            <a:endParaRPr lang="en-US" sz="2400" b="1" dirty="0">
              <a:solidFill>
                <a:schemeClr val="lt1"/>
              </a:solidFill>
            </a:endParaRPr>
          </a:p>
        </p:txBody>
      </p:sp>
      <p:sp>
        <p:nvSpPr>
          <p:cNvPr id="15" name="Rounded Rectangle 14"/>
          <p:cNvSpPr/>
          <p:nvPr/>
        </p:nvSpPr>
        <p:spPr>
          <a:xfrm>
            <a:off x="442671" y="2197206"/>
            <a:ext cx="1673741"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du sujet</a:t>
            </a:r>
            <a:endParaRPr lang="fr-FR" dirty="0">
              <a:solidFill>
                <a:schemeClr val="bg1"/>
              </a:solidFill>
            </a:endParaRPr>
          </a:p>
        </p:txBody>
      </p:sp>
      <p:sp>
        <p:nvSpPr>
          <p:cNvPr id="17" name="TextBox 7"/>
          <p:cNvSpPr txBox="1">
            <a:spLocks noChangeArrowheads="1"/>
          </p:cNvSpPr>
          <p:nvPr/>
        </p:nvSpPr>
        <p:spPr bwMode="auto">
          <a:xfrm>
            <a:off x="2644563" y="29342"/>
            <a:ext cx="5262967" cy="646323"/>
          </a:xfrm>
          <a:prstGeom prst="rect">
            <a:avLst/>
          </a:prstGeom>
          <a:noFill/>
          <a:ln w="9525">
            <a:noFill/>
            <a:miter lim="800000"/>
            <a:headEnd/>
            <a:tailEnd/>
          </a:ln>
        </p:spPr>
        <p:txBody>
          <a:bodyPr wrap="none" lIns="91434" tIns="45716" rIns="91434" bIns="45716">
            <a:spAutoFit/>
          </a:bodyPr>
          <a:lstStyle/>
          <a:p>
            <a:pPr marL="571500" indent="-571500">
              <a:buFont typeface="Arial" panose="020B0604020202020204" pitchFamily="34" charset="0"/>
              <a:buChar char="•"/>
            </a:pPr>
            <a:r>
              <a:rPr lang="fr-FR" sz="3600" dirty="0" smtClean="0">
                <a:solidFill>
                  <a:srgbClr val="3C8FED"/>
                </a:solidFill>
                <a:latin typeface="Times New Roman" panose="02020603050405020304" pitchFamily="18" charset="0"/>
                <a:cs typeface="Times New Roman" panose="02020603050405020304" pitchFamily="18" charset="0"/>
              </a:rPr>
              <a:t>I. Présentation du sujet </a:t>
            </a:r>
            <a:endParaRPr lang="fr-FR" sz="3600" dirty="0">
              <a:solidFill>
                <a:srgbClr val="3C8FED"/>
              </a:solidFill>
              <a:latin typeface="Times New Roman" panose="02020603050405020304" pitchFamily="18" charset="0"/>
              <a:cs typeface="Times New Roman" panose="02020603050405020304" pitchFamily="18" charset="0"/>
            </a:endParaRPr>
          </a:p>
        </p:txBody>
      </p:sp>
      <p:sp>
        <p:nvSpPr>
          <p:cNvPr id="20" name="ZoneTexte 19"/>
          <p:cNvSpPr txBox="1"/>
          <p:nvPr/>
        </p:nvSpPr>
        <p:spPr>
          <a:xfrm>
            <a:off x="2632425" y="657053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sp>
        <p:nvSpPr>
          <p:cNvPr id="48129" name="Rectangle 1"/>
          <p:cNvSpPr>
            <a:spLocks noChangeArrowheads="1"/>
          </p:cNvSpPr>
          <p:nvPr/>
        </p:nvSpPr>
        <p:spPr bwMode="auto">
          <a:xfrm>
            <a:off x="4654302" y="2467057"/>
            <a:ext cx="9099301" cy="2862322"/>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342900" lvl="0" indent="-342900" eaLnBrk="0" hangingPunct="0">
              <a:buFont typeface="Wingdings" panose="05000000000000000000" pitchFamily="2" charset="2"/>
              <a:buChar char="q"/>
            </a:pPr>
            <a:r>
              <a:rPr lang="fr-FR" sz="2000" b="1" dirty="0" smtClean="0">
                <a:latin typeface="Times New Roman" panose="02020603050405020304" pitchFamily="18" charset="0"/>
                <a:cs typeface="Times New Roman" panose="02020603050405020304" pitchFamily="18" charset="0"/>
              </a:rPr>
              <a:t>Enseignement Hybride</a:t>
            </a:r>
          </a:p>
          <a:p>
            <a:pPr marL="342900" lvl="0" indent="-342900" eaLnBrk="0" hangingPunct="0">
              <a:buFont typeface="Wingdings" panose="05000000000000000000" pitchFamily="2" charset="2"/>
              <a:buChar char="q"/>
            </a:pPr>
            <a:r>
              <a:rPr kumimoji="0" 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L’Apprentissage Synchrone</a:t>
            </a:r>
          </a:p>
          <a:p>
            <a:pPr marL="342900" indent="-342900" eaLnBrk="0" hangingPunct="0">
              <a:buFont typeface="Wingdings" panose="05000000000000000000" pitchFamily="2" charset="2"/>
              <a:buChar char="q"/>
            </a:pPr>
            <a:r>
              <a:rPr lang="fr-FR" sz="2000" b="1" dirty="0">
                <a:latin typeface="Times New Roman" panose="02020603050405020304" pitchFamily="18" charset="0"/>
                <a:cs typeface="Times New Roman" panose="02020603050405020304" pitchFamily="18" charset="0"/>
              </a:rPr>
              <a:t>L’Apprentissage </a:t>
            </a:r>
            <a:r>
              <a:rPr lang="fr-FR" sz="2000" b="1" dirty="0" smtClean="0">
                <a:latin typeface="Times New Roman" panose="02020603050405020304" pitchFamily="18" charset="0"/>
                <a:cs typeface="Times New Roman" panose="02020603050405020304" pitchFamily="18" charset="0"/>
              </a:rPr>
              <a:t>Asynchrone</a:t>
            </a:r>
            <a:endParaRPr lang="fr-FR" sz="2000" dirty="0">
              <a:latin typeface="Arial" pitchFamily="34" charset="0"/>
              <a:cs typeface="Arial" pitchFamily="34" charset="0"/>
            </a:endParaRPr>
          </a:p>
          <a:p>
            <a:pPr marL="342900" lvl="0" indent="-342900" eaLnBrk="0" hangingPunct="0">
              <a:buFont typeface="Wingdings" panose="05000000000000000000" pitchFamily="2" charset="2"/>
              <a:buChar char="q"/>
            </a:pPr>
            <a:r>
              <a:rPr lang="fr-FR" sz="2000" b="1" dirty="0" smtClean="0">
                <a:latin typeface="Arial" pitchFamily="34" charset="0"/>
                <a:cs typeface="Arial" pitchFamily="34" charset="0"/>
              </a:rPr>
              <a:t>Gitlab</a:t>
            </a:r>
            <a:endParaRPr lang="fr-FR" sz="2000" b="1" dirty="0">
              <a:latin typeface="Arial" pitchFamily="34" charset="0"/>
              <a:cs typeface="Arial" pitchFamily="34" charset="0"/>
            </a:endParaRPr>
          </a:p>
          <a:p>
            <a:pPr marL="342900" indent="-342900" eaLnBrk="0" hangingPunct="0">
              <a:buFont typeface="Wingdings" panose="05000000000000000000" pitchFamily="2" charset="2"/>
              <a:buChar char="Ø"/>
            </a:pPr>
            <a:r>
              <a:rPr lang="fr-FR" sz="2000" b="1" dirty="0" smtClean="0">
                <a:latin typeface="Arial" pitchFamily="34" charset="0"/>
                <a:cs typeface="Arial" pitchFamily="34" charset="0"/>
              </a:rPr>
              <a:t>CI/CD</a:t>
            </a:r>
            <a:endParaRPr lang="fr-FR" sz="2000" b="1" dirty="0">
              <a:latin typeface="Arial" pitchFamily="34" charset="0"/>
              <a:cs typeface="Arial" pitchFamily="34" charset="0"/>
            </a:endParaRPr>
          </a:p>
          <a:p>
            <a:pPr marL="342900" indent="-342900" eaLnBrk="0" hangingPunct="0">
              <a:buFont typeface="Wingdings" panose="05000000000000000000" pitchFamily="2" charset="2"/>
              <a:buChar char="Ø"/>
            </a:pPr>
            <a:r>
              <a:rPr lang="fr-FR" sz="2000" b="1" dirty="0" smtClean="0">
                <a:latin typeface="Arial" pitchFamily="34" charset="0"/>
                <a:cs typeface="Arial" pitchFamily="34" charset="0"/>
              </a:rPr>
              <a:t>Gitlab-</a:t>
            </a:r>
            <a:r>
              <a:rPr lang="fr-FR" sz="2000" b="1" dirty="0" err="1" smtClean="0">
                <a:latin typeface="Arial" pitchFamily="34" charset="0"/>
                <a:cs typeface="Arial" pitchFamily="34" charset="0"/>
              </a:rPr>
              <a:t>Runners</a:t>
            </a:r>
            <a:endParaRPr lang="fr-FR" sz="2000" b="1" dirty="0">
              <a:latin typeface="Arial" pitchFamily="34" charset="0"/>
              <a:cs typeface="Arial" pitchFamily="34" charset="0"/>
            </a:endParaRPr>
          </a:p>
          <a:p>
            <a:pPr marL="342900" indent="-342900" eaLnBrk="0" hangingPunct="0">
              <a:buFont typeface="Wingdings" panose="05000000000000000000" pitchFamily="2" charset="2"/>
              <a:buChar char="Ø"/>
            </a:pPr>
            <a:r>
              <a:rPr lang="fr-FR" sz="2000" b="1" dirty="0" smtClean="0">
                <a:latin typeface="Arial" pitchFamily="34" charset="0"/>
                <a:cs typeface="Arial" pitchFamily="34" charset="0"/>
              </a:rPr>
              <a:t>Gitlab-Pages</a:t>
            </a:r>
            <a:endParaRPr lang="fr-FR" sz="2000" b="1" dirty="0">
              <a:latin typeface="Arial" pitchFamily="34" charset="0"/>
              <a:cs typeface="Arial" pitchFamily="34" charset="0"/>
            </a:endParaRPr>
          </a:p>
          <a:p>
            <a:pPr marL="342900" lvl="0" indent="-342900" eaLnBrk="0" hangingPunct="0">
              <a:buFont typeface="Wingdings" panose="05000000000000000000" pitchFamily="2" charset="2"/>
              <a:buChar char="q"/>
            </a:pPr>
            <a:endParaRPr kumimoji="0" lang="fr-FR" sz="2000" b="1" i="0" u="none" strike="noStrike" cap="none" normalizeH="0" baseline="0" dirty="0" smtClean="0">
              <a:ln>
                <a:noFill/>
              </a:ln>
              <a:solidFill>
                <a:schemeClr val="tx1"/>
              </a:solidFill>
              <a:effectLst/>
              <a:latin typeface="Arial" pitchFamily="34" charset="0"/>
              <a:cs typeface="Arial" pitchFamily="34" charset="0"/>
            </a:endParaRPr>
          </a:p>
          <a:p>
            <a:pPr marL="342900" lvl="0" indent="-342900" eaLnBrk="0" hangingPunct="0">
              <a:buFont typeface="Wingdings" panose="05000000000000000000" pitchFamily="2" charset="2"/>
              <a:buChar char="q"/>
            </a:pP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4" name="Image 23"/>
          <p:cNvPicPr>
            <a:picLocks noChangeAspect="1"/>
          </p:cNvPicPr>
          <p:nvPr/>
        </p:nvPicPr>
        <p:blipFill>
          <a:blip r:embed="rId3" cstate="print"/>
          <a:stretch>
            <a:fillRect/>
          </a:stretch>
        </p:blipFill>
        <p:spPr>
          <a:xfrm>
            <a:off x="0" y="2"/>
            <a:ext cx="1629855" cy="1507836"/>
          </a:xfrm>
          <a:prstGeom prst="rect">
            <a:avLst/>
          </a:prstGeom>
        </p:spPr>
      </p:pic>
      <p:sp>
        <p:nvSpPr>
          <p:cNvPr id="18" name="Rounded Rectangle 12"/>
          <p:cNvSpPr/>
          <p:nvPr/>
        </p:nvSpPr>
        <p:spPr>
          <a:xfrm>
            <a:off x="-43861" y="4274093"/>
            <a:ext cx="173417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en-US" dirty="0"/>
          </a:p>
        </p:txBody>
      </p:sp>
    </p:spTree>
    <p:extLst>
      <p:ext uri="{BB962C8B-B14F-4D97-AF65-F5344CB8AC3E}">
        <p14:creationId xmlns:p14="http://schemas.microsoft.com/office/powerpoint/2010/main" val="1832526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29">
                                            <p:txEl>
                                              <p:pRg st="0" end="0"/>
                                            </p:txEl>
                                          </p:spTgt>
                                        </p:tgtEl>
                                        <p:attrNameLst>
                                          <p:attrName>style.visibility</p:attrName>
                                        </p:attrNameLst>
                                      </p:cBhvr>
                                      <p:to>
                                        <p:strVal val="visible"/>
                                      </p:to>
                                    </p:set>
                                    <p:animEffect transition="in" filter="wipe(left)">
                                      <p:cBhvr>
                                        <p:cTn id="17" dur="500"/>
                                        <p:tgtEl>
                                          <p:spTgt spid="4812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29">
                                            <p:txEl>
                                              <p:pRg st="1" end="1"/>
                                            </p:txEl>
                                          </p:spTgt>
                                        </p:tgtEl>
                                        <p:attrNameLst>
                                          <p:attrName>style.visibility</p:attrName>
                                        </p:attrNameLst>
                                      </p:cBhvr>
                                      <p:to>
                                        <p:strVal val="visible"/>
                                      </p:to>
                                    </p:set>
                                    <p:animEffect transition="in" filter="wipe(left)">
                                      <p:cBhvr>
                                        <p:cTn id="22" dur="500"/>
                                        <p:tgtEl>
                                          <p:spTgt spid="4812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29">
                                            <p:txEl>
                                              <p:pRg st="2" end="2"/>
                                            </p:txEl>
                                          </p:spTgt>
                                        </p:tgtEl>
                                        <p:attrNameLst>
                                          <p:attrName>style.visibility</p:attrName>
                                        </p:attrNameLst>
                                      </p:cBhvr>
                                      <p:to>
                                        <p:strVal val="visible"/>
                                      </p:to>
                                    </p:set>
                                    <p:animEffect transition="in" filter="wipe(left)">
                                      <p:cBhvr>
                                        <p:cTn id="27" dur="500"/>
                                        <p:tgtEl>
                                          <p:spTgt spid="4812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29">
                                            <p:txEl>
                                              <p:pRg st="3" end="3"/>
                                            </p:txEl>
                                          </p:spTgt>
                                        </p:tgtEl>
                                        <p:attrNameLst>
                                          <p:attrName>style.visibility</p:attrName>
                                        </p:attrNameLst>
                                      </p:cBhvr>
                                      <p:to>
                                        <p:strVal val="visible"/>
                                      </p:to>
                                    </p:set>
                                    <p:animEffect transition="in" filter="wipe(left)">
                                      <p:cBhvr>
                                        <p:cTn id="32" dur="500"/>
                                        <p:tgtEl>
                                          <p:spTgt spid="4812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129">
                                            <p:txEl>
                                              <p:pRg st="4" end="4"/>
                                            </p:txEl>
                                          </p:spTgt>
                                        </p:tgtEl>
                                        <p:attrNameLst>
                                          <p:attrName>style.visibility</p:attrName>
                                        </p:attrNameLst>
                                      </p:cBhvr>
                                      <p:to>
                                        <p:strVal val="visible"/>
                                      </p:to>
                                    </p:set>
                                    <p:animEffect transition="in" filter="wipe(left)">
                                      <p:cBhvr>
                                        <p:cTn id="37" dur="500"/>
                                        <p:tgtEl>
                                          <p:spTgt spid="4812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129">
                                            <p:txEl>
                                              <p:pRg st="5" end="5"/>
                                            </p:txEl>
                                          </p:spTgt>
                                        </p:tgtEl>
                                        <p:attrNameLst>
                                          <p:attrName>style.visibility</p:attrName>
                                        </p:attrNameLst>
                                      </p:cBhvr>
                                      <p:to>
                                        <p:strVal val="visible"/>
                                      </p:to>
                                    </p:set>
                                    <p:animEffect transition="in" filter="wipe(left)">
                                      <p:cBhvr>
                                        <p:cTn id="42" dur="500"/>
                                        <p:tgtEl>
                                          <p:spTgt spid="4812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129">
                                            <p:txEl>
                                              <p:pRg st="6" end="6"/>
                                            </p:txEl>
                                          </p:spTgt>
                                        </p:tgtEl>
                                        <p:attrNameLst>
                                          <p:attrName>style.visibility</p:attrName>
                                        </p:attrNameLst>
                                      </p:cBhvr>
                                      <p:to>
                                        <p:strVal val="visible"/>
                                      </p:to>
                                    </p:set>
                                    <p:animEffect transition="in" filter="wipe(left)">
                                      <p:cBhvr>
                                        <p:cTn id="47" dur="500"/>
                                        <p:tgtEl>
                                          <p:spTgt spid="481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7" grpId="0"/>
      <p:bldP spid="4812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55852"/>
            <a:ext cx="153975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du sujet</a:t>
            </a:r>
            <a:endParaRPr lang="fr-FR" dirty="0">
              <a:solidFill>
                <a:schemeClr val="bg1"/>
              </a:solidFill>
            </a:endParaRPr>
          </a:p>
        </p:txBody>
      </p:sp>
      <p:sp>
        <p:nvSpPr>
          <p:cNvPr id="13" name="Rounded Rectangle 12"/>
          <p:cNvSpPr/>
          <p:nvPr/>
        </p:nvSpPr>
        <p:spPr>
          <a:xfrm>
            <a:off x="0" y="3583200"/>
            <a:ext cx="225337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a:t>Architectures</a:t>
            </a:r>
            <a:endParaRPr lang="fr-FR" dirty="0"/>
          </a:p>
        </p:txBody>
      </p:sp>
      <p:sp>
        <p:nvSpPr>
          <p:cNvPr id="5" name="Rounded Rectangle 4"/>
          <p:cNvSpPr/>
          <p:nvPr/>
        </p:nvSpPr>
        <p:spPr>
          <a:xfrm>
            <a:off x="0" y="1453277"/>
            <a:ext cx="207025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1" y="4294232"/>
            <a:ext cx="153975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3" name="Rounded Rectangle 13"/>
          <p:cNvSpPr/>
          <p:nvPr/>
        </p:nvSpPr>
        <p:spPr>
          <a:xfrm>
            <a:off x="0" y="4982255"/>
            <a:ext cx="237483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512547" y="-12"/>
            <a:ext cx="12241056" cy="685801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buNone/>
            </a:pPr>
            <a:endParaRPr lang="fr-FR" sz="3200" dirty="0"/>
          </a:p>
        </p:txBody>
      </p:sp>
      <p:sp>
        <p:nvSpPr>
          <p:cNvPr id="15" name="Rounded Rectangle 14"/>
          <p:cNvSpPr/>
          <p:nvPr/>
        </p:nvSpPr>
        <p:spPr>
          <a:xfrm>
            <a:off x="-4556" y="2899200"/>
            <a:ext cx="1544312"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Définition </a:t>
            </a:r>
            <a:r>
              <a:rPr lang="fr-FR" dirty="0"/>
              <a:t>des concepts</a:t>
            </a:r>
          </a:p>
          <a:p>
            <a:pPr fontAlgn="auto">
              <a:spcBef>
                <a:spcPts val="0"/>
              </a:spcBef>
              <a:spcAft>
                <a:spcPts val="0"/>
              </a:spcAft>
              <a:defRPr/>
            </a:pPr>
            <a:endParaRPr lang="fr-FR" dirty="0">
              <a:solidFill>
                <a:schemeClr val="bg1"/>
              </a:solidFill>
            </a:endParaRPr>
          </a:p>
        </p:txBody>
      </p:sp>
      <p:sp>
        <p:nvSpPr>
          <p:cNvPr id="20" name="TextBox 8"/>
          <p:cNvSpPr txBox="1"/>
          <p:nvPr/>
        </p:nvSpPr>
        <p:spPr>
          <a:xfrm>
            <a:off x="1799093" y="1220008"/>
            <a:ext cx="9274239" cy="461657"/>
          </a:xfrm>
          <a:prstGeom prst="rect">
            <a:avLst/>
          </a:prstGeom>
          <a:noFill/>
        </p:spPr>
        <p:txBody>
          <a:bodyPr wrap="square" lIns="91434" tIns="45716" rIns="91434" bIns="45716">
            <a:spAutoFit/>
          </a:bodyPr>
          <a:lstStyle/>
          <a:p>
            <a:endParaRPr lang="fr-FR" sz="2400" dirty="0">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a:xfrm>
            <a:off x="9984411" y="6425176"/>
            <a:ext cx="792037" cy="392850"/>
          </a:xfr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algn="ctr"/>
            <a:fld id="{BA15100D-83DB-4D9A-A01A-44FD6D585C16}" type="slidenum">
              <a:rPr lang="en-US" sz="2400" b="1" smtClean="0">
                <a:solidFill>
                  <a:schemeClr val="lt1"/>
                </a:solidFill>
              </a:rPr>
              <a:pPr algn="ctr"/>
              <a:t>7</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647339" y="657053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pic>
        <p:nvPicPr>
          <p:cNvPr id="18" name="Image 17"/>
          <p:cNvPicPr>
            <a:picLocks noChangeAspect="1"/>
          </p:cNvPicPr>
          <p:nvPr/>
        </p:nvPicPr>
        <p:blipFill>
          <a:blip r:embed="rId3" cstate="print"/>
          <a:stretch>
            <a:fillRect/>
          </a:stretch>
        </p:blipFill>
        <p:spPr>
          <a:xfrm>
            <a:off x="0" y="2"/>
            <a:ext cx="1539755" cy="1507836"/>
          </a:xfrm>
          <a:prstGeom prst="rect">
            <a:avLst/>
          </a:prstGeom>
        </p:spPr>
      </p:pic>
      <p:sp>
        <p:nvSpPr>
          <p:cNvPr id="19" name="TextBox 7"/>
          <p:cNvSpPr txBox="1">
            <a:spLocks noChangeArrowheads="1"/>
          </p:cNvSpPr>
          <p:nvPr/>
        </p:nvSpPr>
        <p:spPr bwMode="auto">
          <a:xfrm>
            <a:off x="1707606" y="95651"/>
            <a:ext cx="7622159" cy="1077210"/>
          </a:xfrm>
          <a:prstGeom prst="rect">
            <a:avLst/>
          </a:prstGeom>
          <a:noFill/>
          <a:ln w="9525">
            <a:noFill/>
            <a:miter lim="800000"/>
            <a:headEnd/>
            <a:tailEnd/>
          </a:ln>
        </p:spPr>
        <p:txBody>
          <a:bodyPr wrap="square" lIns="91434" tIns="45716" rIns="91434" bIns="45716">
            <a:spAutoFit/>
          </a:bodyPr>
          <a:lstStyle/>
          <a:p>
            <a:pPr marL="457200" indent="-457200" algn="ctr">
              <a:buFont typeface="Arial" pitchFamily="34" charset="0"/>
              <a:buChar char="•"/>
            </a:pPr>
            <a:r>
              <a:rPr lang="fr-FR" sz="3200" b="1" dirty="0" smtClean="0">
                <a:solidFill>
                  <a:schemeClr val="tx2">
                    <a:lumMod val="60000"/>
                    <a:lumOff val="40000"/>
                  </a:schemeClr>
                </a:solidFill>
                <a:latin typeface="Lucida Calligraphy" panose="03010101010101010101" pitchFamily="66" charset="0"/>
              </a:rPr>
              <a:t>Etude</a:t>
            </a:r>
            <a:r>
              <a:rPr lang="fr-FR" sz="3200" dirty="0" smtClean="0">
                <a:solidFill>
                  <a:schemeClr val="accent1"/>
                </a:solidFill>
                <a:latin typeface="Lucida Calligraphy" pitchFamily="66" charset="0"/>
              </a:rPr>
              <a:t> </a:t>
            </a:r>
            <a:r>
              <a:rPr lang="fr-FR" sz="3200" b="1" dirty="0" smtClean="0">
                <a:solidFill>
                  <a:schemeClr val="accent1"/>
                </a:solidFill>
                <a:latin typeface="Lucida Calligraphy" pitchFamily="66" charset="0"/>
              </a:rPr>
              <a:t>des plateformes et Outils utilisés</a:t>
            </a:r>
            <a:r>
              <a:rPr lang="fr-FR" sz="3200" b="1" dirty="0" smtClean="0">
                <a:solidFill>
                  <a:schemeClr val="tx2">
                    <a:lumMod val="60000"/>
                    <a:lumOff val="40000"/>
                  </a:schemeClr>
                </a:solidFill>
                <a:latin typeface="Lucida Calligraphy" panose="03010101010101010101" pitchFamily="66" charset="0"/>
              </a:rPr>
              <a:t>  </a:t>
            </a:r>
            <a:endParaRPr lang="fr-FR" sz="3200" b="1" dirty="0" smtClean="0">
              <a:solidFill>
                <a:schemeClr val="tx2">
                  <a:lumMod val="60000"/>
                  <a:lumOff val="40000"/>
                </a:schemeClr>
              </a:solidFill>
            </a:endParaRPr>
          </a:p>
        </p:txBody>
      </p:sp>
      <p:pic>
        <p:nvPicPr>
          <p:cNvPr id="27" name="Picture 4"/>
          <p:cNvPicPr/>
          <p:nvPr/>
        </p:nvPicPr>
        <p:blipFill>
          <a:blip r:embed="rId4" cstate="print"/>
          <a:stretch/>
        </p:blipFill>
        <p:spPr>
          <a:xfrm>
            <a:off x="1593260" y="4762633"/>
            <a:ext cx="2385360" cy="1081857"/>
          </a:xfrm>
          <a:prstGeom prst="rect">
            <a:avLst/>
          </a:prstGeom>
          <a:ln>
            <a:noFill/>
          </a:ln>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7605" y="584733"/>
            <a:ext cx="2300483" cy="1587042"/>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9204" y="1077816"/>
            <a:ext cx="2425628" cy="1207697"/>
          </a:xfrm>
          <a:prstGeom prst="rect">
            <a:avLst/>
          </a:prstGeom>
        </p:spPr>
      </p:pic>
      <p:pic>
        <p:nvPicPr>
          <p:cNvPr id="8" name="Imag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84079" y="3717601"/>
            <a:ext cx="2862643" cy="875703"/>
          </a:xfrm>
          <a:prstGeom prst="rect">
            <a:avLst/>
          </a:prstGeom>
        </p:spPr>
      </p:pic>
      <p:pic>
        <p:nvPicPr>
          <p:cNvPr id="9" name="Imag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8034" y="4762633"/>
            <a:ext cx="2007142" cy="1219530"/>
          </a:xfrm>
          <a:prstGeom prst="rect">
            <a:avLst/>
          </a:prstGeom>
        </p:spPr>
      </p:pic>
      <p:pic>
        <p:nvPicPr>
          <p:cNvPr id="10" name="Imag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31381" y="1056381"/>
            <a:ext cx="1843065" cy="1147055"/>
          </a:xfrm>
          <a:prstGeom prst="rect">
            <a:avLst/>
          </a:prstGeom>
        </p:spPr>
      </p:pic>
      <p:pic>
        <p:nvPicPr>
          <p:cNvPr id="12" name="Image 11"/>
          <p:cNvPicPr>
            <a:picLocks noChangeAspect="1"/>
          </p:cNvPicPr>
          <p:nvPr/>
        </p:nvPicPr>
        <p:blipFill>
          <a:blip r:embed="rId10"/>
          <a:stretch>
            <a:fillRect/>
          </a:stretch>
        </p:blipFill>
        <p:spPr>
          <a:xfrm>
            <a:off x="1539757" y="2235097"/>
            <a:ext cx="5250700" cy="2295085"/>
          </a:xfrm>
          <a:prstGeom prst="rect">
            <a:avLst/>
          </a:prstGeom>
        </p:spPr>
      </p:pic>
      <p:pic>
        <p:nvPicPr>
          <p:cNvPr id="14" name="Imag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91075" y="2235097"/>
            <a:ext cx="2915520" cy="1420855"/>
          </a:xfrm>
          <a:prstGeom prst="rect">
            <a:avLst/>
          </a:prstGeom>
        </p:spPr>
      </p:pic>
      <p:pic>
        <p:nvPicPr>
          <p:cNvPr id="24" name="Imag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90457" y="4485630"/>
            <a:ext cx="1910705" cy="1910705"/>
          </a:xfrm>
          <a:prstGeom prst="rect">
            <a:avLst/>
          </a:prstGeom>
        </p:spPr>
      </p:pic>
    </p:spTree>
    <p:extLst>
      <p:ext uri="{BB962C8B-B14F-4D97-AF65-F5344CB8AC3E}">
        <p14:creationId xmlns:p14="http://schemas.microsoft.com/office/powerpoint/2010/main" val="4189702989"/>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42"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6" presetClass="entr" presetSubtype="21"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par>
                                <p:cTn id="27" presetID="16" presetClass="entr" presetSubtype="21"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arn(inVertical)">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949" y="0"/>
            <a:ext cx="11017299" cy="7821488"/>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0" y="2155852"/>
            <a:ext cx="153975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du sujet</a:t>
            </a:r>
            <a:endParaRPr lang="fr-FR" dirty="0">
              <a:solidFill>
                <a:schemeClr val="bg1"/>
              </a:solidFill>
            </a:endParaRPr>
          </a:p>
        </p:txBody>
      </p:sp>
      <p:sp>
        <p:nvSpPr>
          <p:cNvPr id="13" name="Rounded Rectangle 12"/>
          <p:cNvSpPr/>
          <p:nvPr/>
        </p:nvSpPr>
        <p:spPr>
          <a:xfrm>
            <a:off x="0" y="3583200"/>
            <a:ext cx="225337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Architectures</a:t>
            </a:r>
            <a:endParaRPr lang="fr-FR" dirty="0"/>
          </a:p>
          <a:p>
            <a:pPr fontAlgn="auto">
              <a:spcBef>
                <a:spcPts val="0"/>
              </a:spcBef>
              <a:spcAft>
                <a:spcPts val="0"/>
              </a:spcAft>
              <a:defRPr/>
            </a:pPr>
            <a:endParaRPr lang="en-US" dirty="0"/>
          </a:p>
        </p:txBody>
      </p:sp>
      <p:sp>
        <p:nvSpPr>
          <p:cNvPr id="5" name="Rounded Rectangle 4"/>
          <p:cNvSpPr/>
          <p:nvPr/>
        </p:nvSpPr>
        <p:spPr>
          <a:xfrm>
            <a:off x="0" y="1453277"/>
            <a:ext cx="207025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1" y="4294232"/>
            <a:ext cx="153975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3" name="Rounded Rectangle 13"/>
          <p:cNvSpPr/>
          <p:nvPr/>
        </p:nvSpPr>
        <p:spPr>
          <a:xfrm>
            <a:off x="0" y="4982255"/>
            <a:ext cx="2374836"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693968" y="-12"/>
            <a:ext cx="10076026" cy="7821500"/>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pPr>
              <a:buNone/>
            </a:pPr>
            <a:endParaRPr lang="fr-FR" sz="3200" dirty="0"/>
          </a:p>
        </p:txBody>
      </p:sp>
      <p:sp>
        <p:nvSpPr>
          <p:cNvPr id="15" name="Rounded Rectangle 14"/>
          <p:cNvSpPr/>
          <p:nvPr/>
        </p:nvSpPr>
        <p:spPr>
          <a:xfrm>
            <a:off x="-4556" y="2899200"/>
            <a:ext cx="1544312"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Définition </a:t>
            </a:r>
            <a:r>
              <a:rPr lang="fr-FR" dirty="0"/>
              <a:t>des concepts</a:t>
            </a:r>
          </a:p>
          <a:p>
            <a:pPr fontAlgn="auto">
              <a:spcBef>
                <a:spcPts val="0"/>
              </a:spcBef>
              <a:spcAft>
                <a:spcPts val="0"/>
              </a:spcAft>
              <a:defRPr/>
            </a:pPr>
            <a:endParaRPr lang="fr-FR" dirty="0">
              <a:solidFill>
                <a:schemeClr val="bg1"/>
              </a:solidFill>
            </a:endParaRPr>
          </a:p>
        </p:txBody>
      </p:sp>
      <p:sp>
        <p:nvSpPr>
          <p:cNvPr id="20" name="TextBox 8"/>
          <p:cNvSpPr txBox="1"/>
          <p:nvPr/>
        </p:nvSpPr>
        <p:spPr>
          <a:xfrm>
            <a:off x="1799093" y="1220008"/>
            <a:ext cx="9274239" cy="461657"/>
          </a:xfrm>
          <a:prstGeom prst="rect">
            <a:avLst/>
          </a:prstGeom>
          <a:noFill/>
        </p:spPr>
        <p:txBody>
          <a:bodyPr wrap="square" lIns="91434" tIns="45716" rIns="91434" bIns="45716">
            <a:spAutoFit/>
          </a:bodyPr>
          <a:lstStyle/>
          <a:p>
            <a:endParaRPr lang="fr-FR" sz="2400" dirty="0">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a:xfrm>
            <a:off x="10387382" y="7428638"/>
            <a:ext cx="1088921" cy="392850"/>
          </a:xfr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algn="ctr"/>
            <a:fld id="{BA15100D-83DB-4D9A-A01A-44FD6D585C16}" type="slidenum">
              <a:rPr lang="en-US" sz="2400" b="1" smtClean="0">
                <a:solidFill>
                  <a:schemeClr val="lt1"/>
                </a:solidFill>
              </a:rPr>
              <a:pPr algn="ctr"/>
              <a:t>8</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647339" y="657053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pic>
        <p:nvPicPr>
          <p:cNvPr id="18" name="Image 17"/>
          <p:cNvPicPr>
            <a:picLocks noChangeAspect="1"/>
          </p:cNvPicPr>
          <p:nvPr/>
        </p:nvPicPr>
        <p:blipFill>
          <a:blip r:embed="rId3" cstate="print"/>
          <a:stretch>
            <a:fillRect/>
          </a:stretch>
        </p:blipFill>
        <p:spPr>
          <a:xfrm>
            <a:off x="0" y="2"/>
            <a:ext cx="1539755" cy="1507836"/>
          </a:xfrm>
          <a:prstGeom prst="rect">
            <a:avLst/>
          </a:prstGeom>
        </p:spPr>
      </p:pic>
      <p:sp>
        <p:nvSpPr>
          <p:cNvPr id="19" name="TextBox 7"/>
          <p:cNvSpPr txBox="1">
            <a:spLocks noChangeArrowheads="1"/>
          </p:cNvSpPr>
          <p:nvPr/>
        </p:nvSpPr>
        <p:spPr bwMode="auto">
          <a:xfrm>
            <a:off x="1707606" y="95651"/>
            <a:ext cx="7622159" cy="1077210"/>
          </a:xfrm>
          <a:prstGeom prst="rect">
            <a:avLst/>
          </a:prstGeom>
          <a:noFill/>
          <a:ln w="9525">
            <a:noFill/>
            <a:miter lim="800000"/>
            <a:headEnd/>
            <a:tailEnd/>
          </a:ln>
        </p:spPr>
        <p:txBody>
          <a:bodyPr wrap="square" lIns="91434" tIns="45716" rIns="91434" bIns="45716">
            <a:spAutoFit/>
          </a:bodyPr>
          <a:lstStyle/>
          <a:p>
            <a:pPr marL="457200" indent="-457200" algn="ctr">
              <a:buFont typeface="Arial" pitchFamily="34" charset="0"/>
              <a:buChar char="•"/>
            </a:pPr>
            <a:r>
              <a:rPr lang="fr-FR" sz="3200" i="1" dirty="0" smtClean="0">
                <a:solidFill>
                  <a:schemeClr val="tx2">
                    <a:lumMod val="60000"/>
                    <a:lumOff val="40000"/>
                  </a:schemeClr>
                </a:solidFill>
              </a:rPr>
              <a:t>Etude comparative des </a:t>
            </a:r>
            <a:r>
              <a:rPr lang="fr-FR" sz="3200" i="1" dirty="0" smtClean="0">
                <a:solidFill>
                  <a:schemeClr val="tx2">
                    <a:lumMod val="60000"/>
                    <a:lumOff val="40000"/>
                  </a:schemeClr>
                </a:solidFill>
              </a:rPr>
              <a:t>plateformes d’enseignement à distance</a:t>
            </a:r>
            <a:endParaRPr lang="fr-FR" sz="3200" i="1" dirty="0" smtClean="0">
              <a:solidFill>
                <a:schemeClr val="tx2">
                  <a:lumMod val="60000"/>
                  <a:lumOff val="40000"/>
                </a:schemeClr>
              </a:solidFill>
            </a:endParaRPr>
          </a:p>
        </p:txBody>
      </p:sp>
      <p:graphicFrame>
        <p:nvGraphicFramePr>
          <p:cNvPr id="21" name="Tableau 20"/>
          <p:cNvGraphicFramePr>
            <a:graphicFrameLocks noGrp="1"/>
          </p:cNvGraphicFramePr>
          <p:nvPr>
            <p:extLst>
              <p:ext uri="{D42A27DB-BD31-4B8C-83A1-F6EECF244321}">
                <p14:modId xmlns:p14="http://schemas.microsoft.com/office/powerpoint/2010/main" val="2095612551"/>
              </p:ext>
            </p:extLst>
          </p:nvPr>
        </p:nvGraphicFramePr>
        <p:xfrm>
          <a:off x="2678744" y="1207852"/>
          <a:ext cx="7344816" cy="6391656"/>
        </p:xfrm>
        <a:graphic>
          <a:graphicData uri="http://schemas.openxmlformats.org/drawingml/2006/table">
            <a:tbl>
              <a:tblPr/>
              <a:tblGrid>
                <a:gridCol w="1605007">
                  <a:extLst>
                    <a:ext uri="{9D8B030D-6E8A-4147-A177-3AD203B41FA5}">
                      <a16:colId xmlns:a16="http://schemas.microsoft.com/office/drawing/2014/main" val="20000"/>
                    </a:ext>
                  </a:extLst>
                </a:gridCol>
                <a:gridCol w="1729586">
                  <a:extLst>
                    <a:ext uri="{9D8B030D-6E8A-4147-A177-3AD203B41FA5}">
                      <a16:colId xmlns:a16="http://schemas.microsoft.com/office/drawing/2014/main" val="20001"/>
                    </a:ext>
                  </a:extLst>
                </a:gridCol>
                <a:gridCol w="2001672">
                  <a:extLst>
                    <a:ext uri="{9D8B030D-6E8A-4147-A177-3AD203B41FA5}">
                      <a16:colId xmlns:a16="http://schemas.microsoft.com/office/drawing/2014/main" val="20002"/>
                    </a:ext>
                  </a:extLst>
                </a:gridCol>
                <a:gridCol w="2008551">
                  <a:extLst>
                    <a:ext uri="{9D8B030D-6E8A-4147-A177-3AD203B41FA5}">
                      <a16:colId xmlns:a16="http://schemas.microsoft.com/office/drawing/2014/main" val="20003"/>
                    </a:ext>
                  </a:extLst>
                </a:gridCol>
              </a:tblGrid>
              <a:tr h="351500">
                <a:tc>
                  <a:txBody>
                    <a:bodyPr/>
                    <a:lstStyle/>
                    <a:p>
                      <a:pPr algn="just">
                        <a:lnSpc>
                          <a:spcPct val="115000"/>
                        </a:lnSpc>
                        <a:spcBef>
                          <a:spcPts val="1200"/>
                        </a:spcBef>
                        <a:spcAft>
                          <a:spcPts val="0"/>
                        </a:spcAft>
                      </a:pPr>
                      <a:endParaRPr lang="fr-FR" sz="1200" kern="150" dirty="0">
                        <a:latin typeface="Times New Roman"/>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just">
                        <a:lnSpc>
                          <a:spcPct val="115000"/>
                        </a:lnSpc>
                        <a:spcBef>
                          <a:spcPts val="1200"/>
                        </a:spcBef>
                        <a:spcAft>
                          <a:spcPts val="0"/>
                        </a:spcAft>
                      </a:pPr>
                      <a:r>
                        <a:rPr lang="fr-FR" sz="2400" b="1" kern="150" dirty="0" smtClean="0">
                          <a:latin typeface="Times New Roman"/>
                          <a:ea typeface="Noto Sans CJK SC"/>
                          <a:cs typeface="Lohit Devanagari"/>
                        </a:rPr>
                        <a:t>Moodle</a:t>
                      </a:r>
                      <a:endParaRPr lang="fr-FR" sz="2400" b="1"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just">
                        <a:lnSpc>
                          <a:spcPct val="115000"/>
                        </a:lnSpc>
                        <a:spcBef>
                          <a:spcPts val="1200"/>
                        </a:spcBef>
                        <a:spcAft>
                          <a:spcPts val="0"/>
                        </a:spcAft>
                      </a:pPr>
                      <a:r>
                        <a:rPr lang="fr-FR" sz="2400" b="1" kern="150" dirty="0" smtClean="0">
                          <a:latin typeface="Times New Roman"/>
                          <a:ea typeface="Noto Sans CJK SC"/>
                          <a:cs typeface="Lohit Devanagari"/>
                        </a:rPr>
                        <a:t>Podia</a:t>
                      </a:r>
                      <a:endParaRPr lang="fr-FR" sz="24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just">
                        <a:lnSpc>
                          <a:spcPct val="115000"/>
                        </a:lnSpc>
                        <a:spcBef>
                          <a:spcPts val="1200"/>
                        </a:spcBef>
                        <a:spcAft>
                          <a:spcPts val="0"/>
                        </a:spcAft>
                      </a:pPr>
                      <a:r>
                        <a:rPr lang="fr-FR" sz="2400" b="1" kern="150" dirty="0" smtClean="0">
                          <a:latin typeface="Times New Roman"/>
                          <a:ea typeface="Noto Sans CJK SC"/>
                          <a:cs typeface="Lohit Devanagari"/>
                        </a:rPr>
                        <a:t>Didacte</a:t>
                      </a:r>
                      <a:endParaRPr lang="fr-FR" sz="2400" b="1"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89339">
                <a:tc>
                  <a:txBody>
                    <a:bodyPr/>
                    <a:lstStyle/>
                    <a:p>
                      <a:pPr algn="just">
                        <a:lnSpc>
                          <a:spcPct val="115000"/>
                        </a:lnSpc>
                        <a:spcAft>
                          <a:spcPts val="0"/>
                        </a:spcAft>
                      </a:pPr>
                      <a:r>
                        <a:rPr lang="fr-FR" sz="2000" b="1" kern="150" dirty="0">
                          <a:latin typeface="Times New Roman"/>
                          <a:ea typeface="Noto Sans CJK SC"/>
                          <a:cs typeface="Lohit Devanagari"/>
                        </a:rPr>
                        <a:t>Licence</a:t>
                      </a:r>
                      <a:endParaRPr lang="fr-FR" sz="2000" b="1"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l">
                        <a:lnSpc>
                          <a:spcPct val="115000"/>
                        </a:lnSpc>
                        <a:spcAft>
                          <a:spcPts val="0"/>
                        </a:spcAft>
                      </a:pPr>
                      <a:r>
                        <a:rPr lang="fr-FR" sz="1600" kern="150" dirty="0">
                          <a:latin typeface="Times New Roman"/>
                          <a:ea typeface="Noto Sans CJK SC"/>
                          <a:cs typeface="Lohit Devanagari"/>
                        </a:rPr>
                        <a:t>Licence DUAL, GNU GPL </a:t>
                      </a:r>
                      <a:r>
                        <a:rPr lang="fr-FR" sz="1600" kern="150" dirty="0" smtClean="0">
                          <a:latin typeface="Times New Roman"/>
                          <a:ea typeface="Noto Sans CJK SC"/>
                          <a:cs typeface="Lohit Devanagari"/>
                        </a:rPr>
                        <a:t>est</a:t>
                      </a:r>
                      <a:r>
                        <a:rPr lang="fr-FR" sz="1600" kern="150" baseline="0" dirty="0" smtClean="0">
                          <a:latin typeface="Times New Roman"/>
                          <a:ea typeface="Noto Sans CJK SC"/>
                          <a:cs typeface="Lohit Devanagari"/>
                        </a:rPr>
                        <a:t> libre</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just">
                        <a:lnSpc>
                          <a:spcPct val="115000"/>
                        </a:lnSpc>
                        <a:spcAft>
                          <a:spcPts val="0"/>
                        </a:spcAft>
                      </a:pPr>
                      <a:r>
                        <a:rPr lang="fr-FR" sz="1600" kern="150" dirty="0">
                          <a:latin typeface="Times New Roman"/>
                          <a:ea typeface="Noto Sans CJK SC"/>
                          <a:cs typeface="Lohit Devanagari"/>
                        </a:rPr>
                        <a:t>Mozilla licence publique</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just">
                        <a:lnSpc>
                          <a:spcPct val="115000"/>
                        </a:lnSpc>
                        <a:spcAft>
                          <a:spcPts val="0"/>
                        </a:spcAft>
                      </a:pPr>
                      <a:r>
                        <a:rPr lang="fr-FR" sz="1600" kern="150" dirty="0">
                          <a:latin typeface="Times New Roman"/>
                          <a:ea typeface="Noto Sans CJK SC"/>
                          <a:cs typeface="Lohit Devanagari"/>
                        </a:rPr>
                        <a:t>Licence GPL</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0001"/>
                  </a:ext>
                </a:extLst>
              </a:tr>
              <a:tr h="999351">
                <a:tc>
                  <a:txBody>
                    <a:bodyPr/>
                    <a:lstStyle/>
                    <a:p>
                      <a:pPr algn="just">
                        <a:lnSpc>
                          <a:spcPct val="115000"/>
                        </a:lnSpc>
                        <a:spcAft>
                          <a:spcPts val="0"/>
                        </a:spcAft>
                      </a:pPr>
                      <a:r>
                        <a:rPr lang="fr-FR" sz="2000" b="1" kern="150" dirty="0">
                          <a:latin typeface="Times New Roman"/>
                          <a:ea typeface="Noto Sans CJK SC"/>
                          <a:cs typeface="Lohit Devanagari"/>
                        </a:rPr>
                        <a:t>Performance</a:t>
                      </a:r>
                      <a:endParaRPr lang="fr-FR" sz="20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l">
                        <a:lnSpc>
                          <a:spcPct val="115000"/>
                        </a:lnSpc>
                        <a:spcAft>
                          <a:spcPts val="0"/>
                        </a:spcAft>
                      </a:pPr>
                      <a:r>
                        <a:rPr lang="fr-FR" sz="1600" kern="150" dirty="0">
                          <a:latin typeface="Times New Roman"/>
                          <a:ea typeface="Noto Sans CJK SC"/>
                          <a:cs typeface="Lohit Devanagari"/>
                        </a:rPr>
                        <a:t>De façon satisfaisante </a:t>
                      </a:r>
                      <a:r>
                        <a:rPr lang="fr-FR" sz="1600" kern="150" dirty="0" smtClean="0">
                          <a:latin typeface="Times New Roman"/>
                          <a:ea typeface="Noto Sans CJK SC"/>
                          <a:cs typeface="Lohit Devanagari"/>
                        </a:rPr>
                        <a:t>dans</a:t>
                      </a:r>
                      <a:r>
                        <a:rPr lang="fr-FR" sz="1600" kern="150" baseline="0" dirty="0" smtClean="0">
                          <a:latin typeface="Times New Roman"/>
                          <a:ea typeface="Noto Sans CJK SC"/>
                          <a:cs typeface="Lohit Devanagari"/>
                        </a:rPr>
                        <a:t> </a:t>
                      </a:r>
                      <a:r>
                        <a:rPr lang="fr-FR" sz="1600" kern="150" dirty="0" smtClean="0">
                          <a:latin typeface="Times New Roman"/>
                          <a:ea typeface="Noto Sans CJK SC"/>
                          <a:cs typeface="Lohit Devanagari"/>
                        </a:rPr>
                        <a:t>certaines </a:t>
                      </a:r>
                      <a:r>
                        <a:rPr lang="fr-FR" sz="1600" kern="150" dirty="0">
                          <a:latin typeface="Times New Roman"/>
                          <a:ea typeface="Noto Sans CJK SC"/>
                          <a:cs typeface="Lohit Devanagari"/>
                        </a:rPr>
                        <a:t>applications,</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just">
                        <a:lnSpc>
                          <a:spcPct val="115000"/>
                        </a:lnSpc>
                        <a:spcAft>
                          <a:spcPts val="0"/>
                        </a:spcAft>
                      </a:pPr>
                      <a:r>
                        <a:rPr lang="fr-FR" sz="1200" kern="150" dirty="0">
                          <a:latin typeface="Times New Roman"/>
                          <a:ea typeface="Noto Sans CJK SC"/>
                          <a:cs typeface="Lohit Devanagari"/>
                        </a:rPr>
                        <a:t>L'amélioration des performances dans les applications générales</a:t>
                      </a:r>
                      <a:endParaRPr lang="fr-FR" sz="12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l">
                        <a:lnSpc>
                          <a:spcPct val="115000"/>
                        </a:lnSpc>
                        <a:spcAft>
                          <a:spcPts val="0"/>
                        </a:spcAft>
                      </a:pPr>
                      <a:r>
                        <a:rPr lang="fr-FR" sz="1600" kern="150" dirty="0">
                          <a:latin typeface="Times New Roman"/>
                          <a:ea typeface="Noto Sans CJK SC"/>
                          <a:cs typeface="Lohit Devanagari"/>
                        </a:rPr>
                        <a:t>De façon satisfaisante dans certaines applications</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extLst>
                  <a:ext uri="{0D108BD9-81ED-4DB2-BD59-A6C34878D82A}">
                    <a16:rowId xmlns:a16="http://schemas.microsoft.com/office/drawing/2014/main" val="10002"/>
                  </a:ext>
                </a:extLst>
              </a:tr>
              <a:tr h="930402">
                <a:tc>
                  <a:txBody>
                    <a:bodyPr/>
                    <a:lstStyle/>
                    <a:p>
                      <a:pPr algn="l">
                        <a:lnSpc>
                          <a:spcPct val="115000"/>
                        </a:lnSpc>
                        <a:spcAft>
                          <a:spcPts val="0"/>
                        </a:spcAft>
                      </a:pPr>
                      <a:r>
                        <a:rPr lang="fr-FR" sz="2000" b="1" kern="150" dirty="0">
                          <a:latin typeface="Times New Roman"/>
                          <a:ea typeface="Noto Sans CJK SC"/>
                          <a:cs typeface="Lohit Devanagari"/>
                        </a:rPr>
                        <a:t>Base de développement</a:t>
                      </a:r>
                      <a:endParaRPr lang="fr-FR" sz="20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a:lnSpc>
                          <a:spcPct val="115000"/>
                        </a:lnSpc>
                        <a:spcAft>
                          <a:spcPts val="0"/>
                        </a:spcAft>
                      </a:pPr>
                      <a:r>
                        <a:rPr lang="fr-FR" sz="1600" kern="150" dirty="0">
                          <a:latin typeface="Times New Roman"/>
                          <a:ea typeface="Noto Sans CJK SC"/>
                          <a:cs typeface="Lohit Devanagari"/>
                        </a:rPr>
                        <a:t>Agrandir la base, de développement plus mature</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lnSpc>
                          <a:spcPct val="115000"/>
                        </a:lnSpc>
                        <a:spcAft>
                          <a:spcPts val="0"/>
                        </a:spcAft>
                      </a:pPr>
                      <a:r>
                        <a:rPr lang="fr-FR" sz="1200" kern="150" dirty="0">
                          <a:latin typeface="Times New Roman"/>
                          <a:ea typeface="Noto Sans CJK SC"/>
                          <a:cs typeface="Lohit Devanagari"/>
                        </a:rPr>
                        <a:t>Base de développement croissante</a:t>
                      </a:r>
                      <a:endParaRPr lang="fr-FR" sz="12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a:lnSpc>
                          <a:spcPct val="115000"/>
                        </a:lnSpc>
                        <a:spcAft>
                          <a:spcPts val="0"/>
                        </a:spcAft>
                      </a:pPr>
                      <a:r>
                        <a:rPr lang="fr-FR" sz="1600" kern="150" dirty="0">
                          <a:latin typeface="Times New Roman"/>
                          <a:ea typeface="Noto Sans CJK SC"/>
                          <a:cs typeface="Lohit Devanagari"/>
                        </a:rPr>
                        <a:t>Base de développement croissante</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743305">
                <a:tc>
                  <a:txBody>
                    <a:bodyPr/>
                    <a:lstStyle/>
                    <a:p>
                      <a:pPr algn="just">
                        <a:lnSpc>
                          <a:spcPct val="115000"/>
                        </a:lnSpc>
                        <a:spcAft>
                          <a:spcPts val="0"/>
                        </a:spcAft>
                      </a:pPr>
                      <a:r>
                        <a:rPr lang="fr-FR" sz="2000" b="1" kern="150" dirty="0">
                          <a:latin typeface="Times New Roman"/>
                          <a:ea typeface="Noto Sans CJK SC"/>
                          <a:cs typeface="Lohit Devanagari"/>
                        </a:rPr>
                        <a:t>Évolutivité</a:t>
                      </a:r>
                      <a:endParaRPr lang="fr-FR" sz="20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fr-FR" sz="1600" kern="150" dirty="0" smtClean="0">
                          <a:latin typeface="Times New Roman"/>
                          <a:ea typeface="Noto Sans CJK SC"/>
                          <a:cs typeface="Lohit Devanagari"/>
                        </a:rPr>
                        <a:t>Une grande évolutivité</a:t>
                      </a:r>
                      <a:endParaRPr lang="fr-FR" sz="1600" kern="150" dirty="0" smtClean="0">
                        <a:latin typeface="Liberation Serif"/>
                        <a:ea typeface="Noto Sans CJK SC"/>
                        <a:cs typeface="Lohit Devanagari"/>
                      </a:endParaRPr>
                    </a:p>
                    <a:p>
                      <a:pPr algn="just">
                        <a:lnSpc>
                          <a:spcPct val="115000"/>
                        </a:lnSpc>
                        <a:spcAft>
                          <a:spcPts val="0"/>
                        </a:spcAft>
                      </a:pPr>
                      <a:endParaRPr lang="fr-FR" sz="1600" b="1"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just">
                        <a:lnSpc>
                          <a:spcPct val="115000"/>
                        </a:lnSpc>
                        <a:spcAft>
                          <a:spcPts val="0"/>
                        </a:spcAft>
                      </a:pPr>
                      <a:r>
                        <a:rPr lang="fr-FR" sz="1600" kern="150" dirty="0" smtClean="0">
                          <a:latin typeface="Times New Roman"/>
                          <a:ea typeface="Noto Sans CJK SC"/>
                          <a:cs typeface="Lohit Devanagari"/>
                        </a:rPr>
                        <a:t>Limité</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just">
                        <a:lnSpc>
                          <a:spcPct val="115000"/>
                        </a:lnSpc>
                        <a:spcAft>
                          <a:spcPts val="0"/>
                        </a:spcAft>
                      </a:pPr>
                      <a:r>
                        <a:rPr lang="fr-FR" sz="1600" kern="150" dirty="0" smtClean="0">
                          <a:latin typeface="Times New Roman"/>
                          <a:ea typeface="Noto Sans CJK SC"/>
                          <a:cs typeface="Lohit Devanagari"/>
                        </a:rPr>
                        <a:t>Limité</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0004"/>
                  </a:ext>
                </a:extLst>
              </a:tr>
              <a:tr h="744345">
                <a:tc>
                  <a:txBody>
                    <a:bodyPr/>
                    <a:lstStyle/>
                    <a:p>
                      <a:pPr algn="just">
                        <a:lnSpc>
                          <a:spcPct val="115000"/>
                        </a:lnSpc>
                        <a:spcAft>
                          <a:spcPts val="0"/>
                        </a:spcAft>
                      </a:pPr>
                      <a:r>
                        <a:rPr lang="fr-FR" sz="2000" b="1" kern="150" dirty="0">
                          <a:latin typeface="Times New Roman"/>
                          <a:ea typeface="Noto Sans CJK SC"/>
                          <a:cs typeface="Lohit Devanagari"/>
                        </a:rPr>
                        <a:t>Stabilité</a:t>
                      </a:r>
                      <a:endParaRPr lang="fr-FR" sz="20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just">
                        <a:lnSpc>
                          <a:spcPct val="115000"/>
                        </a:lnSpc>
                        <a:spcAft>
                          <a:spcPts val="0"/>
                        </a:spcAft>
                      </a:pPr>
                      <a:r>
                        <a:rPr lang="fr-FR" sz="1600" kern="150" dirty="0" smtClean="0">
                          <a:latin typeface="Times New Roman"/>
                          <a:ea typeface="Noto Sans CJK SC"/>
                          <a:cs typeface="Lohit Devanagari"/>
                        </a:rPr>
                        <a:t>Prise en charge de la stabilité pour le trafic</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l">
                        <a:lnSpc>
                          <a:spcPct val="115000"/>
                        </a:lnSpc>
                        <a:spcAft>
                          <a:spcPts val="0"/>
                        </a:spcAft>
                      </a:pPr>
                      <a:r>
                        <a:rPr lang="fr-FR" sz="1600" kern="150" dirty="0">
                          <a:latin typeface="Times New Roman"/>
                          <a:ea typeface="Noto Sans CJK SC"/>
                          <a:cs typeface="Lohit Devanagari"/>
                        </a:rPr>
                        <a:t>Amélioration de la stabilité</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just">
                        <a:lnSpc>
                          <a:spcPct val="115000"/>
                        </a:lnSpc>
                        <a:spcAft>
                          <a:spcPts val="0"/>
                        </a:spcAft>
                      </a:pPr>
                      <a:r>
                        <a:rPr lang="fr-FR" sz="1600" kern="150" dirty="0">
                          <a:latin typeface="Times New Roman"/>
                          <a:ea typeface="Noto Sans CJK SC"/>
                          <a:cs typeface="Lohit Devanagari"/>
                        </a:rPr>
                        <a:t>Prise en charge de la stabilité pour le trafic</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extLst>
                  <a:ext uri="{0D108BD9-81ED-4DB2-BD59-A6C34878D82A}">
                    <a16:rowId xmlns:a16="http://schemas.microsoft.com/office/drawing/2014/main" val="10005"/>
                  </a:ext>
                </a:extLst>
              </a:tr>
              <a:tr h="1391907">
                <a:tc>
                  <a:txBody>
                    <a:bodyPr/>
                    <a:lstStyle/>
                    <a:p>
                      <a:pPr algn="just">
                        <a:lnSpc>
                          <a:spcPct val="115000"/>
                        </a:lnSpc>
                        <a:spcBef>
                          <a:spcPts val="1200"/>
                        </a:spcBef>
                        <a:spcAft>
                          <a:spcPts val="0"/>
                        </a:spcAft>
                      </a:pPr>
                      <a:r>
                        <a:rPr lang="fr-FR" sz="2000" b="1" kern="150" dirty="0">
                          <a:latin typeface="Times New Roman"/>
                          <a:ea typeface="Noto Sans CJK SC"/>
                          <a:cs typeface="Lohit Devanagari"/>
                        </a:rPr>
                        <a:t>Usages appliqués</a:t>
                      </a:r>
                      <a:endParaRPr lang="fr-FR" sz="20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a:lnSpc>
                          <a:spcPct val="115000"/>
                        </a:lnSpc>
                        <a:spcBef>
                          <a:spcPts val="1200"/>
                        </a:spcBef>
                        <a:spcAft>
                          <a:spcPts val="0"/>
                        </a:spcAft>
                      </a:pPr>
                      <a:r>
                        <a:rPr lang="fr-FR" sz="1600" kern="150" dirty="0" smtClean="0">
                          <a:latin typeface="Times New Roman"/>
                          <a:ea typeface="Noto Sans CJK SC"/>
                          <a:cs typeface="Lohit Devanagari"/>
                        </a:rPr>
                        <a:t>Mieux adapté pour les applications émergentes, vidéo, messagerie vocale etc...</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lvl="0" indent="0" algn="l" defTabSz="914400" rtl="0" eaLnBrk="1" fontAlgn="auto" latinLnBrk="0" hangingPunct="1">
                        <a:lnSpc>
                          <a:spcPct val="115000"/>
                        </a:lnSpc>
                        <a:spcBef>
                          <a:spcPts val="1200"/>
                        </a:spcBef>
                        <a:spcAft>
                          <a:spcPts val="0"/>
                        </a:spcAft>
                        <a:buClrTx/>
                        <a:buSzTx/>
                        <a:buFontTx/>
                        <a:buNone/>
                        <a:tabLst/>
                        <a:defRPr/>
                      </a:pPr>
                      <a:r>
                        <a:rPr lang="fr-FR" sz="1600" kern="150" dirty="0" smtClean="0">
                          <a:latin typeface="Times New Roman"/>
                          <a:ea typeface="Noto Sans CJK SC"/>
                          <a:cs typeface="Lohit Devanagari"/>
                        </a:rPr>
                        <a:t>Peut-être mieux adapté pour des utilisations spécifiques </a:t>
                      </a:r>
                      <a:endParaRPr lang="fr-FR" sz="1600" kern="150" dirty="0" smtClean="0">
                        <a:latin typeface="Liberation Serif"/>
                        <a:ea typeface="Noto Sans CJK SC"/>
                        <a:cs typeface="Lohit Devanagari"/>
                      </a:endParaRPr>
                    </a:p>
                    <a:p>
                      <a:pPr algn="l">
                        <a:lnSpc>
                          <a:spcPct val="115000"/>
                        </a:lnSpc>
                        <a:spcBef>
                          <a:spcPts val="1200"/>
                        </a:spcBef>
                        <a:spcAft>
                          <a:spcPts val="0"/>
                        </a:spcAft>
                      </a:pP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a:lnSpc>
                          <a:spcPct val="115000"/>
                        </a:lnSpc>
                        <a:spcBef>
                          <a:spcPts val="1200"/>
                        </a:spcBef>
                        <a:spcAft>
                          <a:spcPts val="0"/>
                        </a:spcAft>
                      </a:pPr>
                      <a:r>
                        <a:rPr lang="fr-FR" sz="1600" kern="150" dirty="0">
                          <a:latin typeface="Times New Roman"/>
                          <a:ea typeface="Noto Sans CJK SC"/>
                          <a:cs typeface="Lohit Devanagari"/>
                        </a:rPr>
                        <a:t>Usage adapté pour les applications.</a:t>
                      </a:r>
                      <a:endParaRPr lang="fr-FR" sz="1600" kern="150" dirty="0">
                        <a:latin typeface="Liberation Serif"/>
                        <a:ea typeface="Noto Sans CJK SC"/>
                        <a:cs typeface="Lohit Devanagari"/>
                      </a:endParaRPr>
                    </a:p>
                  </a:txBody>
                  <a:tcPr marL="7175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89702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68025" cy="6858000"/>
          </a:xfrm>
          <a:prstGeom prst="rect">
            <a:avLst/>
          </a:prstGeom>
          <a:gradFill>
            <a:gsLst>
              <a:gs pos="23000">
                <a:srgbClr val="000928"/>
              </a:gs>
              <a:gs pos="43000">
                <a:srgbClr val="34598D"/>
              </a:gs>
              <a:gs pos="89000">
                <a:srgbClr val="BDD8F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6" rIns="91434" bIns="45716" anchor="ctr"/>
          <a:lstStyle/>
          <a:p>
            <a:pPr algn="ctr" fontAlgn="auto">
              <a:spcBef>
                <a:spcPts val="0"/>
              </a:spcBef>
              <a:spcAft>
                <a:spcPts val="0"/>
              </a:spcAft>
              <a:defRPr/>
            </a:pPr>
            <a:endParaRPr lang="en-US" dirty="0"/>
          </a:p>
        </p:txBody>
      </p:sp>
      <p:sp>
        <p:nvSpPr>
          <p:cNvPr id="11" name="Rounded Rectangle 10"/>
          <p:cNvSpPr/>
          <p:nvPr/>
        </p:nvSpPr>
        <p:spPr>
          <a:xfrm>
            <a:off x="-9223" y="2161444"/>
            <a:ext cx="1561412"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solidFill>
                  <a:schemeClr val="bg1"/>
                </a:solidFill>
              </a:rPr>
              <a:t>Présentation</a:t>
            </a:r>
            <a:r>
              <a:rPr lang="en-US" dirty="0" smtClean="0">
                <a:solidFill>
                  <a:schemeClr val="bg1"/>
                </a:solidFill>
              </a:rPr>
              <a:t> </a:t>
            </a:r>
            <a:r>
              <a:rPr lang="fr-FR" dirty="0" smtClean="0">
                <a:solidFill>
                  <a:schemeClr val="bg1"/>
                </a:solidFill>
              </a:rPr>
              <a:t> du sujet</a:t>
            </a:r>
            <a:endParaRPr lang="fr-FR" dirty="0">
              <a:solidFill>
                <a:schemeClr val="bg1"/>
              </a:solidFill>
            </a:endParaRPr>
          </a:p>
        </p:txBody>
      </p:sp>
      <p:sp>
        <p:nvSpPr>
          <p:cNvPr id="13" name="Rounded Rectangle 12"/>
          <p:cNvSpPr/>
          <p:nvPr/>
        </p:nvSpPr>
        <p:spPr>
          <a:xfrm>
            <a:off x="-9223" y="284471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Méthodologie</a:t>
            </a:r>
            <a:endParaRPr lang="fr-FR" dirty="0"/>
          </a:p>
        </p:txBody>
      </p:sp>
      <p:sp>
        <p:nvSpPr>
          <p:cNvPr id="5" name="Rounded Rectangle 4"/>
          <p:cNvSpPr/>
          <p:nvPr/>
        </p:nvSpPr>
        <p:spPr>
          <a:xfrm>
            <a:off x="-9223" y="1442573"/>
            <a:ext cx="1980248"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a:t>Plan</a:t>
            </a:r>
          </a:p>
        </p:txBody>
      </p:sp>
      <p:sp>
        <p:nvSpPr>
          <p:cNvPr id="22" name="Rounded Rectangle 13"/>
          <p:cNvSpPr/>
          <p:nvPr/>
        </p:nvSpPr>
        <p:spPr>
          <a:xfrm>
            <a:off x="5294" y="4237250"/>
            <a:ext cx="1546895"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fr-FR" dirty="0" smtClean="0"/>
              <a:t>Résultats Obtenus</a:t>
            </a:r>
            <a:endParaRPr lang="fr-FR" dirty="0"/>
          </a:p>
        </p:txBody>
      </p:sp>
      <p:sp>
        <p:nvSpPr>
          <p:cNvPr id="23" name="Rounded Rectangle 13"/>
          <p:cNvSpPr/>
          <p:nvPr/>
        </p:nvSpPr>
        <p:spPr>
          <a:xfrm>
            <a:off x="5294" y="4921250"/>
            <a:ext cx="2160271" cy="684000"/>
          </a:xfrm>
          <a:prstGeom prst="roundRect">
            <a:avLst>
              <a:gd name="adj" fmla="val 9167"/>
            </a:avLst>
          </a:prstGeom>
          <a:ln/>
        </p:spPr>
        <p:style>
          <a:lnRef idx="1">
            <a:schemeClr val="accent1"/>
          </a:lnRef>
          <a:fillRef idx="3">
            <a:schemeClr val="accent1"/>
          </a:fillRef>
          <a:effectRef idx="2">
            <a:schemeClr val="accent1"/>
          </a:effectRef>
          <a:fontRef idx="minor">
            <a:schemeClr val="lt1"/>
          </a:fontRef>
        </p:style>
        <p:txBody>
          <a:bodyPr lIns="91434" tIns="45716" rIns="91434" bIns="45716" anchor="ctr"/>
          <a:lstStyle/>
          <a:p>
            <a:pPr fontAlgn="auto">
              <a:spcBef>
                <a:spcPts val="0"/>
              </a:spcBef>
              <a:spcAft>
                <a:spcPts val="0"/>
              </a:spcAft>
              <a:defRPr/>
            </a:pPr>
            <a:r>
              <a:rPr lang="en-US" dirty="0" smtClean="0"/>
              <a:t>Conclusion</a:t>
            </a:r>
            <a:endParaRPr lang="en-US" dirty="0"/>
          </a:p>
        </p:txBody>
      </p:sp>
      <p:sp>
        <p:nvSpPr>
          <p:cNvPr id="16" name="Rounded Rectangle 5"/>
          <p:cNvSpPr/>
          <p:nvPr/>
        </p:nvSpPr>
        <p:spPr>
          <a:xfrm>
            <a:off x="1493399" y="-57334"/>
            <a:ext cx="9920716" cy="6858012"/>
          </a:xfrm>
          <a:prstGeom prst="roundRect">
            <a:avLst>
              <a:gd name="adj" fmla="val 1226"/>
            </a:avLst>
          </a:prstGeom>
          <a:ln/>
        </p:spPr>
        <p:style>
          <a:lnRef idx="2">
            <a:schemeClr val="accent1"/>
          </a:lnRef>
          <a:fillRef idx="1">
            <a:schemeClr val="lt1"/>
          </a:fillRef>
          <a:effectRef idx="0">
            <a:schemeClr val="accent1"/>
          </a:effectRef>
          <a:fontRef idx="minor">
            <a:schemeClr val="dk1"/>
          </a:fontRef>
        </p:style>
        <p:txBody>
          <a:bodyPr lIns="91434" tIns="45716" rIns="91434" bIns="45716" anchor="ctr"/>
          <a:lstStyle/>
          <a:p>
            <a:endParaRPr lang="fr-FR" sz="2800" dirty="0" smtClean="0">
              <a:latin typeface="Andalus" panose="02020603050405020304" pitchFamily="18" charset="-78"/>
              <a:cs typeface="Andalus" panose="02020603050405020304" pitchFamily="18" charset="-78"/>
            </a:endParaRPr>
          </a:p>
        </p:txBody>
      </p:sp>
      <p:sp>
        <p:nvSpPr>
          <p:cNvPr id="15" name="Rounded Rectangle 14"/>
          <p:cNvSpPr/>
          <p:nvPr/>
        </p:nvSpPr>
        <p:spPr>
          <a:xfrm>
            <a:off x="443388" y="3528713"/>
            <a:ext cx="1536860" cy="684000"/>
          </a:xfrm>
          <a:prstGeom prst="roundRect">
            <a:avLst>
              <a:gd name="adj" fmla="val 4430"/>
            </a:avLst>
          </a:prstGeom>
          <a:solidFill>
            <a:srgbClr val="00CC00"/>
          </a:solidFill>
          <a:ln/>
        </p:spPr>
        <p:style>
          <a:lnRef idx="1">
            <a:schemeClr val="accent6"/>
          </a:lnRef>
          <a:fillRef idx="3">
            <a:schemeClr val="accent6"/>
          </a:fillRef>
          <a:effectRef idx="2">
            <a:schemeClr val="accent6"/>
          </a:effectRef>
          <a:fontRef idx="minor">
            <a:schemeClr val="lt1"/>
          </a:fontRef>
        </p:style>
        <p:txBody>
          <a:bodyPr lIns="91434" tIns="45716" rIns="91434" bIns="45716" anchor="ctr"/>
          <a:lstStyle/>
          <a:p>
            <a:pPr fontAlgn="auto">
              <a:spcBef>
                <a:spcPts val="0"/>
              </a:spcBef>
              <a:spcAft>
                <a:spcPts val="0"/>
              </a:spcAft>
              <a:defRPr/>
            </a:pPr>
            <a:endParaRPr lang="fr-FR" dirty="0" smtClean="0"/>
          </a:p>
          <a:p>
            <a:pPr fontAlgn="auto">
              <a:spcBef>
                <a:spcPts val="0"/>
              </a:spcBef>
              <a:spcAft>
                <a:spcPts val="0"/>
              </a:spcAft>
              <a:defRPr/>
            </a:pPr>
            <a:r>
              <a:rPr lang="fr-FR" dirty="0" smtClean="0"/>
              <a:t>Architectures</a:t>
            </a:r>
            <a:endParaRPr lang="fr-FR" dirty="0"/>
          </a:p>
          <a:p>
            <a:pPr fontAlgn="auto">
              <a:spcBef>
                <a:spcPts val="0"/>
              </a:spcBef>
              <a:spcAft>
                <a:spcPts val="0"/>
              </a:spcAft>
              <a:defRPr/>
            </a:pPr>
            <a:endParaRPr lang="en-US" dirty="0">
              <a:solidFill>
                <a:schemeClr val="bg1"/>
              </a:solidFill>
            </a:endParaRPr>
          </a:p>
        </p:txBody>
      </p:sp>
      <p:sp>
        <p:nvSpPr>
          <p:cNvPr id="8" name="Espace réservé du numéro de diapositive 7"/>
          <p:cNvSpPr>
            <a:spLocks noGrp="1"/>
          </p:cNvSpPr>
          <p:nvPr>
            <p:ph type="sldNum" sz="quarter" idx="12"/>
          </p:nvPr>
        </p:nvSpPr>
        <p:spPr>
          <a:xfrm>
            <a:off x="9800743" y="6458743"/>
            <a:ext cx="1067282" cy="365125"/>
          </a:xfrm>
          <a:ln/>
        </p:spPr>
        <p:style>
          <a:lnRef idx="1">
            <a:schemeClr val="accent1"/>
          </a:lnRef>
          <a:fillRef idx="3">
            <a:schemeClr val="accent1"/>
          </a:fillRef>
          <a:effectRef idx="2">
            <a:schemeClr val="accent1"/>
          </a:effectRef>
          <a:fontRef idx="minor">
            <a:schemeClr val="lt1"/>
          </a:fontRef>
        </p:style>
        <p:txBody>
          <a:bodyPr vert="horz" lIns="91434" tIns="45716" rIns="91434" bIns="45716" rtlCol="0" anchor="ctr"/>
          <a:lstStyle/>
          <a:p>
            <a:pPr algn="ctr"/>
            <a:fld id="{BA15100D-83DB-4D9A-A01A-44FD6D585C16}" type="slidenum">
              <a:rPr lang="en-US" sz="2400" b="1" smtClean="0">
                <a:solidFill>
                  <a:schemeClr val="lt1"/>
                </a:solidFill>
              </a:rPr>
              <a:pPr algn="ctr"/>
              <a:t>9</a:t>
            </a:fld>
            <a:r>
              <a:rPr lang="en-US" sz="2400" b="1" dirty="0" smtClean="0">
                <a:solidFill>
                  <a:schemeClr val="lt1"/>
                </a:solidFill>
              </a:rPr>
              <a:t>/24</a:t>
            </a:r>
            <a:endParaRPr lang="en-US" sz="2400" b="1" dirty="0">
              <a:solidFill>
                <a:schemeClr val="lt1"/>
              </a:solidFill>
            </a:endParaRPr>
          </a:p>
        </p:txBody>
      </p:sp>
      <p:sp>
        <p:nvSpPr>
          <p:cNvPr id="17" name="ZoneTexte 16"/>
          <p:cNvSpPr txBox="1"/>
          <p:nvPr/>
        </p:nvSpPr>
        <p:spPr>
          <a:xfrm>
            <a:off x="2463671" y="6555546"/>
            <a:ext cx="7337072" cy="461665"/>
          </a:xfrm>
          <a:prstGeom prst="rect">
            <a:avLst/>
          </a:prstGeom>
          <a:solidFill>
            <a:schemeClr val="bg2">
              <a:lumMod val="75000"/>
            </a:schemeClr>
          </a:solidFill>
        </p:spPr>
        <p:txBody>
          <a:bodyPr wrap="square" rtlCol="0">
            <a:spAutoFit/>
          </a:bodyPr>
          <a:lstStyle/>
          <a:p>
            <a:pPr algn="ctr" fontAlgn="auto">
              <a:spcBef>
                <a:spcPts val="0"/>
              </a:spcBef>
              <a:spcAft>
                <a:spcPts val="0"/>
              </a:spcAft>
            </a:pPr>
            <a:r>
              <a:rPr lang="fr-FR" sz="1200" dirty="0">
                <a:solidFill>
                  <a:schemeClr val="tx2"/>
                </a:solidFill>
              </a:rPr>
              <a:t>CONCEPTION ET RÉALISATION D’UNE PLATEFORME D’ENSEIGNEMENT HYBRIDE D’UNE UNIVERSITÉ </a:t>
            </a:r>
            <a:endParaRPr lang="fr-FR" sz="1200" dirty="0">
              <a:solidFill>
                <a:schemeClr val="tx2"/>
              </a:solidFill>
            </a:endParaRPr>
          </a:p>
        </p:txBody>
      </p:sp>
      <p:pic>
        <p:nvPicPr>
          <p:cNvPr id="18" name="Image 17"/>
          <p:cNvPicPr>
            <a:picLocks noChangeAspect="1"/>
          </p:cNvPicPr>
          <p:nvPr/>
        </p:nvPicPr>
        <p:blipFill>
          <a:blip r:embed="rId3" cstate="print"/>
          <a:stretch>
            <a:fillRect/>
          </a:stretch>
        </p:blipFill>
        <p:spPr>
          <a:xfrm>
            <a:off x="0" y="2"/>
            <a:ext cx="1552189" cy="1507836"/>
          </a:xfrm>
          <a:prstGeom prst="rect">
            <a:avLst/>
          </a:prstGeom>
        </p:spPr>
      </p:pic>
      <p:sp>
        <p:nvSpPr>
          <p:cNvPr id="24" name="TextBox 7"/>
          <p:cNvSpPr txBox="1">
            <a:spLocks noChangeArrowheads="1"/>
          </p:cNvSpPr>
          <p:nvPr/>
        </p:nvSpPr>
        <p:spPr bwMode="auto">
          <a:xfrm>
            <a:off x="1533392" y="95650"/>
            <a:ext cx="8187763" cy="584767"/>
          </a:xfrm>
          <a:prstGeom prst="rect">
            <a:avLst/>
          </a:prstGeom>
          <a:noFill/>
          <a:ln w="9525">
            <a:noFill/>
            <a:miter lim="800000"/>
            <a:headEnd/>
            <a:tailEnd/>
          </a:ln>
        </p:spPr>
        <p:txBody>
          <a:bodyPr wrap="square" lIns="91434" tIns="45716" rIns="91434" bIns="45716">
            <a:spAutoFit/>
          </a:bodyPr>
          <a:lstStyle/>
          <a:p>
            <a:pPr>
              <a:buFont typeface="Wingdings" panose="05000000000000000000" pitchFamily="2" charset="2"/>
              <a:buChar char="q"/>
            </a:pPr>
            <a:r>
              <a:rPr lang="fr-FR" sz="3200" b="1" dirty="0" smtClean="0">
                <a:solidFill>
                  <a:srgbClr val="0070C0"/>
                </a:solidFill>
                <a:latin typeface="Times New Roman" panose="02020603050405020304" pitchFamily="18" charset="0"/>
                <a:cs typeface="Times New Roman" panose="02020603050405020304" pitchFamily="18" charset="0"/>
              </a:rPr>
              <a:t> Architecture du projet</a:t>
            </a:r>
            <a:endParaRPr lang="fr-FR" sz="3200" b="1" dirty="0">
              <a:solidFill>
                <a:srgbClr val="0070C0"/>
              </a:solidFill>
              <a:latin typeface="Times New Roman" panose="02020603050405020304" pitchFamily="18" charset="0"/>
              <a:cs typeface="Times New Roman" panose="02020603050405020304" pitchFamily="18" charset="0"/>
            </a:endParaRPr>
          </a:p>
        </p:txBody>
      </p:sp>
      <p:pic>
        <p:nvPicPr>
          <p:cNvPr id="29" name="pic"/>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321077" y="2637326"/>
            <a:ext cx="1350000" cy="990000"/>
          </a:xfrm>
          <a:prstGeom prst="rect">
            <a:avLst/>
          </a:prstGeom>
        </p:spPr>
      </p:pic>
      <p:pic>
        <p:nvPicPr>
          <p:cNvPr id="30" name="pic"/>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8884455" y="1196442"/>
            <a:ext cx="938146" cy="546181"/>
          </a:xfrm>
          <a:prstGeom prst="rect">
            <a:avLst/>
          </a:prstGeom>
        </p:spPr>
      </p:pic>
      <p:pic>
        <p:nvPicPr>
          <p:cNvPr id="31" name="pic"/>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5953169" y="1280030"/>
            <a:ext cx="1001176" cy="616108"/>
          </a:xfrm>
          <a:prstGeom prst="rect">
            <a:avLst/>
          </a:prstGeom>
        </p:spPr>
      </p:pic>
      <p:pic>
        <p:nvPicPr>
          <p:cNvPr id="32" name="pic"/>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a:off x="5166232" y="5580044"/>
            <a:ext cx="940000" cy="530000"/>
          </a:xfrm>
          <a:prstGeom prst="rect">
            <a:avLst/>
          </a:prstGeom>
        </p:spPr>
      </p:pic>
      <p:pic>
        <p:nvPicPr>
          <p:cNvPr id="33" name="pic"/>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a:xfrm>
            <a:off x="9289107" y="2719871"/>
            <a:ext cx="831808" cy="732558"/>
          </a:xfrm>
          <a:prstGeom prst="rect">
            <a:avLst/>
          </a:prstGeom>
        </p:spPr>
      </p:pic>
      <p:pic>
        <p:nvPicPr>
          <p:cNvPr id="34" name="pic"/>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a:xfrm>
            <a:off x="9078479" y="4077072"/>
            <a:ext cx="1233794" cy="1079570"/>
          </a:xfrm>
          <a:prstGeom prst="rect">
            <a:avLst/>
          </a:prstGeom>
        </p:spPr>
      </p:pic>
      <p:pic>
        <p:nvPicPr>
          <p:cNvPr id="35" name="pic"/>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a:xfrm>
            <a:off x="7147278" y="3231829"/>
            <a:ext cx="780000" cy="780000"/>
          </a:xfrm>
          <a:prstGeom prst="rect">
            <a:avLst/>
          </a:prstGeom>
        </p:spPr>
      </p:pic>
      <p:pic>
        <p:nvPicPr>
          <p:cNvPr id="36" name="pic"/>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a:xfrm>
            <a:off x="4917405" y="4046647"/>
            <a:ext cx="1223917" cy="854799"/>
          </a:xfrm>
          <a:prstGeom prst="rect">
            <a:avLst/>
          </a:prstGeom>
        </p:spPr>
      </p:pic>
      <p:pic>
        <p:nvPicPr>
          <p:cNvPr id="37" name="pic"/>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a:xfrm>
            <a:off x="2165565" y="2554594"/>
            <a:ext cx="1402458" cy="897835"/>
          </a:xfrm>
          <a:prstGeom prst="rect">
            <a:avLst/>
          </a:prstGeom>
        </p:spPr>
      </p:pic>
      <p:pic>
        <p:nvPicPr>
          <p:cNvPr id="38" name="pic"/>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a:xfrm>
            <a:off x="3059013" y="5013176"/>
            <a:ext cx="708753" cy="1020074"/>
          </a:xfrm>
          <a:prstGeom prst="rect">
            <a:avLst/>
          </a:prstGeom>
        </p:spPr>
      </p:pic>
      <p:cxnSp>
        <p:nvCxnSpPr>
          <p:cNvPr id="40" name="Connecteur en angle 39"/>
          <p:cNvCxnSpPr>
            <a:endCxn id="37" idx="3"/>
          </p:cNvCxnSpPr>
          <p:nvPr/>
        </p:nvCxnSpPr>
        <p:spPr>
          <a:xfrm rot="10800000">
            <a:off x="3568023" y="3003512"/>
            <a:ext cx="1753054" cy="82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en angle 43"/>
          <p:cNvCxnSpPr>
            <a:stCxn id="29" idx="3"/>
            <a:endCxn id="35" idx="1"/>
          </p:cNvCxnSpPr>
          <p:nvPr/>
        </p:nvCxnSpPr>
        <p:spPr>
          <a:xfrm>
            <a:off x="6671077" y="3132326"/>
            <a:ext cx="476201" cy="4895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en angle 50"/>
          <p:cNvCxnSpPr>
            <a:stCxn id="36" idx="2"/>
            <a:endCxn id="32" idx="0"/>
          </p:cNvCxnSpPr>
          <p:nvPr/>
        </p:nvCxnSpPr>
        <p:spPr>
          <a:xfrm rot="16200000" flipH="1">
            <a:off x="5243499" y="5187311"/>
            <a:ext cx="678598" cy="1068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en angle 52"/>
          <p:cNvCxnSpPr>
            <a:stCxn id="36" idx="1"/>
            <a:endCxn id="38" idx="3"/>
          </p:cNvCxnSpPr>
          <p:nvPr/>
        </p:nvCxnSpPr>
        <p:spPr>
          <a:xfrm rot="10800000" flipV="1">
            <a:off x="3767767" y="4474047"/>
            <a:ext cx="1149639" cy="10491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en angle 54"/>
          <p:cNvCxnSpPr>
            <a:endCxn id="35" idx="2"/>
          </p:cNvCxnSpPr>
          <p:nvPr/>
        </p:nvCxnSpPr>
        <p:spPr>
          <a:xfrm flipV="1">
            <a:off x="6132207" y="4011829"/>
            <a:ext cx="1405071" cy="4446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6" name="pic"/>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a:xfrm>
            <a:off x="8257278" y="3014134"/>
            <a:ext cx="480000" cy="420000"/>
          </a:xfrm>
          <a:prstGeom prst="rect">
            <a:avLst/>
          </a:prstGeom>
        </p:spPr>
      </p:pic>
      <p:cxnSp>
        <p:nvCxnSpPr>
          <p:cNvPr id="58" name="Connecteur en angle 57"/>
          <p:cNvCxnSpPr>
            <a:stCxn id="56" idx="0"/>
            <a:endCxn id="31" idx="2"/>
          </p:cNvCxnSpPr>
          <p:nvPr/>
        </p:nvCxnSpPr>
        <p:spPr>
          <a:xfrm rot="16200000" flipV="1">
            <a:off x="6916520" y="1433375"/>
            <a:ext cx="1117996" cy="20435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eur en angle 61"/>
          <p:cNvCxnSpPr>
            <a:stCxn id="56" idx="1"/>
            <a:endCxn id="35" idx="3"/>
          </p:cNvCxnSpPr>
          <p:nvPr/>
        </p:nvCxnSpPr>
        <p:spPr>
          <a:xfrm rot="10800000" flipV="1">
            <a:off x="7927278" y="3224133"/>
            <a:ext cx="330000" cy="397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eur en angle 65"/>
          <p:cNvCxnSpPr>
            <a:stCxn id="31" idx="3"/>
            <a:endCxn id="30" idx="1"/>
          </p:cNvCxnSpPr>
          <p:nvPr/>
        </p:nvCxnSpPr>
        <p:spPr>
          <a:xfrm flipV="1">
            <a:off x="6954345" y="1469533"/>
            <a:ext cx="1930110" cy="1185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eur en angle 70"/>
          <p:cNvCxnSpPr>
            <a:stCxn id="34" idx="1"/>
          </p:cNvCxnSpPr>
          <p:nvPr/>
        </p:nvCxnSpPr>
        <p:spPr>
          <a:xfrm rot="10800000">
            <a:off x="7946131" y="3627327"/>
            <a:ext cx="1132349" cy="9895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eur en angle 72"/>
          <p:cNvCxnSpPr>
            <a:stCxn id="33" idx="1"/>
            <a:endCxn id="56" idx="3"/>
          </p:cNvCxnSpPr>
          <p:nvPr/>
        </p:nvCxnSpPr>
        <p:spPr>
          <a:xfrm rot="10800000" flipV="1">
            <a:off x="8737279" y="3086150"/>
            <a:ext cx="551829" cy="1379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a:stCxn id="37" idx="0"/>
            <a:endCxn id="30" idx="0"/>
          </p:cNvCxnSpPr>
          <p:nvPr/>
        </p:nvCxnSpPr>
        <p:spPr>
          <a:xfrm rot="5400000" flipH="1" flipV="1">
            <a:off x="5431085" y="-1367849"/>
            <a:ext cx="1358152" cy="6486734"/>
          </a:xfrm>
          <a:prstGeom prst="bentConnector3">
            <a:avLst>
              <a:gd name="adj1" fmla="val 1168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a:stCxn id="33" idx="0"/>
            <a:endCxn id="30" idx="2"/>
          </p:cNvCxnSpPr>
          <p:nvPr/>
        </p:nvCxnSpPr>
        <p:spPr>
          <a:xfrm rot="16200000" flipV="1">
            <a:off x="9040646" y="2055505"/>
            <a:ext cx="977248" cy="3514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a:stCxn id="34" idx="3"/>
            <a:endCxn id="30" idx="3"/>
          </p:cNvCxnSpPr>
          <p:nvPr/>
        </p:nvCxnSpPr>
        <p:spPr>
          <a:xfrm flipH="1" flipV="1">
            <a:off x="9822601" y="1469533"/>
            <a:ext cx="489672" cy="3147324"/>
          </a:xfrm>
          <a:prstGeom prst="bentConnector3">
            <a:avLst>
              <a:gd name="adj1" fmla="val -4668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09172"/>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right)">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arn(inVertical)">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arn(inVertical)">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down)">
                                      <p:cBhvr>
                                        <p:cTn id="44" dur="500"/>
                                        <p:tgtEl>
                                          <p:spTgt spid="7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right)">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down)">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ipe(down)">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right)">
                                      <p:cBhvr>
                                        <p:cTn id="89" dur="500"/>
                                        <p:tgtEl>
                                          <p:spTgt spid="5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wipe(up)">
                                      <p:cBhvr>
                                        <p:cTn id="99" dur="500"/>
                                        <p:tgtEl>
                                          <p:spTgt spid="5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500"/>
                                        <p:tgtEl>
                                          <p:spTgt spid="3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wipe(left)">
                                      <p:cBhvr>
                                        <p:cTn id="109" dur="500"/>
                                        <p:tgtEl>
                                          <p:spTgt spid="5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75"/>
                                        </p:tgtEl>
                                        <p:attrNameLst>
                                          <p:attrName>style.visibility</p:attrName>
                                        </p:attrNameLst>
                                      </p:cBhvr>
                                      <p:to>
                                        <p:strVal val="visible"/>
                                      </p:to>
                                    </p:set>
                                    <p:animEffect transition="in" filter="wipe(left)">
                                      <p:cBhvr>
                                        <p:cTn id="114" dur="500"/>
                                        <p:tgtEl>
                                          <p:spTgt spid="7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77"/>
                                        </p:tgtEl>
                                        <p:attrNameLst>
                                          <p:attrName>style.visibility</p:attrName>
                                        </p:attrNameLst>
                                      </p:cBhvr>
                                      <p:to>
                                        <p:strVal val="visible"/>
                                      </p:to>
                                    </p:set>
                                    <p:animEffect transition="in" filter="wipe(down)">
                                      <p:cBhvr>
                                        <p:cTn id="119" dur="500"/>
                                        <p:tgtEl>
                                          <p:spTgt spid="7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79"/>
                                        </p:tgtEl>
                                        <p:attrNameLst>
                                          <p:attrName>style.visibility</p:attrName>
                                        </p:attrNameLst>
                                      </p:cBhvr>
                                      <p:to>
                                        <p:strVal val="visible"/>
                                      </p:to>
                                    </p:set>
                                    <p:animEffect transition="in" filter="wipe(down)">
                                      <p:cBhvr>
                                        <p:cTn id="12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8275</TotalTime>
  <Words>1474</Words>
  <Application>Microsoft Office PowerPoint</Application>
  <PresentationFormat>Personnalisé</PresentationFormat>
  <Paragraphs>367</Paragraphs>
  <Slides>27</Slides>
  <Notes>26</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27</vt:i4>
      </vt:variant>
    </vt:vector>
  </HeadingPairs>
  <TitlesOfParts>
    <vt:vector size="38" baseType="lpstr">
      <vt:lpstr>Algerian</vt:lpstr>
      <vt:lpstr>Andalus</vt:lpstr>
      <vt:lpstr>Arial</vt:lpstr>
      <vt:lpstr>Calibri</vt:lpstr>
      <vt:lpstr>Liberation Serif</vt:lpstr>
      <vt:lpstr>Lohit Devanagari</vt:lpstr>
      <vt:lpstr>Lucida Calligraphy</vt:lpstr>
      <vt:lpstr>Noto Sans CJK SC</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Tom</dc:creator>
  <cp:lastModifiedBy>Benam</cp:lastModifiedBy>
  <cp:revision>1964</cp:revision>
  <dcterms:created xsi:type="dcterms:W3CDTF">2009-07-23T04:14:01Z</dcterms:created>
  <dcterms:modified xsi:type="dcterms:W3CDTF">2022-10-07T12:26:23Z</dcterms:modified>
</cp:coreProperties>
</file>