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2" r:id="rId2"/>
    <p:sldId id="273" r:id="rId3"/>
    <p:sldId id="274" r:id="rId4"/>
    <p:sldId id="290" r:id="rId5"/>
    <p:sldId id="291" r:id="rId6"/>
    <p:sldId id="292" r:id="rId7"/>
    <p:sldId id="293" r:id="rId8"/>
    <p:sldId id="283" r:id="rId9"/>
    <p:sldId id="285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851"/>
    <a:srgbClr val="0128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/>
    <p:restoredTop sz="94720"/>
  </p:normalViewPr>
  <p:slideViewPr>
    <p:cSldViewPr snapToGrid="0" snapToObjects="1">
      <p:cViewPr varScale="1">
        <p:scale>
          <a:sx n="130" d="100"/>
          <a:sy n="130" d="100"/>
        </p:scale>
        <p:origin x="12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04" d="100"/>
          <a:sy n="104" d="100"/>
        </p:scale>
        <p:origin x="556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12C39806-BB1D-8F56-1BD4-E8FD84A886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8C5BF43A-04E9-CC17-BD51-B26CC338B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71E59-BB6D-9C41-A61C-2D524682E115}" type="datetimeFigureOut">
              <a:rPr lang="hu-HU" smtClean="0"/>
              <a:t>2025. 02. 15.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98E5719-5CA3-B83A-6AB2-CC9AF2C948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441738D-8521-5BCA-A098-BEAAADEBC9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E7E85-FAC5-AA44-BBE8-3A2E745EC50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843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DA393B-998D-3C45-ACA4-5C51E3A83922}" type="datetimeFigureOut">
              <a:rPr lang="hu-HU" smtClean="0"/>
              <a:t>2025. 02. 15.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hu-HU"/>
              <a:t>Mintaszöveg szerkesztése
Második szint
Harmadik szint
Negyedik szint
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B25AA-5A0B-7648-B33A-37E9A013F97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87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576A917-C803-4400-FBEE-6B791AEA9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4" name="Szöveg helye 10">
            <a:extLst>
              <a:ext uri="{FF2B5EF4-FFF2-40B4-BE49-F238E27FC236}">
                <a16:creationId xmlns:a16="http://schemas.microsoft.com/office/drawing/2014/main" id="{831FA102-844C-755E-D247-CB3718711D43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23900" y="2029968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DF9D8FEB-E57B-5F73-ADA2-8D7B7485DFAF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723900" y="2980944"/>
            <a:ext cx="10744200" cy="8911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Prezentáció alcíme</a:t>
            </a:r>
          </a:p>
        </p:txBody>
      </p:sp>
      <p:sp>
        <p:nvSpPr>
          <p:cNvPr id="7" name="Szöveg helye 10">
            <a:extLst>
              <a:ext uri="{FF2B5EF4-FFF2-40B4-BE49-F238E27FC236}">
                <a16:creationId xmlns:a16="http://schemas.microsoft.com/office/drawing/2014/main" id="{605BC215-EB6B-138C-D66F-E7064E16F28F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8" name="Szöveg helye 10">
            <a:extLst>
              <a:ext uri="{FF2B5EF4-FFF2-40B4-BE49-F238E27FC236}">
                <a16:creationId xmlns:a16="http://schemas.microsoft.com/office/drawing/2014/main" id="{2A598985-FDB3-7140-588C-68FBF5A82B2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91323EAC-BA77-33AC-53B7-F24EA909AB2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32068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jléc nélküli 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824948"/>
            <a:ext cx="3212591" cy="48151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B18A01D-AB8A-1A1D-4805-AABE921EF4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2305" y="824949"/>
            <a:ext cx="6831496" cy="47585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441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áblázat helye 5">
            <a:extLst>
              <a:ext uri="{FF2B5EF4-FFF2-40B4-BE49-F238E27FC236}">
                <a16:creationId xmlns:a16="http://schemas.microsoft.com/office/drawing/2014/main" id="{A3ADE164-0269-1AA2-004B-8C8A82051E1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579457"/>
            <a:ext cx="10515598" cy="38558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BF8F6AA8-C013-1657-CB5A-D3067FF15D45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D8E6700D-6881-9CCD-3252-E02F5676557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598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2DEAFE30-1B1B-962C-732B-E5BEF7917E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3" name="Szöveg helye 10">
            <a:extLst>
              <a:ext uri="{FF2B5EF4-FFF2-40B4-BE49-F238E27FC236}">
                <a16:creationId xmlns:a16="http://schemas.microsoft.com/office/drawing/2014/main" id="{11CE3FB9-7112-50B3-73CE-4614F7CA6107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509271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71AF9BE7-CB87-3DFD-D2D3-1899D1D30D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sp>
        <p:nvSpPr>
          <p:cNvPr id="11" name="Szöveg helye 10">
            <a:extLst>
              <a:ext uri="{FF2B5EF4-FFF2-40B4-BE49-F238E27FC236}">
                <a16:creationId xmlns:a16="http://schemas.microsoft.com/office/drawing/2014/main" id="{27654B00-1ACA-72E8-4C79-A237BB0FAEA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23900" y="2191523"/>
            <a:ext cx="10744200" cy="17106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5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hu-HU" dirty="0"/>
              <a:t>Köszönjük a figyelmet!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1B1DEF9F-AC4A-3457-057F-560795FA384B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723900" y="4301824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neve</a:t>
            </a:r>
          </a:p>
        </p:txBody>
      </p:sp>
      <p:sp>
        <p:nvSpPr>
          <p:cNvPr id="13" name="Szöveg helye 10">
            <a:extLst>
              <a:ext uri="{FF2B5EF4-FFF2-40B4-BE49-F238E27FC236}">
                <a16:creationId xmlns:a16="http://schemas.microsoft.com/office/drawing/2014/main" id="{D2769BC2-6B1C-E731-CB6F-BC48B5D77D5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23900" y="5005912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Előadó titulusa</a:t>
            </a:r>
          </a:p>
        </p:txBody>
      </p:sp>
      <p:sp>
        <p:nvSpPr>
          <p:cNvPr id="14" name="Szöveg helye 10">
            <a:extLst>
              <a:ext uri="{FF2B5EF4-FFF2-40B4-BE49-F238E27FC236}">
                <a16:creationId xmlns:a16="http://schemas.microsoft.com/office/drawing/2014/main" id="{A35D0690-9E41-0FD7-2C21-CAE7926EAC53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23900" y="5705856"/>
            <a:ext cx="10744200" cy="6492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529480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765AB793-C3EE-75F8-4E4A-2E20E9E093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933D47C-7F86-9A48-A1AD-EEBD81F9A6A8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940BA6A-A9B7-7219-4D85-FAE0F7D5ABF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55729B78-CCC8-F712-B7DB-176E91D2D6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1607437"/>
            <a:ext cx="10515600" cy="1846013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  <a:lvl2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Minta</a:t>
            </a:r>
          </a:p>
          <a:p>
            <a:pPr lvl="0"/>
            <a:endParaRPr lang="hu-HU" dirty="0"/>
          </a:p>
          <a:p>
            <a:pPr lvl="0"/>
            <a:endParaRPr lang="hu-HU" dirty="0"/>
          </a:p>
        </p:txBody>
      </p:sp>
      <p:sp>
        <p:nvSpPr>
          <p:cNvPr id="5" name="Szöveg helye 10">
            <a:extLst>
              <a:ext uri="{FF2B5EF4-FFF2-40B4-BE49-F238E27FC236}">
                <a16:creationId xmlns:a16="http://schemas.microsoft.com/office/drawing/2014/main" id="{ED6C24E1-FC98-931B-668F-1A2663E5498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282280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6" name="Szöveg helye 10">
            <a:extLst>
              <a:ext uri="{FF2B5EF4-FFF2-40B4-BE49-F238E27FC236}">
                <a16:creationId xmlns:a16="http://schemas.microsoft.com/office/drawing/2014/main" id="{BA10B23C-BC2C-AA33-C513-FD8B9D46C29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3786425"/>
            <a:ext cx="5125629" cy="18460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5098D7CE-AAE8-B095-44BC-D69C66D1F5BE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GB" dirty="0"/>
              <a:t>An overview of anomaly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34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szövegblokk - 1 ké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Egyenes összekötő 9">
            <a:extLst>
              <a:ext uri="{FF2B5EF4-FFF2-40B4-BE49-F238E27FC236}">
                <a16:creationId xmlns:a16="http://schemas.microsoft.com/office/drawing/2014/main" id="{934CE5A9-19D5-B7FF-F605-96F82FA4FB0B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Kép helye 2">
            <a:extLst>
              <a:ext uri="{FF2B5EF4-FFF2-40B4-BE49-F238E27FC236}">
                <a16:creationId xmlns:a16="http://schemas.microsoft.com/office/drawing/2014/main" id="{23D20630-BBCE-AC6F-5896-1CEEB0015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27089" y="1579457"/>
            <a:ext cx="5326711" cy="40040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BC05F114-74F4-CAB6-3497-7C63660FE88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C43265EB-5A74-13B8-25EF-C234D04EBA7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82985"/>
            <a:ext cx="4287982" cy="3757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9FC214-A8DF-2334-7247-2170A8AA17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E4F210FC-1016-425F-02B2-E3EE645E1BB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2073395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CE5C7C62-306F-C568-AC87-137E9C578BFC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2B9E13B-D4C6-DDBF-DA2A-ED8F1AEADB59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CA91C60B-6859-7AF4-1D6C-CF5A6DEAC64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9" name="Szöveg helye 10">
            <a:extLst>
              <a:ext uri="{FF2B5EF4-FFF2-40B4-BE49-F238E27FC236}">
                <a16:creationId xmlns:a16="http://schemas.microsoft.com/office/drawing/2014/main" id="{C6EA1AAF-19A4-379B-A811-68076AB37167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6397429" y="1579456"/>
            <a:ext cx="4977383" cy="4068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A96FDED-1213-82EC-1A9D-4FC90A80FA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AF073EC-750D-2DFB-C11E-4C39CA8DC2E4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32367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zövegblok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4CEC806-06F8-0A8E-802F-451103EBAC0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737F6A48-F38F-FC31-62D0-11C22537C648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3" name="Szöveg helye 10">
            <a:extLst>
              <a:ext uri="{FF2B5EF4-FFF2-40B4-BE49-F238E27FC236}">
                <a16:creationId xmlns:a16="http://schemas.microsoft.com/office/drawing/2014/main" id="{1E6D20BC-2EF9-211F-E045-74EB3321F44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0AB37620-467A-3358-9635-1AE991B2990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4489704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44317DED-74F7-596D-46E5-4EFCB5B1B45F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8141207" y="1579456"/>
            <a:ext cx="3212591" cy="40687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936141E3-2650-7309-36C7-ECD2E619BF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0614727D-5F43-1091-F059-56358E383047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253035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FDFD7BA7-C2A9-595B-15D6-EDE5F7DAE2D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Kép helye 2">
            <a:extLst>
              <a:ext uri="{FF2B5EF4-FFF2-40B4-BE49-F238E27FC236}">
                <a16:creationId xmlns:a16="http://schemas.microsoft.com/office/drawing/2014/main" id="{9E45454F-C86C-2D65-C04B-55E626DA88AE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265629" y="1579456"/>
            <a:ext cx="5067632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0" name="Kép helye 2">
            <a:extLst>
              <a:ext uri="{FF2B5EF4-FFF2-40B4-BE49-F238E27FC236}">
                <a16:creationId xmlns:a16="http://schemas.microsoft.com/office/drawing/2014/main" id="{176350A7-3ED8-9325-46CB-CA499869403F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838200" y="1579456"/>
            <a:ext cx="5011973" cy="4068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1BFA0AC3-D5FA-244D-2DF5-5874C6467C5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45C0CEC-C383-42CB-7D7B-C253C37D1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6D82DBE0-A887-D830-B4E0-50498F0CA4C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51485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képe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A371C297-1CA5-94ED-2895-3B1AF69D27B3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Kép helye 2">
            <a:extLst>
              <a:ext uri="{FF2B5EF4-FFF2-40B4-BE49-F238E27FC236}">
                <a16:creationId xmlns:a16="http://schemas.microsoft.com/office/drawing/2014/main" id="{B4B0655C-B169-D423-90AB-F5CB238B3C4B}"/>
              </a:ext>
            </a:extLst>
          </p:cNvPr>
          <p:cNvSpPr>
            <a:spLocks noGrp="1"/>
          </p:cNvSpPr>
          <p:nvPr>
            <p:ph type="pic" idx="10"/>
          </p:nvPr>
        </p:nvSpPr>
        <p:spPr>
          <a:xfrm>
            <a:off x="838199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0" name="Kép helye 2">
            <a:extLst>
              <a:ext uri="{FF2B5EF4-FFF2-40B4-BE49-F238E27FC236}">
                <a16:creationId xmlns:a16="http://schemas.microsoft.com/office/drawing/2014/main" id="{88B1D7E9-B3E8-D3A3-7C3B-46B669E00D44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6639338" y="1579457"/>
            <a:ext cx="4693921" cy="41254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13" name="Kép helye 2">
            <a:extLst>
              <a:ext uri="{FF2B5EF4-FFF2-40B4-BE49-F238E27FC236}">
                <a16:creationId xmlns:a16="http://schemas.microsoft.com/office/drawing/2014/main" id="{DE50A8AD-DAA0-C470-251A-FB13BCEC03F1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3738768" y="1579456"/>
            <a:ext cx="2564928" cy="41254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8A66C65D-5136-21C7-C4AA-39F449F6F4A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DC4FBAE-8E6D-4D61-C7ED-3B8AA103C9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65D96AD-EB0E-433E-7DD3-3FEB95FE9F4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41175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kép címm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D3B63919-F8C0-E45C-09D0-60059DD8548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ép helye 2">
            <a:extLst>
              <a:ext uri="{FF2B5EF4-FFF2-40B4-BE49-F238E27FC236}">
                <a16:creationId xmlns:a16="http://schemas.microsoft.com/office/drawing/2014/main" id="{885801D2-AD3D-65D3-7B5C-D11229926A42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8200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31" name="Kép helye 2">
            <a:extLst>
              <a:ext uri="{FF2B5EF4-FFF2-40B4-BE49-F238E27FC236}">
                <a16:creationId xmlns:a16="http://schemas.microsoft.com/office/drawing/2014/main" id="{BA351229-7C81-1BF9-C349-D053BA83B114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331888" y="1557713"/>
            <a:ext cx="5021911" cy="32856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 dirty="0"/>
          </a:p>
        </p:txBody>
      </p: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567F4794-7128-84D5-187A-87B98CBB4B7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10" name="Szöveg helye 10">
            <a:extLst>
              <a:ext uri="{FF2B5EF4-FFF2-40B4-BE49-F238E27FC236}">
                <a16:creationId xmlns:a16="http://schemas.microsoft.com/office/drawing/2014/main" id="{12964550-01B5-19AF-9500-49E3DD0D5A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838200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sp>
        <p:nvSpPr>
          <p:cNvPr id="12" name="Szöveg helye 10">
            <a:extLst>
              <a:ext uri="{FF2B5EF4-FFF2-40B4-BE49-F238E27FC236}">
                <a16:creationId xmlns:a16="http://schemas.microsoft.com/office/drawing/2014/main" id="{9BE9CAC6-C1B1-88DE-E91F-5DF606EBF5F2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332692" y="5118900"/>
            <a:ext cx="5021911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Kép címe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6C96EAD-3920-32E6-9EF2-412243961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5" name="Szöveg helye 10">
            <a:extLst>
              <a:ext uri="{FF2B5EF4-FFF2-40B4-BE49-F238E27FC236}">
                <a16:creationId xmlns:a16="http://schemas.microsoft.com/office/drawing/2014/main" id="{728694AA-87CB-BD28-118C-72EAD9263FD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1640834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zöveg és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0CA8BCE7-0004-CA11-4864-2FBA560C6C6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74462"/>
            <a:ext cx="10515600" cy="0"/>
          </a:xfrm>
          <a:prstGeom prst="line">
            <a:avLst/>
          </a:prstGeom>
          <a:ln>
            <a:solidFill>
              <a:srgbClr val="0128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 helye 10">
            <a:extLst>
              <a:ext uri="{FF2B5EF4-FFF2-40B4-BE49-F238E27FC236}">
                <a16:creationId xmlns:a16="http://schemas.microsoft.com/office/drawing/2014/main" id="{30FAA482-BFF6-CAB1-8393-9DB2C3435DC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8200" y="723315"/>
            <a:ext cx="10515600" cy="5294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aseline="0">
                <a:solidFill>
                  <a:srgbClr val="012850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DIA CÍME</a:t>
            </a:r>
          </a:p>
        </p:txBody>
      </p:sp>
      <p:sp>
        <p:nvSpPr>
          <p:cNvPr id="4" name="Szöveg helye 10">
            <a:extLst>
              <a:ext uri="{FF2B5EF4-FFF2-40B4-BE49-F238E27FC236}">
                <a16:creationId xmlns:a16="http://schemas.microsoft.com/office/drawing/2014/main" id="{ACFC1F6F-F293-C843-538C-5B5685FD46B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838201" y="1579456"/>
            <a:ext cx="3212591" cy="4060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Mintaszöveg szerkesztése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Első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Második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Harmadik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Negyedik szint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srgbClr val="01285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Ötödik szint</a:t>
            </a:r>
          </a:p>
        </p:txBody>
      </p:sp>
      <p:sp>
        <p:nvSpPr>
          <p:cNvPr id="11" name="Diagram helye 10">
            <a:extLst>
              <a:ext uri="{FF2B5EF4-FFF2-40B4-BE49-F238E27FC236}">
                <a16:creationId xmlns:a16="http://schemas.microsoft.com/office/drawing/2014/main" id="{B11D781D-DBC5-AFF1-5464-03EB686EDB38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>
          <a:xfrm>
            <a:off x="4426343" y="1579563"/>
            <a:ext cx="6927457" cy="4060579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Open Sans" panose="020B0606030504020204" pitchFamily="34" charset="0"/>
              </a:defRPr>
            </a:lvl1pPr>
          </a:lstStyle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41EA52C-1E9D-EA5E-B2CC-17EFCB175F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001196"/>
            <a:ext cx="12192000" cy="856804"/>
          </a:xfrm>
          <a:prstGeom prst="rect">
            <a:avLst/>
          </a:prstGeom>
        </p:spPr>
      </p:pic>
      <p:sp>
        <p:nvSpPr>
          <p:cNvPr id="6" name="Szöveg helye 10">
            <a:extLst>
              <a:ext uri="{FF2B5EF4-FFF2-40B4-BE49-F238E27FC236}">
                <a16:creationId xmlns:a16="http://schemas.microsoft.com/office/drawing/2014/main" id="{D9D13E09-0F82-5456-63BF-CA3E8480C87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2925371" y="6300874"/>
            <a:ext cx="7985760" cy="33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cap="all" spc="0" baseline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pPr lvl="0"/>
            <a:r>
              <a:rPr lang="hu-HU" dirty="0"/>
              <a:t>Rendezvény, dátum</a:t>
            </a:r>
          </a:p>
        </p:txBody>
      </p:sp>
    </p:spTree>
    <p:extLst>
      <p:ext uri="{BB962C8B-B14F-4D97-AF65-F5344CB8AC3E}">
        <p14:creationId xmlns:p14="http://schemas.microsoft.com/office/powerpoint/2010/main" val="56913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2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3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23052844" TargetMode="External"/><Relationship Id="rId2" Type="http://schemas.openxmlformats.org/officeDocument/2006/relationships/hyperlink" Target="https://doi.org/10.1007/s40745-021-00362-9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2A7E8302-AC9C-A66D-07A6-1A5B9DE4A49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029968"/>
            <a:ext cx="10744200" cy="1879880"/>
          </a:xfrm>
        </p:spPr>
        <p:txBody>
          <a:bodyPr/>
          <a:lstStyle/>
          <a:p>
            <a:pPr algn="ctr"/>
            <a:r>
              <a:rPr lang="en-GB" dirty="0"/>
              <a:t>An Overview of Anomaly Detection</a:t>
            </a:r>
            <a:endParaRPr lang="hu-HU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A0576B3-4A8D-B0CB-EE63-AE28551463E8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hu-HU" dirty="0"/>
              <a:t>Henrik Berényi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AD8B80AF-C083-C9ED-7D4F-EC1393814896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hu-HU" dirty="0"/>
              <a:t>Budapest, 2025.02.21</a:t>
            </a:r>
          </a:p>
        </p:txBody>
      </p:sp>
    </p:spTree>
    <p:extLst>
      <p:ext uri="{BB962C8B-B14F-4D97-AF65-F5344CB8AC3E}">
        <p14:creationId xmlns:p14="http://schemas.microsoft.com/office/powerpoint/2010/main" val="202028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639419-AC22-0C32-0BF1-0ABD0527D5B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Definition of an Anomaly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85B6C-B277-044D-DB8F-9A0352D95712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1101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Also known as outlier, novelty, abnormality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Deviates from other members within a sample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An observation (or subset of observations) which appears to be inconsistent with the remainder of that set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Points that do not belong to clusters of a data set or as clusters that are significantly smaller than other clusters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Patterns in data that do not conform to a well defined notion of normal behaviour</a:t>
            </a: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F2A9AB-155E-6CD1-3F0D-50A685A8C133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An overview of anomaly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8998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E2F178-1628-5C06-B943-97182F921B5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Types of Anomalies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33A-181B-300B-C629-6CE94A7D0A99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6"/>
            <a:ext cx="7057104" cy="417325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Point/Global – data point that is significally different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Group – collection of data points which are anomalies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Local – an anomaly in terms of its neighbourhood</a:t>
            </a:r>
          </a:p>
          <a:p>
            <a:r>
              <a:rPr lang="en-HU" dirty="0"/>
              <a:t>Collective - </a:t>
            </a:r>
            <a:r>
              <a:rPr lang="en-GB" dirty="0"/>
              <a:t>collection of similar data points which are anomalies compared to entire dataset</a:t>
            </a:r>
          </a:p>
          <a:p>
            <a:r>
              <a:rPr lang="en-GB" dirty="0"/>
              <a:t>Contextual - the data instance is anomalous in a specific context but not otherwise</a:t>
            </a:r>
          </a:p>
          <a:p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9836C5-F100-E794-4CBE-C47B8C66E204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An overview of anomaly detection</a:t>
            </a:r>
            <a:endParaRPr lang="hu-HU" dirty="0"/>
          </a:p>
        </p:txBody>
      </p:sp>
      <p:pic>
        <p:nvPicPr>
          <p:cNvPr id="1026" name="Picture 2" descr="Unsupervised Anomaly Detection for IoT-Based Multivariate Time Series:  Existing Solutions, Performance Analysis and Future Directions">
            <a:extLst>
              <a:ext uri="{FF2B5EF4-FFF2-40B4-BE49-F238E27FC236}">
                <a16:creationId xmlns:a16="http://schemas.microsoft.com/office/drawing/2014/main" id="{EED5AA01-9232-5A11-B863-97E4C03C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19" y="1794524"/>
            <a:ext cx="4323036" cy="3268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03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CA529-966D-3D05-5745-32E143DDC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168DD1-A04D-4B63-2949-318E11183EB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Applications of Anomaly Detection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AC37B-8C30-44D4-8E5C-43DEEBF9A068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1101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Intrusion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Fault diagnosis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Healthcare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Fraud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Detecting novelty from text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84B415E-98B6-7929-C76C-E2C9B42C8447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An overview of anomaly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69674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2A748-1655-BFA9-8F87-962936F84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611E23-3255-509F-948C-E7905D50BA6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Types of Anomaly Detection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9BB80-0983-6221-C0F9-49B13E1A2C9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1101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Algorithms based on statistical models – parametric and non-parametric based on the knowledge of the underlying distribution</a:t>
            </a:r>
          </a:p>
          <a:p>
            <a:pPr lvl="1" indent="-342900"/>
            <a:r>
              <a:rPr lang="en-HU" dirty="0"/>
              <a:t>They are simpler and more intuitive</a:t>
            </a:r>
          </a:p>
          <a:p>
            <a:pPr lvl="1" indent="-342900"/>
            <a:r>
              <a:rPr lang="en-HU" dirty="0"/>
              <a:t>Most of the methods can be applied to univariate data only, and it is computationally expensive to use multivariate data</a:t>
            </a:r>
          </a:p>
          <a:p>
            <a:r>
              <a:rPr lang="en-HU" dirty="0"/>
              <a:t>Algorithms based on density – the density of the outlier significantly differs from the normal instance</a:t>
            </a:r>
          </a:p>
          <a:p>
            <a:pPr lvl="1"/>
            <a:r>
              <a:rPr lang="en-HU" dirty="0"/>
              <a:t>Performs better than statistics and distance based methods</a:t>
            </a:r>
          </a:p>
          <a:p>
            <a:pPr lvl="1"/>
            <a:r>
              <a:rPr lang="en-HU" dirty="0"/>
              <a:t>Computationally expensive due to distance calculation and not suitable for large high-dimensional datasets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6F7F8A-2AD5-640E-EB2C-2063D761449D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An overview of anomaly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90886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EABC1-B1C7-45FB-6D2B-8573B5B0F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E12174-23DA-CD16-C0A0-5E5852DFB8FC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Types of Anomaly Detection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23317-DCA5-4E02-C3E1-29BCEA1FE905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110191"/>
          </a:xfrm>
        </p:spPr>
        <p:txBody>
          <a:bodyPr/>
          <a:lstStyle/>
          <a:p>
            <a:r>
              <a:rPr lang="en-HU" dirty="0"/>
              <a:t>Algorithms based on distance – “anomalies are far away from their nearest neighbors”</a:t>
            </a:r>
          </a:p>
          <a:p>
            <a:pPr lvl="1" indent="-342900"/>
            <a:r>
              <a:rPr lang="en-HU" dirty="0"/>
              <a:t>Easy to implement</a:t>
            </a:r>
          </a:p>
          <a:p>
            <a:pPr lvl="1" indent="-342900"/>
            <a:r>
              <a:rPr lang="en-HU" dirty="0"/>
              <a:t>Hight complexity, generally O(n</a:t>
            </a:r>
            <a:r>
              <a:rPr lang="en-HU" baseline="30000" dirty="0"/>
              <a:t>2</a:t>
            </a:r>
            <a:r>
              <a:rPr lang="en-HU" dirty="0"/>
              <a:t>)</a:t>
            </a:r>
          </a:p>
          <a:p>
            <a:r>
              <a:rPr lang="en-HU" dirty="0"/>
              <a:t>Algorithms based on clustering – outliers/noise is classified as anonalies</a:t>
            </a:r>
          </a:p>
          <a:p>
            <a:pPr lvl="1"/>
            <a:r>
              <a:rPr lang="en-HU" dirty="0"/>
              <a:t>Good for unsupervised setting</a:t>
            </a:r>
          </a:p>
          <a:p>
            <a:pPr lvl="1"/>
            <a:r>
              <a:rPr lang="en-HU" dirty="0"/>
              <a:t>Highly dependent on the clustering algorithm, both in terms of performance and complexity</a:t>
            </a:r>
          </a:p>
          <a:p>
            <a:r>
              <a:rPr lang="en-HU" dirty="0"/>
              <a:t>Algorithms based on isolation – intuition suggests that anomalies are few and are easy to isolate</a:t>
            </a:r>
          </a:p>
          <a:p>
            <a:pPr lvl="1"/>
            <a:r>
              <a:rPr lang="en-HU" dirty="0"/>
              <a:t>Highly scalable</a:t>
            </a:r>
          </a:p>
          <a:p>
            <a:pPr lvl="1"/>
            <a:r>
              <a:rPr lang="en-HU" dirty="0"/>
              <a:t>Some methods are only applicable on certain types of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DE8D4-A022-9E8A-6C78-037005A90FD5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An overview of anomaly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11906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20411-4C25-9445-4F7C-7959825B8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288536-D4A6-0A3B-0875-00BF8297003E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Types of Anomaly Detection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11BB6-1263-226F-7F91-9E7E21C459F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41101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HU" dirty="0"/>
              <a:t>Emsemble technique – a combination of different anomaly detection methods</a:t>
            </a:r>
          </a:p>
          <a:p>
            <a:pPr lvl="1" indent="-342900"/>
            <a:r>
              <a:rPr lang="en-HU" dirty="0"/>
              <a:t>Interpretability conterns due to the usage of deep learning</a:t>
            </a:r>
          </a:p>
          <a:p>
            <a:pPr lvl="1" indent="-342900"/>
            <a:r>
              <a:rPr lang="en-HU" dirty="0"/>
              <a:t>Difficult tuning</a:t>
            </a:r>
          </a:p>
          <a:p>
            <a:r>
              <a:rPr lang="en-HU" dirty="0"/>
              <a:t>Algorithms based on subspace – searches for anomalies in a subset of features</a:t>
            </a:r>
          </a:p>
          <a:p>
            <a:pPr lvl="1"/>
            <a:r>
              <a:rPr lang="en-HU" dirty="0"/>
              <a:t>Good at detecting hidden anomalies</a:t>
            </a:r>
          </a:p>
          <a:p>
            <a:pPr lvl="1"/>
            <a:r>
              <a:rPr lang="en-HU" dirty="0"/>
              <a:t>High time complexity</a:t>
            </a:r>
          </a:p>
          <a:p>
            <a:pPr lvl="1"/>
            <a:r>
              <a:rPr lang="en-HU" dirty="0"/>
              <a:t>Sensitive to irrelevant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U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H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A6A923-1611-BF10-D3C8-05A0F71207AE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An overview of anomaly detection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03604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3BE0A3-53C8-77EC-4422-CD509BA219F3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HU" dirty="0"/>
              <a:t>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56FF-4674-16B3-3917-928320319664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1607437"/>
            <a:ext cx="10515600" cy="3658246"/>
          </a:xfrm>
        </p:spPr>
        <p:txBody>
          <a:bodyPr/>
          <a:lstStyle/>
          <a:p>
            <a:r>
              <a:rPr lang="en-GB" dirty="0"/>
              <a:t>A Comprehensive Survey of Anomaly Detection Algorithms (</a:t>
            </a:r>
            <a:r>
              <a:rPr lang="en-GB" dirty="0">
                <a:hlinkClick r:id="rId2"/>
              </a:rPr>
              <a:t>https://doi.org/10.1007/s40745-021-00362-9</a:t>
            </a:r>
            <a:r>
              <a:rPr lang="en-GB" dirty="0"/>
              <a:t>)</a:t>
            </a:r>
            <a:endParaRPr lang="en-HU" dirty="0"/>
          </a:p>
          <a:p>
            <a:r>
              <a:rPr lang="en-GB" dirty="0"/>
              <a:t>Unsupervised Anomaly Detection for IoT-Based Multivariate Time Series: Existing Solutions, Performance Analysis and Future Directions (</a:t>
            </a:r>
            <a:r>
              <a:rPr lang="en-GB" dirty="0">
                <a:hlinkClick r:id="rId3"/>
              </a:rPr>
              <a:t>https://doi.org/10.3390/s23052844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8721B6-3667-1A54-C8B3-81EA123DB161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rPr lang="en-GB" dirty="0"/>
              <a:t>An overview of anomaly detection</a:t>
            </a:r>
            <a:endParaRPr lang="en-HU" dirty="0"/>
          </a:p>
        </p:txBody>
      </p:sp>
    </p:spTree>
    <p:extLst>
      <p:ext uri="{BB962C8B-B14F-4D97-AF65-F5344CB8AC3E}">
        <p14:creationId xmlns:p14="http://schemas.microsoft.com/office/powerpoint/2010/main" val="287455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A4DAC-413E-4501-9AB9-019981A9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 helye 1">
            <a:extLst>
              <a:ext uri="{FF2B5EF4-FFF2-40B4-BE49-F238E27FC236}">
                <a16:creationId xmlns:a16="http://schemas.microsoft.com/office/drawing/2014/main" id="{760297E0-1362-9754-5CCC-21EA940FCB5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723900" y="2983444"/>
            <a:ext cx="10744200" cy="891112"/>
          </a:xfrm>
        </p:spPr>
        <p:txBody>
          <a:bodyPr/>
          <a:lstStyle/>
          <a:p>
            <a:pPr algn="ctr"/>
            <a:r>
              <a:rPr lang="en-GB" dirty="0"/>
              <a:t>Thank you for your attention!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372117"/>
      </p:ext>
    </p:extLst>
  </p:cSld>
  <p:clrMapOvr>
    <a:masterClrMapping/>
  </p:clrMapOvr>
</p:sld>
</file>

<file path=ppt/theme/theme1.xml><?xml version="1.0" encoding="utf-8"?>
<a:theme xmlns:a="http://schemas.openxmlformats.org/drawingml/2006/main" name="cím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474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Open Sans</vt:lpstr>
      <vt:lpstr>címdia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CÍME prezentáció alcíme</dc:title>
  <dc:creator>Microsoft Office User</dc:creator>
  <cp:lastModifiedBy>Berényi Henrik Dániel</cp:lastModifiedBy>
  <cp:revision>94</cp:revision>
  <dcterms:created xsi:type="dcterms:W3CDTF">2021-07-01T15:39:11Z</dcterms:created>
  <dcterms:modified xsi:type="dcterms:W3CDTF">2025-02-15T18:13:50Z</dcterms:modified>
</cp:coreProperties>
</file>