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2" r:id="rId2"/>
    <p:sldId id="295" r:id="rId3"/>
    <p:sldId id="296" r:id="rId4"/>
    <p:sldId id="297" r:id="rId5"/>
    <p:sldId id="299" r:id="rId6"/>
    <p:sldId id="298" r:id="rId7"/>
    <p:sldId id="294" r:id="rId8"/>
    <p:sldId id="285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851"/>
    <a:srgbClr val="0128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5"/>
    <p:restoredTop sz="94727"/>
  </p:normalViewPr>
  <p:slideViewPr>
    <p:cSldViewPr snapToGrid="0" snapToObjects="1">
      <p:cViewPr varScale="1">
        <p:scale>
          <a:sx n="130" d="100"/>
          <a:sy n="130" d="100"/>
        </p:scale>
        <p:origin x="120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4" d="100"/>
          <a:sy n="104" d="100"/>
        </p:scale>
        <p:origin x="55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12C39806-BB1D-8F56-1BD4-E8FD84A886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C5BF43A-04E9-CC17-BD51-B26CC338B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71E59-BB6D-9C41-A61C-2D524682E115}" type="datetimeFigureOut">
              <a:rPr lang="hu-HU" smtClean="0"/>
              <a:t>2025. 03. 14.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E5719-5CA3-B83A-6AB2-CC9AF2C948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441738D-8521-5BCA-A098-BEAAADEBC9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E7E85-FAC5-AA44-BBE8-3A2E745EC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384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A393B-998D-3C45-ACA4-5C51E3A83922}" type="datetimeFigureOut">
              <a:rPr lang="hu-HU" smtClean="0"/>
              <a:t>2025. 03. 14.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B25AA-5A0B-7648-B33A-37E9A013F9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87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7576A917-C803-4400-FBEE-6B791AEA9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Szöveg helye 10">
            <a:extLst>
              <a:ext uri="{FF2B5EF4-FFF2-40B4-BE49-F238E27FC236}">
                <a16:creationId xmlns:a16="http://schemas.microsoft.com/office/drawing/2014/main" id="{831FA102-844C-755E-D247-CB3718711D4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23900" y="2029968"/>
            <a:ext cx="10744200" cy="891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6" name="Szöveg helye 10">
            <a:extLst>
              <a:ext uri="{FF2B5EF4-FFF2-40B4-BE49-F238E27FC236}">
                <a16:creationId xmlns:a16="http://schemas.microsoft.com/office/drawing/2014/main" id="{DF9D8FEB-E57B-5F73-ADA2-8D7B7485DFA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23900" y="2980944"/>
            <a:ext cx="10744200" cy="891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Prezentáció alcíme</a:t>
            </a:r>
          </a:p>
        </p:txBody>
      </p:sp>
      <p:sp>
        <p:nvSpPr>
          <p:cNvPr id="7" name="Szöveg helye 10">
            <a:extLst>
              <a:ext uri="{FF2B5EF4-FFF2-40B4-BE49-F238E27FC236}">
                <a16:creationId xmlns:a16="http://schemas.microsoft.com/office/drawing/2014/main" id="{605BC215-EB6B-138C-D66F-E7064E16F28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23900" y="4301824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neve</a:t>
            </a:r>
          </a:p>
        </p:txBody>
      </p:sp>
      <p:sp>
        <p:nvSpPr>
          <p:cNvPr id="8" name="Szöveg helye 10">
            <a:extLst>
              <a:ext uri="{FF2B5EF4-FFF2-40B4-BE49-F238E27FC236}">
                <a16:creationId xmlns:a16="http://schemas.microsoft.com/office/drawing/2014/main" id="{2A598985-FDB3-7140-588C-68FBF5A82B23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23900" y="5005912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titulusa</a:t>
            </a:r>
          </a:p>
        </p:txBody>
      </p: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91323EAC-BA77-33AC-53B7-F24EA909AB24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23900" y="5705856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32068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jléc nélküli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10">
            <a:extLst>
              <a:ext uri="{FF2B5EF4-FFF2-40B4-BE49-F238E27FC236}">
                <a16:creationId xmlns:a16="http://schemas.microsoft.com/office/drawing/2014/main" id="{ACFC1F6F-F293-C843-538C-5B5685FD46B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824948"/>
            <a:ext cx="3212591" cy="48151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41EA52C-1E9D-EA5E-B2CC-17EFCB175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6" name="Szöveg helye 10">
            <a:extLst>
              <a:ext uri="{FF2B5EF4-FFF2-40B4-BE49-F238E27FC236}">
                <a16:creationId xmlns:a16="http://schemas.microsoft.com/office/drawing/2014/main" id="{D9D13E09-0F82-5456-63BF-CA3E8480C87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B18A01D-AB8A-1A1D-4805-AABE921EF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22305" y="824949"/>
            <a:ext cx="6831496" cy="4758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441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áblázat helye 5">
            <a:extLst>
              <a:ext uri="{FF2B5EF4-FFF2-40B4-BE49-F238E27FC236}">
                <a16:creationId xmlns:a16="http://schemas.microsoft.com/office/drawing/2014/main" id="{A3ADE164-0269-1AA2-004B-8C8A82051E1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579457"/>
            <a:ext cx="10515598" cy="38558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Open Sans" panose="020B0606030504020204" pitchFamily="34" charset="0"/>
              </a:defRPr>
            </a:lvl1pPr>
          </a:lstStyle>
          <a:p>
            <a:endParaRPr lang="hu-HU" dirty="0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BF8F6AA8-C013-1657-CB5A-D3067FF15D4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D8E6700D-6881-9CCD-3252-E02F5676557B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598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2DEAFE30-1B1B-962C-732B-E5BEF7917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3" name="Szöveg helye 10">
            <a:extLst>
              <a:ext uri="{FF2B5EF4-FFF2-40B4-BE49-F238E27FC236}">
                <a16:creationId xmlns:a16="http://schemas.microsoft.com/office/drawing/2014/main" id="{11CE3FB9-7112-50B3-73CE-4614F7CA6107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2509271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71AF9BE7-CB87-3DFD-D2D3-1899D1D30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1" name="Szöveg helye 10">
            <a:extLst>
              <a:ext uri="{FF2B5EF4-FFF2-40B4-BE49-F238E27FC236}">
                <a16:creationId xmlns:a16="http://schemas.microsoft.com/office/drawing/2014/main" id="{27654B00-1ACA-72E8-4C79-A237BB0FAEA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23900" y="2191523"/>
            <a:ext cx="10744200" cy="1710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hu-HU" dirty="0"/>
              <a:t>Köszönjük a figyelmet!</a:t>
            </a:r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1B1DEF9F-AC4A-3457-057F-560795FA384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23900" y="4301824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neve</a:t>
            </a:r>
          </a:p>
        </p:txBody>
      </p:sp>
      <p:sp>
        <p:nvSpPr>
          <p:cNvPr id="13" name="Szöveg helye 10">
            <a:extLst>
              <a:ext uri="{FF2B5EF4-FFF2-40B4-BE49-F238E27FC236}">
                <a16:creationId xmlns:a16="http://schemas.microsoft.com/office/drawing/2014/main" id="{D2769BC2-6B1C-E731-CB6F-BC48B5D77D5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23900" y="5005912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titulusa</a:t>
            </a:r>
          </a:p>
        </p:txBody>
      </p:sp>
      <p:sp>
        <p:nvSpPr>
          <p:cNvPr id="14" name="Szöveg helye 10">
            <a:extLst>
              <a:ext uri="{FF2B5EF4-FFF2-40B4-BE49-F238E27FC236}">
                <a16:creationId xmlns:a16="http://schemas.microsoft.com/office/drawing/2014/main" id="{A35D0690-9E41-0FD7-2C21-CAE7926EAC5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23900" y="5705856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52948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öveg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765AB793-C3EE-75F8-4E4A-2E20E9E093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A933D47C-7F86-9A48-A1AD-EEBD81F9A6A8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3940BA6A-A9B7-7219-4D85-FAE0F7D5ABF8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3" name="Szöveg helye 10">
            <a:extLst>
              <a:ext uri="{FF2B5EF4-FFF2-40B4-BE49-F238E27FC236}">
                <a16:creationId xmlns:a16="http://schemas.microsoft.com/office/drawing/2014/main" id="{55729B78-CCC8-F712-B7DB-176E91D2D65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1607437"/>
            <a:ext cx="10515600" cy="184601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Minta</a:t>
            </a:r>
          </a:p>
          <a:p>
            <a:pPr lvl="0"/>
            <a:endParaRPr lang="hu-HU" dirty="0"/>
          </a:p>
          <a:p>
            <a:pPr lvl="0"/>
            <a:endParaRPr lang="hu-HU" dirty="0"/>
          </a:p>
        </p:txBody>
      </p:sp>
      <p:sp>
        <p:nvSpPr>
          <p:cNvPr id="5" name="Szöveg helye 10">
            <a:extLst>
              <a:ext uri="{FF2B5EF4-FFF2-40B4-BE49-F238E27FC236}">
                <a16:creationId xmlns:a16="http://schemas.microsoft.com/office/drawing/2014/main" id="{ED6C24E1-FC98-931B-668F-1A2663E54988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282280" y="3786425"/>
            <a:ext cx="5125629" cy="1846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</p:txBody>
      </p:sp>
      <p:sp>
        <p:nvSpPr>
          <p:cNvPr id="6" name="Szöveg helye 10">
            <a:extLst>
              <a:ext uri="{FF2B5EF4-FFF2-40B4-BE49-F238E27FC236}">
                <a16:creationId xmlns:a16="http://schemas.microsoft.com/office/drawing/2014/main" id="{BA10B23C-BC2C-AA33-C513-FD8B9D46C29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3786425"/>
            <a:ext cx="5125629" cy="1846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</p:txBody>
      </p: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5098D7CE-AAE8-B095-44BC-D69C66D1F5B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algn="ctr"/>
            <a:r>
              <a:rPr lang="en-GB" dirty="0"/>
              <a:t>Implementation of Variational Autoencoder for Anomaly Detection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34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zövegblokk - 1 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934CE5A9-19D5-B7FF-F605-96F82FA4FB0B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Kép helye 2">
            <a:extLst>
              <a:ext uri="{FF2B5EF4-FFF2-40B4-BE49-F238E27FC236}">
                <a16:creationId xmlns:a16="http://schemas.microsoft.com/office/drawing/2014/main" id="{23D20630-BBCE-AC6F-5896-1CEEB0015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27089" y="1579457"/>
            <a:ext cx="5326711" cy="40040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BC05F114-74F4-CAB6-3497-7C63660FE88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3" name="Szöveg helye 10">
            <a:extLst>
              <a:ext uri="{FF2B5EF4-FFF2-40B4-BE49-F238E27FC236}">
                <a16:creationId xmlns:a16="http://schemas.microsoft.com/office/drawing/2014/main" id="{C43265EB-5A74-13B8-25EF-C234D04EBA7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82985"/>
            <a:ext cx="4287982" cy="3757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69FC214-A8DF-2334-7247-2170A8AA17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6" name="Szöveg helye 10">
            <a:extLst>
              <a:ext uri="{FF2B5EF4-FFF2-40B4-BE49-F238E27FC236}">
                <a16:creationId xmlns:a16="http://schemas.microsoft.com/office/drawing/2014/main" id="{E4F210FC-1016-425F-02B2-E3EE645E1BB4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207339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zövegblo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CE5C7C62-306F-C568-AC87-137E9C578BF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32B9E13B-D4C6-DDBF-DA2A-ED8F1AEADB5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4" name="Szöveg helye 10">
            <a:extLst>
              <a:ext uri="{FF2B5EF4-FFF2-40B4-BE49-F238E27FC236}">
                <a16:creationId xmlns:a16="http://schemas.microsoft.com/office/drawing/2014/main" id="{CA91C60B-6859-7AF4-1D6C-CF5A6DEAC64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79456"/>
            <a:ext cx="4977383" cy="4068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C6EA1AAF-19A4-379B-A811-68076AB37167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397429" y="1579456"/>
            <a:ext cx="4977383" cy="4068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A96FDED-1213-82EC-1A9D-4FC90A80FA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0AF073EC-750D-2DFB-C11E-4C39CA8DC2E4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32367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zövegblo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E4CEC806-06F8-0A8E-802F-451103EBAC0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737F6A48-F38F-FC31-62D0-11C22537C648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3" name="Szöveg helye 10">
            <a:extLst>
              <a:ext uri="{FF2B5EF4-FFF2-40B4-BE49-F238E27FC236}">
                <a16:creationId xmlns:a16="http://schemas.microsoft.com/office/drawing/2014/main" id="{1E6D20BC-2EF9-211F-E045-74EB3321F44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79456"/>
            <a:ext cx="3212591" cy="406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10" name="Szöveg helye 10">
            <a:extLst>
              <a:ext uri="{FF2B5EF4-FFF2-40B4-BE49-F238E27FC236}">
                <a16:creationId xmlns:a16="http://schemas.microsoft.com/office/drawing/2014/main" id="{0AB37620-467A-3358-9635-1AE991B2990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89704" y="1579456"/>
            <a:ext cx="3212591" cy="406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44317DED-74F7-596D-46E5-4EFCB5B1B45F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141207" y="1579456"/>
            <a:ext cx="3212591" cy="406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36141E3-2650-7309-36C7-ECD2E619BF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0614727D-5F43-1091-F059-56358E383047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25303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ép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FDFD7BA7-C2A9-595B-15D6-EDE5F7DAE2D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Kép helye 2">
            <a:extLst>
              <a:ext uri="{FF2B5EF4-FFF2-40B4-BE49-F238E27FC236}">
                <a16:creationId xmlns:a16="http://schemas.microsoft.com/office/drawing/2014/main" id="{9E45454F-C86C-2D65-C04B-55E626DA88AE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265629" y="1579456"/>
            <a:ext cx="5067632" cy="4068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0" name="Kép helye 2">
            <a:extLst>
              <a:ext uri="{FF2B5EF4-FFF2-40B4-BE49-F238E27FC236}">
                <a16:creationId xmlns:a16="http://schemas.microsoft.com/office/drawing/2014/main" id="{176350A7-3ED8-9325-46CB-CA499869403F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838200" y="1579456"/>
            <a:ext cx="5011973" cy="4068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1BFA0AC3-D5FA-244D-2DF5-5874C6467C5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45C0CEC-C383-42CB-7D7B-C253C37D1E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6D82DBE0-A887-D830-B4E0-50498F0CA4C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415148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ép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A371C297-1CA5-94ED-2895-3B1AF69D27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Kép helye 2">
            <a:extLst>
              <a:ext uri="{FF2B5EF4-FFF2-40B4-BE49-F238E27FC236}">
                <a16:creationId xmlns:a16="http://schemas.microsoft.com/office/drawing/2014/main" id="{B4B0655C-B169-D423-90AB-F5CB238B3C4B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838199" y="1579456"/>
            <a:ext cx="2564928" cy="4125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0" name="Kép helye 2">
            <a:extLst>
              <a:ext uri="{FF2B5EF4-FFF2-40B4-BE49-F238E27FC236}">
                <a16:creationId xmlns:a16="http://schemas.microsoft.com/office/drawing/2014/main" id="{88B1D7E9-B3E8-D3A3-7C3B-46B669E00D44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639338" y="1579457"/>
            <a:ext cx="4693921" cy="4125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3" name="Kép helye 2">
            <a:extLst>
              <a:ext uri="{FF2B5EF4-FFF2-40B4-BE49-F238E27FC236}">
                <a16:creationId xmlns:a16="http://schemas.microsoft.com/office/drawing/2014/main" id="{DE50A8AD-DAA0-C470-251A-FB13BCEC03F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3738768" y="1579456"/>
            <a:ext cx="2564928" cy="4125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8A66C65D-5136-21C7-C4AA-39F449F6F4A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DC4FBAE-8E6D-4D61-C7ED-3B8AA103C9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765D96AD-EB0E-433E-7DD3-3FEB95FE9F4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4117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ép cím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D3B63919-F8C0-E45C-09D0-60059DD8548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Kép helye 2">
            <a:extLst>
              <a:ext uri="{FF2B5EF4-FFF2-40B4-BE49-F238E27FC236}">
                <a16:creationId xmlns:a16="http://schemas.microsoft.com/office/drawing/2014/main" id="{885801D2-AD3D-65D3-7B5C-D11229926A4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8200" y="1557713"/>
            <a:ext cx="5021911" cy="3285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31" name="Kép helye 2">
            <a:extLst>
              <a:ext uri="{FF2B5EF4-FFF2-40B4-BE49-F238E27FC236}">
                <a16:creationId xmlns:a16="http://schemas.microsoft.com/office/drawing/2014/main" id="{BA351229-7C81-1BF9-C349-D053BA83B114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331888" y="1557713"/>
            <a:ext cx="5021911" cy="3285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567F4794-7128-84D5-187A-87B98CBB4B7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10" name="Szöveg helye 10">
            <a:extLst>
              <a:ext uri="{FF2B5EF4-FFF2-40B4-BE49-F238E27FC236}">
                <a16:creationId xmlns:a16="http://schemas.microsoft.com/office/drawing/2014/main" id="{12964550-01B5-19AF-9500-49E3DD0D5A13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838200" y="5118900"/>
            <a:ext cx="5021911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Kép címe</a:t>
            </a:r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9BE9CAC6-C1B1-88DE-E91F-5DF606EBF5F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332692" y="5118900"/>
            <a:ext cx="5021911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Kép címe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6C96EAD-3920-32E6-9EF2-412243961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728694AA-87CB-BD28-118C-72EAD9263FD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6408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öveg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0CA8BCE7-0004-CA11-4864-2FBA560C6C6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30FAA482-BFF6-CAB1-8393-9DB2C3435DC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4" name="Szöveg helye 10">
            <a:extLst>
              <a:ext uri="{FF2B5EF4-FFF2-40B4-BE49-F238E27FC236}">
                <a16:creationId xmlns:a16="http://schemas.microsoft.com/office/drawing/2014/main" id="{ACFC1F6F-F293-C843-538C-5B5685FD46B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79456"/>
            <a:ext cx="3212591" cy="4060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11" name="Diagram helye 10">
            <a:extLst>
              <a:ext uri="{FF2B5EF4-FFF2-40B4-BE49-F238E27FC236}">
                <a16:creationId xmlns:a16="http://schemas.microsoft.com/office/drawing/2014/main" id="{B11D781D-DBC5-AFF1-5464-03EB686EDB38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426343" y="1579563"/>
            <a:ext cx="6927457" cy="4060579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Open Sans" panose="020B0606030504020204" pitchFamily="34" charset="0"/>
              </a:defRPr>
            </a:lvl1pPr>
          </a:lstStyle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41EA52C-1E9D-EA5E-B2CC-17EFCB175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6" name="Szöveg helye 10">
            <a:extLst>
              <a:ext uri="{FF2B5EF4-FFF2-40B4-BE49-F238E27FC236}">
                <a16:creationId xmlns:a16="http://schemas.microsoft.com/office/drawing/2014/main" id="{D9D13E09-0F82-5456-63BF-CA3E8480C87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56913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2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  <p:sldLayoutId id="2147483655" r:id="rId7"/>
    <p:sldLayoutId id="2147483656" r:id="rId8"/>
    <p:sldLayoutId id="2147483657" r:id="rId9"/>
    <p:sldLayoutId id="2147483660" r:id="rId10"/>
    <p:sldLayoutId id="2147483659" r:id="rId11"/>
    <p:sldLayoutId id="21474836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AZASDEDC/TopoMAD/" TargetMode="External"/><Relationship Id="rId2" Type="http://schemas.openxmlformats.org/officeDocument/2006/relationships/hyperlink" Target="https://doi.org/10.1109/TNNLS.2020.302773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2A7E8302-AC9C-A66D-07A6-1A5B9DE4A49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3900" y="1956395"/>
            <a:ext cx="10744200" cy="1879880"/>
          </a:xfrm>
        </p:spPr>
        <p:txBody>
          <a:bodyPr/>
          <a:lstStyle/>
          <a:p>
            <a:pPr algn="ctr"/>
            <a:r>
              <a:rPr lang="en-GB" dirty="0"/>
              <a:t>Implementation of Variational Autoencoder for Anomaly Detection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A0576B3-4A8D-B0CB-EE63-AE28551463E8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hu-HU" dirty="0"/>
              <a:t>Henrik Berényi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AD8B80AF-C083-C9ED-7D4F-EC139381489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hu-HU" dirty="0"/>
              <a:t>Budapest, 2025.03.21</a:t>
            </a:r>
          </a:p>
        </p:txBody>
      </p:sp>
    </p:spTree>
    <p:extLst>
      <p:ext uri="{BB962C8B-B14F-4D97-AF65-F5344CB8AC3E}">
        <p14:creationId xmlns:p14="http://schemas.microsoft.com/office/powerpoint/2010/main" val="202028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4B948-CEFC-68C3-F049-670E3C076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CFBDF1-70C2-E1C1-1654-D5E29258F0E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HU" dirty="0"/>
              <a:t>Variational Autoencoder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D4D99-C2B9-7F88-3EFF-9EB358F1FB26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GB" dirty="0"/>
              <a:t>VAEs are a type of deep generative model that learn probabilistic representations of data</a:t>
            </a:r>
          </a:p>
          <a:p>
            <a:r>
              <a:rPr lang="en-GB" dirty="0"/>
              <a:t>They are an extension of standard autoencoders, incorporating probabilistic inference</a:t>
            </a:r>
          </a:p>
          <a:p>
            <a:r>
              <a:rPr lang="en-GB" dirty="0"/>
              <a:t>Used in tasks like image generation, anomaly detection, and latent space representation</a:t>
            </a:r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283917-34C6-08B4-5799-FC5BD2ED29EC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873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66D81-D965-E198-4E2D-4FEBFE9EE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4DD010-8273-5D0E-DC92-CEDED2901FC1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HU" dirty="0"/>
              <a:t>Key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D66FA-D089-7910-2CCA-8C7FF8BEF977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GB" b="1" dirty="0"/>
              <a:t>Encoder</a:t>
            </a:r>
            <a:r>
              <a:rPr lang="en-GB" dirty="0"/>
              <a:t>: Maps input data to a latent distribution q(</a:t>
            </a:r>
            <a:r>
              <a:rPr lang="en-GB" dirty="0" err="1"/>
              <a:t>z∣x</a:t>
            </a:r>
            <a:r>
              <a:rPr lang="en-GB" dirty="0"/>
              <a:t>) </a:t>
            </a:r>
          </a:p>
          <a:p>
            <a:r>
              <a:rPr lang="en-GB" b="1" dirty="0"/>
              <a:t>Latent Space</a:t>
            </a:r>
            <a:r>
              <a:rPr lang="en-GB" dirty="0"/>
              <a:t>: Encodes input into a probabilistic space instead of a fixed vector</a:t>
            </a:r>
          </a:p>
          <a:p>
            <a:r>
              <a:rPr lang="en-GB" b="1" dirty="0"/>
              <a:t>Decoder</a:t>
            </a:r>
            <a:r>
              <a:rPr lang="en-GB" dirty="0"/>
              <a:t>: Generates reconstructed data from sampled latent variables z</a:t>
            </a:r>
          </a:p>
          <a:p>
            <a:r>
              <a:rPr lang="en-GB" b="1" dirty="0"/>
              <a:t>Reparameterization Trick</a:t>
            </a:r>
            <a:r>
              <a:rPr lang="en-GB" dirty="0"/>
              <a:t>: Enables backpropagation by expressing z = </a:t>
            </a:r>
            <a:r>
              <a:rPr lang="el-GR" dirty="0"/>
              <a:t>μ + σ * ϵ</a:t>
            </a:r>
            <a:r>
              <a:rPr lang="en-GB" dirty="0"/>
              <a:t>, where </a:t>
            </a:r>
            <a:r>
              <a:rPr lang="el-GR" dirty="0"/>
              <a:t>ϵ∼</a:t>
            </a:r>
            <a:r>
              <a:rPr lang="en-GB" dirty="0"/>
              <a:t>N(0,1)</a:t>
            </a:r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862A8D-38FD-BE31-4EE1-87B49B6777B7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51770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3BEA1-001C-5570-FE91-415CD3337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D1A1F2-1C12-3603-8448-E2B98A5B93F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HU" dirty="0"/>
              <a:t>Loss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AC42D-8FA8-E8C2-A155-B93A71D15A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GB" b="1" dirty="0"/>
              <a:t>Reconstruction Loss:</a:t>
            </a:r>
            <a:r>
              <a:rPr lang="en-GB" dirty="0"/>
              <a:t> Ensures decoded output matches the input</a:t>
            </a:r>
          </a:p>
          <a:p>
            <a:r>
              <a:rPr lang="en-GB" b="1" dirty="0"/>
              <a:t>KL Divergence Loss: </a:t>
            </a:r>
            <a:r>
              <a:rPr lang="en-GB" dirty="0"/>
              <a:t>Regularizes latent space to follow a normal distribution</a:t>
            </a:r>
          </a:p>
          <a:p>
            <a:r>
              <a:rPr lang="en-GB" b="1" dirty="0"/>
              <a:t>Total loss:</a:t>
            </a:r>
            <a:r>
              <a:rPr lang="en-GB" dirty="0"/>
              <a:t> Reconstruction Loss + KL Divergence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25701B-8D92-FE3B-45D7-39CC0CCDCFC3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54175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985D9-027E-3A02-8B60-6BBCA0309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721C80-0C5A-FB99-A0D6-527593E15B9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HU" dirty="0"/>
              <a:t>Calculating Anomaly Scores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334BE-61F0-65CA-3958-1AECA8560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HU" dirty="0"/>
              <a:t>Squared error</a:t>
            </a:r>
          </a:p>
          <a:p>
            <a:r>
              <a:rPr lang="en-GB" dirty="0"/>
              <a:t>Normalization by Variance</a:t>
            </a:r>
          </a:p>
          <a:p>
            <a:r>
              <a:rPr lang="en-GB" dirty="0"/>
              <a:t>Adding Regularization (log(var))</a:t>
            </a:r>
            <a:endParaRPr lang="en-HU" dirty="0"/>
          </a:p>
          <a:p>
            <a:endParaRPr lang="en-GB" baseline="30000" dirty="0"/>
          </a:p>
          <a:p>
            <a:endParaRPr lang="en-HU" baseline="30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F0A57C-BE5E-2DF0-941B-1B451BF1AD1C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AE438-7CEE-83FC-D694-BA5E55224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1000"/>
            <a:ext cx="3098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1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D627D-C904-B523-57DE-0B9FC4380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E54AB7-459E-2A79-4A21-B7795681222E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HU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CA4AF-045F-D329-B700-6BBE2672291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GB" dirty="0"/>
              <a:t>Two datasets from cloud systems, including metrics from components and their topology</a:t>
            </a:r>
          </a:p>
          <a:p>
            <a:r>
              <a:rPr lang="en-GB" dirty="0"/>
              <a:t>Big data batch processing system – MBD</a:t>
            </a:r>
          </a:p>
          <a:p>
            <a:r>
              <a:rPr lang="en-GB" dirty="0"/>
              <a:t>Microservice-based transaction processing system - MMS</a:t>
            </a:r>
          </a:p>
          <a:p>
            <a:endParaRPr lang="en-GB" dirty="0"/>
          </a:p>
          <a:p>
            <a:endParaRPr lang="en-GB" dirty="0"/>
          </a:p>
          <a:p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5BB454-91E1-4062-FB2A-40B27103C097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75875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77F09-5942-B423-20B3-CAD87538814F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HU" dirty="0"/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FB9BA-C4C1-F6B4-5BE3-4E06ED4FD24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GB" dirty="0"/>
              <a:t>A Spatiotemporal Deep Learning Approach for Unsupervised Anomaly Detection in Cloud Systems (</a:t>
            </a:r>
            <a:r>
              <a:rPr lang="en-GB" dirty="0">
                <a:hlinkClick r:id="rId2"/>
              </a:rPr>
              <a:t>https://doi.org/10.1109/TNNLS.2020.3027736</a:t>
            </a:r>
            <a:r>
              <a:rPr lang="en-GB" dirty="0"/>
              <a:t>)</a:t>
            </a:r>
          </a:p>
          <a:p>
            <a:r>
              <a:rPr lang="en-GB" dirty="0">
                <a:hlinkClick r:id="rId3"/>
              </a:rPr>
              <a:t>https://github.com/QAZASDEDC/TopoMAD</a:t>
            </a:r>
            <a:endParaRPr lang="en-GB" dirty="0"/>
          </a:p>
          <a:p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CBB650-01AE-18B4-6F4C-410356755D7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60935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A4DAC-413E-4501-9AB9-019981A95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760297E0-1362-9754-5CCC-21EA940FCB5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3900" y="2983444"/>
            <a:ext cx="10744200" cy="891112"/>
          </a:xfrm>
        </p:spPr>
        <p:txBody>
          <a:bodyPr/>
          <a:lstStyle/>
          <a:p>
            <a:pPr algn="ctr"/>
            <a:r>
              <a:rPr lang="en-GB" dirty="0"/>
              <a:t>Thank you for your attention!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4372117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230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Open Sans</vt:lpstr>
      <vt:lpstr>címdia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CÍME prezentáció alcíme</dc:title>
  <dc:creator>Microsoft Office User</dc:creator>
  <cp:lastModifiedBy>Berényi Henrik Dániel</cp:lastModifiedBy>
  <cp:revision>98</cp:revision>
  <dcterms:created xsi:type="dcterms:W3CDTF">2021-07-01T15:39:11Z</dcterms:created>
  <dcterms:modified xsi:type="dcterms:W3CDTF">2025-03-14T09:27:22Z</dcterms:modified>
</cp:coreProperties>
</file>