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59" r:id="rId10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B0458-E7C9-4AE2-BED9-E0F0C7BF3166}" type="datetimeFigureOut">
              <a:rPr lang="hu-HU" smtClean="0"/>
              <a:t>2022. 09. 14.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92098-60B5-4A1B-9C09-043FC0A5C5B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68166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B0458-E7C9-4AE2-BED9-E0F0C7BF3166}" type="datetimeFigureOut">
              <a:rPr lang="hu-HU" smtClean="0"/>
              <a:t>2022. 09. 14.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92098-60B5-4A1B-9C09-043FC0A5C5B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82768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B0458-E7C9-4AE2-BED9-E0F0C7BF3166}" type="datetimeFigureOut">
              <a:rPr lang="hu-HU" smtClean="0"/>
              <a:t>2022. 09. 14.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92098-60B5-4A1B-9C09-043FC0A5C5B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82457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B0458-E7C9-4AE2-BED9-E0F0C7BF3166}" type="datetimeFigureOut">
              <a:rPr lang="hu-HU" smtClean="0"/>
              <a:t>2022. 09. 14.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92098-60B5-4A1B-9C09-043FC0A5C5B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65660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B0458-E7C9-4AE2-BED9-E0F0C7BF3166}" type="datetimeFigureOut">
              <a:rPr lang="hu-HU" smtClean="0"/>
              <a:t>2022. 09. 14.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92098-60B5-4A1B-9C09-043FC0A5C5B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07740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B0458-E7C9-4AE2-BED9-E0F0C7BF3166}" type="datetimeFigureOut">
              <a:rPr lang="hu-HU" smtClean="0"/>
              <a:t>2022. 09. 14.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92098-60B5-4A1B-9C09-043FC0A5C5B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32091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B0458-E7C9-4AE2-BED9-E0F0C7BF3166}" type="datetimeFigureOut">
              <a:rPr lang="hu-HU" smtClean="0"/>
              <a:t>2022. 09. 14.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92098-60B5-4A1B-9C09-043FC0A5C5B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8431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B0458-E7C9-4AE2-BED9-E0F0C7BF3166}" type="datetimeFigureOut">
              <a:rPr lang="hu-HU" smtClean="0"/>
              <a:t>2022. 09. 14.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92098-60B5-4A1B-9C09-043FC0A5C5B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22617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B0458-E7C9-4AE2-BED9-E0F0C7BF3166}" type="datetimeFigureOut">
              <a:rPr lang="hu-HU" smtClean="0"/>
              <a:t>2022. 09. 14.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92098-60B5-4A1B-9C09-043FC0A5C5B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600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B0458-E7C9-4AE2-BED9-E0F0C7BF3166}" type="datetimeFigureOut">
              <a:rPr lang="hu-HU" smtClean="0"/>
              <a:t>2022. 09. 14.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92098-60B5-4A1B-9C09-043FC0A5C5B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46892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B0458-E7C9-4AE2-BED9-E0F0C7BF3166}" type="datetimeFigureOut">
              <a:rPr lang="hu-HU" smtClean="0"/>
              <a:t>2022. 09. 14.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92098-60B5-4A1B-9C09-043FC0A5C5B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06020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B0458-E7C9-4AE2-BED9-E0F0C7BF3166}" type="datetimeFigureOut">
              <a:rPr lang="hu-HU" smtClean="0"/>
              <a:t>2022. 09. 14.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992098-60B5-4A1B-9C09-043FC0A5C5B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80603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2.png"/><Relationship Id="rId7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15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gif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/>
          <p:cNvSpPr txBox="1">
            <a:spLocks/>
          </p:cNvSpPr>
          <p:nvPr/>
        </p:nvSpPr>
        <p:spPr>
          <a:xfrm>
            <a:off x="1901371" y="3758754"/>
            <a:ext cx="2246086" cy="64009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hu-HU" sz="2400" dirty="0">
                <a:solidFill>
                  <a:schemeClr val="bg1">
                    <a:lumMod val="85000"/>
                  </a:schemeClr>
                </a:solidFill>
              </a:rPr>
              <a:t>Beretka Gellért</a:t>
            </a:r>
          </a:p>
        </p:txBody>
      </p:sp>
      <p:sp>
        <p:nvSpPr>
          <p:cNvPr id="6" name="Cím 1"/>
          <p:cNvSpPr>
            <a:spLocks noGrp="1"/>
          </p:cNvSpPr>
          <p:nvPr>
            <p:ph type="ctrTitle"/>
          </p:nvPr>
        </p:nvSpPr>
        <p:spPr>
          <a:xfrm>
            <a:off x="1901371" y="1328634"/>
            <a:ext cx="6899238" cy="1928589"/>
          </a:xfrm>
        </p:spPr>
        <p:txBody>
          <a:bodyPr>
            <a:normAutofit/>
          </a:bodyPr>
          <a:lstStyle/>
          <a:p>
            <a:pPr algn="l"/>
            <a:r>
              <a:rPr lang="hu-HU" sz="6600" dirty="0">
                <a:solidFill>
                  <a:schemeClr val="bg1">
                    <a:lumMod val="85000"/>
                  </a:schemeClr>
                </a:solidFill>
              </a:rPr>
              <a:t>Típusosság programnyelvekben</a:t>
            </a:r>
          </a:p>
        </p:txBody>
      </p:sp>
    </p:spTree>
    <p:extLst>
      <p:ext uri="{BB962C8B-B14F-4D97-AF65-F5344CB8AC3E}">
        <p14:creationId xmlns:p14="http://schemas.microsoft.com/office/powerpoint/2010/main" val="3443961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/>
          <p:cNvSpPr txBox="1">
            <a:spLocks/>
          </p:cNvSpPr>
          <p:nvPr/>
        </p:nvSpPr>
        <p:spPr>
          <a:xfrm>
            <a:off x="2023688" y="814647"/>
            <a:ext cx="4276891" cy="429768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  <a:spcAft>
                <a:spcPts val="3600"/>
              </a:spcAft>
            </a:pPr>
            <a:r>
              <a:rPr lang="hu-HU" sz="3800" dirty="0">
                <a:solidFill>
                  <a:schemeClr val="bg1">
                    <a:lumMod val="85000"/>
                  </a:schemeClr>
                </a:solidFill>
              </a:rPr>
              <a:t>Típusosság fajtái:</a:t>
            </a:r>
          </a:p>
          <a:p>
            <a:pPr marL="457200" indent="-457200" algn="l">
              <a:spcBef>
                <a:spcPts val="1200"/>
              </a:spcBef>
              <a:spcAft>
                <a:spcPts val="1800"/>
              </a:spcAft>
              <a:buBlip>
                <a:blip r:embed="rId3"/>
              </a:buBlip>
            </a:pPr>
            <a:r>
              <a:rPr lang="hu-HU" sz="2800" dirty="0">
                <a:solidFill>
                  <a:schemeClr val="bg1">
                    <a:lumMod val="85000"/>
                  </a:schemeClr>
                </a:solidFill>
              </a:rPr>
              <a:t>Erősen típusos</a:t>
            </a:r>
          </a:p>
          <a:p>
            <a:pPr marL="914400" lvl="1" indent="-457200">
              <a:spcBef>
                <a:spcPts val="1200"/>
              </a:spcBef>
              <a:spcAft>
                <a:spcPts val="1800"/>
              </a:spcAft>
              <a:buBlip>
                <a:blip r:embed="rId4"/>
              </a:buBlip>
            </a:pPr>
            <a:r>
              <a:rPr lang="hu-HU" sz="2800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  <a:cs typeface="+mj-cs"/>
              </a:rPr>
              <a:t>C# (C++, java, </a:t>
            </a:r>
            <a:r>
              <a:rPr lang="hu-HU" sz="2800" dirty="0" err="1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  <a:cs typeface="+mj-cs"/>
              </a:rPr>
              <a:t>TypeScript</a:t>
            </a:r>
            <a:r>
              <a:rPr lang="hu-HU" sz="2800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  <a:cs typeface="+mj-cs"/>
              </a:rPr>
              <a:t>)</a:t>
            </a:r>
          </a:p>
          <a:p>
            <a:pPr marL="457200" indent="-457200" algn="l">
              <a:spcBef>
                <a:spcPts val="1200"/>
              </a:spcBef>
              <a:spcAft>
                <a:spcPts val="1800"/>
              </a:spcAft>
              <a:buBlip>
                <a:blip r:embed="rId3"/>
              </a:buBlip>
            </a:pPr>
            <a:r>
              <a:rPr lang="hu-HU" sz="2800" dirty="0">
                <a:solidFill>
                  <a:schemeClr val="bg1">
                    <a:lumMod val="85000"/>
                  </a:schemeClr>
                </a:solidFill>
              </a:rPr>
              <a:t>Gyengén típusos</a:t>
            </a:r>
          </a:p>
          <a:p>
            <a:pPr marL="914400" lvl="1" indent="-457200">
              <a:spcBef>
                <a:spcPts val="1200"/>
              </a:spcBef>
              <a:spcAft>
                <a:spcPts val="1800"/>
              </a:spcAft>
              <a:buBlip>
                <a:blip r:embed="rId4"/>
              </a:buBlip>
            </a:pPr>
            <a:r>
              <a:rPr lang="hu-HU" sz="2800" dirty="0" err="1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  <a:cs typeface="+mj-cs"/>
              </a:rPr>
              <a:t>Javascript</a:t>
            </a:r>
            <a:r>
              <a:rPr lang="hu-HU" sz="2800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  <a:cs typeface="+mj-cs"/>
              </a:rPr>
              <a:t>, </a:t>
            </a:r>
            <a:r>
              <a:rPr lang="hu-HU" sz="2800" dirty="0" err="1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  <a:cs typeface="+mj-cs"/>
              </a:rPr>
              <a:t>NodeJS</a:t>
            </a:r>
            <a:endParaRPr lang="hu-HU" sz="2800" dirty="0">
              <a:solidFill>
                <a:schemeClr val="bg1">
                  <a:lumMod val="85000"/>
                </a:schemeClr>
              </a:solidFill>
              <a:latin typeface="+mj-lt"/>
              <a:ea typeface="+mj-ea"/>
              <a:cs typeface="+mj-cs"/>
            </a:endParaRPr>
          </a:p>
          <a:p>
            <a:pPr marL="457200" indent="-457200" algn="l">
              <a:spcBef>
                <a:spcPts val="1200"/>
              </a:spcBef>
              <a:spcAft>
                <a:spcPts val="1800"/>
              </a:spcAft>
              <a:buBlip>
                <a:blip r:embed="rId3"/>
              </a:buBlip>
            </a:pPr>
            <a:r>
              <a:rPr lang="hu-HU" sz="2800" dirty="0">
                <a:solidFill>
                  <a:schemeClr val="bg1">
                    <a:lumMod val="85000"/>
                  </a:schemeClr>
                </a:solidFill>
              </a:rPr>
              <a:t>/Típustalan/</a:t>
            </a:r>
          </a:p>
          <a:p>
            <a:pPr algn="l"/>
            <a:endParaRPr lang="hu-HU" sz="24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2" name="Kép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8857" y="1535162"/>
            <a:ext cx="1180139" cy="1132934"/>
          </a:xfrm>
          <a:prstGeom prst="rect">
            <a:avLst/>
          </a:prstGeom>
        </p:spPr>
      </p:pic>
      <p:pic>
        <p:nvPicPr>
          <p:cNvPr id="3" name="Kép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8137" y="1533805"/>
            <a:ext cx="1009121" cy="1134291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3571" y="1538941"/>
            <a:ext cx="1806646" cy="1129155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6530" y="1534300"/>
            <a:ext cx="1133796" cy="1133796"/>
          </a:xfrm>
          <a:prstGeom prst="rect">
            <a:avLst/>
          </a:prstGeom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0164" y="3678488"/>
            <a:ext cx="2017663" cy="1134291"/>
          </a:xfrm>
          <a:prstGeom prst="rect">
            <a:avLst/>
          </a:prstGeom>
        </p:spPr>
      </p:pic>
      <p:pic>
        <p:nvPicPr>
          <p:cNvPr id="8" name="Kép 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524" y="3680123"/>
            <a:ext cx="1132656" cy="1132656"/>
          </a:xfrm>
          <a:prstGeom prst="rect">
            <a:avLst/>
          </a:prstGeom>
        </p:spPr>
      </p:pic>
      <p:sp>
        <p:nvSpPr>
          <p:cNvPr id="10" name="Szövegdoboz 9">
            <a:extLst>
              <a:ext uri="{FF2B5EF4-FFF2-40B4-BE49-F238E27FC236}">
                <a16:creationId xmlns:a16="http://schemas.microsoft.com/office/drawing/2014/main" id="{BA8EC87B-FF1E-C38B-3ABA-CE1C64D020DE}"/>
              </a:ext>
            </a:extLst>
          </p:cNvPr>
          <p:cNvSpPr txBox="1"/>
          <p:nvPr/>
        </p:nvSpPr>
        <p:spPr>
          <a:xfrm>
            <a:off x="6726494" y="6226720"/>
            <a:ext cx="214052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800" dirty="0">
                <a:solidFill>
                  <a:schemeClr val="bg1">
                    <a:lumMod val="85000"/>
                  </a:schemeClr>
                </a:solidFill>
              </a:rPr>
              <a:t>https://www.freeiconspng.com/img/28402</a:t>
            </a:r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B3C1F967-FEEC-DAD1-8348-302FAB5E73BB}"/>
              </a:ext>
            </a:extLst>
          </p:cNvPr>
          <p:cNvSpPr txBox="1"/>
          <p:nvPr/>
        </p:nvSpPr>
        <p:spPr>
          <a:xfrm>
            <a:off x="6726494" y="6392257"/>
            <a:ext cx="301781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800" dirty="0">
                <a:solidFill>
                  <a:schemeClr val="bg1">
                    <a:lumMod val="85000"/>
                  </a:schemeClr>
                </a:solidFill>
              </a:rPr>
              <a:t>https://commons.wikimedia.org/wiki/File:ISO_C%2B%2B_Logo.svg</a:t>
            </a:r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045850F8-3D19-A488-1B67-C62D0ADFC4B3}"/>
              </a:ext>
            </a:extLst>
          </p:cNvPr>
          <p:cNvSpPr txBox="1"/>
          <p:nvPr/>
        </p:nvSpPr>
        <p:spPr>
          <a:xfrm>
            <a:off x="9704846" y="6390487"/>
            <a:ext cx="260504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800" dirty="0">
                <a:solidFill>
                  <a:schemeClr val="bg1">
                    <a:lumMod val="85000"/>
                  </a:schemeClr>
                </a:solidFill>
              </a:rPr>
              <a:t>https://datatronic.hu/medior-java-fejleszto-datatronic/</a:t>
            </a:r>
          </a:p>
        </p:txBody>
      </p:sp>
      <p:sp>
        <p:nvSpPr>
          <p:cNvPr id="16" name="Szövegdoboz 15">
            <a:extLst>
              <a:ext uri="{FF2B5EF4-FFF2-40B4-BE49-F238E27FC236}">
                <a16:creationId xmlns:a16="http://schemas.microsoft.com/office/drawing/2014/main" id="{F166D9D9-2393-BAEE-FD0B-29C05D055621}"/>
              </a:ext>
            </a:extLst>
          </p:cNvPr>
          <p:cNvSpPr txBox="1"/>
          <p:nvPr/>
        </p:nvSpPr>
        <p:spPr>
          <a:xfrm>
            <a:off x="3010125" y="6222737"/>
            <a:ext cx="329045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800" dirty="0">
                <a:solidFill>
                  <a:schemeClr val="bg1">
                    <a:lumMod val="85000"/>
                  </a:schemeClr>
                </a:solidFill>
              </a:rPr>
              <a:t>https://commons.wikimedia.org/wiki/File:Typescript_logo_2020.svg</a:t>
            </a:r>
          </a:p>
        </p:txBody>
      </p:sp>
      <p:sp>
        <p:nvSpPr>
          <p:cNvPr id="18" name="Szövegdoboz 17">
            <a:extLst>
              <a:ext uri="{FF2B5EF4-FFF2-40B4-BE49-F238E27FC236}">
                <a16:creationId xmlns:a16="http://schemas.microsoft.com/office/drawing/2014/main" id="{E3059F20-41C6-5203-3CE4-0297CCC973A7}"/>
              </a:ext>
            </a:extLst>
          </p:cNvPr>
          <p:cNvSpPr txBox="1"/>
          <p:nvPr/>
        </p:nvSpPr>
        <p:spPr>
          <a:xfrm>
            <a:off x="9704846" y="6254106"/>
            <a:ext cx="227624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800" dirty="0">
                <a:solidFill>
                  <a:schemeClr val="bg1">
                    <a:lumMod val="85000"/>
                  </a:schemeClr>
                </a:solidFill>
              </a:rPr>
              <a:t>https://worldvectorlogo.com/logo/javascript-1</a:t>
            </a:r>
          </a:p>
        </p:txBody>
      </p:sp>
      <p:sp>
        <p:nvSpPr>
          <p:cNvPr id="20" name="Szövegdoboz 19">
            <a:extLst>
              <a:ext uri="{FF2B5EF4-FFF2-40B4-BE49-F238E27FC236}">
                <a16:creationId xmlns:a16="http://schemas.microsoft.com/office/drawing/2014/main" id="{756D83E1-8911-937F-CE78-73CD7CDBF146}"/>
              </a:ext>
            </a:extLst>
          </p:cNvPr>
          <p:cNvSpPr txBox="1"/>
          <p:nvPr/>
        </p:nvSpPr>
        <p:spPr>
          <a:xfrm>
            <a:off x="3006549" y="6390487"/>
            <a:ext cx="371994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800" dirty="0">
                <a:solidFill>
                  <a:schemeClr val="bg1">
                    <a:lumMod val="85000"/>
                  </a:schemeClr>
                </a:solidFill>
              </a:rPr>
              <a:t>https://node-js-community-store.myshopify.com/products/hex-green-node-js-decal</a:t>
            </a:r>
          </a:p>
        </p:txBody>
      </p:sp>
    </p:spTree>
    <p:extLst>
      <p:ext uri="{BB962C8B-B14F-4D97-AF65-F5344CB8AC3E}">
        <p14:creationId xmlns:p14="http://schemas.microsoft.com/office/powerpoint/2010/main" val="2359814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1"/>
          <p:cNvSpPr txBox="1">
            <a:spLocks/>
          </p:cNvSpPr>
          <p:nvPr/>
        </p:nvSpPr>
        <p:spPr>
          <a:xfrm>
            <a:off x="2023688" y="814647"/>
            <a:ext cx="5548688" cy="51384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  <a:spcAft>
                <a:spcPts val="3600"/>
              </a:spcAft>
            </a:pPr>
            <a:r>
              <a:rPr lang="hu-HU" sz="3200" dirty="0">
                <a:solidFill>
                  <a:schemeClr val="bg1">
                    <a:lumMod val="85000"/>
                  </a:schemeClr>
                </a:solidFill>
              </a:rPr>
              <a:t>Erősen típusos:</a:t>
            </a:r>
          </a:p>
          <a:p>
            <a:pPr marL="457200" indent="-457200" algn="l">
              <a:spcBef>
                <a:spcPts val="600"/>
              </a:spcBef>
              <a:spcAft>
                <a:spcPts val="600"/>
              </a:spcAft>
              <a:buBlip>
                <a:blip r:embed="rId3"/>
              </a:buBlip>
            </a:pPr>
            <a:r>
              <a:rPr lang="hu-HU" sz="2400" dirty="0">
                <a:solidFill>
                  <a:schemeClr val="bg1">
                    <a:lumMod val="85000"/>
                  </a:schemeClr>
                </a:solidFill>
              </a:rPr>
              <a:t>Hátrányok:</a:t>
            </a:r>
          </a:p>
          <a:p>
            <a:pPr marL="914400" lvl="1" indent="-457200">
              <a:spcBef>
                <a:spcPts val="600"/>
              </a:spcBef>
              <a:spcAft>
                <a:spcPts val="600"/>
              </a:spcAft>
              <a:buBlip>
                <a:blip r:embed="rId4"/>
              </a:buBlip>
            </a:pPr>
            <a:r>
              <a:rPr lang="hu-HU" sz="2400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  <a:cs typeface="+mj-cs"/>
              </a:rPr>
              <a:t>Több idő a kódolás</a:t>
            </a:r>
          </a:p>
          <a:p>
            <a:pPr marL="914400" lvl="1" indent="-457200">
              <a:spcBef>
                <a:spcPts val="600"/>
              </a:spcBef>
              <a:spcAft>
                <a:spcPts val="600"/>
              </a:spcAft>
              <a:buBlip>
                <a:blip r:embed="rId4"/>
              </a:buBlip>
            </a:pPr>
            <a:r>
              <a:rPr lang="hu-HU" sz="2400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  <a:cs typeface="+mj-cs"/>
              </a:rPr>
              <a:t>Deklarációnál előre kell gondolkodni</a:t>
            </a:r>
          </a:p>
          <a:p>
            <a:pPr marL="914400" lvl="1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hu-HU" sz="2400" dirty="0">
              <a:solidFill>
                <a:schemeClr val="bg1">
                  <a:lumMod val="85000"/>
                </a:schemeClr>
              </a:solidFill>
              <a:latin typeface="+mj-lt"/>
              <a:ea typeface="+mj-ea"/>
              <a:cs typeface="+mj-cs"/>
            </a:endParaRPr>
          </a:p>
          <a:p>
            <a:pPr marL="457200" indent="-457200" algn="l">
              <a:spcBef>
                <a:spcPts val="600"/>
              </a:spcBef>
              <a:spcAft>
                <a:spcPts val="600"/>
              </a:spcAft>
              <a:buBlip>
                <a:blip r:embed="rId3"/>
              </a:buBlip>
            </a:pPr>
            <a:r>
              <a:rPr lang="hu-HU" sz="2400" dirty="0">
                <a:solidFill>
                  <a:schemeClr val="bg1">
                    <a:lumMod val="85000"/>
                  </a:schemeClr>
                </a:solidFill>
              </a:rPr>
              <a:t>Előnyök:</a:t>
            </a:r>
          </a:p>
          <a:p>
            <a:pPr marL="914400" lvl="1" indent="-457200">
              <a:spcBef>
                <a:spcPts val="600"/>
              </a:spcBef>
              <a:spcAft>
                <a:spcPts val="600"/>
              </a:spcAft>
              <a:buBlip>
                <a:blip r:embed="rId4"/>
              </a:buBlip>
            </a:pPr>
            <a:r>
              <a:rPr lang="hu-HU" sz="2400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  <a:cs typeface="+mj-cs"/>
              </a:rPr>
              <a:t>Program írása közben az IDE segít</a:t>
            </a:r>
          </a:p>
          <a:p>
            <a:pPr marL="914400" lvl="1" indent="-457200">
              <a:spcBef>
                <a:spcPts val="600"/>
              </a:spcBef>
              <a:spcAft>
                <a:spcPts val="600"/>
              </a:spcAft>
              <a:buBlip>
                <a:blip r:embed="rId4"/>
              </a:buBlip>
            </a:pPr>
            <a:r>
              <a:rPr lang="hu-HU" sz="2400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  <a:cs typeface="+mj-cs"/>
              </a:rPr>
              <a:t>Gyorsabb lefutás</a:t>
            </a:r>
          </a:p>
          <a:p>
            <a:pPr marL="914400" lvl="1" indent="-457200">
              <a:spcBef>
                <a:spcPts val="600"/>
              </a:spcBef>
              <a:spcAft>
                <a:spcPts val="600"/>
              </a:spcAft>
              <a:buBlip>
                <a:blip r:embed="rId4"/>
              </a:buBlip>
            </a:pPr>
            <a:r>
              <a:rPr lang="hu-HU" sz="2400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  <a:cs typeface="+mj-cs"/>
              </a:rPr>
              <a:t>Lefutás közben nem kell ellenőrizni</a:t>
            </a:r>
          </a:p>
          <a:p>
            <a:pPr algn="l"/>
            <a:endParaRPr lang="hu-HU" sz="24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0512" y="1949903"/>
            <a:ext cx="701084" cy="673041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4737" y="842472"/>
            <a:ext cx="599487" cy="673847"/>
          </a:xfrm>
          <a:prstGeom prst="rect">
            <a:avLst/>
          </a:prstGeom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4418" y="814645"/>
            <a:ext cx="1073272" cy="670796"/>
          </a:xfrm>
          <a:prstGeom prst="rect">
            <a:avLst/>
          </a:prstGeom>
        </p:spPr>
      </p:pic>
      <p:pic>
        <p:nvPicPr>
          <p:cNvPr id="8" name="Kép 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3176" y="814938"/>
            <a:ext cx="673553" cy="673553"/>
          </a:xfrm>
          <a:prstGeom prst="rect">
            <a:avLst/>
          </a:prstGeom>
        </p:spPr>
      </p:pic>
      <p:pic>
        <p:nvPicPr>
          <p:cNvPr id="9" name="Kép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48822" y="2622944"/>
            <a:ext cx="4743177" cy="2119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47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1"/>
          <p:cNvSpPr txBox="1">
            <a:spLocks/>
          </p:cNvSpPr>
          <p:nvPr/>
        </p:nvSpPr>
        <p:spPr>
          <a:xfrm>
            <a:off x="2023687" y="814647"/>
            <a:ext cx="5913589" cy="515435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  <a:spcAft>
                <a:spcPts val="3600"/>
              </a:spcAft>
            </a:pPr>
            <a:r>
              <a:rPr lang="hu-HU" sz="3200" dirty="0">
                <a:solidFill>
                  <a:schemeClr val="bg1">
                    <a:lumMod val="85000"/>
                  </a:schemeClr>
                </a:solidFill>
              </a:rPr>
              <a:t>Gyengén típusos:</a:t>
            </a:r>
          </a:p>
          <a:p>
            <a:pPr marL="457200" indent="-457200" algn="l">
              <a:spcBef>
                <a:spcPts val="600"/>
              </a:spcBef>
              <a:spcAft>
                <a:spcPts val="600"/>
              </a:spcAft>
              <a:buBlip>
                <a:blip r:embed="rId3"/>
              </a:buBlip>
            </a:pPr>
            <a:r>
              <a:rPr lang="hu-HU" sz="2400" dirty="0">
                <a:solidFill>
                  <a:schemeClr val="bg1">
                    <a:lumMod val="85000"/>
                  </a:schemeClr>
                </a:solidFill>
              </a:rPr>
              <a:t>Hátrányok:</a:t>
            </a:r>
          </a:p>
          <a:p>
            <a:pPr marL="914400" lvl="1" indent="-457200">
              <a:spcBef>
                <a:spcPts val="600"/>
              </a:spcBef>
              <a:spcAft>
                <a:spcPts val="600"/>
              </a:spcAft>
              <a:buBlip>
                <a:blip r:embed="rId4"/>
              </a:buBlip>
            </a:pPr>
            <a:r>
              <a:rPr lang="hu-HU" sz="2400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  <a:cs typeface="+mj-cs"/>
              </a:rPr>
              <a:t>Írás közben nem tud segíteni az IDE</a:t>
            </a:r>
          </a:p>
          <a:p>
            <a:pPr marL="914400" lvl="1" indent="-457200">
              <a:spcBef>
                <a:spcPts val="600"/>
              </a:spcBef>
              <a:spcAft>
                <a:spcPts val="600"/>
              </a:spcAft>
              <a:buBlip>
                <a:blip r:embed="rId4"/>
              </a:buBlip>
            </a:pPr>
            <a:r>
              <a:rPr lang="hu-HU" sz="2400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  <a:cs typeface="+mj-cs"/>
              </a:rPr>
              <a:t>Későbbi konvertálási hibák</a:t>
            </a:r>
          </a:p>
          <a:p>
            <a:pPr marL="914400" lvl="1" indent="-457200">
              <a:spcBef>
                <a:spcPts val="600"/>
              </a:spcBef>
              <a:spcAft>
                <a:spcPts val="600"/>
              </a:spcAft>
              <a:buBlip>
                <a:blip r:embed="rId4"/>
              </a:buBlip>
            </a:pPr>
            <a:r>
              <a:rPr lang="hu-HU" sz="2400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  <a:cs typeface="+mj-cs"/>
              </a:rPr>
              <a:t>Lefutás közben </a:t>
            </a:r>
            <a:r>
              <a:rPr lang="hu-HU" sz="2400" dirty="0" err="1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  <a:cs typeface="+mj-cs"/>
              </a:rPr>
              <a:t>ellenőrizendő</a:t>
            </a:r>
            <a:endParaRPr lang="hu-HU" sz="2400" dirty="0">
              <a:solidFill>
                <a:schemeClr val="bg1">
                  <a:lumMod val="85000"/>
                </a:schemeClr>
              </a:solidFill>
              <a:latin typeface="+mj-lt"/>
              <a:ea typeface="+mj-ea"/>
              <a:cs typeface="+mj-cs"/>
            </a:endParaRPr>
          </a:p>
          <a:p>
            <a:pPr marL="914400" lvl="1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hu-HU" sz="2400" dirty="0">
              <a:solidFill>
                <a:schemeClr val="bg1">
                  <a:lumMod val="85000"/>
                </a:schemeClr>
              </a:solidFill>
              <a:latin typeface="+mj-lt"/>
              <a:ea typeface="+mj-ea"/>
              <a:cs typeface="+mj-cs"/>
            </a:endParaRPr>
          </a:p>
          <a:p>
            <a:pPr marL="457200" indent="-457200" algn="l">
              <a:spcBef>
                <a:spcPts val="600"/>
              </a:spcBef>
              <a:spcAft>
                <a:spcPts val="600"/>
              </a:spcAft>
              <a:buBlip>
                <a:blip r:embed="rId3"/>
              </a:buBlip>
            </a:pPr>
            <a:r>
              <a:rPr lang="hu-HU" sz="2400" dirty="0">
                <a:solidFill>
                  <a:schemeClr val="bg1">
                    <a:lumMod val="85000"/>
                  </a:schemeClr>
                </a:solidFill>
              </a:rPr>
              <a:t>Előnyök:</a:t>
            </a:r>
          </a:p>
          <a:p>
            <a:pPr marL="914400" lvl="1" indent="-457200">
              <a:spcBef>
                <a:spcPts val="600"/>
              </a:spcBef>
              <a:spcAft>
                <a:spcPts val="600"/>
              </a:spcAft>
              <a:buBlip>
                <a:blip r:embed="rId4"/>
              </a:buBlip>
            </a:pPr>
            <a:r>
              <a:rPr lang="hu-HU" sz="2400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  <a:cs typeface="+mj-cs"/>
              </a:rPr>
              <a:t>Deklaráláskor nem kell figyelni a típusra</a:t>
            </a:r>
          </a:p>
          <a:p>
            <a:pPr marL="914400" lvl="1" indent="-457200">
              <a:spcBef>
                <a:spcPts val="600"/>
              </a:spcBef>
              <a:spcAft>
                <a:spcPts val="600"/>
              </a:spcAft>
              <a:buBlip>
                <a:blip r:embed="rId4"/>
              </a:buBlip>
            </a:pPr>
            <a:r>
              <a:rPr lang="hu-HU" sz="2400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  <a:cs typeface="+mj-cs"/>
              </a:rPr>
              <a:t>Gyorsabb kódolás</a:t>
            </a:r>
          </a:p>
        </p:txBody>
      </p:sp>
      <p:pic>
        <p:nvPicPr>
          <p:cNvPr id="2" name="Kép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38360" y="3719944"/>
            <a:ext cx="2919490" cy="2510049"/>
          </a:xfrm>
          <a:prstGeom prst="rect">
            <a:avLst/>
          </a:prstGeom>
        </p:spPr>
      </p:pic>
      <p:pic>
        <p:nvPicPr>
          <p:cNvPr id="1026" name="Picture 2" descr="Excuse me wtf : r/a:t5_2fkf8y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1439" y="1813484"/>
            <a:ext cx="3490493" cy="1903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Ellipszis buborék 8"/>
          <p:cNvSpPr/>
          <p:nvPr/>
        </p:nvSpPr>
        <p:spPr>
          <a:xfrm flipV="1">
            <a:off x="9773527" y="2819883"/>
            <a:ext cx="1169887" cy="786558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" name="Szövegdoboz 3"/>
          <p:cNvSpPr txBox="1"/>
          <p:nvPr/>
        </p:nvSpPr>
        <p:spPr>
          <a:xfrm>
            <a:off x="9943016" y="2859981"/>
            <a:ext cx="1089167" cy="706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000" dirty="0">
                <a:solidFill>
                  <a:schemeClr val="bg1">
                    <a:lumMod val="95000"/>
                  </a:schemeClr>
                </a:solidFill>
              </a:rPr>
              <a:t>LET</a:t>
            </a:r>
            <a:endParaRPr lang="hu-HU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3" name="Kép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7572" y="810706"/>
            <a:ext cx="1290940" cy="725742"/>
          </a:xfrm>
          <a:prstGeom prst="rect">
            <a:avLst/>
          </a:prstGeom>
        </p:spPr>
      </p:pic>
      <p:pic>
        <p:nvPicPr>
          <p:cNvPr id="14" name="Kép 1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1556" y="811752"/>
            <a:ext cx="724696" cy="724696"/>
          </a:xfrm>
          <a:prstGeom prst="rect">
            <a:avLst/>
          </a:prstGeom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id="{F421CDC1-1BBA-FB33-3A1B-792521D3A616}"/>
              </a:ext>
            </a:extLst>
          </p:cNvPr>
          <p:cNvSpPr txBox="1"/>
          <p:nvPr/>
        </p:nvSpPr>
        <p:spPr>
          <a:xfrm>
            <a:off x="8776233" y="6409799"/>
            <a:ext cx="342309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800" dirty="0">
                <a:solidFill>
                  <a:schemeClr val="bg1">
                    <a:lumMod val="85000"/>
                  </a:schemeClr>
                </a:solidFill>
              </a:rPr>
              <a:t>https://www.reddit.com/r/a:t5_2fkf8y/comments/f4y637/excuse_me_wtf/</a:t>
            </a:r>
          </a:p>
        </p:txBody>
      </p:sp>
    </p:spTree>
    <p:extLst>
      <p:ext uri="{BB962C8B-B14F-4D97-AF65-F5344CB8AC3E}">
        <p14:creationId xmlns:p14="http://schemas.microsoft.com/office/powerpoint/2010/main" val="890809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zövegdoboz 4"/>
          <p:cNvSpPr txBox="1"/>
          <p:nvPr/>
        </p:nvSpPr>
        <p:spPr>
          <a:xfrm>
            <a:off x="5299882" y="763792"/>
            <a:ext cx="19036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200" dirty="0">
                <a:solidFill>
                  <a:schemeClr val="bg1">
                    <a:lumMod val="85000"/>
                  </a:schemeClr>
                </a:solidFill>
              </a:rPr>
              <a:t>Konklúzió:</a:t>
            </a:r>
            <a:endParaRPr lang="hu-HU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" name="Cím 1"/>
          <p:cNvSpPr txBox="1">
            <a:spLocks/>
          </p:cNvSpPr>
          <p:nvPr/>
        </p:nvSpPr>
        <p:spPr>
          <a:xfrm>
            <a:off x="1980656" y="1348569"/>
            <a:ext cx="6576603" cy="1943271"/>
          </a:xfrm>
          <a:prstGeom prst="rect">
            <a:avLst/>
          </a:prstGeom>
        </p:spPr>
        <p:txBody>
          <a:bodyPr vert="horz" lIns="91440" tIns="45720" rIns="91440" bIns="45720" numCol="1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  <a:spcAft>
                <a:spcPts val="3600"/>
              </a:spcAft>
            </a:pPr>
            <a:r>
              <a:rPr lang="hu-HU" sz="3200" dirty="0">
                <a:solidFill>
                  <a:schemeClr val="bg1">
                    <a:lumMod val="85000"/>
                  </a:schemeClr>
                </a:solidFill>
              </a:rPr>
              <a:t>Gyengén típusos:</a:t>
            </a:r>
          </a:p>
          <a:p>
            <a:pPr marL="342900" indent="-342900" algn="l">
              <a:spcBef>
                <a:spcPts val="0"/>
              </a:spcBef>
              <a:spcAft>
                <a:spcPts val="1200"/>
              </a:spcAft>
              <a:buBlip>
                <a:blip r:embed="rId3"/>
              </a:buBlip>
            </a:pPr>
            <a:r>
              <a:rPr lang="hu-HU" sz="2400" dirty="0">
                <a:solidFill>
                  <a:schemeClr val="bg1">
                    <a:lumMod val="85000"/>
                  </a:schemeClr>
                </a:solidFill>
              </a:rPr>
              <a:t>Célszerű kisebb projekteknél</a:t>
            </a:r>
          </a:p>
          <a:p>
            <a:pPr marL="342900" indent="-342900" algn="r">
              <a:spcBef>
                <a:spcPts val="0"/>
              </a:spcBef>
              <a:spcAft>
                <a:spcPts val="1200"/>
              </a:spcAft>
              <a:buBlip>
                <a:blip r:embed="rId4"/>
              </a:buBlip>
            </a:pPr>
            <a:r>
              <a:rPr lang="hu-HU" sz="2400" dirty="0">
                <a:solidFill>
                  <a:schemeClr val="bg1">
                    <a:lumMod val="85000"/>
                  </a:schemeClr>
                </a:solidFill>
              </a:rPr>
              <a:t>Projektenként változó előnyök</a:t>
            </a:r>
          </a:p>
        </p:txBody>
      </p:sp>
      <p:sp>
        <p:nvSpPr>
          <p:cNvPr id="19" name="Cím 1"/>
          <p:cNvSpPr txBox="1">
            <a:spLocks/>
          </p:cNvSpPr>
          <p:nvPr/>
        </p:nvSpPr>
        <p:spPr>
          <a:xfrm>
            <a:off x="7361273" y="1348568"/>
            <a:ext cx="4611988" cy="1297813"/>
          </a:xfrm>
          <a:prstGeom prst="rect">
            <a:avLst/>
          </a:prstGeom>
        </p:spPr>
        <p:txBody>
          <a:bodyPr vert="horz" lIns="91440" tIns="45720" rIns="91440" bIns="45720" numCol="1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  <a:spcAft>
                <a:spcPts val="3600"/>
              </a:spcAft>
            </a:pPr>
            <a:r>
              <a:rPr lang="hu-HU" sz="3200" dirty="0">
                <a:solidFill>
                  <a:schemeClr val="bg1">
                    <a:lumMod val="85000"/>
                  </a:schemeClr>
                </a:solidFill>
              </a:rPr>
              <a:t>Erősen típusos:</a:t>
            </a:r>
          </a:p>
          <a:p>
            <a:pPr marL="342900" indent="-342900" algn="l">
              <a:spcBef>
                <a:spcPts val="0"/>
              </a:spcBef>
              <a:spcAft>
                <a:spcPts val="1200"/>
              </a:spcAft>
              <a:buBlip>
                <a:blip r:embed="rId3"/>
              </a:buBlip>
            </a:pPr>
            <a:r>
              <a:rPr lang="hu-HU" sz="2400" dirty="0">
                <a:solidFill>
                  <a:schemeClr val="bg1">
                    <a:lumMod val="85000"/>
                  </a:schemeClr>
                </a:solidFill>
              </a:rPr>
              <a:t>Célszerű nagyobb projekteknél</a:t>
            </a:r>
          </a:p>
        </p:txBody>
      </p:sp>
      <p:pic>
        <p:nvPicPr>
          <p:cNvPr id="10" name="Kép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0656" y="3593054"/>
            <a:ext cx="2046250" cy="2092406"/>
          </a:xfrm>
          <a:prstGeom prst="rect">
            <a:avLst/>
          </a:prstGeom>
        </p:spPr>
      </p:pic>
      <p:pic>
        <p:nvPicPr>
          <p:cNvPr id="11" name="Kép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27793" y="3593054"/>
            <a:ext cx="1738543" cy="2092406"/>
          </a:xfrm>
          <a:prstGeom prst="rect">
            <a:avLst/>
          </a:prstGeom>
        </p:spPr>
      </p:pic>
      <p:sp>
        <p:nvSpPr>
          <p:cNvPr id="12" name="Szövegdoboz 11"/>
          <p:cNvSpPr txBox="1"/>
          <p:nvPr/>
        </p:nvSpPr>
        <p:spPr>
          <a:xfrm>
            <a:off x="3954061" y="4245816"/>
            <a:ext cx="824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600" dirty="0">
                <a:solidFill>
                  <a:schemeClr val="bg1">
                    <a:lumMod val="85000"/>
                  </a:schemeClr>
                </a:solidFill>
              </a:rPr>
              <a:t>ÉS</a:t>
            </a:r>
          </a:p>
        </p:txBody>
      </p:sp>
      <p:sp>
        <p:nvSpPr>
          <p:cNvPr id="2" name="Téglalap 1">
            <a:extLst>
              <a:ext uri="{FF2B5EF4-FFF2-40B4-BE49-F238E27FC236}">
                <a16:creationId xmlns:a16="http://schemas.microsoft.com/office/drawing/2014/main" id="{9FB143CD-89EE-FF5F-246B-B729E8E924E2}"/>
              </a:ext>
            </a:extLst>
          </p:cNvPr>
          <p:cNvSpPr/>
          <p:nvPr/>
        </p:nvSpPr>
        <p:spPr>
          <a:xfrm>
            <a:off x="6371971" y="3228610"/>
            <a:ext cx="45719" cy="33270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74940589-8862-FC30-E231-F8D2942ADDC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63665" y="3593054"/>
            <a:ext cx="1965042" cy="2092406"/>
          </a:xfrm>
          <a:prstGeom prst="rect">
            <a:avLst/>
          </a:prstGeom>
        </p:spPr>
      </p:pic>
      <p:sp>
        <p:nvSpPr>
          <p:cNvPr id="7" name="Szövegdoboz 6">
            <a:extLst>
              <a:ext uri="{FF2B5EF4-FFF2-40B4-BE49-F238E27FC236}">
                <a16:creationId xmlns:a16="http://schemas.microsoft.com/office/drawing/2014/main" id="{1A13302B-4E45-CC54-110F-CDBFC948C8B7}"/>
              </a:ext>
            </a:extLst>
          </p:cNvPr>
          <p:cNvSpPr txBox="1"/>
          <p:nvPr/>
        </p:nvSpPr>
        <p:spPr>
          <a:xfrm>
            <a:off x="8418220" y="4205382"/>
            <a:ext cx="824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600" dirty="0">
                <a:solidFill>
                  <a:schemeClr val="bg1">
                    <a:lumMod val="85000"/>
                  </a:schemeClr>
                </a:solidFill>
              </a:rPr>
              <a:t>DE</a:t>
            </a:r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E7AF83CF-5ED4-75AF-B0DE-EFA136C7940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63037" y="3587340"/>
            <a:ext cx="2386283" cy="2092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588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1"/>
          <p:cNvSpPr txBox="1">
            <a:spLocks/>
          </p:cNvSpPr>
          <p:nvPr/>
        </p:nvSpPr>
        <p:spPr>
          <a:xfrm>
            <a:off x="2023687" y="814646"/>
            <a:ext cx="3977063" cy="3157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  <a:spcAft>
                <a:spcPts val="2400"/>
              </a:spcAft>
            </a:pPr>
            <a:r>
              <a:rPr lang="hu-HU" sz="3200" dirty="0">
                <a:solidFill>
                  <a:schemeClr val="bg1">
                    <a:lumMod val="85000"/>
                  </a:schemeClr>
                </a:solidFill>
              </a:rPr>
              <a:t>Személyes tapasztalat:</a:t>
            </a:r>
            <a:endParaRPr lang="hu-HU" sz="2400" dirty="0">
              <a:solidFill>
                <a:schemeClr val="bg1">
                  <a:lumMod val="85000"/>
                </a:schemeClr>
              </a:solidFill>
              <a:latin typeface="+mj-lt"/>
              <a:ea typeface="+mj-ea"/>
              <a:cs typeface="+mj-cs"/>
            </a:endParaRPr>
          </a:p>
          <a:p>
            <a:pPr marL="457200" indent="-457200" algn="l">
              <a:spcBef>
                <a:spcPts val="0"/>
              </a:spcBef>
              <a:spcAft>
                <a:spcPts val="4200"/>
              </a:spcAft>
              <a:buBlip>
                <a:blip r:embed="rId3"/>
              </a:buBlip>
            </a:pPr>
            <a:r>
              <a:rPr lang="hu-HU" sz="2400" dirty="0">
                <a:solidFill>
                  <a:schemeClr val="bg1">
                    <a:lumMod val="85000"/>
                  </a:schemeClr>
                </a:solidFill>
              </a:rPr>
              <a:t>Kezdő barát</a:t>
            </a:r>
          </a:p>
          <a:p>
            <a:pPr marL="457200" indent="-457200" algn="l">
              <a:spcBef>
                <a:spcPts val="0"/>
              </a:spcBef>
              <a:spcAft>
                <a:spcPts val="4200"/>
              </a:spcAft>
              <a:buBlip>
                <a:blip r:embed="rId3"/>
              </a:buBlip>
            </a:pPr>
            <a:r>
              <a:rPr lang="hu-HU" sz="2400" dirty="0">
                <a:solidFill>
                  <a:schemeClr val="bg1">
                    <a:lumMod val="85000"/>
                  </a:schemeClr>
                </a:solidFill>
              </a:rPr>
              <a:t>Hibakezelés</a:t>
            </a:r>
          </a:p>
          <a:p>
            <a:pPr marL="457200" indent="-457200" algn="l">
              <a:spcBef>
                <a:spcPts val="0"/>
              </a:spcBef>
              <a:spcAft>
                <a:spcPts val="4200"/>
              </a:spcAft>
              <a:buBlip>
                <a:blip r:embed="rId3"/>
              </a:buBlip>
            </a:pPr>
            <a:r>
              <a:rPr lang="hu-HU" sz="2400" dirty="0">
                <a:solidFill>
                  <a:schemeClr val="bg1">
                    <a:lumMod val="85000"/>
                  </a:schemeClr>
                </a:solidFill>
              </a:rPr>
              <a:t>Hosszú távú használat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D394ABFB-6EA5-65A4-0024-0FFAE30EE26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445" y="1846034"/>
            <a:ext cx="1688156" cy="1620631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4E112A2A-771B-37EE-2928-829AC804E1D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9094" y="3029170"/>
            <a:ext cx="2334224" cy="1312256"/>
          </a:xfrm>
          <a:prstGeom prst="rect">
            <a:avLst/>
          </a:prstGeom>
        </p:spPr>
      </p:pic>
      <p:pic>
        <p:nvPicPr>
          <p:cNvPr id="1026" name="Picture 2" descr="Podium clip art (103521) Free SVG Download / 4 Vector">
            <a:extLst>
              <a:ext uri="{FF2B5EF4-FFF2-40B4-BE49-F238E27FC236}">
                <a16:creationId xmlns:a16="http://schemas.microsoft.com/office/drawing/2014/main" id="{0E401810-BD42-7198-34D1-672604E0D8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558019"/>
            <a:ext cx="4833046" cy="2754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1072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1"/>
          <p:cNvSpPr txBox="1">
            <a:spLocks/>
          </p:cNvSpPr>
          <p:nvPr/>
        </p:nvSpPr>
        <p:spPr>
          <a:xfrm>
            <a:off x="2023688" y="814647"/>
            <a:ext cx="4462836" cy="38114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  <a:spcAft>
                <a:spcPts val="2400"/>
              </a:spcAft>
            </a:pPr>
            <a:r>
              <a:rPr lang="hu-HU" sz="3200" dirty="0">
                <a:solidFill>
                  <a:schemeClr val="bg1">
                    <a:lumMod val="85000"/>
                  </a:schemeClr>
                </a:solidFill>
              </a:rPr>
              <a:t>Típusmentes nyelv:</a:t>
            </a:r>
            <a:endParaRPr lang="hu-HU" sz="2400" dirty="0">
              <a:solidFill>
                <a:schemeClr val="bg1">
                  <a:lumMod val="85000"/>
                </a:schemeClr>
              </a:solidFill>
              <a:latin typeface="+mj-lt"/>
              <a:ea typeface="+mj-ea"/>
              <a:cs typeface="+mj-cs"/>
            </a:endParaRPr>
          </a:p>
          <a:p>
            <a:pPr marL="457200" indent="-457200" algn="l">
              <a:spcBef>
                <a:spcPts val="0"/>
              </a:spcBef>
              <a:spcAft>
                <a:spcPts val="4200"/>
              </a:spcAft>
              <a:buBlip>
                <a:blip r:embed="rId3"/>
              </a:buBlip>
            </a:pPr>
            <a:r>
              <a:rPr lang="hu-HU" sz="2400" dirty="0">
                <a:solidFill>
                  <a:schemeClr val="bg1">
                    <a:lumMod val="85000"/>
                  </a:schemeClr>
                </a:solidFill>
              </a:rPr>
              <a:t>A programozó ír meg mindent</a:t>
            </a:r>
          </a:p>
          <a:p>
            <a:pPr marL="457200" indent="-457200" algn="l">
              <a:spcBef>
                <a:spcPts val="0"/>
              </a:spcBef>
              <a:spcAft>
                <a:spcPts val="4200"/>
              </a:spcAft>
              <a:buBlip>
                <a:blip r:embed="rId3"/>
              </a:buBlip>
            </a:pPr>
            <a:r>
              <a:rPr lang="hu-HU" sz="2400" dirty="0">
                <a:solidFill>
                  <a:schemeClr val="bg1">
                    <a:lumMod val="85000"/>
                  </a:schemeClr>
                </a:solidFill>
              </a:rPr>
              <a:t>Mindent ellenőrizni kell íráskor</a:t>
            </a:r>
          </a:p>
          <a:p>
            <a:pPr marL="457200" indent="-457200" algn="l">
              <a:spcBef>
                <a:spcPts val="0"/>
              </a:spcBef>
              <a:spcAft>
                <a:spcPts val="4200"/>
              </a:spcAft>
              <a:buBlip>
                <a:blip r:embed="rId3"/>
              </a:buBlip>
            </a:pPr>
            <a:r>
              <a:rPr lang="hu-HU" sz="2400" dirty="0">
                <a:solidFill>
                  <a:schemeClr val="bg1">
                    <a:lumMod val="85000"/>
                  </a:schemeClr>
                </a:solidFill>
              </a:rPr>
              <a:t>Gépközeli nyelvek</a:t>
            </a:r>
          </a:p>
          <a:p>
            <a:pPr marL="457200" indent="-457200" algn="l">
              <a:spcBef>
                <a:spcPts val="0"/>
              </a:spcBef>
              <a:spcAft>
                <a:spcPts val="4200"/>
              </a:spcAft>
              <a:buBlip>
                <a:blip r:embed="rId3"/>
              </a:buBlip>
            </a:pPr>
            <a:r>
              <a:rPr lang="hu-HU" sz="2400" dirty="0">
                <a:solidFill>
                  <a:schemeClr val="bg1">
                    <a:lumMod val="85000"/>
                  </a:schemeClr>
                </a:solidFill>
              </a:rPr>
              <a:t>Pl.: Assembly</a:t>
            </a:r>
          </a:p>
        </p:txBody>
      </p:sp>
      <p:pic>
        <p:nvPicPr>
          <p:cNvPr id="2050" name="Picture 2" descr="Assembly">
            <a:extLst>
              <a:ext uri="{FF2B5EF4-FFF2-40B4-BE49-F238E27FC236}">
                <a16:creationId xmlns:a16="http://schemas.microsoft.com/office/drawing/2014/main" id="{98DC2A68-685A-0269-ECE8-9551213DBC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958" y="5281353"/>
            <a:ext cx="5863892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Year 10: Assembly Language - ST. ALBERT THE GREAT COLLEGE COMPUTING &amp; IT">
            <a:extLst>
              <a:ext uri="{FF2B5EF4-FFF2-40B4-BE49-F238E27FC236}">
                <a16:creationId xmlns:a16="http://schemas.microsoft.com/office/drawing/2014/main" id="{72E3462B-1C4E-6D67-685A-15E5974CB4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6524" y="982995"/>
            <a:ext cx="5545327" cy="3681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zövegdoboz 9">
            <a:extLst>
              <a:ext uri="{FF2B5EF4-FFF2-40B4-BE49-F238E27FC236}">
                <a16:creationId xmlns:a16="http://schemas.microsoft.com/office/drawing/2014/main" id="{476F6387-639A-75F7-824D-096BA82E9352}"/>
              </a:ext>
            </a:extLst>
          </p:cNvPr>
          <p:cNvSpPr txBox="1"/>
          <p:nvPr/>
        </p:nvSpPr>
        <p:spPr>
          <a:xfrm>
            <a:off x="1780360" y="6398948"/>
            <a:ext cx="186338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800" dirty="0">
                <a:solidFill>
                  <a:schemeClr val="bg1">
                    <a:lumMod val="85000"/>
                  </a:schemeClr>
                </a:solidFill>
              </a:rPr>
              <a:t>https://liquipedia.net/dota2/Assembly</a:t>
            </a:r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F1C5EEFB-0ABA-550A-1381-2A9C2C7F21D8}"/>
              </a:ext>
            </a:extLst>
          </p:cNvPr>
          <p:cNvSpPr txBox="1"/>
          <p:nvPr/>
        </p:nvSpPr>
        <p:spPr>
          <a:xfrm>
            <a:off x="7364622" y="4675262"/>
            <a:ext cx="474862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800" dirty="0">
                <a:solidFill>
                  <a:schemeClr val="bg1">
                    <a:lumMod val="85000"/>
                  </a:schemeClr>
                </a:solidFill>
              </a:rPr>
              <a:t>http://infotech100.weebly.com/distinguish-between-low-level-and-highlevel-programming-languages.html</a:t>
            </a:r>
          </a:p>
        </p:txBody>
      </p:sp>
    </p:spTree>
    <p:extLst>
      <p:ext uri="{BB962C8B-B14F-4D97-AF65-F5344CB8AC3E}">
        <p14:creationId xmlns:p14="http://schemas.microsoft.com/office/powerpoint/2010/main" val="1293360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1"/>
          <p:cNvSpPr txBox="1">
            <a:spLocks/>
          </p:cNvSpPr>
          <p:nvPr/>
        </p:nvSpPr>
        <p:spPr>
          <a:xfrm>
            <a:off x="2023687" y="814646"/>
            <a:ext cx="5462963" cy="35954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  <a:spcAft>
                <a:spcPts val="2400"/>
              </a:spcAft>
            </a:pPr>
            <a:r>
              <a:rPr lang="hu-HU" sz="3200" dirty="0">
                <a:solidFill>
                  <a:schemeClr val="bg1">
                    <a:lumMod val="85000"/>
                  </a:schemeClr>
                </a:solidFill>
              </a:rPr>
              <a:t>Dinamikus típusrendszer:</a:t>
            </a:r>
          </a:p>
          <a:p>
            <a:pPr marL="342900" indent="-342900" algn="l">
              <a:spcBef>
                <a:spcPts val="0"/>
              </a:spcBef>
              <a:spcAft>
                <a:spcPts val="4200"/>
              </a:spcAft>
              <a:buBlip>
                <a:blip r:embed="rId3"/>
              </a:buBlip>
            </a:pPr>
            <a:r>
              <a:rPr lang="hu-HU" sz="2400" dirty="0">
                <a:solidFill>
                  <a:schemeClr val="bg1">
                    <a:lumMod val="85000"/>
                  </a:schemeClr>
                </a:solidFill>
              </a:rPr>
              <a:t>Egy változó idővel más típusú értékekre is hivatkozhat</a:t>
            </a:r>
          </a:p>
          <a:p>
            <a:pPr marL="342900" indent="-342900" algn="l">
              <a:spcBef>
                <a:spcPts val="0"/>
              </a:spcBef>
              <a:spcAft>
                <a:spcPts val="4200"/>
              </a:spcAft>
              <a:buBlip>
                <a:blip r:embed="rId3"/>
              </a:buBlip>
            </a:pPr>
            <a:r>
              <a:rPr lang="hu-HU" sz="2400" dirty="0">
                <a:solidFill>
                  <a:schemeClr val="bg1">
                    <a:lumMod val="85000"/>
                  </a:schemeClr>
                </a:solidFill>
              </a:rPr>
              <a:t>Futáskor kezeli a típusinformációkat</a:t>
            </a:r>
          </a:p>
          <a:p>
            <a:pPr marL="342900" indent="-342900" algn="l">
              <a:spcBef>
                <a:spcPts val="0"/>
              </a:spcBef>
              <a:spcAft>
                <a:spcPts val="4200"/>
              </a:spcAft>
              <a:buBlip>
                <a:blip r:embed="rId3"/>
              </a:buBlip>
            </a:pPr>
            <a:r>
              <a:rPr lang="hu-HU" sz="2400" dirty="0">
                <a:solidFill>
                  <a:schemeClr val="bg1">
                    <a:lumMod val="85000"/>
                  </a:schemeClr>
                </a:solidFill>
              </a:rPr>
              <a:t>Pl.: Python</a:t>
            </a:r>
            <a:endParaRPr lang="hu-HU" sz="2400" dirty="0">
              <a:solidFill>
                <a:schemeClr val="bg1">
                  <a:lumMod val="8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371A1FD-6CF0-A21F-D4AA-30DB1A3F64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125" y="1804729"/>
            <a:ext cx="4743450" cy="474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zövegdoboz 1">
            <a:extLst>
              <a:ext uri="{FF2B5EF4-FFF2-40B4-BE49-F238E27FC236}">
                <a16:creationId xmlns:a16="http://schemas.microsoft.com/office/drawing/2014/main" id="{8095826A-9E2C-EB3F-FABA-EEC490D0B605}"/>
              </a:ext>
            </a:extLst>
          </p:cNvPr>
          <p:cNvSpPr txBox="1"/>
          <p:nvPr/>
        </p:nvSpPr>
        <p:spPr>
          <a:xfrm>
            <a:off x="9629775" y="6440457"/>
            <a:ext cx="25622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800" dirty="0">
                <a:solidFill>
                  <a:schemeClr val="bg1">
                    <a:lumMod val="85000"/>
                  </a:schemeClr>
                </a:solidFill>
              </a:rPr>
              <a:t>https://brandlogos.net/python-logo-vector-93273.html</a:t>
            </a:r>
          </a:p>
        </p:txBody>
      </p:sp>
    </p:spTree>
    <p:extLst>
      <p:ext uri="{BB962C8B-B14F-4D97-AF65-F5344CB8AC3E}">
        <p14:creationId xmlns:p14="http://schemas.microsoft.com/office/powerpoint/2010/main" val="347850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/>
          <p:cNvSpPr txBox="1">
            <a:spLocks/>
          </p:cNvSpPr>
          <p:nvPr/>
        </p:nvSpPr>
        <p:spPr>
          <a:xfrm>
            <a:off x="1901371" y="1722337"/>
            <a:ext cx="8924472" cy="35227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Typing: Strong vs. Weak, Static vs. Dynamic</a:t>
            </a:r>
            <a:r>
              <a:rPr lang="hu-HU" sz="2000" dirty="0">
                <a:solidFill>
                  <a:schemeClr val="bg1">
                    <a:lumMod val="85000"/>
                  </a:schemeClr>
                </a:solidFill>
              </a:rPr>
              <a:t> =&gt;</a:t>
            </a:r>
          </a:p>
          <a:p>
            <a:pPr algn="l"/>
            <a:r>
              <a:rPr lang="hu-HU" sz="2000" dirty="0">
                <a:solidFill>
                  <a:srgbClr val="0070C0"/>
                </a:solidFill>
              </a:rPr>
              <a:t>https://www.artima.com/weblogs/viewpost.jsp?thread=7590</a:t>
            </a:r>
          </a:p>
          <a:p>
            <a:pPr algn="l"/>
            <a:endParaRPr lang="hu-HU" sz="2000" dirty="0">
              <a:solidFill>
                <a:schemeClr val="bg1">
                  <a:lumMod val="85000"/>
                </a:schemeClr>
              </a:solidFill>
            </a:endParaRPr>
          </a:p>
          <a:p>
            <a:pPr algn="l"/>
            <a:r>
              <a:rPr lang="hu-HU" sz="2000" dirty="0" err="1">
                <a:solidFill>
                  <a:schemeClr val="bg1">
                    <a:lumMod val="85000"/>
                  </a:schemeClr>
                </a:solidFill>
              </a:rPr>
              <a:t>Safety</a:t>
            </a:r>
            <a:r>
              <a:rPr lang="hu-HU" sz="2000" dirty="0">
                <a:solidFill>
                  <a:schemeClr val="bg1">
                    <a:lumMod val="85000"/>
                  </a:schemeClr>
                </a:solidFill>
              </a:rPr>
              <a:t> and </a:t>
            </a:r>
            <a:r>
              <a:rPr lang="hu-HU" sz="2000" dirty="0" err="1">
                <a:solidFill>
                  <a:schemeClr val="bg1">
                    <a:lumMod val="85000"/>
                  </a:schemeClr>
                </a:solidFill>
              </a:rPr>
              <a:t>strong</a:t>
            </a:r>
            <a:r>
              <a:rPr lang="hu-HU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hu-HU" sz="2000" dirty="0" err="1">
                <a:solidFill>
                  <a:schemeClr val="bg1">
                    <a:lumMod val="85000"/>
                  </a:schemeClr>
                </a:solidFill>
              </a:rPr>
              <a:t>typing</a:t>
            </a:r>
            <a:r>
              <a:rPr lang="hu-HU" sz="2000" dirty="0">
                <a:solidFill>
                  <a:schemeClr val="bg1">
                    <a:lumMod val="85000"/>
                  </a:schemeClr>
                </a:solidFill>
              </a:rPr>
              <a:t> =&gt;</a:t>
            </a:r>
          </a:p>
          <a:p>
            <a:pPr algn="l"/>
            <a:r>
              <a:rPr lang="hu-HU" sz="2000" dirty="0">
                <a:solidFill>
                  <a:srgbClr val="0070C0"/>
                </a:solidFill>
              </a:rPr>
              <a:t>http://www.cs.cornell.edu/courses/cs1130/2012sp/1130selfpaced/module1/module1part4/strongtyping.html</a:t>
            </a:r>
          </a:p>
          <a:p>
            <a:pPr algn="l"/>
            <a:endParaRPr lang="hu-HU" sz="2000" dirty="0">
              <a:solidFill>
                <a:schemeClr val="bg1">
                  <a:lumMod val="85000"/>
                </a:schemeClr>
              </a:solidFill>
            </a:endParaRPr>
          </a:p>
          <a:p>
            <a:pPr algn="l"/>
            <a:r>
              <a:rPr lang="hu-HU" sz="2000" dirty="0">
                <a:solidFill>
                  <a:schemeClr val="bg1">
                    <a:lumMod val="85000"/>
                  </a:schemeClr>
                </a:solidFill>
              </a:rPr>
              <a:t>Statikus vagy dinamikus típusrendszer =&gt;</a:t>
            </a:r>
          </a:p>
          <a:p>
            <a:pPr algn="l"/>
            <a:r>
              <a:rPr lang="hu-HU" sz="2000" dirty="0">
                <a:solidFill>
                  <a:srgbClr val="0070C0"/>
                </a:solidFill>
              </a:rPr>
              <a:t>Homepage of Dr. Zoltán Porkoláb (elte.hu)</a:t>
            </a:r>
          </a:p>
          <a:p>
            <a:pPr algn="l"/>
            <a:endParaRPr lang="hu-HU" sz="2000" dirty="0">
              <a:solidFill>
                <a:srgbClr val="0070C0"/>
              </a:solidFill>
            </a:endParaRPr>
          </a:p>
          <a:p>
            <a:pPr algn="l"/>
            <a:r>
              <a:rPr lang="hu-HU" sz="2000" dirty="0" err="1">
                <a:solidFill>
                  <a:schemeClr val="bg1">
                    <a:lumMod val="85000"/>
                  </a:schemeClr>
                </a:solidFill>
              </a:rPr>
              <a:t>Typeful</a:t>
            </a:r>
            <a:r>
              <a:rPr lang="hu-HU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hu-HU" sz="2000" dirty="0" err="1">
                <a:solidFill>
                  <a:schemeClr val="bg1">
                    <a:lumMod val="85000"/>
                  </a:schemeClr>
                </a:solidFill>
              </a:rPr>
              <a:t>Programming</a:t>
            </a:r>
            <a:r>
              <a:rPr lang="hu-HU" sz="2000" dirty="0">
                <a:solidFill>
                  <a:schemeClr val="bg1">
                    <a:lumMod val="85000"/>
                  </a:schemeClr>
                </a:solidFill>
              </a:rPr>
              <a:t> =&gt;</a:t>
            </a:r>
          </a:p>
          <a:p>
            <a:pPr algn="l"/>
            <a:r>
              <a:rPr lang="hu-HU" sz="2000" dirty="0">
                <a:solidFill>
                  <a:srgbClr val="0070C0"/>
                </a:solidFill>
              </a:rPr>
              <a:t>http://www.lucacardelli.name/Papers/TypefulProg.pdf</a:t>
            </a:r>
          </a:p>
        </p:txBody>
      </p:sp>
      <p:sp>
        <p:nvSpPr>
          <p:cNvPr id="6" name="Cím 1"/>
          <p:cNvSpPr>
            <a:spLocks noGrp="1"/>
          </p:cNvSpPr>
          <p:nvPr>
            <p:ph type="ctrTitle"/>
          </p:nvPr>
        </p:nvSpPr>
        <p:spPr>
          <a:xfrm>
            <a:off x="1901371" y="669471"/>
            <a:ext cx="6899238" cy="1052866"/>
          </a:xfrm>
        </p:spPr>
        <p:txBody>
          <a:bodyPr>
            <a:normAutofit/>
          </a:bodyPr>
          <a:lstStyle/>
          <a:p>
            <a:pPr algn="l"/>
            <a:r>
              <a:rPr lang="hu-HU" sz="6600" dirty="0">
                <a:solidFill>
                  <a:schemeClr val="bg1">
                    <a:lumMod val="85000"/>
                  </a:schemeClr>
                </a:solidFill>
              </a:rPr>
              <a:t>Források</a:t>
            </a:r>
          </a:p>
        </p:txBody>
      </p:sp>
    </p:spTree>
    <p:extLst>
      <p:ext uri="{BB962C8B-B14F-4D97-AF65-F5344CB8AC3E}">
        <p14:creationId xmlns:p14="http://schemas.microsoft.com/office/powerpoint/2010/main" val="316015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</TotalTime>
  <Words>370</Words>
  <Application>Microsoft Office PowerPoint</Application>
  <PresentationFormat>Szélesvásznú</PresentationFormat>
  <Paragraphs>70</Paragraphs>
  <Slides>9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Office-téma</vt:lpstr>
      <vt:lpstr>Típusosság programnyelvekben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Források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Típusosság programnyelvekben</dc:title>
  <dc:creator>Beretka Gellért</dc:creator>
  <cp:lastModifiedBy>Beretka Gellért</cp:lastModifiedBy>
  <cp:revision>39</cp:revision>
  <dcterms:created xsi:type="dcterms:W3CDTF">2022-09-09T10:13:56Z</dcterms:created>
  <dcterms:modified xsi:type="dcterms:W3CDTF">2022-09-14T19:02:11Z</dcterms:modified>
</cp:coreProperties>
</file>