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2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9" r:id="rId1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0505F-BFB8-415C-9D06-387AE17794D8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9B838-C33A-4E97-87F7-93680EE89A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4E317-E6EE-45A0-842C-F0D6A20C0949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5CCE0-7BDD-4C39-985A-CC68FEC41B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2E796-D2A3-4C52-9DCD-65BDA7CCFE84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A4822-FF61-4BCD-9178-E0FEF6F385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9CB20-8FB3-431C-80C9-3E63B960610B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49C21-1608-468C-B46A-FE74180F10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D62BF-035C-4A1E-ADEC-DB03FE0C770E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3F09B-67DC-4871-93FA-F37CADD288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019F3-170D-4C5B-98DA-D046FF33DCC1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CE3E0-CD58-4C45-A959-91ED48CCD2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9794F-5A3D-412B-9BF2-01E62BD4853C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96741-0A5E-4F47-8D4E-F1F0B93B11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9DBEB-14DD-4C6C-AC5A-32F5F4AC303F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A70D1-0D58-4D2F-825F-0C62230A39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F723E-79C8-4A8E-8C65-0C4FFD02C588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B8CB2-802C-4EC1-A166-58D78E7EA2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0CFF5-6750-4451-AAE1-5C4B016C432A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E7849-9E1A-40FC-839E-048EBC86C9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ED6BB-4764-412D-99AB-995535097B94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E0D89-8F15-4D70-8DE3-E7FE4ED840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FC3D83-E532-4BFE-93B1-6468E63F7272}" type="datetimeFigureOut">
              <a:rPr lang="ru-RU"/>
              <a:pPr>
                <a:defRPr/>
              </a:pPr>
              <a:t>10.06.2016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E6925-DBE9-4979-A068-14EE58B66C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400" smtClean="0"/>
              <a:t>Задача построения графика горячей прокатки, сбалансированного по видам готовой продукции</a:t>
            </a:r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ru-RU" smtClean="0"/>
              <a:t>Студент: Березин А.А.</a:t>
            </a:r>
          </a:p>
          <a:p>
            <a:pPr algn="l" eaLnBrk="1" hangingPunct="1"/>
            <a:r>
              <a:rPr lang="ru-RU" smtClean="0"/>
              <a:t>Группа: МГКН-2</a:t>
            </a:r>
          </a:p>
          <a:p>
            <a:pPr algn="l" eaLnBrk="1" hangingPunct="1"/>
            <a:r>
              <a:rPr lang="ru-RU" smtClean="0"/>
              <a:t>Научный руководитель: Баранский В.А.</a:t>
            </a:r>
          </a:p>
          <a:p>
            <a:pPr algn="l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Связность цепи в отдельном подграфе</a:t>
            </a:r>
          </a:p>
        </p:txBody>
      </p:sp>
      <p:pic>
        <p:nvPicPr>
          <p:cNvPr id="22530" name="Picture 4" descr="one_width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463" y="2559050"/>
            <a:ext cx="10344150" cy="27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Связность цепи между подграфами</a:t>
            </a:r>
          </a:p>
        </p:txBody>
      </p:sp>
      <p:pic>
        <p:nvPicPr>
          <p:cNvPr id="23554" name="Picture 4" descr="third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975" y="2613025"/>
            <a:ext cx="59150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5" descr="third_model_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00" y="1314450"/>
            <a:ext cx="8061325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Сравнение подходов к формализации</a:t>
            </a:r>
          </a:p>
        </p:txBody>
      </p:sp>
      <p:sp>
        <p:nvSpPr>
          <p:cNvPr id="24578" name="Rectangle 4"/>
          <p:cNvSpPr>
            <a:spLocks noGrp="1"/>
          </p:cNvSpPr>
          <p:nvPr>
            <p:ph type="body" sz="half" idx="4294967295"/>
          </p:nvPr>
        </p:nvSpPr>
        <p:spPr>
          <a:xfrm>
            <a:off x="838200" y="1571625"/>
            <a:ext cx="10344150" cy="450850"/>
          </a:xfrm>
        </p:spPr>
        <p:txBody>
          <a:bodyPr/>
          <a:lstStyle/>
          <a:p>
            <a:r>
              <a:rPr lang="ru-RU" sz="2400" smtClean="0"/>
              <a:t>     — число вершин,        — число подграфов вида </a:t>
            </a:r>
          </a:p>
          <a:p>
            <a:pPr>
              <a:buFont typeface="Arial" charset="0"/>
              <a:buNone/>
            </a:pPr>
            <a:endParaRPr lang="ru-RU" sz="2400" smtClean="0"/>
          </a:p>
        </p:txBody>
      </p:sp>
      <p:pic>
        <p:nvPicPr>
          <p:cNvPr id="24579" name="Picture 5" descr="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1625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 descr="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0950" y="1643063"/>
            <a:ext cx="4476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7" descr="g_w_i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7625" y="1516063"/>
            <a:ext cx="7048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676" name="Group 100"/>
          <p:cNvGraphicFramePr>
            <a:graphicFrameLocks noGrp="1"/>
          </p:cNvGraphicFramePr>
          <p:nvPr/>
        </p:nvGraphicFramePr>
        <p:xfrm>
          <a:off x="1003300" y="2181225"/>
          <a:ext cx="10515600" cy="4351338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5445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Локальная задача существования со свободными входами и выходами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Локальная задача существования с фиксированными входами и выходами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Исходная задача существования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Классический подход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610" name="Picture 128" descr="fix_va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9788" y="2874963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1" name="Picture 129" descr="fix_const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59750" y="2794000"/>
            <a:ext cx="14763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2" name="Picture 130" descr="free_va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6750" y="3868738"/>
            <a:ext cx="542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3" name="Picture 131" descr="free_const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24813" y="3860800"/>
            <a:ext cx="17716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4" name="Picture 132" descr="source_var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05113" y="4972050"/>
            <a:ext cx="1476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5" name="Picture 133" descr="source_const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26213" y="4946650"/>
            <a:ext cx="48148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6" name="Picture 134" descr="n_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25813" y="60071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7" name="Picture 135" descr="n_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669338" y="6011863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Результаты расчетов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+ IBM ILOG CPLEX (</a:t>
            </a:r>
            <a:r>
              <a:rPr lang="ru-RU" smtClean="0"/>
              <a:t>персональный компьютер</a:t>
            </a:r>
            <a:r>
              <a:rPr lang="en-US" smtClean="0"/>
              <a:t>)</a:t>
            </a:r>
            <a:endParaRPr lang="ru-RU" smtClean="0"/>
          </a:p>
        </p:txBody>
      </p:sp>
      <p:pic>
        <p:nvPicPr>
          <p:cNvPr id="25603" name="Picture 6" descr="cal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3136900"/>
            <a:ext cx="113426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Заключение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Разработана математическая модель задачи построения сбалансированного графика</a:t>
            </a:r>
          </a:p>
          <a:p>
            <a:r>
              <a:rPr lang="ru-RU" smtClean="0"/>
              <a:t>Корректная формализация в виде задачи математического программирования</a:t>
            </a:r>
          </a:p>
          <a:p>
            <a:r>
              <a:rPr lang="ru-RU" smtClean="0"/>
              <a:t>Программная реализация</a:t>
            </a:r>
          </a:p>
          <a:p>
            <a:r>
              <a:rPr lang="ru-RU" smtClean="0"/>
              <a:t>Практически ценный результат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Заголовок 1"/>
          <p:cNvSpPr>
            <a:spLocks noGrp="1"/>
          </p:cNvSpPr>
          <p:nvPr>
            <p:ph type="title"/>
          </p:nvPr>
        </p:nvSpPr>
        <p:spPr>
          <a:xfrm>
            <a:off x="1017588" y="2433638"/>
            <a:ext cx="10515600" cy="1325562"/>
          </a:xfrm>
        </p:spPr>
        <p:txBody>
          <a:bodyPr/>
          <a:lstStyle/>
          <a:p>
            <a:pPr algn="ctr"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Цели и задачи</a:t>
            </a:r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Разработка подхода к решению практической задачи</a:t>
            </a:r>
          </a:p>
          <a:p>
            <a:pPr eaLnBrk="1" hangingPunct="1"/>
            <a:r>
              <a:rPr lang="ru-RU" smtClean="0"/>
              <a:t>Реализация и эксперименты</a:t>
            </a:r>
          </a:p>
          <a:p>
            <a:pPr eaLnBrk="1" hangingPunct="1"/>
            <a:r>
              <a:rPr lang="ru-RU" smtClean="0"/>
              <a:t>Результаты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Практическая задача</a:t>
            </a:r>
          </a:p>
        </p:txBody>
      </p:sp>
      <p:sp>
        <p:nvSpPr>
          <p:cNvPr id="15362" name="Rectangle 8"/>
          <p:cNvSpPr>
            <a:spLocks noGrp="1"/>
          </p:cNvSpPr>
          <p:nvPr>
            <p:ph type="body" idx="4294967295"/>
          </p:nvPr>
        </p:nvSpPr>
        <p:spPr>
          <a:xfrm>
            <a:off x="838200" y="1684338"/>
            <a:ext cx="10515600" cy="4683125"/>
          </a:xfrm>
        </p:spPr>
        <p:txBody>
          <a:bodyPr/>
          <a:lstStyle/>
          <a:p>
            <a:pPr eaLnBrk="1" hangingPunct="1"/>
            <a:r>
              <a:rPr lang="ru-RU" sz="2400" smtClean="0"/>
              <a:t>Из всего множества партий выбрать подмножество с суммарной длинной </a:t>
            </a:r>
            <a:br>
              <a:rPr lang="ru-RU" sz="2400" smtClean="0"/>
            </a:br>
            <a:r>
              <a:rPr lang="ru-RU" sz="2400" smtClean="0"/>
              <a:t>в заданном диапазоне</a:t>
            </a:r>
            <a:br>
              <a:rPr lang="ru-RU" sz="2400" smtClean="0"/>
            </a:br>
            <a:endParaRPr lang="ru-RU" sz="2400" smtClean="0"/>
          </a:p>
          <a:p>
            <a:pPr eaLnBrk="1" hangingPunct="1"/>
            <a:r>
              <a:rPr lang="ru-RU" sz="2400" smtClean="0"/>
              <a:t>Выстроить выбранные партии в соответствии с основными технологическими  ограничениями:</a:t>
            </a:r>
            <a:br>
              <a:rPr lang="ru-RU" sz="2400" smtClean="0"/>
            </a:b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smtClean="0"/>
              <a:t>	-плавный переход по толщине</a:t>
            </a:r>
          </a:p>
          <a:p>
            <a:pPr eaLnBrk="1" hangingPunct="1">
              <a:buFont typeface="Arial" charset="0"/>
              <a:buNone/>
            </a:pPr>
            <a:r>
              <a:rPr lang="ru-RU" sz="2400" smtClean="0"/>
              <a:t>		-постепенное сужение в пределах 250 мм</a:t>
            </a:r>
          </a:p>
          <a:p>
            <a:pPr eaLnBrk="1" hangingPunct="1"/>
            <a:endParaRPr lang="ru-RU" sz="2400" smtClean="0"/>
          </a:p>
          <a:p>
            <a:pPr eaLnBrk="1" hangingPunct="1"/>
            <a:r>
              <a:rPr lang="ru-RU" sz="2400" smtClean="0"/>
              <a:t>Соблюсти распределение суммарных длин по видам продукции </a:t>
            </a:r>
            <a:br>
              <a:rPr lang="ru-RU" sz="2400" smtClean="0"/>
            </a:br>
            <a:r>
              <a:rPr lang="ru-RU" sz="2400" smtClean="0"/>
              <a:t>в заданном диапазоне</a:t>
            </a:r>
          </a:p>
          <a:p>
            <a:pPr eaLnBrk="1" hangingPunct="1"/>
            <a:endParaRPr lang="ru-RU" sz="2400" smtClean="0"/>
          </a:p>
          <a:p>
            <a:pPr eaLnBrk="1" hangingPunct="1"/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Граф предшествования партий</a:t>
            </a:r>
          </a:p>
        </p:txBody>
      </p:sp>
      <p:pic>
        <p:nvPicPr>
          <p:cNvPr id="16386" name="Picture 4" descr="colored_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1571625"/>
            <a:ext cx="8675688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6" descr="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1375" y="754063"/>
            <a:ext cx="20907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7" descr="b_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4950" y="2311400"/>
            <a:ext cx="1038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8996363" y="2344738"/>
            <a:ext cx="274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latin typeface="Calibri Light" pitchFamily="34" charset="0"/>
              </a:rPr>
              <a:t>— Простые цепи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Формализация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Множество видов продукции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Найти в             простую цепь  </a:t>
            </a:r>
            <a:r>
              <a:rPr lang="en-US" smtClean="0"/>
              <a:t>    </a:t>
            </a:r>
            <a:r>
              <a:rPr lang="ru-RU" smtClean="0"/>
              <a:t> , для которой верно, что </a:t>
            </a:r>
          </a:p>
        </p:txBody>
      </p:sp>
      <p:pic>
        <p:nvPicPr>
          <p:cNvPr id="17411" name="Picture 4" descr="fl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2488" y="1857375"/>
            <a:ext cx="3781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5" descr="total_we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4713" y="3733800"/>
            <a:ext cx="5362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6" descr="flow_weigh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5838" y="4986338"/>
            <a:ext cx="1021873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7" descr="b_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7925" y="3022600"/>
            <a:ext cx="8524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8" descr="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6725" y="3009900"/>
            <a:ext cx="4270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Основная идея</a:t>
            </a:r>
          </a:p>
        </p:txBody>
      </p:sp>
      <p:pic>
        <p:nvPicPr>
          <p:cNvPr id="18434" name="Picture 4" descr="first_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258888"/>
            <a:ext cx="80295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852488" y="365125"/>
            <a:ext cx="10515600" cy="1325563"/>
          </a:xfrm>
        </p:spPr>
        <p:txBody>
          <a:bodyPr/>
          <a:lstStyle/>
          <a:p>
            <a:pPr eaLnBrk="1" hangingPunct="1"/>
            <a:r>
              <a:rPr lang="ru-RU" smtClean="0"/>
              <a:t>Формализация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Пусть                                       — последовательность подграфов</a:t>
            </a:r>
          </a:p>
          <a:p>
            <a:pPr eaLnBrk="1" hangingPunct="1"/>
            <a:r>
              <a:rPr lang="ru-RU" smtClean="0"/>
              <a:t>Пронумеруем          —  </a:t>
            </a:r>
            <a:r>
              <a:rPr lang="en-US" smtClean="0"/>
              <a:t> </a:t>
            </a:r>
            <a:r>
              <a:rPr lang="ru-RU" smtClean="0"/>
              <a:t> вершина в    подграфе </a:t>
            </a:r>
          </a:p>
          <a:p>
            <a:pPr eaLnBrk="1" hangingPunct="1"/>
            <a:r>
              <a:rPr lang="ru-RU" smtClean="0"/>
              <a:t>Введем для каждой вершины переменную:</a:t>
            </a:r>
          </a:p>
        </p:txBody>
      </p:sp>
      <p:pic>
        <p:nvPicPr>
          <p:cNvPr id="19459" name="Picture 4" descr="g_w_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463" y="1870075"/>
            <a:ext cx="301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5" descr="p_i_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2325" y="2397125"/>
            <a:ext cx="561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6" descr="b_i_j_fu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3488" y="3627438"/>
            <a:ext cx="972343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7" descr="j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6263" y="2390775"/>
            <a:ext cx="26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8" descr="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62700" y="2351088"/>
            <a:ext cx="228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Формализация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838200" y="1585913"/>
            <a:ext cx="10515600" cy="4789487"/>
          </a:xfrm>
        </p:spPr>
        <p:txBody>
          <a:bodyPr/>
          <a:lstStyle/>
          <a:p>
            <a:pPr eaLnBrk="1" hangingPunct="1"/>
            <a:r>
              <a:rPr lang="ru-RU" smtClean="0"/>
              <a:t>Ограничение на суммарный вес цепи</a:t>
            </a:r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Ограничение на суммарный вес по каждому виду продукции</a:t>
            </a:r>
          </a:p>
        </p:txBody>
      </p:sp>
      <p:pic>
        <p:nvPicPr>
          <p:cNvPr id="20483" name="Picture 5" descr="total_weight_const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9800" y="2182813"/>
            <a:ext cx="59721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6" descr="flow_weight_const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6675" y="4584700"/>
            <a:ext cx="716121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 descr="one_wid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0863" y="1125538"/>
            <a:ext cx="8597900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Связность цепи в отдельном подграфе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196</Words>
  <Application>Microsoft Office PowerPoint</Application>
  <PresentationFormat>Произвольный</PresentationFormat>
  <Paragraphs>47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Calibri</vt:lpstr>
      <vt:lpstr>Тема Office</vt:lpstr>
      <vt:lpstr>Задача построения графика горячей прокатки, сбалансированного по видам готовой продукции</vt:lpstr>
      <vt:lpstr>Цели и задачи</vt:lpstr>
      <vt:lpstr>Практическая задача</vt:lpstr>
      <vt:lpstr>Граф предшествования партий</vt:lpstr>
      <vt:lpstr>Формализация</vt:lpstr>
      <vt:lpstr>Основная идея</vt:lpstr>
      <vt:lpstr>Формализация</vt:lpstr>
      <vt:lpstr>Формализация</vt:lpstr>
      <vt:lpstr>Связность цепи в отдельном подграфе</vt:lpstr>
      <vt:lpstr>Связность цепи в отдельном подграфе</vt:lpstr>
      <vt:lpstr>Связность цепи между подграфами</vt:lpstr>
      <vt:lpstr>Сравнение подходов к формализации</vt:lpstr>
      <vt:lpstr>Результаты расчетов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построения графика горячей прокатки, сбалансированного по видам готовой продукции</dc:title>
  <dc:creator>Svetlana</dc:creator>
  <cp:lastModifiedBy>Anton</cp:lastModifiedBy>
  <cp:revision>19</cp:revision>
  <dcterms:created xsi:type="dcterms:W3CDTF">2016-06-05T08:52:03Z</dcterms:created>
  <dcterms:modified xsi:type="dcterms:W3CDTF">2016-06-09T21:40:08Z</dcterms:modified>
</cp:coreProperties>
</file>