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2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69" r:id="rId1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0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9BADD-4E5D-4909-A9B5-5CB5D45875EA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3ABE2-F86F-4086-B3F9-8998DB4EC3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695BD-5EBC-4188-9E9A-A4176453736B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A55C3-234E-4CEB-9F9A-EBFC8F294D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19D5D-24B1-4A8B-A41C-A9D1E789F56D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59992-4624-4A45-9FAC-6532E819E8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7E318-ACFF-4D73-BA60-9BA16572BA26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4FF02-FB65-4D55-8FCB-9C0AFE1536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DA06-312F-4148-87B1-C2E2ADD06775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16D0C-3F02-4222-8604-B7AE160273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D568A-9F55-401D-97E8-FC16118D2C75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455E1-DE0A-4880-9117-21EFBD2CA0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112D7-A4E3-4F4B-B9AE-1C331F9910B4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85095-5B8A-4E90-B24C-68ABD8C9FB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DE01-F4A6-4075-BE12-D45595065BC7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9840C-23E5-4A70-840B-06A4B679C4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5FB87-E319-403F-B604-924321D3EDC0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8C11A-F60D-4291-9DF0-96B47D0407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1CC17-97C4-4B9C-8917-BBD239E1B727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C1847-88E6-486C-8610-24445521CF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7B2A9-61B3-4CE6-B088-CD636FE61369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03B1F-F304-470F-AE82-FB54AF3957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295F26-5121-45BC-887E-AA6871DE3F70}" type="datetimeFigureOut">
              <a:rPr lang="ru-RU"/>
              <a:pPr>
                <a:defRPr/>
              </a:pPr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D017171-1043-432D-AB54-3E7F5008D5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smtClean="0"/>
              <a:t>Задача построения графика горячей прокатки, сбалансированного по видам готовой продукции</a:t>
            </a:r>
          </a:p>
        </p:txBody>
      </p:sp>
      <p:sp>
        <p:nvSpPr>
          <p:cNvPr id="13314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smtClean="0"/>
              <a:t>Студент: Березин А.А.</a:t>
            </a:r>
          </a:p>
          <a:p>
            <a:pPr algn="l"/>
            <a:r>
              <a:rPr lang="ru-RU" smtClean="0"/>
              <a:t>Группа: МГКН-2</a:t>
            </a:r>
          </a:p>
          <a:p>
            <a:pPr algn="l"/>
            <a:r>
              <a:rPr lang="ru-RU" smtClean="0"/>
              <a:t>Научный руководитель: Баранский В.А.</a:t>
            </a:r>
          </a:p>
          <a:p>
            <a:pPr algn="l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Связность цепи в отдельном подграфе</a:t>
            </a:r>
          </a:p>
        </p:txBody>
      </p:sp>
      <p:pic>
        <p:nvPicPr>
          <p:cNvPr id="34820" name="Picture 4" descr="one_width_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463" y="2559050"/>
            <a:ext cx="10344150" cy="2798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Связность цепи между подграфами</a:t>
            </a:r>
          </a:p>
        </p:txBody>
      </p:sp>
      <p:pic>
        <p:nvPicPr>
          <p:cNvPr id="35844" name="Picture 4" descr="third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7975" y="2613025"/>
            <a:ext cx="5915025" cy="3962400"/>
          </a:xfrm>
          <a:prstGeom prst="rect">
            <a:avLst/>
          </a:prstGeom>
          <a:noFill/>
        </p:spPr>
      </p:pic>
      <p:pic>
        <p:nvPicPr>
          <p:cNvPr id="35845" name="Picture 5" descr="third_model_syst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4700" y="1314450"/>
            <a:ext cx="8061325" cy="1425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Сравнение подходов к формализации</a:t>
            </a:r>
          </a:p>
        </p:txBody>
      </p:sp>
      <p:pic>
        <p:nvPicPr>
          <p:cNvPr id="36868" name="Picture 4" descr="lett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1452563"/>
            <a:ext cx="8869363" cy="5316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Результаты расчетов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Java + Cplex (</a:t>
            </a:r>
            <a:r>
              <a:rPr lang="ru-RU" smtClean="0"/>
              <a:t>персональный компьютер</a:t>
            </a:r>
            <a:r>
              <a:rPr lang="en-US" smtClean="0"/>
              <a:t>)</a:t>
            </a:r>
            <a:endParaRPr lang="ru-RU" smtClean="0"/>
          </a:p>
        </p:txBody>
      </p:sp>
      <p:pic>
        <p:nvPicPr>
          <p:cNvPr id="37892" name="Picture 4" descr="cal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988" y="3209925"/>
            <a:ext cx="9342437" cy="1657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Заголовок 1"/>
          <p:cNvSpPr>
            <a:spLocks noGrp="1"/>
          </p:cNvSpPr>
          <p:nvPr>
            <p:ph type="title"/>
          </p:nvPr>
        </p:nvSpPr>
        <p:spPr>
          <a:xfrm>
            <a:off x="1017588" y="2433638"/>
            <a:ext cx="10515600" cy="1325562"/>
          </a:xfrm>
        </p:spPr>
        <p:txBody>
          <a:bodyPr/>
          <a:lstStyle/>
          <a:p>
            <a:pPr algn="ctr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Цели и задачи</a:t>
            </a:r>
          </a:p>
        </p:txBody>
      </p:sp>
      <p:sp>
        <p:nvSpPr>
          <p:cNvPr id="14338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Разработка подхода к решению практической задачи</a:t>
            </a:r>
          </a:p>
          <a:p>
            <a:r>
              <a:rPr lang="ru-RU" smtClean="0"/>
              <a:t>Реализация и эксперименты</a:t>
            </a:r>
          </a:p>
          <a:p>
            <a:r>
              <a:rPr lang="ru-RU" smtClean="0"/>
              <a:t>Результаты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Практическая задача</a:t>
            </a:r>
          </a:p>
        </p:txBody>
      </p:sp>
      <p:sp>
        <p:nvSpPr>
          <p:cNvPr id="15368" name="Rectangle 8"/>
          <p:cNvSpPr>
            <a:spLocks noGrp="1"/>
          </p:cNvSpPr>
          <p:nvPr>
            <p:ph type="body" idx="4294967295"/>
          </p:nvPr>
        </p:nvSpPr>
        <p:spPr>
          <a:xfrm>
            <a:off x="838200" y="1684338"/>
            <a:ext cx="10515600" cy="4683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mtClean="0"/>
              <a:t>Из всего множества партий выбрать подмножество с весом </a:t>
            </a:r>
            <a:br>
              <a:rPr lang="ru-RU" smtClean="0"/>
            </a:br>
            <a:r>
              <a:rPr lang="ru-RU" smtClean="0"/>
              <a:t>в заданном диапазоне</a:t>
            </a:r>
            <a:br>
              <a:rPr lang="ru-RU" smtClean="0"/>
            </a:br>
            <a:endParaRPr lang="ru-RU" smtClean="0"/>
          </a:p>
          <a:p>
            <a:pPr>
              <a:lnSpc>
                <a:spcPct val="80000"/>
              </a:lnSpc>
            </a:pPr>
            <a:r>
              <a:rPr lang="ru-RU" smtClean="0"/>
              <a:t>Выстроить выбранные партии в соответствии с основными технологическими  ограничениями:</a:t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	-плавный переход по толщине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mtClean="0"/>
              <a:t>		-постепенное сужение в пределах 250 мм</a:t>
            </a:r>
          </a:p>
          <a:p>
            <a:pPr>
              <a:lnSpc>
                <a:spcPct val="80000"/>
              </a:lnSpc>
            </a:pPr>
            <a:endParaRPr lang="ru-RU" smtClean="0"/>
          </a:p>
          <a:p>
            <a:pPr>
              <a:lnSpc>
                <a:spcPct val="80000"/>
              </a:lnSpc>
            </a:pPr>
            <a:r>
              <a:rPr lang="ru-RU" smtClean="0"/>
              <a:t>Соблюсти распределение весов по видам продукции </a:t>
            </a:r>
            <a:br>
              <a:rPr lang="ru-RU" smtClean="0"/>
            </a:br>
            <a:r>
              <a:rPr lang="ru-RU" smtClean="0"/>
              <a:t>в заданном диапазоне</a:t>
            </a:r>
          </a:p>
          <a:p>
            <a:pPr>
              <a:lnSpc>
                <a:spcPct val="80000"/>
              </a:lnSpc>
            </a:pPr>
            <a:endParaRPr lang="ru-RU" smtClean="0"/>
          </a:p>
          <a:p>
            <a:pPr>
              <a:lnSpc>
                <a:spcPct val="80000"/>
              </a:lnSpc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Граф предшествования партий</a:t>
            </a:r>
          </a:p>
        </p:txBody>
      </p:sp>
      <p:pic>
        <p:nvPicPr>
          <p:cNvPr id="16388" name="Picture 4" descr="colored_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1571625"/>
            <a:ext cx="8675688" cy="5067300"/>
          </a:xfrm>
          <a:prstGeom prst="rect">
            <a:avLst/>
          </a:prstGeom>
          <a:noFill/>
        </p:spPr>
      </p:pic>
      <p:pic>
        <p:nvPicPr>
          <p:cNvPr id="16390" name="Picture 6" descr="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61375" y="754063"/>
            <a:ext cx="2090738" cy="617537"/>
          </a:xfrm>
          <a:prstGeom prst="rect">
            <a:avLst/>
          </a:prstGeom>
          <a:noFill/>
        </p:spPr>
      </p:pic>
      <p:pic>
        <p:nvPicPr>
          <p:cNvPr id="16391" name="Picture 7" descr="b_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4950" y="2311400"/>
            <a:ext cx="1038225" cy="561975"/>
          </a:xfrm>
          <a:prstGeom prst="rect">
            <a:avLst/>
          </a:prstGeom>
          <a:noFill/>
        </p:spPr>
      </p:pic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8996363" y="2344738"/>
            <a:ext cx="2744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latin typeface="Calibri Light" pitchFamily="34" charset="0"/>
              </a:rPr>
              <a:t>— Простые цепи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Формализация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Множество видов продукции</a:t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Найти в             простую цепь </a:t>
            </a:r>
            <a:r>
              <a:rPr lang="en-US" smtClean="0"/>
              <a:t>      </a:t>
            </a:r>
            <a:r>
              <a:rPr lang="ru-RU" smtClean="0"/>
              <a:t> , для которой верно, что </a:t>
            </a:r>
          </a:p>
        </p:txBody>
      </p:sp>
      <p:pic>
        <p:nvPicPr>
          <p:cNvPr id="31748" name="Picture 4" descr="flow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2488" y="1857375"/>
            <a:ext cx="3781425" cy="476250"/>
          </a:xfrm>
          <a:prstGeom prst="rect">
            <a:avLst/>
          </a:prstGeom>
          <a:noFill/>
        </p:spPr>
      </p:pic>
      <p:pic>
        <p:nvPicPr>
          <p:cNvPr id="31749" name="Picture 5" descr="total_weigh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4713" y="3733800"/>
            <a:ext cx="5362575" cy="1219200"/>
          </a:xfrm>
          <a:prstGeom prst="rect">
            <a:avLst/>
          </a:prstGeom>
          <a:noFill/>
        </p:spPr>
      </p:pic>
      <p:pic>
        <p:nvPicPr>
          <p:cNvPr id="31750" name="Picture 6" descr="flow_weigh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5838" y="4986338"/>
            <a:ext cx="10218737" cy="1533525"/>
          </a:xfrm>
          <a:prstGeom prst="rect">
            <a:avLst/>
          </a:prstGeom>
          <a:noFill/>
        </p:spPr>
      </p:pic>
      <p:pic>
        <p:nvPicPr>
          <p:cNvPr id="31751" name="Picture 7" descr="b_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47925" y="3022600"/>
            <a:ext cx="852488" cy="460375"/>
          </a:xfrm>
          <a:prstGeom prst="rect">
            <a:avLst/>
          </a:prstGeom>
          <a:noFill/>
        </p:spPr>
      </p:pic>
      <p:pic>
        <p:nvPicPr>
          <p:cNvPr id="31752" name="Picture 8" descr="h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6738" y="3009900"/>
            <a:ext cx="427037" cy="41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</a:p>
        </p:txBody>
      </p:sp>
      <p:pic>
        <p:nvPicPr>
          <p:cNvPr id="29700" name="Picture 4" descr="first_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258888"/>
            <a:ext cx="8029575" cy="535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Формализация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Пусть                                       — набор подграфов</a:t>
            </a:r>
          </a:p>
          <a:p>
            <a:r>
              <a:rPr lang="ru-RU" smtClean="0"/>
              <a:t>Пронумеруем          — </a:t>
            </a:r>
            <a:r>
              <a:rPr lang="en-US" smtClean="0"/>
              <a:t>j </a:t>
            </a:r>
            <a:r>
              <a:rPr lang="ru-RU" smtClean="0"/>
              <a:t>вершина в </a:t>
            </a:r>
            <a:r>
              <a:rPr lang="en-US" smtClean="0"/>
              <a:t>i</a:t>
            </a:r>
            <a:r>
              <a:rPr lang="ru-RU" smtClean="0"/>
              <a:t> подграфе </a:t>
            </a:r>
          </a:p>
          <a:p>
            <a:r>
              <a:rPr lang="ru-RU" smtClean="0"/>
              <a:t>Введем для каждой вершины переменную:</a:t>
            </a:r>
          </a:p>
        </p:txBody>
      </p:sp>
      <p:pic>
        <p:nvPicPr>
          <p:cNvPr id="30724" name="Picture 4" descr="g_w_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463" y="1870075"/>
            <a:ext cx="3016250" cy="457200"/>
          </a:xfrm>
          <a:prstGeom prst="rect">
            <a:avLst/>
          </a:prstGeom>
          <a:noFill/>
        </p:spPr>
      </p:pic>
      <p:pic>
        <p:nvPicPr>
          <p:cNvPr id="30725" name="Picture 5" descr="p_i_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2325" y="2397125"/>
            <a:ext cx="561975" cy="495300"/>
          </a:xfrm>
          <a:prstGeom prst="rect">
            <a:avLst/>
          </a:prstGeom>
          <a:noFill/>
        </p:spPr>
      </p:pic>
      <p:pic>
        <p:nvPicPr>
          <p:cNvPr id="30726" name="Picture 6" descr="b_i_j_fu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3488" y="3627438"/>
            <a:ext cx="9723437" cy="1685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Формализация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838200" y="1585913"/>
            <a:ext cx="10515600" cy="4789487"/>
          </a:xfrm>
        </p:spPr>
        <p:txBody>
          <a:bodyPr/>
          <a:lstStyle/>
          <a:p>
            <a:r>
              <a:rPr lang="ru-RU" smtClean="0"/>
              <a:t>Ограничение на суммарный вес цепи</a:t>
            </a:r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r>
              <a:rPr lang="ru-RU" smtClean="0"/>
              <a:t>Ограничение на суммарный вес по каждому виду продукции</a:t>
            </a:r>
          </a:p>
        </p:txBody>
      </p:sp>
      <p:pic>
        <p:nvPicPr>
          <p:cNvPr id="32773" name="Picture 5" descr="total_weight_const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9800" y="2182813"/>
            <a:ext cx="5972175" cy="1857375"/>
          </a:xfrm>
          <a:prstGeom prst="rect">
            <a:avLst/>
          </a:prstGeom>
          <a:noFill/>
        </p:spPr>
      </p:pic>
      <p:pic>
        <p:nvPicPr>
          <p:cNvPr id="32774" name="Picture 6" descr="flow_weight_const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6675" y="4584700"/>
            <a:ext cx="7161213" cy="1476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one_wid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0863" y="1125538"/>
            <a:ext cx="8597900" cy="5732462"/>
          </a:xfrm>
          <a:prstGeom prst="rect">
            <a:avLst/>
          </a:prstGeom>
          <a:noFill/>
        </p:spPr>
      </p:pic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Связность цепи в отдельном подграфе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148</Words>
  <Application>Microsoft Office PowerPoint</Application>
  <PresentationFormat>Произвольный</PresentationFormat>
  <Paragraphs>37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Arial</vt:lpstr>
      <vt:lpstr>Calibri Light</vt:lpstr>
      <vt:lpstr>Тема Office</vt:lpstr>
      <vt:lpstr>Задача построения графика горячей прокатки, сбалансированного по видам готовой продукции</vt:lpstr>
      <vt:lpstr>Цели и задачи</vt:lpstr>
      <vt:lpstr>Практическая задача</vt:lpstr>
      <vt:lpstr>Граф предшествования партий</vt:lpstr>
      <vt:lpstr>Формализация</vt:lpstr>
      <vt:lpstr>Основная идея</vt:lpstr>
      <vt:lpstr>Формализация</vt:lpstr>
      <vt:lpstr>Формализация</vt:lpstr>
      <vt:lpstr>Связность цепи в отдельном подграфе</vt:lpstr>
      <vt:lpstr>Связность цепи в отдельном подграфе</vt:lpstr>
      <vt:lpstr>Связность цепи между подграфами</vt:lpstr>
      <vt:lpstr>Сравнение подходов к формализации</vt:lpstr>
      <vt:lpstr>Результаты расчетов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построения графика горячей прокатки, сбалансированного по видам готовой продукции</dc:title>
  <dc:creator>Svetlana</dc:creator>
  <cp:lastModifiedBy>Anton</cp:lastModifiedBy>
  <cp:revision>11</cp:revision>
  <dcterms:created xsi:type="dcterms:W3CDTF">2016-06-05T08:52:03Z</dcterms:created>
  <dcterms:modified xsi:type="dcterms:W3CDTF">2016-06-06T08:51:40Z</dcterms:modified>
</cp:coreProperties>
</file>