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E7939-6273-4561-A647-446FEE729209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4BC4E-AB42-42F2-B93D-956D3A1871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61459-4544-46DC-9D10-558366EFBBC3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2E51-4141-4BF5-AB38-F96A27DC6C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C8151-914F-4EBA-9821-F60213A4F3D5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E009D-1536-4F28-93BC-B5A985D419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22624-B187-4206-9504-72E5056F1D45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294B-04A6-42B8-80E6-E016A8DCF4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DA9D-9F7E-4B40-8192-19AB89976C90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65C6-23D0-4721-8754-A2D27A0A3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BF29-08AF-4275-906C-318E3ACA9DD8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706D-E332-4BFE-BC4A-1F0CCAEEF6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86842-423B-48E4-BD19-D292595883E6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6E3DB-9E98-4498-95D1-2401640925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7628-DE6D-4ECD-A0B3-4C759EF2F8A2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256AE-08C2-4416-9EAC-5F8256CE48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885C2-9EC9-47C5-A450-4802803552AF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AA9D-FB8E-4936-9670-7573775CE3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5E4A8-0333-41E9-ACD9-C1757935C0A9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88BA3-B841-4942-9B0B-34172ACE5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E723A-4658-426D-8C73-C21F634A9395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E30A6-9A3B-46C5-931E-ADE02F2224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7095ED-6F35-47F4-B84D-AF9EBA4EF10F}" type="datetimeFigureOut">
              <a:rPr lang="ru-RU"/>
              <a:pPr>
                <a:defRPr/>
              </a:pPr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215FAF-FE2B-4BF6-A8AD-B77942547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400" smtClean="0"/>
              <a:t>Задача построения графика горячей прокатки, сбалансированного по видам готовой продукции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ru-RU" smtClean="0"/>
              <a:t>Студент: Березин А.А.</a:t>
            </a:r>
          </a:p>
          <a:p>
            <a:pPr algn="l" eaLnBrk="1" hangingPunct="1"/>
            <a:r>
              <a:rPr lang="ru-RU" smtClean="0"/>
              <a:t>Группа: МГКН-2</a:t>
            </a:r>
          </a:p>
          <a:p>
            <a:pPr algn="l" eaLnBrk="1" hangingPunct="1"/>
            <a:r>
              <a:rPr lang="ru-RU" smtClean="0"/>
              <a:t>Научный руководитель: Баранский В.А.</a:t>
            </a:r>
          </a:p>
          <a:p>
            <a:pPr algn="l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в отдельном подграфе</a:t>
            </a:r>
          </a:p>
        </p:txBody>
      </p:sp>
      <p:pic>
        <p:nvPicPr>
          <p:cNvPr id="22530" name="Picture 4" descr="one_width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63" y="2559050"/>
            <a:ext cx="1034415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между подграфами</a:t>
            </a:r>
          </a:p>
        </p:txBody>
      </p:sp>
      <p:pic>
        <p:nvPicPr>
          <p:cNvPr id="23554" name="Picture 4" descr="third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613025"/>
            <a:ext cx="5915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5" descr="third_model_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1314450"/>
            <a:ext cx="80613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Сравнение подходов к формализации</a:t>
            </a:r>
          </a:p>
        </p:txBody>
      </p:sp>
      <p:sp>
        <p:nvSpPr>
          <p:cNvPr id="24580" name="Rectangle 4"/>
          <p:cNvSpPr>
            <a:spLocks noGrp="1"/>
          </p:cNvSpPr>
          <p:nvPr>
            <p:ph type="body" sz="half" idx="4294967295"/>
          </p:nvPr>
        </p:nvSpPr>
        <p:spPr>
          <a:xfrm>
            <a:off x="838200" y="1571625"/>
            <a:ext cx="10344150" cy="450850"/>
          </a:xfrm>
        </p:spPr>
        <p:txBody>
          <a:bodyPr/>
          <a:lstStyle/>
          <a:p>
            <a:r>
              <a:rPr lang="ru-RU" sz="2400" smtClean="0"/>
              <a:t>     — число вершин,        — число подграфов вида 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pic>
        <p:nvPicPr>
          <p:cNvPr id="24581" name="Picture 5" descr="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1625600"/>
            <a:ext cx="304800" cy="304800"/>
          </a:xfrm>
          <a:prstGeom prst="rect">
            <a:avLst/>
          </a:prstGeom>
          <a:noFill/>
        </p:spPr>
      </p:pic>
      <p:pic>
        <p:nvPicPr>
          <p:cNvPr id="24582" name="Picture 6" descr="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1643063"/>
            <a:ext cx="447675" cy="285750"/>
          </a:xfrm>
          <a:prstGeom prst="rect">
            <a:avLst/>
          </a:prstGeom>
          <a:noFill/>
        </p:spPr>
      </p:pic>
      <p:pic>
        <p:nvPicPr>
          <p:cNvPr id="24583" name="Picture 7" descr="g_w_i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25" y="1516063"/>
            <a:ext cx="704850" cy="504825"/>
          </a:xfrm>
          <a:prstGeom prst="rect">
            <a:avLst/>
          </a:prstGeom>
          <a:noFill/>
        </p:spPr>
      </p:pic>
      <p:graphicFrame>
        <p:nvGraphicFramePr>
          <p:cNvPr id="24676" name="Group 100"/>
          <p:cNvGraphicFramePr>
            <a:graphicFrameLocks noGrp="1"/>
          </p:cNvGraphicFramePr>
          <p:nvPr/>
        </p:nvGraphicFramePr>
        <p:xfrm>
          <a:off x="1003300" y="2181225"/>
          <a:ext cx="10515600" cy="4351338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5445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Локальная задача существования со свободными входами и выходами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Локальная задача существования с фиксированными входами и выходами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Исходная задача существования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Классический подход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704" name="Picture 128" descr="fix_va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9788" y="2874963"/>
            <a:ext cx="276225" cy="257175"/>
          </a:xfrm>
          <a:prstGeom prst="rect">
            <a:avLst/>
          </a:prstGeom>
          <a:noFill/>
        </p:spPr>
      </p:pic>
      <p:pic>
        <p:nvPicPr>
          <p:cNvPr id="24705" name="Picture 129" descr="fix_const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59750" y="2794000"/>
            <a:ext cx="1476375" cy="390525"/>
          </a:xfrm>
          <a:prstGeom prst="rect">
            <a:avLst/>
          </a:prstGeom>
          <a:noFill/>
        </p:spPr>
      </p:pic>
      <p:pic>
        <p:nvPicPr>
          <p:cNvPr id="24706" name="Picture 130" descr="free_va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6750" y="3868738"/>
            <a:ext cx="542925" cy="390525"/>
          </a:xfrm>
          <a:prstGeom prst="rect">
            <a:avLst/>
          </a:prstGeom>
          <a:noFill/>
        </p:spPr>
      </p:pic>
      <p:pic>
        <p:nvPicPr>
          <p:cNvPr id="24707" name="Picture 131" descr="free_const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3860800"/>
            <a:ext cx="1771650" cy="428625"/>
          </a:xfrm>
          <a:prstGeom prst="rect">
            <a:avLst/>
          </a:prstGeom>
          <a:noFill/>
        </p:spPr>
      </p:pic>
      <p:pic>
        <p:nvPicPr>
          <p:cNvPr id="24708" name="Picture 132" descr="source_va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05113" y="4972050"/>
            <a:ext cx="1476375" cy="381000"/>
          </a:xfrm>
          <a:prstGeom prst="rect">
            <a:avLst/>
          </a:prstGeom>
          <a:noFill/>
        </p:spPr>
      </p:pic>
      <p:pic>
        <p:nvPicPr>
          <p:cNvPr id="24709" name="Picture 133" descr="source_const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26213" y="4946650"/>
            <a:ext cx="4814887" cy="476250"/>
          </a:xfrm>
          <a:prstGeom prst="rect">
            <a:avLst/>
          </a:prstGeom>
          <a:noFill/>
        </p:spPr>
      </p:pic>
      <p:pic>
        <p:nvPicPr>
          <p:cNvPr id="24710" name="Picture 134" descr="n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25813" y="6007100"/>
            <a:ext cx="466725" cy="457200"/>
          </a:xfrm>
          <a:prstGeom prst="rect">
            <a:avLst/>
          </a:prstGeom>
          <a:noFill/>
        </p:spPr>
      </p:pic>
      <p:pic>
        <p:nvPicPr>
          <p:cNvPr id="24711" name="Picture 135" descr="n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669338" y="6011863"/>
            <a:ext cx="466725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Результаты расчетов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+ IMB ILOG CPLEX (</a:t>
            </a:r>
            <a:r>
              <a:rPr lang="ru-RU" smtClean="0"/>
              <a:t>персональный компьютер</a:t>
            </a:r>
            <a:r>
              <a:rPr lang="en-US" smtClean="0"/>
              <a:t>)</a:t>
            </a:r>
            <a:endParaRPr lang="ru-RU" smtClean="0"/>
          </a:p>
        </p:txBody>
      </p:sp>
      <p:pic>
        <p:nvPicPr>
          <p:cNvPr id="25606" name="Picture 6" descr="ca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3136900"/>
            <a:ext cx="11342687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Заключение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Разработана математическая модель задачи построения сбалансированного графика</a:t>
            </a:r>
          </a:p>
          <a:p>
            <a:r>
              <a:rPr lang="ru-RU" smtClean="0"/>
              <a:t>Корректная формализация в виде задачи математического программирования</a:t>
            </a:r>
          </a:p>
          <a:p>
            <a:r>
              <a:rPr lang="ru-RU" smtClean="0"/>
              <a:t>Программная реализация</a:t>
            </a:r>
          </a:p>
          <a:p>
            <a:r>
              <a:rPr lang="ru-RU" smtClean="0"/>
              <a:t>Практически ценный результат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>
          <a:xfrm>
            <a:off x="1017588" y="2433638"/>
            <a:ext cx="10515600" cy="1325562"/>
          </a:xfrm>
        </p:spPr>
        <p:txBody>
          <a:bodyPr/>
          <a:lstStyle/>
          <a:p>
            <a:pPr algn="ctr"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Цели и задачи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Разработка подхода к решению практической задачи</a:t>
            </a:r>
          </a:p>
          <a:p>
            <a:pPr eaLnBrk="1" hangingPunct="1"/>
            <a:r>
              <a:rPr lang="ru-RU" smtClean="0"/>
              <a:t>Реализация и эксперименты</a:t>
            </a:r>
          </a:p>
          <a:p>
            <a:pPr eaLnBrk="1" hangingPunct="1"/>
            <a:r>
              <a:rPr lang="ru-RU" smtClean="0"/>
              <a:t>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Практическая задача</a:t>
            </a:r>
          </a:p>
        </p:txBody>
      </p:sp>
      <p:sp>
        <p:nvSpPr>
          <p:cNvPr id="15362" name="Rectangle 8"/>
          <p:cNvSpPr>
            <a:spLocks noGrp="1"/>
          </p:cNvSpPr>
          <p:nvPr>
            <p:ph type="body" idx="4294967295"/>
          </p:nvPr>
        </p:nvSpPr>
        <p:spPr>
          <a:xfrm>
            <a:off x="838200" y="1684338"/>
            <a:ext cx="10515600" cy="4683125"/>
          </a:xfrm>
        </p:spPr>
        <p:txBody>
          <a:bodyPr/>
          <a:lstStyle/>
          <a:p>
            <a:pPr eaLnBrk="1" hangingPunct="1"/>
            <a:r>
              <a:rPr lang="ru-RU" sz="2400" smtClean="0"/>
              <a:t>Из всего множества партий выбрать подмножество с суммарной длинной </a:t>
            </a:r>
            <a:br>
              <a:rPr lang="ru-RU" sz="2400" smtClean="0"/>
            </a:br>
            <a:r>
              <a:rPr lang="ru-RU" sz="2400" smtClean="0"/>
              <a:t>в заданном диапазоне</a:t>
            </a:r>
            <a:br>
              <a:rPr lang="ru-RU" sz="2400" smtClean="0"/>
            </a:br>
            <a:endParaRPr lang="ru-RU" sz="2400" smtClean="0"/>
          </a:p>
          <a:p>
            <a:pPr eaLnBrk="1" hangingPunct="1"/>
            <a:r>
              <a:rPr lang="ru-RU" sz="2400" smtClean="0"/>
              <a:t>Выстроить выбранные партии в соответствии с основными технологическими  ограничениями:</a:t>
            </a:r>
            <a:br>
              <a:rPr lang="ru-RU" sz="2400" smtClean="0"/>
            </a:b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smtClean="0"/>
              <a:t>	-плавный переход по толщине</a:t>
            </a:r>
          </a:p>
          <a:p>
            <a:pPr eaLnBrk="1" hangingPunct="1">
              <a:buFont typeface="Arial" charset="0"/>
              <a:buNone/>
            </a:pPr>
            <a:r>
              <a:rPr lang="ru-RU" sz="2400" smtClean="0"/>
              <a:t>		-постепенное сужение в пределах 250 мм</a:t>
            </a:r>
          </a:p>
          <a:p>
            <a:pPr eaLnBrk="1" hangingPunct="1"/>
            <a:endParaRPr lang="ru-RU" sz="2400" smtClean="0"/>
          </a:p>
          <a:p>
            <a:pPr eaLnBrk="1" hangingPunct="1"/>
            <a:r>
              <a:rPr lang="ru-RU" sz="2400" smtClean="0"/>
              <a:t>Соблюсти распределение суммарных длин по видам продукции </a:t>
            </a:r>
            <a:br>
              <a:rPr lang="ru-RU" sz="2400" smtClean="0"/>
            </a:br>
            <a:r>
              <a:rPr lang="ru-RU" sz="2400" smtClean="0"/>
              <a:t>в заданном диапазоне</a:t>
            </a:r>
          </a:p>
          <a:p>
            <a:pPr eaLnBrk="1" hangingPunct="1"/>
            <a:endParaRPr lang="ru-RU" sz="2400" smtClean="0"/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Граф предшествования партий</a:t>
            </a:r>
          </a:p>
        </p:txBody>
      </p:sp>
      <p:pic>
        <p:nvPicPr>
          <p:cNvPr id="16386" name="Picture 4" descr="colored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571625"/>
            <a:ext cx="867568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6" descr="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1375" y="754063"/>
            <a:ext cx="20907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7" descr="b_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4950" y="2311400"/>
            <a:ext cx="1038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8996363" y="2344738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Calibri Light" pitchFamily="34" charset="0"/>
              </a:rPr>
              <a:t>— Простые цепи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Множество видов продукции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Найти в             простую цепь  </a:t>
            </a:r>
            <a:r>
              <a:rPr lang="en-US" smtClean="0"/>
              <a:t>    </a:t>
            </a:r>
            <a:r>
              <a:rPr lang="ru-RU" smtClean="0"/>
              <a:t> , для которой верно, что </a:t>
            </a:r>
          </a:p>
        </p:txBody>
      </p:sp>
      <p:pic>
        <p:nvPicPr>
          <p:cNvPr id="17411" name="Picture 4" descr="fl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2488" y="1857375"/>
            <a:ext cx="3781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 descr="total_we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713" y="3733800"/>
            <a:ext cx="5362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6" descr="flow_we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838" y="4986338"/>
            <a:ext cx="1021873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7" descr="b_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7925" y="3022600"/>
            <a:ext cx="852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8" descr="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725" y="3009900"/>
            <a:ext cx="4270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Основная идея</a:t>
            </a:r>
          </a:p>
        </p:txBody>
      </p:sp>
      <p:pic>
        <p:nvPicPr>
          <p:cNvPr id="18434" name="Picture 4" descr="first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58888"/>
            <a:ext cx="8029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852488" y="365125"/>
            <a:ext cx="10515600" cy="1325563"/>
          </a:xfrm>
        </p:spPr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Пусть                                       — последовательность подграфов</a:t>
            </a:r>
          </a:p>
          <a:p>
            <a:pPr eaLnBrk="1" hangingPunct="1"/>
            <a:r>
              <a:rPr lang="ru-RU" smtClean="0"/>
              <a:t>Пронумеруем          —  </a:t>
            </a:r>
            <a:r>
              <a:rPr lang="en-US" smtClean="0"/>
              <a:t> </a:t>
            </a:r>
            <a:r>
              <a:rPr lang="ru-RU" smtClean="0"/>
              <a:t> вершина в    подграфе </a:t>
            </a:r>
          </a:p>
          <a:p>
            <a:pPr eaLnBrk="1" hangingPunct="1"/>
            <a:r>
              <a:rPr lang="ru-RU" smtClean="0"/>
              <a:t>Введем для каждой вершины переменную:</a:t>
            </a:r>
          </a:p>
        </p:txBody>
      </p:sp>
      <p:pic>
        <p:nvPicPr>
          <p:cNvPr id="19459" name="Picture 4" descr="g_w_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463" y="1870075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 descr="p_i_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2325" y="2397125"/>
            <a:ext cx="561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b_i_j_fu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3488" y="3627438"/>
            <a:ext cx="972343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6263" y="2390775"/>
            <a:ext cx="266700" cy="457200"/>
          </a:xfrm>
          <a:prstGeom prst="rect">
            <a:avLst/>
          </a:prstGeom>
          <a:noFill/>
        </p:spPr>
      </p:pic>
      <p:pic>
        <p:nvPicPr>
          <p:cNvPr id="19464" name="Picture 8" descr="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62700" y="2351088"/>
            <a:ext cx="228600" cy="428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838200" y="1585913"/>
            <a:ext cx="10515600" cy="4789487"/>
          </a:xfrm>
        </p:spPr>
        <p:txBody>
          <a:bodyPr/>
          <a:lstStyle/>
          <a:p>
            <a:pPr eaLnBrk="1" hangingPunct="1"/>
            <a:r>
              <a:rPr lang="ru-RU" smtClean="0"/>
              <a:t>Ограничение на суммарный вес цепи</a:t>
            </a:r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Ограничение на суммарный вес по каждому виду продукции</a:t>
            </a:r>
          </a:p>
        </p:txBody>
      </p:sp>
      <p:pic>
        <p:nvPicPr>
          <p:cNvPr id="20483" name="Picture 5" descr="total_weight_const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2182813"/>
            <a:ext cx="59721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 descr="flow_weight_const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675" y="4584700"/>
            <a:ext cx="71612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one_wid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0863" y="1125538"/>
            <a:ext cx="859790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в отдельном подграфе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196</Words>
  <Application>Microsoft Office PowerPoint</Application>
  <PresentationFormat>Произвольный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Calibri</vt:lpstr>
      <vt:lpstr>Тема Office</vt:lpstr>
      <vt:lpstr>Задача построения графика горячей прокатки, сбалансированного по видам готовой продукции</vt:lpstr>
      <vt:lpstr>Цели и задачи</vt:lpstr>
      <vt:lpstr>Практическая задача</vt:lpstr>
      <vt:lpstr>Граф предшествования партий</vt:lpstr>
      <vt:lpstr>Формализация</vt:lpstr>
      <vt:lpstr>Основная идея</vt:lpstr>
      <vt:lpstr>Формализация</vt:lpstr>
      <vt:lpstr>Формализация</vt:lpstr>
      <vt:lpstr>Связность цепи в отдельном подграфе</vt:lpstr>
      <vt:lpstr>Связность цепи в отдельном подграфе</vt:lpstr>
      <vt:lpstr>Связность цепи между подграфами</vt:lpstr>
      <vt:lpstr>Сравнение подходов к формализации</vt:lpstr>
      <vt:lpstr>Результаты расчетов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графика горячей прокатки, сбалансированного по видам готовой продукции</dc:title>
  <dc:creator>Svetlana</dc:creator>
  <cp:lastModifiedBy>Anton</cp:lastModifiedBy>
  <cp:revision>17</cp:revision>
  <dcterms:created xsi:type="dcterms:W3CDTF">2016-06-05T08:52:03Z</dcterms:created>
  <dcterms:modified xsi:type="dcterms:W3CDTF">2016-06-09T18:23:47Z</dcterms:modified>
</cp:coreProperties>
</file>