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75" r:id="rId30"/>
    <p:sldId id="285" r:id="rId31"/>
    <p:sldId id="286" r:id="rId32"/>
    <p:sldId id="287" r:id="rId33"/>
    <p:sldId id="300" r:id="rId34"/>
    <p:sldId id="301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E27D6D7-7E08-4E0A-901F-A8583D776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669" y="1429512"/>
            <a:ext cx="9488661" cy="398373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tr-TR" sz="4400" dirty="0">
                <a:solidFill>
                  <a:schemeClr val="tx1"/>
                </a:solidFill>
              </a:rPr>
              <a:t>AMAZON ALEXA ÜRÜNÜNE YAPILAN YORUMLARA PYTHON İLE DUYGU ANALİZİ İŞLEMLERİNİN UYGULANMASI</a:t>
            </a:r>
          </a:p>
        </p:txBody>
      </p:sp>
    </p:spTree>
    <p:extLst>
      <p:ext uri="{BB962C8B-B14F-4D97-AF65-F5344CB8AC3E}">
        <p14:creationId xmlns:p14="http://schemas.microsoft.com/office/powerpoint/2010/main" val="139969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C24451B-D207-41A0-A8CF-A5C18289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sz="4000" dirty="0"/>
              <a:t>Kelime Listesi</a:t>
            </a:r>
          </a:p>
        </p:txBody>
      </p:sp>
      <p:pic>
        <p:nvPicPr>
          <p:cNvPr id="4" name="image41.png">
            <a:extLst>
              <a:ext uri="{FF2B5EF4-FFF2-40B4-BE49-F238E27FC236}">
                <a16:creationId xmlns:a16="http://schemas.microsoft.com/office/drawing/2014/main" id="{5B75C148-4B58-48BD-8824-629E073D9C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68086" y="1538814"/>
            <a:ext cx="9055828" cy="420004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990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E7A7C13-0085-48CA-9584-7EEB119A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Kelime listesinin DataFrame hali</a:t>
            </a:r>
          </a:p>
        </p:txBody>
      </p:sp>
      <p:pic>
        <p:nvPicPr>
          <p:cNvPr id="4" name="image54.png">
            <a:extLst>
              <a:ext uri="{FF2B5EF4-FFF2-40B4-BE49-F238E27FC236}">
                <a16:creationId xmlns:a16="http://schemas.microsoft.com/office/drawing/2014/main" id="{6ACB6710-F747-4381-A949-C4D5099BD4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41166" y="1381248"/>
            <a:ext cx="7911476" cy="5024034"/>
          </a:xfrm>
          <a:prstGeom prst="rect">
            <a:avLst/>
          </a:prstGeom>
          <a:ln/>
        </p:spPr>
      </p:pic>
      <p:pic>
        <p:nvPicPr>
          <p:cNvPr id="5" name="image49.png">
            <a:extLst>
              <a:ext uri="{FF2B5EF4-FFF2-40B4-BE49-F238E27FC236}">
                <a16:creationId xmlns:a16="http://schemas.microsoft.com/office/drawing/2014/main" id="{9A99A47D-E01C-468A-9410-691F998110A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39358" y="1381248"/>
            <a:ext cx="7911476" cy="50240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0042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B8F124F-F388-433E-B4EA-2DEFA069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stopwords</a:t>
            </a:r>
          </a:p>
        </p:txBody>
      </p:sp>
      <p:pic>
        <p:nvPicPr>
          <p:cNvPr id="4" name="image43.png">
            <a:extLst>
              <a:ext uri="{FF2B5EF4-FFF2-40B4-BE49-F238E27FC236}">
                <a16:creationId xmlns:a16="http://schemas.microsoft.com/office/drawing/2014/main" id="{B8E3ACB3-181F-40F4-B4CE-43D1FD1F6B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6586" y="1496787"/>
            <a:ext cx="8378827" cy="449987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1095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DB71A1B-C340-486B-9949-2EED4369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93" y="684316"/>
            <a:ext cx="11008614" cy="1400530"/>
          </a:xfrm>
        </p:spPr>
        <p:txBody>
          <a:bodyPr/>
          <a:lstStyle/>
          <a:p>
            <a:r>
              <a:rPr lang="tr-TR" sz="4000" dirty="0"/>
              <a:t>Verinin temizlenip tekrardan indekslenmesi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1C6BC4AE-1098-4D68-8706-20061A95E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74" y="1853248"/>
            <a:ext cx="11388852" cy="4320436"/>
          </a:xfrm>
        </p:spPr>
      </p:pic>
    </p:spTree>
    <p:extLst>
      <p:ext uri="{BB962C8B-B14F-4D97-AF65-F5344CB8AC3E}">
        <p14:creationId xmlns:p14="http://schemas.microsoft.com/office/powerpoint/2010/main" val="195129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6DB7DAB-BADA-48B5-8653-87B630DD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Kelime bulutu oluşturmak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E3B3F11C-E79A-4CC2-995F-116DD2F31A8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07930" y="2052918"/>
            <a:ext cx="10776140" cy="35181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8682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7.png">
            <a:extLst>
              <a:ext uri="{FF2B5EF4-FFF2-40B4-BE49-F238E27FC236}">
                <a16:creationId xmlns:a16="http://schemas.microsoft.com/office/drawing/2014/main" id="{95C11013-C1B3-4B30-9F65-8277ADDD58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56000" y="189000"/>
            <a:ext cx="6480000" cy="6480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7521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9FE24A-72CB-42FA-9D45-A57C64D4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Sözlüklerin yüklenmesi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CD3843FD-6D9E-454B-81F5-5558EC61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582" y="2027480"/>
            <a:ext cx="9000000" cy="1319445"/>
          </a:xfrm>
          <a:prstGeom prst="rect">
            <a:avLst/>
          </a:prstGeom>
          <a:ln/>
        </p:spPr>
      </p:pic>
      <p:pic>
        <p:nvPicPr>
          <p:cNvPr id="5" name="image25.png">
            <a:extLst>
              <a:ext uri="{FF2B5EF4-FFF2-40B4-BE49-F238E27FC236}">
                <a16:creationId xmlns:a16="http://schemas.microsoft.com/office/drawing/2014/main" id="{BAB3E2C1-CFD9-4AF8-95B7-FC3FAE2B2C5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03312" y="3521157"/>
            <a:ext cx="9000000" cy="853440"/>
          </a:xfrm>
          <a:prstGeom prst="rect">
            <a:avLst/>
          </a:prstGeom>
          <a:ln/>
        </p:spPr>
      </p:pic>
      <p:pic>
        <p:nvPicPr>
          <p:cNvPr id="6" name="image6.png">
            <a:extLst>
              <a:ext uri="{FF2B5EF4-FFF2-40B4-BE49-F238E27FC236}">
                <a16:creationId xmlns:a16="http://schemas.microsoft.com/office/drawing/2014/main" id="{B7FBE6F7-BC42-4105-BFD1-6FFEFA47E35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03312" y="4548829"/>
            <a:ext cx="9000000" cy="8153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00635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8.png">
            <a:extLst>
              <a:ext uri="{FF2B5EF4-FFF2-40B4-BE49-F238E27FC236}">
                <a16:creationId xmlns:a16="http://schemas.microsoft.com/office/drawing/2014/main" id="{32F35356-A253-494A-B973-CEE5BB0840D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03312" y="831684"/>
            <a:ext cx="5760720" cy="2181225"/>
          </a:xfrm>
          <a:prstGeom prst="rect">
            <a:avLst/>
          </a:prstGeom>
          <a:ln/>
          <a:effectLst>
            <a:softEdge rad="0"/>
          </a:effectLst>
        </p:spPr>
      </p:pic>
      <p:pic>
        <p:nvPicPr>
          <p:cNvPr id="5" name="image12.png">
            <a:extLst>
              <a:ext uri="{FF2B5EF4-FFF2-40B4-BE49-F238E27FC236}">
                <a16:creationId xmlns:a16="http://schemas.microsoft.com/office/drawing/2014/main" id="{DFD53469-4A67-4707-AEF3-2E181361425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15640" y="1759419"/>
            <a:ext cx="5760720" cy="2506980"/>
          </a:xfrm>
          <a:prstGeom prst="rect">
            <a:avLst/>
          </a:prstGeom>
          <a:ln/>
        </p:spPr>
      </p:pic>
      <p:pic>
        <p:nvPicPr>
          <p:cNvPr id="6" name="image4.png">
            <a:extLst>
              <a:ext uri="{FF2B5EF4-FFF2-40B4-BE49-F238E27FC236}">
                <a16:creationId xmlns:a16="http://schemas.microsoft.com/office/drawing/2014/main" id="{21F9014F-5BCA-411A-B162-CE558A76819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917360" y="3011639"/>
            <a:ext cx="5760720" cy="25095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060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6A09072-8B24-4CBD-8190-8519DB0B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2" y="747186"/>
            <a:ext cx="10993116" cy="1400530"/>
          </a:xfrm>
        </p:spPr>
        <p:txBody>
          <a:bodyPr/>
          <a:lstStyle/>
          <a:p>
            <a:r>
              <a:rPr lang="tr-TR" sz="2800" dirty="0"/>
              <a:t>index numarası üzerinden cümle </a:t>
            </a:r>
            <a:r>
              <a:rPr lang="tr-TR" sz="2800" dirty="0" err="1"/>
              <a:t>cümle</a:t>
            </a:r>
            <a:r>
              <a:rPr lang="tr-TR" sz="2800" dirty="0"/>
              <a:t> duygu puanı grafiği</a:t>
            </a:r>
          </a:p>
        </p:txBody>
      </p:sp>
      <p:pic>
        <p:nvPicPr>
          <p:cNvPr id="4" name="image32.png">
            <a:extLst>
              <a:ext uri="{FF2B5EF4-FFF2-40B4-BE49-F238E27FC236}">
                <a16:creationId xmlns:a16="http://schemas.microsoft.com/office/drawing/2014/main" id="{6B9472C5-0869-45FF-A546-516661147E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65890" y="1586687"/>
            <a:ext cx="8260220" cy="51279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814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105F022-C93D-4085-A007-4253D6B2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97305"/>
            <a:ext cx="12192000" cy="1047604"/>
          </a:xfrm>
        </p:spPr>
        <p:txBody>
          <a:bodyPr/>
          <a:lstStyle/>
          <a:p>
            <a:pPr algn="ctr"/>
            <a:r>
              <a:rPr lang="tr-TR" sz="3600" dirty="0"/>
              <a:t>İki farklı cümlenin kelimelerinin duygu grafiği</a:t>
            </a:r>
            <a:br>
              <a:rPr lang="tr-TR" dirty="0"/>
            </a:br>
            <a:endParaRPr lang="tr-TR" dirty="0"/>
          </a:p>
        </p:txBody>
      </p:sp>
      <p:pic>
        <p:nvPicPr>
          <p:cNvPr id="4" name="image29.png">
            <a:extLst>
              <a:ext uri="{FF2B5EF4-FFF2-40B4-BE49-F238E27FC236}">
                <a16:creationId xmlns:a16="http://schemas.microsoft.com/office/drawing/2014/main" id="{7B030CEB-E3FB-44FE-93BC-48D0F640FA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45368" y="1459833"/>
            <a:ext cx="8101264" cy="5253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40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47CE65-29A9-4EB5-ABCB-0096B05F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Python?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22F030-A2D4-4C62-9628-3A17E40A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Yıllara meydan okuması</a:t>
            </a:r>
          </a:p>
          <a:p>
            <a:r>
              <a:rPr lang="tr-TR" dirty="0"/>
              <a:t>Çağının ihtiyaçlarını karşılaması</a:t>
            </a:r>
          </a:p>
          <a:p>
            <a:r>
              <a:rPr lang="tr-TR" dirty="0"/>
              <a:t>Yeniliklere açık olması</a:t>
            </a:r>
          </a:p>
          <a:p>
            <a:r>
              <a:rPr lang="tr-TR" dirty="0"/>
              <a:t>Yaygın kullanımı</a:t>
            </a:r>
          </a:p>
          <a:p>
            <a:r>
              <a:rPr lang="tr-TR" dirty="0"/>
              <a:t>Kolay öğrenilmesi</a:t>
            </a:r>
          </a:p>
          <a:p>
            <a:r>
              <a:rPr lang="tr-TR" dirty="0"/>
              <a:t>Çok zengin olması</a:t>
            </a:r>
          </a:p>
          <a:p>
            <a:r>
              <a:rPr lang="tr-TR" dirty="0"/>
              <a:t>Çok güçlü olması</a:t>
            </a:r>
          </a:p>
          <a:p>
            <a:r>
              <a:rPr lang="tr-TR" dirty="0"/>
              <a:t>NASA, Google, </a:t>
            </a:r>
            <a:r>
              <a:rPr lang="tr-TR" dirty="0" err="1"/>
              <a:t>DropBox</a:t>
            </a:r>
            <a:r>
              <a:rPr lang="tr-TR" dirty="0"/>
              <a:t> gibi şirketlerin kullanması</a:t>
            </a:r>
          </a:p>
        </p:txBody>
      </p:sp>
    </p:spTree>
    <p:extLst>
      <p:ext uri="{BB962C8B-B14F-4D97-AF65-F5344CB8AC3E}">
        <p14:creationId xmlns:p14="http://schemas.microsoft.com/office/powerpoint/2010/main" val="625045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D191879-7E8D-4712-A14A-F7A2027D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3558"/>
            <a:ext cx="12192000" cy="1259690"/>
          </a:xfrm>
        </p:spPr>
        <p:txBody>
          <a:bodyPr/>
          <a:lstStyle/>
          <a:p>
            <a:pPr algn="ctr"/>
            <a:r>
              <a:rPr lang="tr-TR" sz="3600" dirty="0"/>
              <a:t>Olumsuz cümlelere ait grafik</a:t>
            </a:r>
          </a:p>
        </p:txBody>
      </p:sp>
      <p:pic>
        <p:nvPicPr>
          <p:cNvPr id="4" name="image28.png">
            <a:extLst>
              <a:ext uri="{FF2B5EF4-FFF2-40B4-BE49-F238E27FC236}">
                <a16:creationId xmlns:a16="http://schemas.microsoft.com/office/drawing/2014/main" id="{5ACA1A47-750F-4CD1-9FA3-36300260EF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41166" y="1667995"/>
            <a:ext cx="7909667" cy="5141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5026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D1BC677-7F70-4860-9B63-AC63104B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42550"/>
            <a:ext cx="12192000" cy="1210697"/>
          </a:xfrm>
        </p:spPr>
        <p:txBody>
          <a:bodyPr/>
          <a:lstStyle/>
          <a:p>
            <a:pPr algn="ctr"/>
            <a:r>
              <a:rPr lang="tr-TR" sz="3600" dirty="0"/>
              <a:t>Tarihe göre duygu puanı grafiği</a:t>
            </a:r>
          </a:p>
        </p:txBody>
      </p:sp>
      <p:pic>
        <p:nvPicPr>
          <p:cNvPr id="4" name="image40.png">
            <a:extLst>
              <a:ext uri="{FF2B5EF4-FFF2-40B4-BE49-F238E27FC236}">
                <a16:creationId xmlns:a16="http://schemas.microsoft.com/office/drawing/2014/main" id="{2433F73E-C1E2-4D4D-B017-09AE6395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5056" y="1853248"/>
            <a:ext cx="9721887" cy="48716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7785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877C37E-7E96-46E6-ADC8-87D8C3B3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400530"/>
          </a:xfrm>
        </p:spPr>
        <p:txBody>
          <a:bodyPr/>
          <a:lstStyle/>
          <a:p>
            <a:pPr algn="ctr"/>
            <a:r>
              <a:rPr lang="tr-TR" sz="3200" dirty="0"/>
              <a:t>19 Haziran 2018 olumsuz puanın en yüksek olduğu tarih</a:t>
            </a:r>
          </a:p>
        </p:txBody>
      </p:sp>
      <p:pic>
        <p:nvPicPr>
          <p:cNvPr id="4" name="image46.png">
            <a:extLst>
              <a:ext uri="{FF2B5EF4-FFF2-40B4-BE49-F238E27FC236}">
                <a16:creationId xmlns:a16="http://schemas.microsoft.com/office/drawing/2014/main" id="{58FA8429-9408-4260-A5C4-5879C3458D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5620" y="1408176"/>
            <a:ext cx="10400760" cy="5206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362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D832C3E-CC03-4267-ABEF-1DB84827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3974"/>
            <a:ext cx="12192000" cy="829120"/>
          </a:xfrm>
        </p:spPr>
        <p:txBody>
          <a:bodyPr/>
          <a:lstStyle/>
          <a:p>
            <a:pPr algn="ctr"/>
            <a:r>
              <a:rPr lang="tr-TR" sz="2700" dirty="0"/>
              <a:t>Ürünlere göre beğenilme oranları. En çok beğenilen ürün «</a:t>
            </a:r>
            <a:r>
              <a:rPr lang="tr-TR" sz="2700" b="1" dirty="0"/>
              <a:t> Black  Dot </a:t>
            </a:r>
            <a:r>
              <a:rPr lang="tr-TR" sz="2700" dirty="0"/>
              <a:t>»</a:t>
            </a:r>
          </a:p>
        </p:txBody>
      </p:sp>
      <p:pic>
        <p:nvPicPr>
          <p:cNvPr id="4" name="image35.png">
            <a:extLst>
              <a:ext uri="{FF2B5EF4-FFF2-40B4-BE49-F238E27FC236}">
                <a16:creationId xmlns:a16="http://schemas.microsoft.com/office/drawing/2014/main" id="{CB132B52-B722-4D40-B341-8173208B7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67402" y="1613094"/>
            <a:ext cx="8657196" cy="50109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2938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382943-2F95-47D8-8178-68C96E53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1400530"/>
          </a:xfrm>
        </p:spPr>
        <p:txBody>
          <a:bodyPr/>
          <a:lstStyle/>
          <a:p>
            <a:pPr algn="ctr"/>
            <a:r>
              <a:rPr lang="tr-TR" sz="3200" dirty="0"/>
              <a:t>Black Dot için yapılan yorumlarda en çok kullanılan kelimeler</a:t>
            </a:r>
          </a:p>
        </p:txBody>
      </p:sp>
      <p:pic>
        <p:nvPicPr>
          <p:cNvPr id="4" name="image42.png">
            <a:extLst>
              <a:ext uri="{FF2B5EF4-FFF2-40B4-BE49-F238E27FC236}">
                <a16:creationId xmlns:a16="http://schemas.microsoft.com/office/drawing/2014/main" id="{6795D350-C347-4D03-8BD5-771E5696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00402" y="1348830"/>
            <a:ext cx="10391194" cy="5381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597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D7F54DE-F3B0-4EF9-88A5-F9301343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8990"/>
            <a:ext cx="12192000" cy="636593"/>
          </a:xfrm>
        </p:spPr>
        <p:txBody>
          <a:bodyPr/>
          <a:lstStyle/>
          <a:p>
            <a:pPr algn="ctr"/>
            <a:r>
              <a:rPr lang="tr-TR" sz="2200" dirty="0"/>
              <a:t>Duygu puanı en düşük ürün olan </a:t>
            </a:r>
            <a:r>
              <a:rPr lang="tr-TR" sz="2200" b="1" dirty="0" err="1"/>
              <a:t>Walnut</a:t>
            </a:r>
            <a:r>
              <a:rPr lang="tr-TR" sz="2200" b="1" dirty="0"/>
              <a:t> </a:t>
            </a:r>
            <a:r>
              <a:rPr lang="tr-TR" sz="2200" b="1" dirty="0" err="1"/>
              <a:t>Fish</a:t>
            </a:r>
            <a:r>
              <a:rPr lang="tr-TR" sz="2200" dirty="0"/>
              <a:t> için yapılan yorumlarda sık geçen kelimeler</a:t>
            </a:r>
          </a:p>
        </p:txBody>
      </p:sp>
      <p:pic>
        <p:nvPicPr>
          <p:cNvPr id="4" name="image37.png">
            <a:extLst>
              <a:ext uri="{FF2B5EF4-FFF2-40B4-BE49-F238E27FC236}">
                <a16:creationId xmlns:a16="http://schemas.microsoft.com/office/drawing/2014/main" id="{9337B79B-E0D4-448A-929D-8D9D2890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0806" y="2491808"/>
            <a:ext cx="11890387" cy="3149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5501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AD39837-6DFE-4106-9939-1F895B19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2336"/>
            <a:ext cx="12192000" cy="1286320"/>
          </a:xfrm>
        </p:spPr>
        <p:txBody>
          <a:bodyPr/>
          <a:lstStyle/>
          <a:p>
            <a:pPr algn="ctr"/>
            <a:r>
              <a:rPr lang="tr-TR" sz="4400" dirty="0"/>
              <a:t>Nrc sözlüğü ile görselleştirme</a:t>
            </a:r>
            <a:br>
              <a:rPr lang="tr-TR" sz="4000" dirty="0"/>
            </a:br>
            <a:endParaRPr lang="tr-TR" sz="4000" dirty="0"/>
          </a:p>
        </p:txBody>
      </p:sp>
      <p:pic>
        <p:nvPicPr>
          <p:cNvPr id="5" name="image31.png">
            <a:extLst>
              <a:ext uri="{FF2B5EF4-FFF2-40B4-BE49-F238E27FC236}">
                <a16:creationId xmlns:a16="http://schemas.microsoft.com/office/drawing/2014/main" id="{888C51E0-B0A0-405B-A51A-0A6DBC7C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45842" y="1439796"/>
            <a:ext cx="7100316" cy="5267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3683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B5B4DB0-F9B9-4917-BC78-82667BF5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" y="548640"/>
            <a:ext cx="4864608" cy="2880360"/>
          </a:xfrm>
        </p:spPr>
        <p:txBody>
          <a:bodyPr/>
          <a:lstStyle/>
          <a:p>
            <a:r>
              <a:rPr lang="tr-TR" sz="3200" dirty="0"/>
              <a:t>Black Dot ürünü için olan dağılımı</a:t>
            </a:r>
          </a:p>
        </p:txBody>
      </p:sp>
      <p:pic>
        <p:nvPicPr>
          <p:cNvPr id="5" name="image26.png">
            <a:extLst>
              <a:ext uri="{FF2B5EF4-FFF2-40B4-BE49-F238E27FC236}">
                <a16:creationId xmlns:a16="http://schemas.microsoft.com/office/drawing/2014/main" id="{C3078420-2F72-490A-8334-8CDF0C90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71516" y="326707"/>
            <a:ext cx="6513576" cy="62045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0498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650A3C3-3FD9-4AC9-BD19-DDB43F8A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96112"/>
            <a:ext cx="12192000" cy="957136"/>
          </a:xfrm>
        </p:spPr>
        <p:txBody>
          <a:bodyPr/>
          <a:lstStyle/>
          <a:p>
            <a:pPr algn="ctr"/>
            <a:r>
              <a:rPr lang="tr-TR" sz="2800" dirty="0" err="1"/>
              <a:t>Walnut</a:t>
            </a:r>
            <a:r>
              <a:rPr lang="tr-TR" sz="2800" dirty="0"/>
              <a:t> </a:t>
            </a:r>
            <a:r>
              <a:rPr lang="tr-TR" sz="2800" dirty="0" err="1"/>
              <a:t>Fish</a:t>
            </a:r>
            <a:r>
              <a:rPr lang="tr-TR" sz="2800" dirty="0"/>
              <a:t> ürününün çok az talep edildiği Nrc ile de doğrulandı</a:t>
            </a:r>
          </a:p>
        </p:txBody>
      </p:sp>
      <p:pic>
        <p:nvPicPr>
          <p:cNvPr id="4" name="image22.png">
            <a:extLst>
              <a:ext uri="{FF2B5EF4-FFF2-40B4-BE49-F238E27FC236}">
                <a16:creationId xmlns:a16="http://schemas.microsoft.com/office/drawing/2014/main" id="{8E9FE347-18AB-460C-85D0-B5B78505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1163" y="1853248"/>
            <a:ext cx="10529674" cy="4669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2749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6EC8B3A-2798-4C36-9330-58531D72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321"/>
            <a:ext cx="12192000" cy="1706944"/>
          </a:xfrm>
        </p:spPr>
        <p:txBody>
          <a:bodyPr/>
          <a:lstStyle/>
          <a:p>
            <a:pPr algn="ctr"/>
            <a:r>
              <a:rPr lang="tr-TR" sz="3600" dirty="0"/>
              <a:t>Bing sözlüğüyle genel duygu puanlaması</a:t>
            </a:r>
            <a:br>
              <a:rPr lang="tr-TR" sz="3600" dirty="0"/>
            </a:br>
            <a:r>
              <a:rPr lang="tr-TR" sz="3600" dirty="0"/>
              <a:t>(pozitif - negatif)</a:t>
            </a:r>
          </a:p>
        </p:txBody>
      </p:sp>
      <p:pic>
        <p:nvPicPr>
          <p:cNvPr id="4" name="image27.png">
            <a:extLst>
              <a:ext uri="{FF2B5EF4-FFF2-40B4-BE49-F238E27FC236}">
                <a16:creationId xmlns:a16="http://schemas.microsoft.com/office/drawing/2014/main" id="{580928E9-3299-474E-812E-5A0705B7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78460" y="1617472"/>
            <a:ext cx="7235079" cy="4966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298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2D804F6-E9EF-4578-A496-CC1CEE53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Verinin yüklenmesi</a:t>
            </a:r>
          </a:p>
        </p:txBody>
      </p:sp>
      <p:pic>
        <p:nvPicPr>
          <p:cNvPr id="4" name="image50.png">
            <a:extLst>
              <a:ext uri="{FF2B5EF4-FFF2-40B4-BE49-F238E27FC236}">
                <a16:creationId xmlns:a16="http://schemas.microsoft.com/office/drawing/2014/main" id="{BFFC1C67-04B5-437E-AA34-20FC5DBDF3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46111" y="1529398"/>
            <a:ext cx="10899778" cy="553402"/>
          </a:xfrm>
          <a:prstGeom prst="rect">
            <a:avLst/>
          </a:prstGeom>
          <a:ln/>
        </p:spPr>
      </p:pic>
      <p:pic>
        <p:nvPicPr>
          <p:cNvPr id="5" name="image48.png">
            <a:extLst>
              <a:ext uri="{FF2B5EF4-FFF2-40B4-BE49-F238E27FC236}">
                <a16:creationId xmlns:a16="http://schemas.microsoft.com/office/drawing/2014/main" id="{343EBD85-FE3B-4883-B54E-650C7D66579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6112" y="2302933"/>
            <a:ext cx="10899778" cy="1930400"/>
          </a:xfrm>
          <a:prstGeom prst="rect">
            <a:avLst/>
          </a:prstGeom>
          <a:ln/>
        </p:spPr>
      </p:pic>
      <p:pic>
        <p:nvPicPr>
          <p:cNvPr id="6" name="image59.png">
            <a:extLst>
              <a:ext uri="{FF2B5EF4-FFF2-40B4-BE49-F238E27FC236}">
                <a16:creationId xmlns:a16="http://schemas.microsoft.com/office/drawing/2014/main" id="{AC249432-2E6B-4749-8280-FA0096A7C37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46111" y="4453465"/>
            <a:ext cx="10899778" cy="55340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67927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0A28FF-20B7-4471-B706-211CFE9F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2395728"/>
            <a:ext cx="3931920" cy="2231136"/>
          </a:xfrm>
        </p:spPr>
        <p:txBody>
          <a:bodyPr/>
          <a:lstStyle/>
          <a:p>
            <a:r>
              <a:rPr lang="tr-TR" sz="3200" dirty="0"/>
              <a:t>Rasgele seçilmiş birkaç cümlenin duygu dağılım grafiği</a:t>
            </a:r>
          </a:p>
        </p:txBody>
      </p:sp>
      <p:pic>
        <p:nvPicPr>
          <p:cNvPr id="3" name="image33.png">
            <a:extLst>
              <a:ext uri="{FF2B5EF4-FFF2-40B4-BE49-F238E27FC236}">
                <a16:creationId xmlns:a16="http://schemas.microsoft.com/office/drawing/2014/main" id="{3958CB7A-4193-4C1A-AD77-26FB06F6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46458" y="170497"/>
            <a:ext cx="5802721" cy="6541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3341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0A28FF-20B7-4471-B706-211CFE9F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87552"/>
            <a:ext cx="12192000" cy="731520"/>
          </a:xfrm>
        </p:spPr>
        <p:txBody>
          <a:bodyPr/>
          <a:lstStyle/>
          <a:p>
            <a:pPr algn="ctr"/>
            <a:r>
              <a:rPr lang="tr-TR" sz="3200" dirty="0"/>
              <a:t>30 Temmuz 2018’de yorumlarda bir yoğunluk görülmektedir.</a:t>
            </a:r>
          </a:p>
        </p:txBody>
      </p:sp>
      <p:pic>
        <p:nvPicPr>
          <p:cNvPr id="3" name="image23.png">
            <a:extLst>
              <a:ext uri="{FF2B5EF4-FFF2-40B4-BE49-F238E27FC236}">
                <a16:creationId xmlns:a16="http://schemas.microsoft.com/office/drawing/2014/main" id="{FEE47088-5984-4ECD-ADD0-5605DBF3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7168" y="2329942"/>
            <a:ext cx="11357663" cy="35405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1144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0A28FF-20B7-4471-B706-211CFE9F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408176"/>
            <a:ext cx="12192000" cy="877824"/>
          </a:xfrm>
        </p:spPr>
        <p:txBody>
          <a:bodyPr/>
          <a:lstStyle/>
          <a:p>
            <a:pPr algn="ctr"/>
            <a:r>
              <a:rPr lang="tr-TR" sz="3600" dirty="0"/>
              <a:t>Pozitif duygu durumundaki yorumların dağılımı </a:t>
            </a:r>
          </a:p>
        </p:txBody>
      </p:sp>
      <p:pic>
        <p:nvPicPr>
          <p:cNvPr id="3" name="image24.png">
            <a:extLst>
              <a:ext uri="{FF2B5EF4-FFF2-40B4-BE49-F238E27FC236}">
                <a16:creationId xmlns:a16="http://schemas.microsoft.com/office/drawing/2014/main" id="{99DF4252-A3D0-42E5-96A0-8CED7BB01D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0080" y="2553388"/>
            <a:ext cx="11811840" cy="3571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6869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AD028A7-C1EE-4631-B84A-8258C7CB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730"/>
          </a:xfrm>
        </p:spPr>
        <p:txBody>
          <a:bodyPr/>
          <a:lstStyle/>
          <a:p>
            <a:r>
              <a:rPr lang="tr-TR" dirty="0"/>
              <a:t>SONUÇ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35F205-FBCD-48B8-A0E5-F8244A0F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/>
          <a:lstStyle/>
          <a:p>
            <a:r>
              <a:rPr lang="tr-TR" sz="2400" dirty="0"/>
              <a:t>3150 adet yorum</a:t>
            </a:r>
          </a:p>
          <a:p>
            <a:r>
              <a:rPr lang="tr-TR" sz="2400" dirty="0"/>
              <a:t>81436 kelime</a:t>
            </a:r>
          </a:p>
          <a:p>
            <a:r>
              <a:rPr lang="tr-TR" sz="2400" dirty="0"/>
              <a:t>35337 temizlenmiş kelime</a:t>
            </a:r>
          </a:p>
          <a:p>
            <a:endParaRPr lang="tr-TR" dirty="0"/>
          </a:p>
          <a:p>
            <a:pPr lvl="0"/>
            <a:r>
              <a:rPr lang="tr-TR" dirty="0"/>
              <a:t>Afinn sözlüğü ile 6314 adet eşleşme görülmüştür. 	(-5 +5)</a:t>
            </a:r>
          </a:p>
          <a:p>
            <a:pPr lvl="0"/>
            <a:r>
              <a:rPr lang="tr-TR" dirty="0"/>
              <a:t>NRC sözlüğü ile 15045 adet eşleşme görülmüştür. 	(10 kelime)</a:t>
            </a:r>
          </a:p>
          <a:p>
            <a:pPr lvl="0"/>
            <a:r>
              <a:rPr lang="tr-TR" dirty="0"/>
              <a:t>Bing sözlüğü ile 7504 adet eşleşme görülmüştür.  	(Pozitif - Negatif)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7104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A20A8C6-CDAF-4086-BA79-FD9B4392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D81A34-EA72-45AB-9900-E9A6F867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err="1"/>
              <a:t>Block</a:t>
            </a:r>
            <a:r>
              <a:rPr lang="tr-TR" sz="2800" dirty="0"/>
              <a:t> Dot en çok beğenilen ürün modeli</a:t>
            </a:r>
          </a:p>
          <a:p>
            <a:endParaRPr lang="tr-TR" sz="2800" dirty="0"/>
          </a:p>
          <a:p>
            <a:r>
              <a:rPr lang="tr-TR" sz="2800" dirty="0" err="1"/>
              <a:t>Walnut</a:t>
            </a:r>
            <a:r>
              <a:rPr lang="tr-TR" sz="2800" dirty="0"/>
              <a:t> </a:t>
            </a:r>
            <a:r>
              <a:rPr lang="tr-TR" sz="2800" dirty="0" err="1"/>
              <a:t>Fish</a:t>
            </a:r>
            <a:r>
              <a:rPr lang="tr-TR" sz="2800" dirty="0"/>
              <a:t> en az tercih edilen model</a:t>
            </a:r>
          </a:p>
          <a:p>
            <a:endParaRPr lang="tr-TR" sz="2800" dirty="0"/>
          </a:p>
          <a:p>
            <a:r>
              <a:rPr lang="tr-TR" sz="2800" dirty="0"/>
              <a:t>En çok eşleşme sağlayan Nrc sözlüğüne öncelik vermek daha tutarlı sonuçlar sağlayacaktır</a:t>
            </a:r>
          </a:p>
        </p:txBody>
      </p:sp>
    </p:spTree>
    <p:extLst>
      <p:ext uri="{BB962C8B-B14F-4D97-AF65-F5344CB8AC3E}">
        <p14:creationId xmlns:p14="http://schemas.microsoft.com/office/powerpoint/2010/main" val="1119280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0A28FF-20B7-4471-B706-211CFE9F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algn="ctr"/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r>
              <a:rPr lang="tr-TR" b="1" dirty="0">
                <a:solidFill>
                  <a:srgbClr val="002060"/>
                </a:solidFill>
              </a:rPr>
              <a:t>Teşekkürler…</a:t>
            </a:r>
            <a:br>
              <a:rPr lang="tr-TR" b="1" dirty="0"/>
            </a:br>
            <a:br>
              <a:rPr lang="tr-TR" dirty="0"/>
            </a:br>
            <a:br>
              <a:rPr lang="tr-TR" dirty="0"/>
            </a:br>
            <a:r>
              <a:rPr lang="tr-TR" sz="2800" dirty="0">
                <a:solidFill>
                  <a:srgbClr val="00B0F0"/>
                </a:solidFill>
              </a:rPr>
              <a:t>B141200012 Ferhat BER</a:t>
            </a:r>
            <a:endParaRPr lang="tr-T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2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613B56B-098B-4B1D-8617-EE2F53F6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Verinin genel bir görüntüsü</a:t>
            </a:r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30601513-CB6B-43EA-9C5A-A1BEF460026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96" t="188"/>
          <a:stretch/>
        </p:blipFill>
        <p:spPr>
          <a:xfrm>
            <a:off x="618809" y="1684421"/>
            <a:ext cx="10954381" cy="348915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8261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D0EC6C0-2CEE-4379-969B-2D11E9E3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Yorumların DataFrame’e dönüştürülmüş hali</a:t>
            </a:r>
          </a:p>
        </p:txBody>
      </p:sp>
      <p:pic>
        <p:nvPicPr>
          <p:cNvPr id="4" name="image52.png">
            <a:extLst>
              <a:ext uri="{FF2B5EF4-FFF2-40B4-BE49-F238E27FC236}">
                <a16:creationId xmlns:a16="http://schemas.microsoft.com/office/drawing/2014/main" id="{47A6CE80-B2D7-44FC-8B80-B2AE6DAB8B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24352" y="2133600"/>
            <a:ext cx="7743296" cy="403013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9424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4FFE5BC-568C-4DCC-8ACC-A31E3667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Yorumlar’a</a:t>
            </a:r>
            <a:r>
              <a:rPr lang="tr-TR" dirty="0"/>
              <a:t> index atanması</a:t>
            </a:r>
          </a:p>
        </p:txBody>
      </p:sp>
      <p:pic>
        <p:nvPicPr>
          <p:cNvPr id="4" name="image65.png">
            <a:extLst>
              <a:ext uri="{FF2B5EF4-FFF2-40B4-BE49-F238E27FC236}">
                <a16:creationId xmlns:a16="http://schemas.microsoft.com/office/drawing/2014/main" id="{C9BC4D84-3530-45FD-9AC7-F32128DEF4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08402" y="1506273"/>
            <a:ext cx="8975195" cy="17110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0186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63038B-C6E5-4DA3-9DD3-6FF8C397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/>
              <a:t>Verinin bir takım simge ve ifadelerden temizlenmesi</a:t>
            </a:r>
          </a:p>
        </p:txBody>
      </p:sp>
      <p:pic>
        <p:nvPicPr>
          <p:cNvPr id="4" name="image60.png">
            <a:extLst>
              <a:ext uri="{FF2B5EF4-FFF2-40B4-BE49-F238E27FC236}">
                <a16:creationId xmlns:a16="http://schemas.microsoft.com/office/drawing/2014/main" id="{E481898D-2C8D-44DF-B9D9-581D8FB8C9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44654" y="1853248"/>
            <a:ext cx="10302692" cy="1025419"/>
          </a:xfrm>
          <a:prstGeom prst="rect">
            <a:avLst/>
          </a:prstGeom>
          <a:ln/>
        </p:spPr>
      </p:pic>
      <p:pic>
        <p:nvPicPr>
          <p:cNvPr id="5" name="image63.png">
            <a:extLst>
              <a:ext uri="{FF2B5EF4-FFF2-40B4-BE49-F238E27FC236}">
                <a16:creationId xmlns:a16="http://schemas.microsoft.com/office/drawing/2014/main" id="{E3FF3330-69A2-4484-9941-1AD88BC6B12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90133" y="3642102"/>
            <a:ext cx="8560701" cy="2754713"/>
          </a:xfrm>
          <a:prstGeom prst="rect">
            <a:avLst/>
          </a:prstGeom>
          <a:ln/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F1BA880-5CD5-430C-BEEB-094C8E6C8F4C}"/>
              </a:ext>
            </a:extLst>
          </p:cNvPr>
          <p:cNvSpPr txBox="1"/>
          <p:nvPr/>
        </p:nvSpPr>
        <p:spPr>
          <a:xfrm>
            <a:off x="1430435" y="3037077"/>
            <a:ext cx="654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Verinin yukarıdaki ifadelerden sonraki hali</a:t>
            </a:r>
          </a:p>
        </p:txBody>
      </p:sp>
    </p:spTree>
    <p:extLst>
      <p:ext uri="{BB962C8B-B14F-4D97-AF65-F5344CB8AC3E}">
        <p14:creationId xmlns:p14="http://schemas.microsoft.com/office/powerpoint/2010/main" val="336492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F334D43-06DF-472E-806D-D9AECE4F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96799"/>
            <a:ext cx="9404723" cy="1400530"/>
          </a:xfrm>
        </p:spPr>
        <p:txBody>
          <a:bodyPr/>
          <a:lstStyle/>
          <a:p>
            <a:r>
              <a:rPr lang="tr-TR" sz="3600" dirty="0"/>
              <a:t>Verinin kolay kullanımı için index atanmış hali</a:t>
            </a:r>
          </a:p>
        </p:txBody>
      </p:sp>
      <p:pic>
        <p:nvPicPr>
          <p:cNvPr id="4" name="image39.png">
            <a:extLst>
              <a:ext uri="{FF2B5EF4-FFF2-40B4-BE49-F238E27FC236}">
                <a16:creationId xmlns:a16="http://schemas.microsoft.com/office/drawing/2014/main" id="{D05AE5A4-0BD0-410D-8B6A-636BF07087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93772" y="2197329"/>
            <a:ext cx="9004455" cy="420795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3120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7399A1A-7A36-4DF1-AA46-DC5F4082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Cümlelerin kelimelere ayrılması</a:t>
            </a:r>
          </a:p>
        </p:txBody>
      </p:sp>
      <p:pic>
        <p:nvPicPr>
          <p:cNvPr id="4" name="image38.png">
            <a:extLst>
              <a:ext uri="{FF2B5EF4-FFF2-40B4-BE49-F238E27FC236}">
                <a16:creationId xmlns:a16="http://schemas.microsoft.com/office/drawing/2014/main" id="{5CB64571-D365-4BC8-ABD3-351DEF0B76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09588" y="1582055"/>
            <a:ext cx="8572823" cy="2573405"/>
          </a:xfrm>
          <a:prstGeom prst="rect">
            <a:avLst/>
          </a:prstGeom>
          <a:ln/>
        </p:spPr>
      </p:pic>
      <p:pic>
        <p:nvPicPr>
          <p:cNvPr id="5" name="image57.png">
            <a:extLst>
              <a:ext uri="{FF2B5EF4-FFF2-40B4-BE49-F238E27FC236}">
                <a16:creationId xmlns:a16="http://schemas.microsoft.com/office/drawing/2014/main" id="{8777CC89-9543-4E7F-8B5C-A7D01A8532B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52663" y="4695863"/>
            <a:ext cx="7686674" cy="1505716"/>
          </a:xfrm>
          <a:prstGeom prst="rect">
            <a:avLst/>
          </a:prstGeom>
          <a:ln/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0216AE3-35D7-4066-8E1E-42E6C7A7D301}"/>
              </a:ext>
            </a:extLst>
          </p:cNvPr>
          <p:cNvSpPr txBox="1"/>
          <p:nvPr/>
        </p:nvSpPr>
        <p:spPr>
          <a:xfrm>
            <a:off x="2252663" y="4240995"/>
            <a:ext cx="39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Ekran çıktısı</a:t>
            </a:r>
          </a:p>
        </p:txBody>
      </p:sp>
    </p:spTree>
    <p:extLst>
      <p:ext uri="{BB962C8B-B14F-4D97-AF65-F5344CB8AC3E}">
        <p14:creationId xmlns:p14="http://schemas.microsoft.com/office/powerpoint/2010/main" val="3529550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252</Words>
  <Application>Microsoft Office PowerPoint</Application>
  <PresentationFormat>Geniş ekran</PresentationFormat>
  <Paragraphs>55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9" baseType="lpstr">
      <vt:lpstr>Arial</vt:lpstr>
      <vt:lpstr>Century Gothic</vt:lpstr>
      <vt:lpstr>Wingdings 3</vt:lpstr>
      <vt:lpstr>İyon</vt:lpstr>
      <vt:lpstr>AMAZON ALEXA ÜRÜNÜNE YAPILAN YORUMLARA PYTHON İLE DUYGU ANALİZİ İŞLEMLERİNİN UYGULANMASI</vt:lpstr>
      <vt:lpstr>Neden Python?</vt:lpstr>
      <vt:lpstr>Verinin yüklenmesi</vt:lpstr>
      <vt:lpstr>Verinin genel bir görüntüsü</vt:lpstr>
      <vt:lpstr>Yorumların DataFrame’e dönüştürülmüş hali</vt:lpstr>
      <vt:lpstr>Yorumlar’a index atanması</vt:lpstr>
      <vt:lpstr>Verinin bir takım simge ve ifadelerden temizlenmesi</vt:lpstr>
      <vt:lpstr>Verinin kolay kullanımı için index atanmış hali</vt:lpstr>
      <vt:lpstr>Cümlelerin kelimelere ayrılması</vt:lpstr>
      <vt:lpstr>Kelime Listesi</vt:lpstr>
      <vt:lpstr>Kelime listesinin DataFrame hali</vt:lpstr>
      <vt:lpstr>stopwords</vt:lpstr>
      <vt:lpstr>Verinin temizlenip tekrardan indekslenmesi</vt:lpstr>
      <vt:lpstr>Kelime bulutu oluşturmak</vt:lpstr>
      <vt:lpstr>PowerPoint Sunusu</vt:lpstr>
      <vt:lpstr>Sözlüklerin yüklenmesi</vt:lpstr>
      <vt:lpstr>PowerPoint Sunusu</vt:lpstr>
      <vt:lpstr>index numarası üzerinden cümle cümle duygu puanı grafiği</vt:lpstr>
      <vt:lpstr>İki farklı cümlenin kelimelerinin duygu grafiği </vt:lpstr>
      <vt:lpstr>Olumsuz cümlelere ait grafik</vt:lpstr>
      <vt:lpstr>Tarihe göre duygu puanı grafiği</vt:lpstr>
      <vt:lpstr>19 Haziran 2018 olumsuz puanın en yüksek olduğu tarih</vt:lpstr>
      <vt:lpstr>Ürünlere göre beğenilme oranları. En çok beğenilen ürün « Black  Dot »</vt:lpstr>
      <vt:lpstr>Black Dot için yapılan yorumlarda en çok kullanılan kelimeler</vt:lpstr>
      <vt:lpstr>Duygu puanı en düşük ürün olan Walnut Fish için yapılan yorumlarda sık geçen kelimeler</vt:lpstr>
      <vt:lpstr>Nrc sözlüğü ile görselleştirme </vt:lpstr>
      <vt:lpstr>Black Dot ürünü için olan dağılımı</vt:lpstr>
      <vt:lpstr>Walnut Fish ürününün çok az talep edildiği Nrc ile de doğrulandı</vt:lpstr>
      <vt:lpstr>Bing sözlüğüyle genel duygu puanlaması (pozitif - negatif)</vt:lpstr>
      <vt:lpstr>Rasgele seçilmiş birkaç cümlenin duygu dağılım grafiği</vt:lpstr>
      <vt:lpstr>30 Temmuz 2018’de yorumlarda bir yoğunluk görülmektedir.</vt:lpstr>
      <vt:lpstr>Pozitif duygu durumundaki yorumların dağılımı </vt:lpstr>
      <vt:lpstr>SONUÇ</vt:lpstr>
      <vt:lpstr>SONUÇ</vt:lpstr>
      <vt:lpstr>    Teşekkürler…   B141200012 Ferhat 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ALEXA ÜRÜNÜNE YAPILAN YORUMLARA PYTHON İLE DUYGU ANALİZİ İŞLMELERİNİN UYGULANMASI</dc:title>
  <dc:creator>Ferhat Ber</dc:creator>
  <cp:lastModifiedBy>Ferhat Ber</cp:lastModifiedBy>
  <cp:revision>12</cp:revision>
  <dcterms:created xsi:type="dcterms:W3CDTF">2019-01-16T05:30:40Z</dcterms:created>
  <dcterms:modified xsi:type="dcterms:W3CDTF">2019-01-16T08:39:46Z</dcterms:modified>
</cp:coreProperties>
</file>