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 Bold" charset="1" panose="00000800000000000000"/>
      <p:regular r:id="rId10"/>
    </p:embeddedFont>
    <p:embeddedFont>
      <p:font typeface="HK Grotesk Bold Italics" charset="1" panose="00000800000000000000"/>
      <p:regular r:id="rId11"/>
    </p:embeddedFont>
    <p:embeddedFont>
      <p:font typeface="HK Grotesk Medium" charset="1" panose="00000600000000000000"/>
      <p:regular r:id="rId12"/>
    </p:embeddedFont>
    <p:embeddedFont>
      <p:font typeface="HK Grotesk Medium Bold" charset="1" panose="00000700000000000000"/>
      <p:regular r:id="rId13"/>
    </p:embeddedFont>
    <p:embeddedFont>
      <p:font typeface="HK Grotesk Medium Italics" charset="1" panose="00000600000000000000"/>
      <p:regular r:id="rId14"/>
    </p:embeddedFont>
    <p:embeddedFont>
      <p:font typeface="HK Grotesk Medium Bold Italics" charset="1" panose="000007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30" Target="slides/slide15.xml" Type="http://schemas.openxmlformats.org/officeDocument/2006/relationships/slide"/><Relationship Id="rId31" Target="slides/slide16.xml" Type="http://schemas.openxmlformats.org/officeDocument/2006/relationships/slide"/><Relationship Id="rId32" Target="slides/slide17.xml" Type="http://schemas.openxmlformats.org/officeDocument/2006/relationships/slide"/><Relationship Id="rId33" Target="slides/slide18.xml" Type="http://schemas.openxmlformats.org/officeDocument/2006/relationships/slide"/><Relationship Id="rId34" Target="slides/slide19.xml" Type="http://schemas.openxmlformats.org/officeDocument/2006/relationships/slide"/><Relationship Id="rId35" Target="slides/slide20.xml" Type="http://schemas.openxmlformats.org/officeDocument/2006/relationships/slide"/><Relationship Id="rId36" Target="slides/slide21.xml" Type="http://schemas.openxmlformats.org/officeDocument/2006/relationships/slide"/><Relationship Id="rId37" Target="slides/slide22.xml" Type="http://schemas.openxmlformats.org/officeDocument/2006/relationships/slide"/><Relationship Id="rId38" Target="slides/slide23.xml" Type="http://schemas.openxmlformats.org/officeDocument/2006/relationships/slide"/><Relationship Id="rId39" Target="slides/slide24.xml" Type="http://schemas.openxmlformats.org/officeDocument/2006/relationships/slide"/><Relationship Id="rId4" Target="theme/theme1.xml" Type="http://schemas.openxmlformats.org/officeDocument/2006/relationships/theme"/><Relationship Id="rId40" Target="slides/slide25.xml" Type="http://schemas.openxmlformats.org/officeDocument/2006/relationships/slide"/><Relationship Id="rId41" Target="slides/slide26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2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2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17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2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Relationship Id="rId5" Target="../media/image2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2.pn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24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2.pn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27.jpeg" Type="http://schemas.openxmlformats.org/officeDocument/2006/relationships/image"/><Relationship Id="rId7" Target="../media/image28.jpe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svg" Type="http://schemas.openxmlformats.org/officeDocument/2006/relationships/image"/><Relationship Id="rId3" Target="../media/image5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EF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6750">
            <a:off x="5022077" y="-429169"/>
            <a:ext cx="13659081" cy="119206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624109">
            <a:off x="-8237624" y="-4379176"/>
            <a:ext cx="13659081" cy="11920653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3325854" y="2620209"/>
            <a:ext cx="11636292" cy="3183258"/>
            <a:chOff x="0" y="0"/>
            <a:chExt cx="15515056" cy="424434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71450"/>
              <a:ext cx="15515056" cy="2000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2599"/>
                </a:lnSpc>
                <a:spcBef>
                  <a:spcPct val="0"/>
                </a:spcBef>
              </a:pPr>
              <a:r>
                <a:rPr lang="en-US" sz="8999">
                  <a:solidFill>
                    <a:srgbClr val="052B20"/>
                  </a:solidFill>
                  <a:latin typeface="HK Grotesk Bold"/>
                </a:rPr>
                <a:t>Hogwarts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967478" y="2167894"/>
              <a:ext cx="11580100" cy="2076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</a:pPr>
              <a:r>
                <a:rPr lang="en-US" sz="4500">
                  <a:solidFill>
                    <a:srgbClr val="000000"/>
                  </a:solidFill>
                  <a:latin typeface="HK Grotesk Bold"/>
                </a:rPr>
                <a:t>Hotel Booking</a:t>
              </a:r>
            </a:p>
            <a:p>
              <a:pPr algn="ctr" marL="0" indent="0" lvl="0">
                <a:lnSpc>
                  <a:spcPts val="6300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767854" y="6898491"/>
            <a:ext cx="3520146" cy="350967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71450" y="182889"/>
            <a:ext cx="2796523" cy="2796523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590728" y="7334377"/>
            <a:ext cx="9827826" cy="2152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08"/>
              </a:lnSpc>
            </a:pPr>
            <a:r>
              <a:rPr lang="en-US" sz="3077">
                <a:solidFill>
                  <a:srgbClr val="000000"/>
                </a:solidFill>
                <a:latin typeface="HK Grotesk Bold"/>
              </a:rPr>
              <a:t>Berfin Aydın</a:t>
            </a:r>
          </a:p>
          <a:p>
            <a:pPr>
              <a:lnSpc>
                <a:spcPts val="4308"/>
              </a:lnSpc>
            </a:pPr>
            <a:r>
              <a:rPr lang="en-US" sz="3077">
                <a:solidFill>
                  <a:srgbClr val="000000"/>
                </a:solidFill>
                <a:latin typeface="HK Grotesk Bold"/>
              </a:rPr>
              <a:t>Cumhurcan Çankaya</a:t>
            </a:r>
          </a:p>
          <a:p>
            <a:pPr>
              <a:lnSpc>
                <a:spcPts val="4308"/>
              </a:lnSpc>
            </a:pPr>
            <a:r>
              <a:rPr lang="en-US" sz="3077">
                <a:solidFill>
                  <a:srgbClr val="000000"/>
                </a:solidFill>
                <a:latin typeface="HK Grotesk Bold"/>
              </a:rPr>
              <a:t>Mehmet Tuğrul Kaya </a:t>
            </a:r>
          </a:p>
          <a:p>
            <a:pPr>
              <a:lnSpc>
                <a:spcPts val="4308"/>
              </a:lnSpc>
            </a:pPr>
            <a:r>
              <a:rPr lang="en-US" sz="3077">
                <a:solidFill>
                  <a:srgbClr val="000000"/>
                </a:solidFill>
                <a:latin typeface="HK Grotesk Bold"/>
              </a:rPr>
              <a:t>Mehmet Yalçın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624109">
            <a:off x="-8237624" y="-4379176"/>
            <a:ext cx="13659081" cy="119206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6750">
            <a:off x="5022077" y="-429169"/>
            <a:ext cx="13659081" cy="1192065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190178" y="2319822"/>
            <a:ext cx="9907644" cy="564735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33042" y="126443"/>
            <a:ext cx="11369946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HK Grotesk Bold"/>
              </a:rPr>
              <a:t>Müşteri Girişi Form Uygulaması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624109">
            <a:off x="-8237624" y="-4379176"/>
            <a:ext cx="13659081" cy="119206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6750">
            <a:off x="5022077" y="-429169"/>
            <a:ext cx="13659081" cy="1192065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840316" y="1028700"/>
            <a:ext cx="7679713" cy="595839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139522" y="6987098"/>
            <a:ext cx="16008955" cy="208116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633042" y="126443"/>
            <a:ext cx="5434286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HK Grotesk Bold"/>
              </a:rPr>
              <a:t>Rezervasyon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624109">
            <a:off x="-8237624" y="-4379176"/>
            <a:ext cx="13659081" cy="119206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6750">
            <a:off x="5022077" y="-429169"/>
            <a:ext cx="13659081" cy="1192065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493371" y="2366805"/>
            <a:ext cx="11301259" cy="6328705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126443"/>
            <a:ext cx="1258242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HK Grotesk Bold"/>
              </a:rPr>
              <a:t>Rezervasyon Girişi Form Uygulaması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624109">
            <a:off x="-8237624" y="-4379176"/>
            <a:ext cx="13659081" cy="119206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6750">
            <a:off x="5022077" y="-429169"/>
            <a:ext cx="13659081" cy="1192065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933" b="0"/>
          <a:stretch>
            <a:fillRect/>
          </a:stretch>
        </p:blipFill>
        <p:spPr>
          <a:xfrm flipH="false" flipV="false" rot="0">
            <a:off x="8760231" y="2219605"/>
            <a:ext cx="4529252" cy="654618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06923" y="2219605"/>
            <a:ext cx="5482349" cy="6750463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904875"/>
            <a:ext cx="331939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HK Grotesk Bold"/>
              </a:rPr>
              <a:t>Ödeme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4767854" y="7258552"/>
            <a:ext cx="3520146" cy="35096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624109">
            <a:off x="-8237624" y="-4379176"/>
            <a:ext cx="13659081" cy="119206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6750">
            <a:off x="5022077" y="-429169"/>
            <a:ext cx="13659081" cy="1192065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767854" y="7258552"/>
            <a:ext cx="3520146" cy="350967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878296" y="3171612"/>
            <a:ext cx="10531407" cy="4719091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904875"/>
            <a:ext cx="914869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HK Grotesk Bold"/>
              </a:rPr>
              <a:t>Ödeme Form Uygulaması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6750">
            <a:off x="-1092588" y="-2048419"/>
            <a:ext cx="13659081" cy="119206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767854" y="7258552"/>
            <a:ext cx="3520146" cy="350967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900886" y="2191174"/>
            <a:ext cx="7123361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K Grotesk Bold"/>
              </a:rPr>
              <a:t>Get Available Room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K Grotesk Bold"/>
              </a:rPr>
              <a:t>Payment Completed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K Grotesk Bold"/>
              </a:rPr>
              <a:t>Room Status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14400"/>
            <a:ext cx="6495270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052B20"/>
                </a:solidFill>
                <a:latin typeface="HK Grotesk Bold"/>
              </a:rPr>
              <a:t>Functions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624109">
            <a:off x="-8237624" y="-4379176"/>
            <a:ext cx="13659081" cy="119206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6750">
            <a:off x="5022077" y="-429169"/>
            <a:ext cx="13659081" cy="1192065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767854" y="7258552"/>
            <a:ext cx="3520146" cy="350967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411257" y="2408447"/>
            <a:ext cx="6858118" cy="7078511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904875"/>
            <a:ext cx="5788296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HK Grotesk Bold"/>
              </a:rPr>
              <a:t>Oda Kontrolü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4518025"/>
            <a:ext cx="8536414" cy="1113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HK Grotesk Medium"/>
              </a:rPr>
              <a:t>Belirli tarih aralığında odaların dolu veya boş olup olmamasını kontrol eden fonksiyon.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6750">
            <a:off x="-1092588" y="-2048419"/>
            <a:ext cx="13659081" cy="119206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767854" y="7258552"/>
            <a:ext cx="3520146" cy="350967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900886" y="2191174"/>
            <a:ext cx="7123361" cy="2545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K Grotesk Bold"/>
              </a:rPr>
              <a:t>Delete Customer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K Grotesk Bold"/>
              </a:rPr>
              <a:t>Reminder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K Grotesk Bold"/>
              </a:rPr>
              <a:t>Mail Feedback</a:t>
            </a:r>
          </a:p>
          <a:p>
            <a:pPr>
              <a:lnSpc>
                <a:spcPts val="504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14400"/>
            <a:ext cx="6495270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052B20"/>
                </a:solidFill>
                <a:latin typeface="HK Grotesk Bold"/>
              </a:rPr>
              <a:t>Triggers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624109">
            <a:off x="-8237624" y="-4379176"/>
            <a:ext cx="13659081" cy="119206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6750">
            <a:off x="5022077" y="-429169"/>
            <a:ext cx="13659081" cy="1192065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154" r="0" b="455"/>
          <a:stretch>
            <a:fillRect/>
          </a:stretch>
        </p:blipFill>
        <p:spPr>
          <a:xfrm flipH="false" flipV="false" rot="0">
            <a:off x="925873" y="2136739"/>
            <a:ext cx="7838761" cy="758077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904875"/>
            <a:ext cx="81153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HK Grotesk Bold"/>
              </a:rPr>
              <a:t>Rezervasyon Hatırlatıcı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4767854" y="7258552"/>
            <a:ext cx="3520146" cy="350967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9921434" y="4324350"/>
            <a:ext cx="8143765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HK Grotesk Medium"/>
              </a:rPr>
              <a:t>Rezervasyon tarihi yaklaştığında hatırlatıcı olarak otomatik mail gönderme sistemi yapılmıştır.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624109">
            <a:off x="-8237624" y="-4379176"/>
            <a:ext cx="13659081" cy="119206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6750">
            <a:off x="5022077" y="-429169"/>
            <a:ext cx="13659081" cy="1192065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767854" y="7258552"/>
            <a:ext cx="3520146" cy="350967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28700" y="2444966"/>
            <a:ext cx="8577682" cy="5854268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904875"/>
            <a:ext cx="81153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HK Grotesk Bold"/>
              </a:rPr>
              <a:t>Rezervasyon Yapıldı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1434" y="4324350"/>
            <a:ext cx="814376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HK Grotesk Medium"/>
              </a:rPr>
              <a:t>Rezervasyon işlemi yapıldığında otomatik mail gönderme sistemi yapılmıştır.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6750">
            <a:off x="5003027" y="-429169"/>
            <a:ext cx="13659081" cy="119206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624109">
            <a:off x="-8256674" y="-4379176"/>
            <a:ext cx="13659081" cy="1192065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748804" y="6898491"/>
            <a:ext cx="3520146" cy="35096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09650" y="904875"/>
            <a:ext cx="358163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52B20"/>
                </a:solidFill>
                <a:latin typeface="HK Grotesk Bold"/>
              </a:rPr>
              <a:t>İçindekiler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9650" y="2342515"/>
            <a:ext cx="5066511" cy="3951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HK Grotesk Medium"/>
              </a:rPr>
              <a:t>Giriş</a:t>
            </a:r>
          </a:p>
          <a:p>
            <a:pPr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HK Grotesk Medium"/>
              </a:rPr>
              <a:t>Veritabanı Diyagramı</a:t>
            </a:r>
          </a:p>
          <a:p>
            <a:pPr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HK Grotesk Medium"/>
              </a:rPr>
              <a:t>Tablolar</a:t>
            </a:r>
          </a:p>
          <a:p>
            <a:pPr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HK Grotesk Medium"/>
              </a:rPr>
              <a:t>Stored Procedure</a:t>
            </a:r>
          </a:p>
          <a:p>
            <a:pPr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HK Grotesk Medium"/>
              </a:rPr>
              <a:t>Trigger</a:t>
            </a:r>
          </a:p>
          <a:p>
            <a:pPr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HK Grotesk Medium"/>
              </a:rPr>
              <a:t>View</a:t>
            </a:r>
          </a:p>
          <a:p>
            <a:pPr marL="690879" indent="-345440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HK Grotesk Medium"/>
              </a:rPr>
              <a:t>Back up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6750">
            <a:off x="-1092588" y="-2048419"/>
            <a:ext cx="13659081" cy="119206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767854" y="7258552"/>
            <a:ext cx="3520146" cy="350967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900886" y="2191174"/>
            <a:ext cx="7123361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K Grotesk Bold"/>
              </a:rPr>
              <a:t>Max - Min Hotel Price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K Grotesk Bold"/>
              </a:rPr>
              <a:t>Pet Allowance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K Grotesk Bold"/>
              </a:rPr>
              <a:t>Salary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14400"/>
            <a:ext cx="2113770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052B20"/>
                </a:solidFill>
                <a:latin typeface="HK Grotesk Bold"/>
              </a:rPr>
              <a:t>Views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624109">
            <a:off x="-8140805" y="-4379176"/>
            <a:ext cx="13659081" cy="119206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6750">
            <a:off x="5118897" y="-429169"/>
            <a:ext cx="13659081" cy="1192065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1943100"/>
            <a:ext cx="8691695" cy="5509791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28700" y="7865114"/>
            <a:ext cx="11192760" cy="2060286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904875"/>
            <a:ext cx="11552394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HK Grotesk Bold"/>
              </a:rPr>
              <a:t>Evcil Hayvana İzin Veren Oteller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4767854" y="7258552"/>
            <a:ext cx="3520146" cy="35096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624109">
            <a:off x="-8140805" y="-4379176"/>
            <a:ext cx="13659081" cy="119206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6750">
            <a:off x="5118897" y="-429169"/>
            <a:ext cx="13659081" cy="1192065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2586108"/>
            <a:ext cx="5469468" cy="422147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6922923" y="3664474"/>
            <a:ext cx="10336377" cy="2349177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904875"/>
            <a:ext cx="868433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HK Grotesk Bold"/>
              </a:rPr>
              <a:t>Otel Gecelik Fiyat Listesi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4767854" y="7258552"/>
            <a:ext cx="3520146" cy="35096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6750">
            <a:off x="5022077" y="-429169"/>
            <a:ext cx="13659081" cy="119206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624109">
            <a:off x="-8237624" y="-4379176"/>
            <a:ext cx="13659081" cy="1192065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767854" y="6898491"/>
            <a:ext cx="3520146" cy="350967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47044" y="2293562"/>
            <a:ext cx="8678462" cy="731160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47044" y="1000125"/>
            <a:ext cx="3793825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52B20"/>
                </a:solidFill>
                <a:latin typeface="HK Grotesk Bold"/>
              </a:rPr>
              <a:t>Back up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48839" y="4606105"/>
            <a:ext cx="8139161" cy="1047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30"/>
              </a:lnSpc>
            </a:pPr>
            <a:r>
              <a:rPr lang="en-US" sz="3022">
                <a:solidFill>
                  <a:srgbClr val="000000"/>
                </a:solidFill>
                <a:latin typeface="HK Grotesk Medium"/>
              </a:rPr>
              <a:t>23.01.2021 ve 30.01.2021 tarihleri arasında günlük olarak saat 00:00'da yedek alma işlemi.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6750">
            <a:off x="-1092588" y="-2048419"/>
            <a:ext cx="13659081" cy="119206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328" t="0" r="328" b="0"/>
          <a:stretch>
            <a:fillRect/>
          </a:stretch>
        </p:blipFill>
        <p:spPr>
          <a:xfrm flipH="false" flipV="false" rot="0">
            <a:off x="1028700" y="2501777"/>
            <a:ext cx="9786965" cy="566476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904875"/>
            <a:ext cx="3793825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52B20"/>
                </a:solidFill>
                <a:latin typeface="HK Grotesk Bold"/>
              </a:rPr>
              <a:t>Back up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4767854" y="6898491"/>
            <a:ext cx="3520146" cy="350967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1030327" y="4553585"/>
            <a:ext cx="7257673" cy="1113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HK Grotesk Medium"/>
              </a:rPr>
              <a:t>30.01.2021'den önce oluşturulmuş yedek dosyalarının silinmesi işlemi.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EF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560727">
            <a:off x="-8621240" y="-2010694"/>
            <a:ext cx="17242481" cy="1504798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560727">
            <a:off x="10847858" y="-2380492"/>
            <a:ext cx="17242481" cy="15047983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4416088" y="6738118"/>
            <a:ext cx="3714750" cy="52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4"/>
              </a:lnSpc>
            </a:pPr>
            <a:r>
              <a:rPr lang="en-US" sz="3060">
                <a:solidFill>
                  <a:srgbClr val="000000"/>
                </a:solidFill>
                <a:latin typeface="HK Grotesk Bold"/>
              </a:rPr>
              <a:t>Mehmet Yalçın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767854" y="6898491"/>
            <a:ext cx="3520146" cy="3509670"/>
          </a:xfrm>
          <a:prstGeom prst="rect">
            <a:avLst/>
          </a:prstGeom>
        </p:spPr>
      </p:pic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404929" y="3345180"/>
            <a:ext cx="2952767" cy="2952756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r="0" t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3938" y="6738118"/>
            <a:ext cx="3714750" cy="52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4"/>
              </a:lnSpc>
            </a:pPr>
            <a:r>
              <a:rPr lang="en-US" sz="3060">
                <a:solidFill>
                  <a:srgbClr val="000000"/>
                </a:solidFill>
                <a:latin typeface="HK Grotesk Bold"/>
              </a:rPr>
              <a:t>Berfin Aydın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29089" y="6738118"/>
            <a:ext cx="3714750" cy="52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4"/>
              </a:lnSpc>
            </a:pPr>
            <a:r>
              <a:rPr lang="en-US" sz="3060">
                <a:solidFill>
                  <a:srgbClr val="000000"/>
                </a:solidFill>
                <a:latin typeface="HK Grotesk Bold"/>
              </a:rPr>
              <a:t>Cumhurcan Çankaya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96488" y="6738118"/>
            <a:ext cx="3714750" cy="52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4"/>
              </a:lnSpc>
            </a:pPr>
            <a:r>
              <a:rPr lang="en-US" sz="3060">
                <a:solidFill>
                  <a:srgbClr val="000000"/>
                </a:solidFill>
                <a:latin typeface="HK Grotesk Bold"/>
              </a:rPr>
              <a:t>Mehmet Tuğrul Kaya</a:t>
            </a:r>
          </a:p>
        </p:txBody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5910080" y="3345180"/>
            <a:ext cx="2952767" cy="2952756"/>
            <a:chOff x="0" y="0"/>
            <a:chExt cx="6350000" cy="6349975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0" r="0" t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0377479" y="3345180"/>
            <a:ext cx="2952767" cy="2952756"/>
            <a:chOff x="0" y="0"/>
            <a:chExt cx="6350000" cy="6349975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0" r="0" t="-9215" b="-9215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4797079" y="3345180"/>
            <a:ext cx="2952767" cy="2952756"/>
            <a:chOff x="0" y="0"/>
            <a:chExt cx="6350000" cy="6349975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0" r="0" t="0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028700" y="914400"/>
            <a:ext cx="4881380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052B20"/>
                </a:solidFill>
                <a:latin typeface="HK Grotesk Bold"/>
              </a:rPr>
              <a:t>Hazırlayanlar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EF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71035" y="4286250"/>
            <a:ext cx="9345930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52B20"/>
                </a:solidFill>
                <a:latin typeface="HK Grotesk Bold"/>
              </a:rPr>
              <a:t>Teşekkürler...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767854" y="6898491"/>
            <a:ext cx="3520146" cy="35096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6750">
            <a:off x="4915365" y="-429169"/>
            <a:ext cx="13659081" cy="119206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624109">
            <a:off x="-8237624" y="-4379176"/>
            <a:ext cx="13659081" cy="11920653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904875"/>
            <a:ext cx="1596271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52B20"/>
                </a:solidFill>
                <a:latin typeface="HK Grotesk Bold"/>
              </a:rPr>
              <a:t>Giriş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140583"/>
            <a:ext cx="17259300" cy="1113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HK Grotesk Medium"/>
              </a:rPr>
              <a:t>Bu sistem genel bir tatil rezervasyon ve takip sisteminin veritabanıdır. İçerisinde çok sayıda otel , müşteri ve rezervasyon bulunmaktadır. Bu sistem ile ana kullanıcı;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701722"/>
            <a:ext cx="16877926" cy="5624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79" indent="-345440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HK Grotesk Medium"/>
              </a:rPr>
              <a:t>Yeni b</a:t>
            </a:r>
            <a:r>
              <a:rPr lang="en-US" sz="3199">
                <a:solidFill>
                  <a:srgbClr val="000000"/>
                </a:solidFill>
                <a:latin typeface="HK Grotesk Medium"/>
              </a:rPr>
              <a:t>ir otel ekleyebilir.</a:t>
            </a:r>
          </a:p>
          <a:p>
            <a:pPr marL="690879" indent="-345440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HK Grotesk Medium"/>
              </a:rPr>
              <a:t>Her otel kendine has servis ve özelliklere sahiptir.</a:t>
            </a:r>
          </a:p>
          <a:p>
            <a:pPr marL="690879" indent="-345440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HK Grotesk Medium"/>
              </a:rPr>
              <a:t>Otellere servis ataması yapılabilir.</a:t>
            </a:r>
          </a:p>
          <a:p>
            <a:pPr marL="690879" indent="-345440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HK Grotesk Medium"/>
              </a:rPr>
              <a:t>Herhangi bir otele yeni bir çalışan ekleyebilir.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HK Grotesk Medium"/>
              </a:rPr>
              <a:t>Yeni bir servis konsepti ekleyip istediği otelle </a:t>
            </a:r>
            <a:r>
              <a:rPr lang="en-US" sz="3199">
                <a:solidFill>
                  <a:srgbClr val="000000"/>
                </a:solidFill>
                <a:latin typeface="HK Grotesk Medium"/>
              </a:rPr>
              <a:t>eşleştirip güncelleyebilir.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HK Grotesk Medium"/>
              </a:rPr>
              <a:t>Servisler ayrı bir tabloda tutulur.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HK Grotesk Medium"/>
              </a:rPr>
              <a:t>Her otelin oda sayısı ve oda konsepti birbirinden </a:t>
            </a:r>
            <a:r>
              <a:rPr lang="en-US" sz="3200">
                <a:solidFill>
                  <a:srgbClr val="000000"/>
                </a:solidFill>
                <a:latin typeface="HK Grotesk Medium"/>
              </a:rPr>
              <a:t>faklıdır.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HK Grotesk Medium"/>
              </a:rPr>
              <a:t>Odalara tip ataması yapılabilir.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HK Grotesk Medium"/>
              </a:rPr>
              <a:t>Oda tipleri ayrı tabloda tutulur.</a:t>
            </a:r>
          </a:p>
          <a:p>
            <a:pPr marL="690880" indent="-345440" lvl="1">
              <a:lnSpc>
                <a:spcPts val="4479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HK Grotesk Medium"/>
              </a:rPr>
              <a:t>Her oda tipinin ayrı detayları bulunur.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767854" y="6898491"/>
            <a:ext cx="3520146" cy="35096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6750">
            <a:off x="5022077" y="-429169"/>
            <a:ext cx="13659081" cy="119206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624109">
            <a:off x="-8237624" y="-4379176"/>
            <a:ext cx="13659081" cy="1192065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767854" y="6898491"/>
            <a:ext cx="3520146" cy="35096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962025"/>
            <a:ext cx="15812452" cy="5624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0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HK Grotesk Medium"/>
              </a:rPr>
              <a:t>Odaya detay ataması yapılabilir.</a:t>
            </a:r>
          </a:p>
          <a:p>
            <a:pPr marL="690880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HK Grotesk Medium"/>
              </a:rPr>
              <a:t>Oda detayları ayrı tabloda tutulur.</a:t>
            </a:r>
          </a:p>
          <a:p>
            <a:pPr marL="690880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HK Grotesk Medium"/>
              </a:rPr>
              <a:t>Her otel</a:t>
            </a:r>
            <a:r>
              <a:rPr lang="en-US" sz="3200">
                <a:solidFill>
                  <a:srgbClr val="000000"/>
                </a:solidFill>
                <a:latin typeface="HK Grotesk Medium"/>
              </a:rPr>
              <a:t>in farklı çalışanları bulunur her çalışan </a:t>
            </a:r>
            <a:r>
              <a:rPr lang="en-US" sz="3200">
                <a:solidFill>
                  <a:srgbClr val="000000"/>
                </a:solidFill>
                <a:latin typeface="HK Grotesk Medium"/>
              </a:rPr>
              <a:t>sadece bir otel de çalışabilir.</a:t>
            </a:r>
          </a:p>
          <a:p>
            <a:pPr algn="just" marL="690880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HK Grotesk Medium"/>
              </a:rPr>
              <a:t>Çalışan bilgileri ayrı bir tabloda tutulur.</a:t>
            </a:r>
          </a:p>
          <a:p>
            <a:pPr marL="690880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HK Grotesk Medium"/>
              </a:rPr>
              <a:t>Her çalışan bir departmanda çalışır. Departmanlar ayrı </a:t>
            </a:r>
            <a:r>
              <a:rPr lang="en-US" sz="3200">
                <a:solidFill>
                  <a:srgbClr val="000000"/>
                </a:solidFill>
                <a:latin typeface="HK Grotesk Medium"/>
              </a:rPr>
              <a:t>bir tabloda tutulur.</a:t>
            </a:r>
          </a:p>
          <a:p>
            <a:pPr marL="690880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HK Grotesk Medium"/>
              </a:rPr>
              <a:t>Her müşteri benzersiz bir kayıt olarak tutulur.</a:t>
            </a:r>
          </a:p>
          <a:p>
            <a:pPr marL="690880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HK Grotesk Medium"/>
              </a:rPr>
              <a:t>Müşterilerin TC kimlik numaraları ile gücenlik kontrolü bir fonksiyon ile </a:t>
            </a:r>
            <a:r>
              <a:rPr lang="en-US" sz="3200">
                <a:solidFill>
                  <a:srgbClr val="000000"/>
                </a:solidFill>
                <a:latin typeface="HK Grotesk Medium"/>
              </a:rPr>
              <a:t>yapılır. </a:t>
            </a:r>
          </a:p>
          <a:p>
            <a:pPr marL="690880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HK Grotesk Medium"/>
              </a:rPr>
              <a:t>Eğer güvenli ile status alanı okay olarak işaretlenir. </a:t>
            </a:r>
          </a:p>
          <a:p>
            <a:pPr marL="690880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HK Grotesk Medium"/>
              </a:rPr>
              <a:t>Müşteri istediği tarih,otel ve oda tipine karar v</a:t>
            </a:r>
            <a:r>
              <a:rPr lang="en-US" sz="3200">
                <a:solidFill>
                  <a:srgbClr val="000000"/>
                </a:solidFill>
                <a:latin typeface="HK Grotesk Medium"/>
              </a:rPr>
              <a:t>erir. </a:t>
            </a:r>
          </a:p>
          <a:p>
            <a:pPr marL="690880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HK Grotesk Medium"/>
              </a:rPr>
              <a:t>Müşteriden bu bilgiler bir fonksiyon ile alınıp rezervasyon(booking) tablosuna eklenir.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6750">
            <a:off x="5022077" y="-429169"/>
            <a:ext cx="13659081" cy="119206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624109">
            <a:off x="-8237624" y="-4379176"/>
            <a:ext cx="13659081" cy="11920653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962025"/>
            <a:ext cx="17259300" cy="265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52B20"/>
                </a:solidFill>
                <a:latin typeface="HK Grotesk Medium"/>
              </a:rPr>
              <a:t>Müşterinin ödeme yapması için ayrı bir fonksiyon çalışır. Müşteri ödemeyi bu fonksiyon yardımı ile yapar ve fonksiyon ödeme(payment) tablosunu doldurur.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52B20"/>
                </a:solidFill>
                <a:latin typeface="HK Grotesk Medium"/>
              </a:rPr>
              <a:t>Ödeme tamamlandıktan sonra müşteri için bir </a:t>
            </a:r>
            <a:r>
              <a:rPr lang="en-US" sz="3000">
                <a:solidFill>
                  <a:srgbClr val="052B20"/>
                </a:solidFill>
                <a:latin typeface="HK Grotesk Medium"/>
              </a:rPr>
              <a:t>hatırlatıcı oluşturulur. Bu hatırlatıcı belirli zamanlarda müşteriye rezervasyonunu hatırlatmak için mail gönderir. Hatırlatıcı bir trigger ile oluşturulur.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767854" y="6898491"/>
            <a:ext cx="3520146" cy="35096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-1805927" y="6984295"/>
            <a:ext cx="6399379" cy="566635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734" t="254" r="1122" b="0"/>
          <a:stretch>
            <a:fillRect/>
          </a:stretch>
        </p:blipFill>
        <p:spPr>
          <a:xfrm flipH="false" flipV="false" rot="0">
            <a:off x="5783280" y="390525"/>
            <a:ext cx="8696026" cy="973886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569790">
            <a:off x="13526211" y="-2197805"/>
            <a:ext cx="6399379" cy="5666359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895350" y="904875"/>
            <a:ext cx="7178646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52B20"/>
                </a:solidFill>
                <a:latin typeface="HK Grotesk Bold"/>
              </a:rPr>
              <a:t>Veritabanı Diyagramı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4767854" y="6898491"/>
            <a:ext cx="3520146" cy="35096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6750">
            <a:off x="-1092588" y="-2048419"/>
            <a:ext cx="13659081" cy="119206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767854" y="7258552"/>
            <a:ext cx="3520146" cy="350967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900886" y="2191174"/>
            <a:ext cx="3324225" cy="7665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K Grotesk Bold"/>
              </a:rPr>
              <a:t>Booking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K Grotesk Bold"/>
              </a:rPr>
              <a:t>Customer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K Grotesk Bold"/>
              </a:rPr>
              <a:t>Department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K Grotesk Bold"/>
              </a:rPr>
              <a:t>Employee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K Grotesk Bold"/>
              </a:rPr>
              <a:t>Hotel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K Grotesk Bold"/>
              </a:rPr>
              <a:t>Language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K Grotesk Bold"/>
              </a:rPr>
              <a:t>Payment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K Grotesk Bold"/>
              </a:rPr>
              <a:t>Reminder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K Grotesk Bold Bold"/>
              </a:rPr>
              <a:t>Room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K Grotesk Bold Bold"/>
              </a:rPr>
              <a:t>Room Detail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K Grotesk Bold Bold"/>
              </a:rPr>
              <a:t>Room Type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K Grotesk Bold Bold"/>
              </a:rPr>
              <a:t>Services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5989519" y="1028700"/>
            <a:ext cx="1813130" cy="181313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914400"/>
            <a:ext cx="3068598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052B20"/>
                </a:solidFill>
                <a:latin typeface="HK Grotesk Bold"/>
              </a:rPr>
              <a:t>Tablolar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6750">
            <a:off x="-1092588" y="-2048419"/>
            <a:ext cx="13659081" cy="119206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767854" y="7258552"/>
            <a:ext cx="3520146" cy="350967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900886" y="2191174"/>
            <a:ext cx="7123361" cy="3185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K Grotesk Bold"/>
              </a:rPr>
              <a:t>Insert Customer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K Grotesk Bold"/>
              </a:rPr>
              <a:t>Payment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K Grotesk Bold"/>
              </a:rPr>
              <a:t>Payment Completed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K Grotesk Bold"/>
              </a:rPr>
              <a:t>Delete Customer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K Grotesk Bold"/>
              </a:rPr>
              <a:t>Booking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14400"/>
            <a:ext cx="6495270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052B20"/>
                </a:solidFill>
                <a:latin typeface="HK Grotesk Bold"/>
              </a:rPr>
              <a:t>Stored Procedures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624109">
            <a:off x="-8237624" y="-4379176"/>
            <a:ext cx="13659081" cy="119206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6750">
            <a:off x="5022077" y="-429169"/>
            <a:ext cx="13659081" cy="1192065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421" b="0"/>
          <a:stretch>
            <a:fillRect/>
          </a:stretch>
        </p:blipFill>
        <p:spPr>
          <a:xfrm flipH="false" flipV="false" rot="0">
            <a:off x="4840316" y="1372909"/>
            <a:ext cx="8213736" cy="592007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22251" y="7538059"/>
            <a:ext cx="17643499" cy="1720241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633042" y="126443"/>
            <a:ext cx="5788296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HK Grotesk Bold"/>
              </a:rPr>
              <a:t>Müşteri Girişi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DAEUCu6mL3c</dc:identifier>
  <dcterms:modified xsi:type="dcterms:W3CDTF">2011-08-01T06:04:30Z</dcterms:modified>
  <cp:revision>1</cp:revision>
  <dc:title>Pink and Black Playful Organic Children's Clothes Marketing Presentation</dc:title>
</cp:coreProperties>
</file>