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6B43-C8E1-4008-BF3F-AEA528C3EC40}" type="datetimeFigureOut">
              <a:rPr lang="tr-TR" smtClean="0"/>
              <a:t>18.11.2023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65D-1366-4ED3-998B-8C04AE32C9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717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6B43-C8E1-4008-BF3F-AEA528C3EC40}" type="datetimeFigureOut">
              <a:rPr lang="tr-TR" smtClean="0"/>
              <a:t>18.11.2023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65D-1366-4ED3-998B-8C04AE32C9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352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6B43-C8E1-4008-BF3F-AEA528C3EC40}" type="datetimeFigureOut">
              <a:rPr lang="tr-TR" smtClean="0"/>
              <a:t>18.11.2023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65D-1366-4ED3-998B-8C04AE32C931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838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6B43-C8E1-4008-BF3F-AEA528C3EC40}" type="datetimeFigureOut">
              <a:rPr lang="tr-TR" smtClean="0"/>
              <a:t>18.11.2023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65D-1366-4ED3-998B-8C04AE32C9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937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6B43-C8E1-4008-BF3F-AEA528C3EC40}" type="datetimeFigureOut">
              <a:rPr lang="tr-TR" smtClean="0"/>
              <a:t>18.11.2023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65D-1366-4ED3-998B-8C04AE32C931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506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6B43-C8E1-4008-BF3F-AEA528C3EC40}" type="datetimeFigureOut">
              <a:rPr lang="tr-TR" smtClean="0"/>
              <a:t>18.11.2023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65D-1366-4ED3-998B-8C04AE32C9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5988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6B43-C8E1-4008-BF3F-AEA528C3EC40}" type="datetimeFigureOut">
              <a:rPr lang="tr-TR" smtClean="0"/>
              <a:t>18.11.2023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65D-1366-4ED3-998B-8C04AE32C9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357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6B43-C8E1-4008-BF3F-AEA528C3EC40}" type="datetimeFigureOut">
              <a:rPr lang="tr-TR" smtClean="0"/>
              <a:t>18.11.2023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65D-1366-4ED3-998B-8C04AE32C9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669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6B43-C8E1-4008-BF3F-AEA528C3EC40}" type="datetimeFigureOut">
              <a:rPr lang="tr-TR" smtClean="0"/>
              <a:t>18.11.2023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65D-1366-4ED3-998B-8C04AE32C9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011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6B43-C8E1-4008-BF3F-AEA528C3EC40}" type="datetimeFigureOut">
              <a:rPr lang="tr-TR" smtClean="0"/>
              <a:t>18.11.2023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65D-1366-4ED3-998B-8C04AE32C9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036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6B43-C8E1-4008-BF3F-AEA528C3EC40}" type="datetimeFigureOut">
              <a:rPr lang="tr-TR" smtClean="0"/>
              <a:t>18.11.2023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65D-1366-4ED3-998B-8C04AE32C9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570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6B43-C8E1-4008-BF3F-AEA528C3EC40}" type="datetimeFigureOut">
              <a:rPr lang="tr-TR" smtClean="0"/>
              <a:t>18.11.2023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65D-1366-4ED3-998B-8C04AE32C9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59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6B43-C8E1-4008-BF3F-AEA528C3EC40}" type="datetimeFigureOut">
              <a:rPr lang="tr-TR" smtClean="0"/>
              <a:t>18.11.2023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65D-1366-4ED3-998B-8C04AE32C9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267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6B43-C8E1-4008-BF3F-AEA528C3EC40}" type="datetimeFigureOut">
              <a:rPr lang="tr-TR" smtClean="0"/>
              <a:t>18.11.2023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65D-1366-4ED3-998B-8C04AE32C9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392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6B43-C8E1-4008-BF3F-AEA528C3EC40}" type="datetimeFigureOut">
              <a:rPr lang="tr-TR" smtClean="0"/>
              <a:t>18.11.2023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65D-1366-4ED3-998B-8C04AE32C9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831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6B43-C8E1-4008-BF3F-AEA528C3EC40}" type="datetimeFigureOut">
              <a:rPr lang="tr-TR" smtClean="0"/>
              <a:t>18.11.2023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765D-1366-4ED3-998B-8C04AE32C9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631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46B43-C8E1-4008-BF3F-AEA528C3EC40}" type="datetimeFigureOut">
              <a:rPr lang="tr-TR" smtClean="0"/>
              <a:t>18.11.2023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0B765D-1366-4ED3-998B-8C04AE32C9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8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kansirin78/data-generator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5D27F9-7623-4A6E-89FF-87E6C4E0D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7B7CFC0-1E17-41C5-BF93-16E99B1F8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23">
              <a:extLst>
                <a:ext uri="{FF2B5EF4-FFF2-40B4-BE49-F238E27FC236}">
                  <a16:creationId xmlns:a16="http://schemas.microsoft.com/office/drawing/2014/main" id="{8640594F-E37B-4D91-8E95-9DA62A9B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 dirty="0"/>
            </a:p>
          </p:txBody>
        </p:sp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93C9D004-5359-4937-9D4B-EC898880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 dirty="0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0DE8B4BF-A71A-4324-A033-7886CF70A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 dirty="0"/>
            </a:p>
          </p:txBody>
        </p:sp>
        <p:sp>
          <p:nvSpPr>
            <p:cNvPr id="64" name="Rectangle 27">
              <a:extLst>
                <a:ext uri="{FF2B5EF4-FFF2-40B4-BE49-F238E27FC236}">
                  <a16:creationId xmlns:a16="http://schemas.microsoft.com/office/drawing/2014/main" id="{5697F627-1058-435C-96D4-98AB552C6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92EF457-D744-4C61-8670-518EC1D2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29">
              <a:extLst>
                <a:ext uri="{FF2B5EF4-FFF2-40B4-BE49-F238E27FC236}">
                  <a16:creationId xmlns:a16="http://schemas.microsoft.com/office/drawing/2014/main" id="{49E61018-BC96-47DC-B47F-FFBA96BA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 dirty="0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3CA434EC-618C-4787-86BA-1BF4747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 dirty="0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97378863-CDB3-4B0F-A65C-98A1252DD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 dirty="0"/>
            </a:p>
          </p:txBody>
        </p:sp>
      </p:grpSp>
      <p:sp>
        <p:nvSpPr>
          <p:cNvPr id="5" name="Alt Başlık 4">
            <a:extLst>
              <a:ext uri="{FF2B5EF4-FFF2-40B4-BE49-F238E27FC236}">
                <a16:creationId xmlns:a16="http://schemas.microsoft.com/office/drawing/2014/main" id="{F6247F21-E14A-8707-9F99-4AFB300EA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Büşra Berfim Karakurt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6D749F2-8FCD-D537-9AAE-D5257D0BB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67012"/>
            <a:ext cx="7766936" cy="278382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Final Project-4 : Airflow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705622-F15C-4866-753B-1CA1FEB1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09" y="170116"/>
            <a:ext cx="5004810" cy="193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50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CA9766-A697-A746-EFB2-50A76439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Apache Spark</a:t>
            </a:r>
            <a:br>
              <a:rPr lang="tr-TR" dirty="0"/>
            </a:br>
            <a:br>
              <a:rPr lang="tr-TR" dirty="0"/>
            </a:br>
            <a:endParaRPr lang="tr-TR" b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C10971C-4B46-47E1-D969-750C02D6BACD}"/>
              </a:ext>
            </a:extLst>
          </p:cNvPr>
          <p:cNvSpPr txBox="1"/>
          <p:nvPr/>
        </p:nvSpPr>
        <p:spPr>
          <a:xfrm>
            <a:off x="677334" y="1463380"/>
            <a:ext cx="8200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noProof="1"/>
              <a:t>cast ve crew sütunları </a:t>
            </a:r>
            <a:r>
              <a:rPr lang="tr-TR" sz="3200" noProof="1">
                <a:sym typeface="Wingdings" panose="05000000000000000000" pitchFamily="2" charset="2"/>
              </a:rPr>
              <a:t> json structured</a:t>
            </a:r>
            <a:endParaRPr lang="tr-TR" sz="3200" noProof="1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5F4D1BC-1FDA-3FF2-90A4-306ECC3CB2E4}"/>
              </a:ext>
            </a:extLst>
          </p:cNvPr>
          <p:cNvSpPr txBox="1"/>
          <p:nvPr/>
        </p:nvSpPr>
        <p:spPr>
          <a:xfrm>
            <a:off x="677334" y="2233274"/>
            <a:ext cx="10419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noProof="1"/>
              <a:t>string </a:t>
            </a:r>
            <a:r>
              <a:rPr lang="tr-TR" sz="3200" noProof="1">
                <a:sym typeface="Wingdings" panose="05000000000000000000" pitchFamily="2" charset="2"/>
              </a:rPr>
              <a:t> ArrayType(StructType()) StructType()</a:t>
            </a:r>
            <a:endParaRPr lang="tr-TR" sz="3200" noProof="1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570EA44A-324B-40E9-3288-F01AB1DF2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18049"/>
            <a:ext cx="8093141" cy="336071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702D1F8-0F4B-7943-939F-8276DDE9B0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4" t="61260" r="40716"/>
          <a:stretch/>
        </p:blipFill>
        <p:spPr>
          <a:xfrm>
            <a:off x="6004741" y="4146397"/>
            <a:ext cx="4457697" cy="210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3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CA9766-A697-A746-EFB2-50A76439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Apache Spark</a:t>
            </a:r>
            <a:br>
              <a:rPr lang="tr-TR" dirty="0"/>
            </a:br>
            <a:br>
              <a:rPr lang="tr-TR" dirty="0"/>
            </a:br>
            <a:endParaRPr lang="tr-TR" b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C10971C-4B46-47E1-D969-750C02D6BACD}"/>
              </a:ext>
            </a:extLst>
          </p:cNvPr>
          <p:cNvSpPr txBox="1"/>
          <p:nvPr/>
        </p:nvSpPr>
        <p:spPr>
          <a:xfrm>
            <a:off x="677334" y="1463380"/>
            <a:ext cx="8200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noProof="1"/>
              <a:t>cast ve crew sütunları </a:t>
            </a:r>
            <a:r>
              <a:rPr lang="tr-TR" sz="3200" noProof="1">
                <a:sym typeface="Wingdings" panose="05000000000000000000" pitchFamily="2" charset="2"/>
              </a:rPr>
              <a:t> json structured</a:t>
            </a:r>
            <a:endParaRPr lang="tr-TR" sz="3200" noProof="1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5F4D1BC-1FDA-3FF2-90A4-306ECC3CB2E4}"/>
              </a:ext>
            </a:extLst>
          </p:cNvPr>
          <p:cNvSpPr txBox="1"/>
          <p:nvPr/>
        </p:nvSpPr>
        <p:spPr>
          <a:xfrm>
            <a:off x="677334" y="2233274"/>
            <a:ext cx="10419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noProof="1"/>
              <a:t>string </a:t>
            </a:r>
            <a:r>
              <a:rPr lang="tr-TR" sz="3200" noProof="1">
                <a:sym typeface="Wingdings" panose="05000000000000000000" pitchFamily="2" charset="2"/>
              </a:rPr>
              <a:t> ArrayType(StructType()) StructType()</a:t>
            </a:r>
            <a:endParaRPr lang="tr-TR" sz="3200" noProof="1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1DCF3EA-ADC5-1BE8-50EB-9A0B5472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1" y="2878008"/>
            <a:ext cx="8169348" cy="38636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24E0D9B-FB3B-E369-4967-9A179F0A0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379" y="4615835"/>
            <a:ext cx="3635055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4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CA9766-A697-A746-EFB2-50A76439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Apache Spark</a:t>
            </a:r>
            <a:br>
              <a:rPr lang="tr-TR" dirty="0"/>
            </a:br>
            <a:br>
              <a:rPr lang="tr-TR" dirty="0"/>
            </a:br>
            <a:endParaRPr lang="tr-TR" b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C10971C-4B46-47E1-D969-750C02D6BACD}"/>
              </a:ext>
            </a:extLst>
          </p:cNvPr>
          <p:cNvSpPr txBox="1"/>
          <p:nvPr/>
        </p:nvSpPr>
        <p:spPr>
          <a:xfrm>
            <a:off x="677334" y="1463380"/>
            <a:ext cx="8200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noProof="1"/>
              <a:t>null/hidden null check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tr-TR" sz="3200" noProof="1"/>
              <a:t>ihtiyaç varsa data type conversion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97EFADC-697C-BDA3-6CA0-87ACBE30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6" y="2621210"/>
            <a:ext cx="5966977" cy="1082134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CE8B3B7-D063-77C6-DDDF-55511F48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08" y="3720745"/>
            <a:ext cx="5662151" cy="1066892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FD0BE504-DF64-F98E-AA76-2204B3D96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690" y="4787637"/>
            <a:ext cx="8550381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2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CA9766-A697-A746-EFB2-50A76439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Apache Spark to </a:t>
            </a:r>
            <a:r>
              <a:rPr lang="tr-TR" dirty="0" err="1"/>
              <a:t>MinIO</a:t>
            </a:r>
            <a:br>
              <a:rPr lang="tr-TR" dirty="0"/>
            </a:br>
            <a:br>
              <a:rPr lang="tr-TR" dirty="0"/>
            </a:br>
            <a:br>
              <a:rPr lang="tr-TR" dirty="0"/>
            </a:br>
            <a:endParaRPr lang="tr-TR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F793D64-B00D-344B-9B0E-E1132CE46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4465"/>
            <a:ext cx="9205758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CA9766-A697-A746-EFB2-50A76439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Apache Spark to </a:t>
            </a:r>
            <a:r>
              <a:rPr lang="tr-TR" dirty="0" err="1"/>
              <a:t>MinIO</a:t>
            </a:r>
            <a:br>
              <a:rPr lang="tr-TR" dirty="0"/>
            </a:br>
            <a:br>
              <a:rPr lang="tr-TR" dirty="0"/>
            </a:br>
            <a:br>
              <a:rPr lang="tr-TR" dirty="0"/>
            </a:b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748C514-F6A7-A2F1-F158-571B4A45E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235394" cy="325402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D793FCA-8B21-E2E1-FCEE-3ED2EEF21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003" y="3659077"/>
            <a:ext cx="5159187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2B21BF1-CE97-919B-B6BA-90107ACEF9D4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/>
              <a:t>Bronze-Layer</a:t>
            </a:r>
            <a:endParaRPr lang="tr-TR" b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5A85EED-924C-85B5-A9B3-923EC478D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4" y="1422400"/>
            <a:ext cx="7544454" cy="175275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4C90310-2799-C242-BDA1-F1C21C617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824" y="2743200"/>
            <a:ext cx="7064352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69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2B21BF1-CE97-919B-B6BA-90107ACEF9D4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/>
              <a:t>Silver-</a:t>
            </a:r>
            <a:r>
              <a:rPr lang="tr-TR" dirty="0" err="1"/>
              <a:t>Layer</a:t>
            </a:r>
            <a:endParaRPr lang="tr-TR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150BDDC-856A-4868-4532-A0F21870D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4" y="1422400"/>
            <a:ext cx="7224386" cy="317781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DD67192-CA93-5E5B-E083-36915395F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932" y="2013688"/>
            <a:ext cx="4625741" cy="191278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E61D890-C5E6-064D-0A3A-C42A43037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509" y="3830528"/>
            <a:ext cx="4778154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91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2B21BF1-CE97-919B-B6BA-90107ACEF9D4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/>
              <a:t>Silver-</a:t>
            </a:r>
            <a:r>
              <a:rPr lang="tr-TR" dirty="0" err="1"/>
              <a:t>Layer</a:t>
            </a:r>
            <a:endParaRPr lang="tr-TR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F54DD03-CDC8-D4CE-7DB3-BCE5E4CA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4" y="1641923"/>
            <a:ext cx="5624047" cy="225571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C191AEB-A759-B26F-7890-FFBBFB39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854" y="3305606"/>
            <a:ext cx="6325148" cy="333022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D43ABD7-9147-B899-8A49-3E35F93DD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901" y="3108899"/>
            <a:ext cx="2987299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9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B7DD46-0727-0669-CDC7-A12FB93C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02898"/>
            <a:ext cx="8596668" cy="753374"/>
          </a:xfrm>
        </p:spPr>
        <p:txBody>
          <a:bodyPr/>
          <a:lstStyle/>
          <a:p>
            <a:r>
              <a:rPr lang="tr-TR" dirty="0"/>
              <a:t>İçerik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751E55-5A5E-C638-1CC9-6D402CE1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tr-TR" dirty="0"/>
              <a:t>Architecture</a:t>
            </a:r>
          </a:p>
          <a:p>
            <a:r>
              <a:rPr lang="tr-TR" dirty="0"/>
              <a:t>Airflow</a:t>
            </a:r>
          </a:p>
          <a:p>
            <a:r>
              <a:rPr lang="tr-TR" dirty="0"/>
              <a:t>data-</a:t>
            </a:r>
            <a:r>
              <a:rPr lang="tr-TR" noProof="1"/>
              <a:t>generator</a:t>
            </a:r>
            <a:r>
              <a:rPr lang="tr-TR" dirty="0"/>
              <a:t> </a:t>
            </a:r>
            <a:r>
              <a:rPr lang="en-US" dirty="0"/>
              <a:t>to</a:t>
            </a:r>
            <a:r>
              <a:rPr lang="tr-TR" dirty="0"/>
              <a:t> MinIO</a:t>
            </a:r>
          </a:p>
          <a:p>
            <a:r>
              <a:rPr lang="tr-TR" dirty="0"/>
              <a:t>MinIO to Apache Spark</a:t>
            </a:r>
          </a:p>
          <a:p>
            <a:r>
              <a:rPr lang="tr-TR" dirty="0"/>
              <a:t>Apache Spark</a:t>
            </a:r>
          </a:p>
          <a:p>
            <a:r>
              <a:rPr lang="tr-TR" dirty="0"/>
              <a:t>Apache Spark to </a:t>
            </a:r>
            <a:r>
              <a:rPr lang="tr-TR" dirty="0" err="1"/>
              <a:t>MinIO</a:t>
            </a:r>
            <a:endParaRPr lang="tr-TR" dirty="0"/>
          </a:p>
          <a:p>
            <a:r>
              <a:rPr lang="tr-TR" dirty="0"/>
              <a:t>Bronze-Layer</a:t>
            </a:r>
          </a:p>
          <a:p>
            <a:r>
              <a:rPr lang="tr-TR" dirty="0"/>
              <a:t>Silver-</a:t>
            </a:r>
            <a:r>
              <a:rPr lang="tr-TR" dirty="0" err="1"/>
              <a:t>Layer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505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CA9766-A697-A746-EFB2-50A76439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Architecture</a:t>
            </a:r>
          </a:p>
        </p:txBody>
      </p:sp>
      <p:pic>
        <p:nvPicPr>
          <p:cNvPr id="1026" name="Picture 2" descr="Github, logo, social network, social icon - Free download">
            <a:extLst>
              <a:ext uri="{FF2B5EF4-FFF2-40B4-BE49-F238E27FC236}">
                <a16:creationId xmlns:a16="http://schemas.microsoft.com/office/drawing/2014/main" id="{2B737326-CF6C-08FF-3D36-245142D60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" y="2001756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21AD5E0-3323-0660-B683-2E65105032A0}"/>
              </a:ext>
            </a:extLst>
          </p:cNvPr>
          <p:cNvSpPr txBox="1"/>
          <p:nvPr/>
        </p:nvSpPr>
        <p:spPr>
          <a:xfrm>
            <a:off x="677334" y="3513774"/>
            <a:ext cx="182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data-generator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FF65D11F-35B3-9F29-5011-CED51B0DCEA9}"/>
              </a:ext>
            </a:extLst>
          </p:cNvPr>
          <p:cNvCxnSpPr>
            <a:cxnSpLocks/>
          </p:cNvCxnSpPr>
          <p:nvPr/>
        </p:nvCxnSpPr>
        <p:spPr>
          <a:xfrm>
            <a:off x="2228550" y="2700256"/>
            <a:ext cx="129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Using MinIO with Docker and Python | by Daniel Santana | Medium">
            <a:extLst>
              <a:ext uri="{FF2B5EF4-FFF2-40B4-BE49-F238E27FC236}">
                <a16:creationId xmlns:a16="http://schemas.microsoft.com/office/drawing/2014/main" id="{DE8C2D9C-E52A-6419-E2A7-AF720E45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046" y="2225968"/>
            <a:ext cx="1874131" cy="94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B4D9FB8F-F39D-A7FC-4555-5467018FD294}"/>
              </a:ext>
            </a:extLst>
          </p:cNvPr>
          <p:cNvCxnSpPr>
            <a:cxnSpLocks/>
          </p:cNvCxnSpPr>
          <p:nvPr/>
        </p:nvCxnSpPr>
        <p:spPr>
          <a:xfrm>
            <a:off x="5545126" y="2684725"/>
            <a:ext cx="1445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Building a Data Driven Organization, Part #7: Effi... - Esri Community">
            <a:extLst>
              <a:ext uri="{FF2B5EF4-FFF2-40B4-BE49-F238E27FC236}">
                <a16:creationId xmlns:a16="http://schemas.microsoft.com/office/drawing/2014/main" id="{08C85381-CE52-DBBA-7FD9-04985DA11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12" y="2116774"/>
            <a:ext cx="796786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Building a Data Driven Organization, Part #7: Effi... - Esri Community">
            <a:extLst>
              <a:ext uri="{FF2B5EF4-FFF2-40B4-BE49-F238E27FC236}">
                <a16:creationId xmlns:a16="http://schemas.microsoft.com/office/drawing/2014/main" id="{0E2AD319-94C4-610F-C00F-99355AA8D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13" y="2113448"/>
            <a:ext cx="796786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uilding a Data Driven Organization, Part #7: Effi... - Esri Community">
            <a:extLst>
              <a:ext uri="{FF2B5EF4-FFF2-40B4-BE49-F238E27FC236}">
                <a16:creationId xmlns:a16="http://schemas.microsoft.com/office/drawing/2014/main" id="{B8FB6078-439E-6B1A-D5AE-0E5C3DACC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26" y="2124733"/>
            <a:ext cx="796786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Building a Data Driven Organization, Part #7: Effi... - Esri Community">
            <a:extLst>
              <a:ext uri="{FF2B5EF4-FFF2-40B4-BE49-F238E27FC236}">
                <a16:creationId xmlns:a16="http://schemas.microsoft.com/office/drawing/2014/main" id="{926056CC-14CE-3B38-DA4C-9C7CE643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68" y="2124733"/>
            <a:ext cx="796786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 spark logo - Social media &amp; Logos Icons">
            <a:extLst>
              <a:ext uri="{FF2B5EF4-FFF2-40B4-BE49-F238E27FC236}">
                <a16:creationId xmlns:a16="http://schemas.microsoft.com/office/drawing/2014/main" id="{C3642D35-8C19-7D10-23CE-D3B5AC297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3"/>
          <a:stretch/>
        </p:blipFill>
        <p:spPr bwMode="auto">
          <a:xfrm>
            <a:off x="6990331" y="2001756"/>
            <a:ext cx="1981685" cy="111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B3110E63-650D-3BF2-DB32-1FE9825EBDC4}"/>
              </a:ext>
            </a:extLst>
          </p:cNvPr>
          <p:cNvCxnSpPr>
            <a:cxnSpLocks/>
          </p:cNvCxnSpPr>
          <p:nvPr/>
        </p:nvCxnSpPr>
        <p:spPr>
          <a:xfrm>
            <a:off x="8483858" y="2654958"/>
            <a:ext cx="1445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ndex of /images">
            <a:extLst>
              <a:ext uri="{FF2B5EF4-FFF2-40B4-BE49-F238E27FC236}">
                <a16:creationId xmlns:a16="http://schemas.microsoft.com/office/drawing/2014/main" id="{642BBFA2-1737-34F6-8BEB-1AC63745C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505" y="2163035"/>
            <a:ext cx="796787" cy="43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nIO | Understand the guidelines for using MinIO's marks">
            <a:extLst>
              <a:ext uri="{FF2B5EF4-FFF2-40B4-BE49-F238E27FC236}">
                <a16:creationId xmlns:a16="http://schemas.microsoft.com/office/drawing/2014/main" id="{528473EB-4BB6-03C2-3A8F-D1E14D46B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320" y="2095887"/>
            <a:ext cx="553635" cy="111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61E0A9ED-47A4-1FA1-9621-02484993DCA7}"/>
              </a:ext>
            </a:extLst>
          </p:cNvPr>
          <p:cNvSpPr/>
          <p:nvPr/>
        </p:nvSpPr>
        <p:spPr>
          <a:xfrm>
            <a:off x="256122" y="1194010"/>
            <a:ext cx="10981426" cy="32102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83BD0C43-DFCC-E98D-2894-3880FCFEE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32" y="4527205"/>
            <a:ext cx="2429173" cy="93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01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CA9766-A697-A746-EFB2-50A76439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Airflow</a:t>
            </a:r>
            <a:br>
              <a:rPr lang="tr-TR" dirty="0"/>
            </a:br>
            <a:endParaRPr lang="tr-TR" b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02A7AA4-7419-9458-89B7-AF72BFE4E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5881"/>
            <a:ext cx="7988992" cy="362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0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CA9766-A697-A746-EFB2-50A76439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Airflow</a:t>
            </a:r>
            <a:br>
              <a:rPr lang="tr-TR" dirty="0"/>
            </a:b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1634D10-0029-BA42-7E8D-9A002AA46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49018"/>
            <a:ext cx="6542173" cy="489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4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CA9766-A697-A746-EFB2-50A76439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data-</a:t>
            </a:r>
            <a:r>
              <a:rPr lang="tr-TR" noProof="1"/>
              <a:t>generator</a:t>
            </a:r>
            <a:r>
              <a:rPr lang="tr-TR" dirty="0"/>
              <a:t> </a:t>
            </a:r>
            <a:r>
              <a:rPr lang="en-US" dirty="0"/>
              <a:t>to</a:t>
            </a:r>
            <a:r>
              <a:rPr lang="tr-TR" dirty="0"/>
              <a:t> </a:t>
            </a:r>
            <a:r>
              <a:rPr lang="tr-TR" dirty="0" err="1"/>
              <a:t>MinIO</a:t>
            </a:r>
            <a:br>
              <a:rPr lang="tr-TR" dirty="0"/>
            </a:br>
            <a:br>
              <a:rPr lang="tr-TR" dirty="0"/>
            </a:br>
            <a:endParaRPr lang="tr-TR" b="1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F2B2DA2-0A0A-EA12-C420-16645119AAF0}"/>
              </a:ext>
            </a:extLst>
          </p:cNvPr>
          <p:cNvSpPr txBox="1"/>
          <p:nvPr/>
        </p:nvSpPr>
        <p:spPr>
          <a:xfrm>
            <a:off x="677334" y="1474012"/>
            <a:ext cx="4128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[t1,t2]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FE00F1F-15FA-79EA-2C61-5D23B18B3F65}"/>
              </a:ext>
            </a:extLst>
          </p:cNvPr>
          <p:cNvSpPr txBox="1"/>
          <p:nvPr/>
        </p:nvSpPr>
        <p:spPr>
          <a:xfrm>
            <a:off x="893135" y="2668772"/>
            <a:ext cx="6666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kern="1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spark_client container’ında :</a:t>
            </a:r>
          </a:p>
          <a:p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clone </a:t>
            </a:r>
            <a:r>
              <a:rPr lang="en-US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https://github.com/erkansirin78/data-generator.git</a:t>
            </a:r>
            <a:endParaRPr lang="tr-T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dataframe_to_s3.py </a:t>
            </a:r>
            <a:r>
              <a:rPr lang="tr-T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endParaRPr lang="tr-T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844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CA9766-A697-A746-EFB2-50A76439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MinIO</a:t>
            </a:r>
            <a:r>
              <a:rPr lang="tr-TR" dirty="0"/>
              <a:t> to Apache Spark</a:t>
            </a:r>
            <a:br>
              <a:rPr lang="tr-TR" dirty="0"/>
            </a:br>
            <a:br>
              <a:rPr lang="tr-TR" dirty="0"/>
            </a:b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5549CA5-0445-6D9E-3975-5811C04D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58070"/>
            <a:ext cx="8453269" cy="321393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69DEB30-6303-AD93-38EC-BDD8793BD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249"/>
          <a:stretch/>
        </p:blipFill>
        <p:spPr>
          <a:xfrm>
            <a:off x="2924397" y="4572000"/>
            <a:ext cx="4901166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1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CA9766-A697-A746-EFB2-50A76439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MinIO</a:t>
            </a:r>
            <a:r>
              <a:rPr lang="tr-TR" dirty="0"/>
              <a:t> to Apache Spark</a:t>
            </a:r>
            <a:br>
              <a:rPr lang="tr-TR" dirty="0"/>
            </a:br>
            <a:br>
              <a:rPr lang="tr-TR" dirty="0"/>
            </a:br>
            <a:endParaRPr lang="tr-TR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C8AE49A-28B8-74D0-B774-4A8478C4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49947"/>
            <a:ext cx="7023754" cy="39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CA9766-A697-A746-EFB2-50A76439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Apache Spark</a:t>
            </a:r>
            <a:br>
              <a:rPr lang="tr-TR" dirty="0"/>
            </a:br>
            <a:br>
              <a:rPr lang="tr-TR" dirty="0"/>
            </a:br>
            <a:endParaRPr lang="tr-TR" b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C10971C-4B46-47E1-D969-750C02D6BACD}"/>
              </a:ext>
            </a:extLst>
          </p:cNvPr>
          <p:cNvSpPr txBox="1"/>
          <p:nvPr/>
        </p:nvSpPr>
        <p:spPr>
          <a:xfrm>
            <a:off x="677334" y="1463380"/>
            <a:ext cx="8200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noProof="1"/>
              <a:t>cast ve crew sütunları </a:t>
            </a:r>
            <a:r>
              <a:rPr lang="tr-TR" sz="3200" noProof="1">
                <a:sym typeface="Wingdings" panose="05000000000000000000" pitchFamily="2" charset="2"/>
              </a:rPr>
              <a:t> json structured</a:t>
            </a:r>
            <a:endParaRPr lang="tr-TR" sz="3200" noProof="1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5F4D1BC-1FDA-3FF2-90A4-306ECC3CB2E4}"/>
              </a:ext>
            </a:extLst>
          </p:cNvPr>
          <p:cNvSpPr txBox="1"/>
          <p:nvPr/>
        </p:nvSpPr>
        <p:spPr>
          <a:xfrm>
            <a:off x="677334" y="2233274"/>
            <a:ext cx="10419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noProof="1"/>
              <a:t>string </a:t>
            </a:r>
            <a:r>
              <a:rPr lang="tr-TR" sz="3200" noProof="1">
                <a:sym typeface="Wingdings" panose="05000000000000000000" pitchFamily="2" charset="2"/>
              </a:rPr>
              <a:t> ArrayType(StructType()) StructType()</a:t>
            </a:r>
            <a:endParaRPr lang="tr-TR" sz="3200" noProof="1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158DC80-4629-D10B-E8A8-0DD081E24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86" b="65684"/>
          <a:stretch/>
        </p:blipFill>
        <p:spPr>
          <a:xfrm>
            <a:off x="519752" y="3003168"/>
            <a:ext cx="8279798" cy="218472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626C00F-EEC2-AC76-5018-8FAA4D4AE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196" y="3120923"/>
            <a:ext cx="3581710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48819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870</TotalTime>
  <Words>172</Words>
  <Application>Microsoft Office PowerPoint</Application>
  <PresentationFormat>Geniş ekran</PresentationFormat>
  <Paragraphs>41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Wingdings</vt:lpstr>
      <vt:lpstr>Wingdings 3</vt:lpstr>
      <vt:lpstr>Yüzeyler</vt:lpstr>
      <vt:lpstr>Final Project-4 : Airflow</vt:lpstr>
      <vt:lpstr>İçerik</vt:lpstr>
      <vt:lpstr>Architecture</vt:lpstr>
      <vt:lpstr>Airflow </vt:lpstr>
      <vt:lpstr>Airflow </vt:lpstr>
      <vt:lpstr>data-generator to MinIO  </vt:lpstr>
      <vt:lpstr>MinIO to Apache Spark  </vt:lpstr>
      <vt:lpstr>MinIO to Apache Spark  </vt:lpstr>
      <vt:lpstr>Apache Spark  </vt:lpstr>
      <vt:lpstr>Apache Spark  </vt:lpstr>
      <vt:lpstr>Apache Spark  </vt:lpstr>
      <vt:lpstr>Apache Spark  </vt:lpstr>
      <vt:lpstr>Apache Spark to MinIO   </vt:lpstr>
      <vt:lpstr>Apache Spark to MinIO   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berfim karakurt</dc:creator>
  <cp:lastModifiedBy>berfim karakurt</cp:lastModifiedBy>
  <cp:revision>24</cp:revision>
  <dcterms:created xsi:type="dcterms:W3CDTF">2023-11-17T12:37:16Z</dcterms:created>
  <dcterms:modified xsi:type="dcterms:W3CDTF">2023-11-18T11:04:19Z</dcterms:modified>
</cp:coreProperties>
</file>