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0" r:id="rId4"/>
    <p:sldId id="261" r:id="rId5"/>
    <p:sldId id="263" r:id="rId6"/>
    <p:sldId id="265" r:id="rId7"/>
    <p:sldId id="266" r:id="rId8"/>
    <p:sldId id="271" r:id="rId9"/>
    <p:sldId id="268" r:id="rId10"/>
    <p:sldId id="270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25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7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1C54-DDC9-4AF6-849D-9C34BC101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tr-TR" sz="5100" dirty="0">
                <a:solidFill>
                  <a:srgbClr val="FFFFFF"/>
                </a:solidFill>
              </a:rPr>
              <a:t>«</a:t>
            </a:r>
            <a:r>
              <a:rPr lang="en-US" sz="5100" dirty="0">
                <a:solidFill>
                  <a:srgbClr val="FFFFFF"/>
                </a:solidFill>
              </a:rPr>
              <a:t>Why are citizens in some countries happier than others?</a:t>
            </a:r>
            <a:r>
              <a:rPr lang="tr-TR" sz="5100" dirty="0">
                <a:solidFill>
                  <a:srgbClr val="FFFFFF"/>
                </a:solidFill>
              </a:rPr>
              <a:t>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A29E2-4E81-43A4-B2A1-AE5DFFA9D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342" y="4214717"/>
            <a:ext cx="5384658" cy="512773"/>
          </a:xfrm>
        </p:spPr>
        <p:txBody>
          <a:bodyPr anchor="t">
            <a:normAutofit/>
          </a:bodyPr>
          <a:lstStyle/>
          <a:p>
            <a:r>
              <a:rPr lang="tr-TR" b="1" dirty="0">
                <a:latin typeface="+mj-lt"/>
              </a:rPr>
              <a:t>Data : World Happiness Report 2015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laptop, computer&#10;&#10;Description automatically generated">
            <a:extLst>
              <a:ext uri="{FF2B5EF4-FFF2-40B4-BE49-F238E27FC236}">
                <a16:creationId xmlns:a16="http://schemas.microsoft.com/office/drawing/2014/main" id="{CF7A8D8D-13C0-4D2F-B5A9-A8B2E454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243" y="1846744"/>
            <a:ext cx="4939504" cy="2781564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  <a:effectLst>
            <a:glow rad="762000">
              <a:schemeClr val="accent2"/>
            </a:glow>
            <a:outerShdw blurRad="177800" dir="3000000" sx="118000" sy="118000" algn="ctr" rotWithShape="0">
              <a:schemeClr val="bg1">
                <a:alpha val="15000"/>
              </a:schemeClr>
            </a:outerShdw>
            <a:reflection blurRad="215900" stA="47000" endPos="41000" dist="50800" dir="5400000" sy="-100000" algn="bl" rotWithShape="0"/>
            <a:softEdge rad="368300"/>
          </a:effectLst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DF8392F-1F7A-4106-8FEB-DD3925A9EFC0}"/>
              </a:ext>
            </a:extLst>
          </p:cNvPr>
          <p:cNvSpPr txBox="1">
            <a:spLocks/>
          </p:cNvSpPr>
          <p:nvPr/>
        </p:nvSpPr>
        <p:spPr>
          <a:xfrm>
            <a:off x="2080282" y="4727490"/>
            <a:ext cx="2810249" cy="8540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b="1" dirty="0">
                <a:latin typeface="+mj-lt"/>
              </a:rPr>
              <a:t>Berfin Sarıoğlu</a:t>
            </a:r>
          </a:p>
          <a:p>
            <a:endParaRPr lang="tr-T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F09DA2A-5471-4DDC-931F-2557C5A21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0738" y="647593"/>
            <a:ext cx="4467792" cy="30605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THANK YOU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B8B03216-A231-4244-8312-7C852D5A5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47" y="1908890"/>
            <a:ext cx="4252055" cy="3040219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4675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4D196-CC5A-4DA4-840D-10E0C5AAD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165" y="914421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D576E5-4BEB-41EC-AD7E-09CCA5B278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b="0" i="0" u="none" strike="noStrike" cap="none" normalizeH="0" baseline="0" dirty="0">
                <a:ln>
                  <a:noFill/>
                </a:ln>
                <a:effectLst/>
              </a:rPr>
              <a:t>Country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b="0" i="0" u="none" strike="noStrike" cap="none" normalizeH="0" baseline="0" dirty="0">
                <a:ln>
                  <a:noFill/>
                </a:ln>
                <a:effectLst/>
              </a:rPr>
              <a:t>Region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b="0" i="0" u="none" strike="noStrike" cap="none" normalizeH="0" baseline="0" dirty="0">
                <a:ln>
                  <a:noFill/>
                </a:ln>
                <a:effectLst/>
              </a:rPr>
              <a:t>Happiness Score (0 to 10)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b="0" i="0" u="none" strike="noStrike" cap="none" normalizeH="0" baseline="0" dirty="0">
                <a:ln>
                  <a:noFill/>
                </a:ln>
                <a:effectLst/>
              </a:rPr>
              <a:t>Economy (GDP per Capita)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b="0" i="0" u="none" strike="noStrike" cap="none" normalizeH="0" baseline="0" dirty="0">
                <a:ln>
                  <a:noFill/>
                </a:ln>
                <a:effectLst/>
              </a:rPr>
              <a:t>Family (Social Support)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b="0" i="0" u="none" strike="noStrike" cap="none" normalizeH="0" baseline="0" dirty="0">
                <a:ln>
                  <a:noFill/>
                </a:ln>
                <a:effectLst/>
              </a:rPr>
              <a:t>Health (Life Expectancy)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b="0" i="0" u="none" strike="noStrike" cap="none" normalizeH="0" baseline="0" dirty="0">
                <a:ln>
                  <a:noFill/>
                </a:ln>
                <a:effectLst/>
              </a:rPr>
              <a:t>Freedom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b="0" i="0" u="none" strike="noStrike" cap="none" normalizeH="0" baseline="0" dirty="0">
                <a:ln>
                  <a:noFill/>
                </a:ln>
                <a:effectLst/>
              </a:rPr>
              <a:t>Trust (Government Corruption)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b="0" i="0" u="none" strike="noStrike" cap="none" normalizeH="0" baseline="0" dirty="0" err="1">
                <a:ln>
                  <a:noFill/>
                </a:ln>
                <a:effectLst/>
              </a:rPr>
              <a:t>Generosit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</a:rPr>
              <a:t>y</a:t>
            </a:r>
            <a:endParaRPr kumimoji="0" lang="en-US" altLang="tr-TR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80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4D196-CC5A-4DA4-840D-10E0C5AAD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945" y="1153572"/>
            <a:ext cx="3776123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tr-TR" sz="4000" dirty="0">
                <a:solidFill>
                  <a:srgbClr val="FFFFFF"/>
                </a:solidFill>
              </a:rPr>
              <a:t>C</a:t>
            </a:r>
            <a:r>
              <a:rPr lang="en-US" sz="4000" dirty="0" err="1">
                <a:solidFill>
                  <a:srgbClr val="FFFFFF"/>
                </a:solidFill>
              </a:rPr>
              <a:t>horopleth</a:t>
            </a:r>
            <a:r>
              <a:rPr lang="en-US" sz="4000" dirty="0">
                <a:solidFill>
                  <a:srgbClr val="FFFFFF"/>
                </a:solidFill>
              </a:rPr>
              <a:t>-map</a:t>
            </a:r>
            <a:r>
              <a:rPr lang="tr-TR" sz="4000" dirty="0">
                <a:solidFill>
                  <a:srgbClr val="FFFFFF"/>
                </a:solidFill>
              </a:rPr>
              <a:t> for Happiness Score 2015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5A72C30-65B1-409C-9F07-1EFF15D6E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18" y="1153572"/>
            <a:ext cx="7766432" cy="49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2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4D196-CC5A-4DA4-840D-10E0C5AAD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945" y="1153572"/>
            <a:ext cx="3776123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tr-TR" sz="4000" dirty="0">
                <a:solidFill>
                  <a:srgbClr val="FFFFFF"/>
                </a:solidFill>
              </a:rPr>
              <a:t>Heat Map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446949-7247-4F17-8878-074300AC4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766" y="357670"/>
            <a:ext cx="5843331" cy="636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4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picture containing drawing, fence&#10;&#10;Description automatically generated">
            <a:extLst>
              <a:ext uri="{FF2B5EF4-FFF2-40B4-BE49-F238E27FC236}">
                <a16:creationId xmlns:a16="http://schemas.microsoft.com/office/drawing/2014/main" id="{1F3931B7-60D3-44F7-B5CC-74B47B338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9" t="7791" r="9740" b="-874"/>
          <a:stretch/>
        </p:blipFill>
        <p:spPr>
          <a:xfrm>
            <a:off x="47669" y="702364"/>
            <a:ext cx="6181717" cy="359134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9F09DA2A-5471-4DDC-931F-2557C5A21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716" y="-56274"/>
            <a:ext cx="3739456" cy="90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tr-TR" sz="4000" dirty="0">
                <a:solidFill>
                  <a:srgbClr val="FFFFFF"/>
                </a:solidFill>
              </a:rPr>
              <a:t>ECONOMY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6FD0199E-4700-45E6-8349-E3360FF9E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055" y="2957419"/>
            <a:ext cx="5813242" cy="37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7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F09DA2A-5471-4DDC-931F-2557C5A21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266" y="198956"/>
            <a:ext cx="10229653" cy="7605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tr-TR" sz="4000" dirty="0">
                <a:solidFill>
                  <a:srgbClr val="FFFFFF"/>
                </a:solidFill>
              </a:rPr>
              <a:t>T</a:t>
            </a:r>
            <a:r>
              <a:rPr lang="en-US" sz="4000" dirty="0">
                <a:solidFill>
                  <a:srgbClr val="FFFFFF"/>
                </a:solidFill>
              </a:rPr>
              <a:t>he relationship of the economy with trust and family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829E2D3-6C73-4FAA-9F72-0CB9F904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4" y="1252924"/>
            <a:ext cx="5335215" cy="5335215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FD4E1EF-EDC1-4030-BC91-EA50B6EB4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59" y="1229396"/>
            <a:ext cx="5411433" cy="53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9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F09DA2A-5471-4DDC-931F-2557C5A21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06" y="340335"/>
            <a:ext cx="10229653" cy="76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tr-TR" sz="4000" dirty="0">
                <a:solidFill>
                  <a:srgbClr val="FFFFFF"/>
                </a:solidFill>
              </a:rPr>
              <a:t>V</a:t>
            </a:r>
            <a:r>
              <a:rPr lang="en-US" sz="4000" dirty="0" err="1">
                <a:solidFill>
                  <a:srgbClr val="FFFFFF"/>
                </a:solidFill>
              </a:rPr>
              <a:t>ariability</a:t>
            </a:r>
            <a:r>
              <a:rPr lang="en-US" sz="4000" dirty="0">
                <a:solidFill>
                  <a:srgbClr val="FFFFFF"/>
                </a:solidFill>
              </a:rPr>
              <a:t> range of values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CAA3CE-1B7D-4A4F-902F-782B1B16C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513" y="3140765"/>
            <a:ext cx="5425966" cy="371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5A921F-FFE6-43C7-8247-424B57885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3" y="1436385"/>
            <a:ext cx="5114523" cy="340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27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F09DA2A-5471-4DDC-931F-2557C5A21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06" y="210720"/>
            <a:ext cx="10229653" cy="7605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tr-TR" sz="3100" dirty="0"/>
              <a:t>N</a:t>
            </a:r>
            <a:r>
              <a:rPr lang="en-US" sz="3100" dirty="0"/>
              <a:t>o trust in government all round the world, except Norway, </a:t>
            </a:r>
            <a:r>
              <a:rPr lang="tr-TR" sz="3100" dirty="0"/>
              <a:t>S</a:t>
            </a:r>
            <a:r>
              <a:rPr lang="en-US" sz="3100" dirty="0" err="1"/>
              <a:t>weden</a:t>
            </a:r>
            <a:r>
              <a:rPr lang="en-US" sz="3100" dirty="0"/>
              <a:t>, and Finland.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185747-1B83-4CAD-A326-1DAC16FE5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25" y="1291473"/>
            <a:ext cx="8047010" cy="517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5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F09DA2A-5471-4DDC-931F-2557C5A21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430A2A-23F6-4240-AD14-588B3A8B521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/>
              <a:t>C</a:t>
            </a:r>
            <a:r>
              <a:rPr lang="en-US" dirty="0"/>
              <a:t>hang</a:t>
            </a:r>
            <a:r>
              <a:rPr lang="tr-TR" dirty="0"/>
              <a:t>ing</a:t>
            </a:r>
            <a:r>
              <a:rPr lang="en-US" dirty="0"/>
              <a:t> of happiness score by years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/>
              <a:t>C</a:t>
            </a:r>
            <a:r>
              <a:rPr lang="en-US" dirty="0" err="1"/>
              <a:t>orrelation</a:t>
            </a:r>
            <a:r>
              <a:rPr lang="en-US" dirty="0"/>
              <a:t> of happiness score with </a:t>
            </a:r>
            <a:r>
              <a:rPr lang="tr-TR" dirty="0"/>
              <a:t>C</a:t>
            </a:r>
            <a:r>
              <a:rPr lang="en-US" dirty="0" err="1"/>
              <a:t>ovid</a:t>
            </a:r>
            <a:r>
              <a:rPr lang="tr-TR" dirty="0"/>
              <a:t>-19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/>
              <a:t>C</a:t>
            </a:r>
            <a:r>
              <a:rPr lang="en-US" dirty="0" err="1"/>
              <a:t>orrelation</a:t>
            </a:r>
            <a:r>
              <a:rPr lang="en-US" dirty="0"/>
              <a:t> of happiness score with suicide rates</a:t>
            </a:r>
            <a:endParaRPr lang="tr-TR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/>
              <a:t>Differences between happiest countries like Sweden and Finland.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96286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135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Tw Cen MT</vt:lpstr>
      <vt:lpstr>ShapesVTI</vt:lpstr>
      <vt:lpstr>«Why are citizens in some countries happier than others?»</vt:lpstr>
      <vt:lpstr>Variables</vt:lpstr>
      <vt:lpstr>Choropleth-map for Happiness Score 2015</vt:lpstr>
      <vt:lpstr>Heat Map</vt:lpstr>
      <vt:lpstr>ECONOMY</vt:lpstr>
      <vt:lpstr>The relationship of the economy with trust and family</vt:lpstr>
      <vt:lpstr>Variability range of values</vt:lpstr>
      <vt:lpstr>No trust in government all round the world, except Norway, Sweden, and Finland.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«Why are citizens in some countries happier than others?»</dc:title>
  <dc:creator>BERFİN SARIOĞLU</dc:creator>
  <cp:lastModifiedBy>BERFİN SARIOĞLU</cp:lastModifiedBy>
  <cp:revision>5</cp:revision>
  <dcterms:created xsi:type="dcterms:W3CDTF">2020-06-13T10:29:06Z</dcterms:created>
  <dcterms:modified xsi:type="dcterms:W3CDTF">2020-07-06T10:27:46Z</dcterms:modified>
</cp:coreProperties>
</file>