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2" r:id="rId17"/>
    <p:sldId id="27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78" name="Shape 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4" name="Shape 1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6" name="Shape 21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6" name="Shape 2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78191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6" name="Shape 2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0977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1" name="Shape 2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4" name="Shape 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6" name="Shape 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8" name="Shape 1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5" name="Shape 1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1" name="Shape 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086098"/>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09600" y="755779"/>
            <a:ext cx="6858000" cy="3200398"/>
          </a:xfrm>
          <a:prstGeom prst="rect">
            <a:avLst/>
          </a:prstGeom>
          <a:noFill/>
          <a:ln>
            <a:noFill/>
          </a:ln>
        </p:spPr>
        <p:txBody>
          <a:bodyPr lIns="91425" tIns="91425" rIns="91425" bIns="91425" anchor="b" anchorCtr="0"/>
          <a:lstStyle>
            <a:lvl1pPr marL="0" marR="0" lvl="0" indent="0" algn="l" rtl="0">
              <a:lnSpc>
                <a:spcPct val="75000"/>
              </a:lnSpc>
              <a:spcBef>
                <a:spcPts val="0"/>
              </a:spcBef>
              <a:spcAft>
                <a:spcPts val="0"/>
              </a:spcAft>
              <a:buClr>
                <a:schemeClr val="lt1"/>
              </a:buClr>
              <a:buFont typeface="Calibri"/>
              <a:buNone/>
              <a:defRPr sz="8000" b="0" i="0" u="none" strike="noStrike" cap="none">
                <a:solidFill>
                  <a:schemeClr val="l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609600" y="3956180"/>
            <a:ext cx="6858000" cy="109727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8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6" name="Shape 66"/>
          <p:cNvSpPr txBox="1">
            <a:spLocks noGrp="1"/>
          </p:cNvSpPr>
          <p:nvPr>
            <p:ph type="body" idx="1"/>
          </p:nvPr>
        </p:nvSpPr>
        <p:spPr>
          <a:xfrm rot="5400000">
            <a:off x="4425948" y="-457330"/>
            <a:ext cx="4483101" cy="9372600"/>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rot="5400000">
            <a:off x="7299959" y="2423159"/>
            <a:ext cx="6096000" cy="201168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2" name="Shape 72"/>
          <p:cNvSpPr txBox="1">
            <a:spLocks noGrp="1"/>
          </p:cNvSpPr>
          <p:nvPr>
            <p:ph type="body" idx="1"/>
          </p:nvPr>
        </p:nvSpPr>
        <p:spPr>
          <a:xfrm rot="5400000">
            <a:off x="2470626" y="-108429"/>
            <a:ext cx="6096000" cy="7074859"/>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1">
          <a:blip r:embed="rId2">
            <a:alphaModFix/>
          </a:blip>
          <a:stretch>
            <a:fillRect/>
          </a:stretch>
        </a:blipFill>
        <a:effectLst/>
      </p:bgPr>
    </p:bg>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559420" y="408991"/>
            <a:ext cx="4800937" cy="18288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606491" y="381000"/>
            <a:ext cx="5489510" cy="5791200"/>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60960"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1874520" marR="0" lvl="6" indent="68579"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2103120" marR="0" lvl="7" indent="68579"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2331720" marR="0" lvl="8" indent="68579" algn="l" rtl="0">
              <a:lnSpc>
                <a:spcPct val="90000"/>
              </a:lnSpc>
              <a:spcBef>
                <a:spcPts val="6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559420" y="2237791"/>
            <a:ext cx="4800937" cy="18288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7" name="Shape 27"/>
          <p:cNvSpPr txBox="1">
            <a:spLocks noGrp="1"/>
          </p:cNvSpPr>
          <p:nvPr>
            <p:ph type="body" idx="1"/>
          </p:nvPr>
        </p:nvSpPr>
        <p:spPr>
          <a:xfrm>
            <a:off x="1981200" y="1987417"/>
            <a:ext cx="9372600" cy="4483101"/>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3" name="Shape 33"/>
          <p:cNvSpPr txBox="1">
            <a:spLocks noGrp="1"/>
          </p:cNvSpPr>
          <p:nvPr>
            <p:ph type="body" idx="1"/>
          </p:nvPr>
        </p:nvSpPr>
        <p:spPr>
          <a:xfrm>
            <a:off x="1981200" y="1981200"/>
            <a:ext cx="4572000" cy="4480560"/>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35560"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1874520" marR="0" lvl="6" indent="431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431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2331720" marR="0" lvl="8" indent="431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6781800" y="1981200"/>
            <a:ext cx="4572000" cy="4480560"/>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35560"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1874520" marR="0" lvl="6" indent="431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2103120" marR="0" lvl="7" indent="431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2331720" marR="0" lvl="8" indent="43179" algn="l" rtl="0">
              <a:lnSpc>
                <a:spcPct val="90000"/>
              </a:lnSpc>
              <a:spcBef>
                <a:spcPts val="6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09600" y="822958"/>
            <a:ext cx="8686800" cy="201168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66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0" name="Shape 40"/>
          <p:cNvSpPr txBox="1">
            <a:spLocks noGrp="1"/>
          </p:cNvSpPr>
          <p:nvPr>
            <p:ph type="body" idx="1"/>
          </p:nvPr>
        </p:nvSpPr>
        <p:spPr>
          <a:xfrm>
            <a:off x="609600" y="2834640"/>
            <a:ext cx="8686800" cy="109727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stretch>
            <a:fillRect/>
          </a:stretch>
        </a:blipFill>
        <a:effectLst/>
      </p:bgPr>
    </p:bg>
    <p:spTree>
      <p:nvGrpSpPr>
        <p:cNvPr id="1" name="Shape 41"/>
        <p:cNvGrpSpPr/>
        <p:nvPr/>
      </p:nvGrpSpPr>
      <p:grpSpPr>
        <a:xfrm>
          <a:off x="0" y="0"/>
          <a:ext cx="0" cy="0"/>
          <a:chOff x="0" y="0"/>
          <a:chExt cx="0" cy="0"/>
        </a:xfrm>
      </p:grpSpPr>
      <p:sp>
        <p:nvSpPr>
          <p:cNvPr id="42" name="Shape 42"/>
          <p:cNvSpPr/>
          <p:nvPr/>
        </p:nvSpPr>
        <p:spPr>
          <a:xfrm>
            <a:off x="0" y="0"/>
            <a:ext cx="6096000" cy="6858000"/>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43" name="Shape 43"/>
          <p:cNvSpPr txBox="1">
            <a:spLocks noGrp="1"/>
          </p:cNvSpPr>
          <p:nvPr>
            <p:ph type="title"/>
          </p:nvPr>
        </p:nvSpPr>
        <p:spPr>
          <a:xfrm>
            <a:off x="6556246" y="384046"/>
            <a:ext cx="4800600" cy="18288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lt1"/>
              </a:buClr>
              <a:buFont typeface="Calibri"/>
              <a:buNone/>
              <a:defRPr sz="4400" b="0" i="0" u="none" strike="noStrike" cap="none">
                <a:solidFill>
                  <a:schemeClr val="l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4" name="Shape 44"/>
          <p:cNvSpPr>
            <a:spLocks noGrp="1"/>
          </p:cNvSpPr>
          <p:nvPr>
            <p:ph type="pic" idx="2"/>
          </p:nvPr>
        </p:nvSpPr>
        <p:spPr>
          <a:xfrm>
            <a:off x="0" y="0"/>
            <a:ext cx="6096000" cy="6858000"/>
          </a:xfrm>
          <a:prstGeom prst="rect">
            <a:avLst/>
          </a:prstGeom>
          <a:noFill/>
          <a:ln>
            <a:noFill/>
          </a:ln>
        </p:spPr>
        <p:txBody>
          <a:bodyPr lIns="91425" tIns="91425" rIns="91425" bIns="91425" anchor="t" anchorCtr="0"/>
          <a:lstStyle>
            <a:lvl1pPr marL="0" marR="0" lvl="0" indent="0" algn="ctr" rtl="0">
              <a:lnSpc>
                <a:spcPct val="90000"/>
              </a:lnSpc>
              <a:spcBef>
                <a:spcPts val="18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1"/>
          </p:nvPr>
        </p:nvSpPr>
        <p:spPr>
          <a:xfrm>
            <a:off x="6556249" y="2240280"/>
            <a:ext cx="4799138" cy="1828800"/>
          </a:xfrm>
          <a:prstGeom prst="rect">
            <a:avLst/>
          </a:prstGeom>
          <a:noFill/>
          <a:ln>
            <a:noFill/>
          </a:ln>
        </p:spPr>
        <p:txBody>
          <a:bodyPr lIns="91425" tIns="91425" rIns="91425" bIns="91425" anchor="t" anchorCtr="0"/>
          <a:lstStyle>
            <a:lvl1pPr marL="0" marR="0" lvl="0" indent="0" algn="l" rtl="0">
              <a:lnSpc>
                <a:spcPct val="90000"/>
              </a:lnSpc>
              <a:spcBef>
                <a:spcPts val="12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8" name="Shape 48"/>
          <p:cNvSpPr txBox="1">
            <a:spLocks noGrp="1"/>
          </p:cNvSpPr>
          <p:nvPr>
            <p:ph type="body" idx="1"/>
          </p:nvPr>
        </p:nvSpPr>
        <p:spPr>
          <a:xfrm>
            <a:off x="1981200" y="1679448"/>
            <a:ext cx="4572000" cy="830487"/>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2"/>
          </p:nvPr>
        </p:nvSpPr>
        <p:spPr>
          <a:xfrm>
            <a:off x="1981200" y="2509933"/>
            <a:ext cx="4572000" cy="3967065"/>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3"/>
          </p:nvPr>
        </p:nvSpPr>
        <p:spPr>
          <a:xfrm>
            <a:off x="6781800" y="1679448"/>
            <a:ext cx="4572000" cy="830487"/>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12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80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60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body" idx="4"/>
          </p:nvPr>
        </p:nvSpPr>
        <p:spPr>
          <a:xfrm>
            <a:off x="6781800" y="2509933"/>
            <a:ext cx="4572000" cy="3967065"/>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7" name="Shape 57"/>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81200" y="381000"/>
            <a:ext cx="9372600" cy="1295400"/>
          </a:xfrm>
          <a:prstGeom prst="rect">
            <a:avLst/>
          </a:prstGeom>
          <a:noFill/>
          <a:ln>
            <a:noFill/>
          </a:ln>
        </p:spPr>
        <p:txBody>
          <a:bodyPr lIns="91425" tIns="91425" rIns="91425" bIns="91425" anchor="b" anchorCtr="0"/>
          <a:lstStyle>
            <a:lvl1pPr marL="0" marR="0" lvl="0" indent="0" algn="l" rtl="0">
              <a:lnSpc>
                <a:spcPct val="85000"/>
              </a:lnSpc>
              <a:spcBef>
                <a:spcPts val="0"/>
              </a:spcBef>
              <a:spcAft>
                <a:spcPts val="0"/>
              </a:spcAft>
              <a:buClr>
                <a:schemeClr val="accent1"/>
              </a:buClr>
              <a:buFont typeface="Calibri"/>
              <a:buNone/>
              <a:defRPr sz="44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1981200" y="1987417"/>
            <a:ext cx="9372600" cy="4483101"/>
          </a:xfrm>
          <a:prstGeom prst="rect">
            <a:avLst/>
          </a:prstGeom>
          <a:noFill/>
          <a:ln>
            <a:noFill/>
          </a:ln>
        </p:spPr>
        <p:txBody>
          <a:bodyPr lIns="91425" tIns="91425" rIns="91425" bIns="91425" anchor="t" anchorCtr="0"/>
          <a:lstStyle>
            <a:lvl1pPr marL="274320" marR="0" lvl="0" indent="30479" algn="l" rtl="0">
              <a:lnSpc>
                <a:spcPct val="90000"/>
              </a:lnSpc>
              <a:spcBef>
                <a:spcPts val="18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685800" marR="0" lvl="1" indent="-25400" algn="l" rtl="0">
              <a:lnSpc>
                <a:spcPct val="90000"/>
              </a:lnSpc>
              <a:spcBef>
                <a:spcPts val="12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005839" marR="0" lvl="2" indent="-2538" algn="l" rtl="0">
              <a:lnSpc>
                <a:spcPct val="90000"/>
              </a:lnSpc>
              <a:spcBef>
                <a:spcPts val="8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34440" marR="0" lvl="3"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1463040" marR="0" lvl="4"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1691640" marR="0" lvl="5" indent="10160"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1874520" marR="0" lvl="6"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2103120" marR="0" lvl="7"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2331720" marR="0" lvl="8" indent="17779" algn="l" rtl="0">
              <a:lnSpc>
                <a:spcPct val="90000"/>
              </a:lnSpc>
              <a:spcBef>
                <a:spcPts val="60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rot="-5400000">
            <a:off x="11382731" y="5940729"/>
            <a:ext cx="778845" cy="28073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rot="-5400000">
            <a:off x="9202186" y="2794727"/>
            <a:ext cx="5139936" cy="28073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C8C8C"/>
              </a:buClr>
              <a:buFont typeface="Calibri"/>
              <a:buNone/>
              <a:defRPr sz="800" b="0" i="0" u="none" strike="noStrike" cap="none">
                <a:solidFill>
                  <a:srgbClr val="8C8C8C"/>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13319" y="6268939"/>
            <a:ext cx="722377" cy="20158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8C8C8C"/>
              </a:buClr>
              <a:buSzPct val="25000"/>
              <a:buFont typeface="Calibri"/>
              <a:buNone/>
            </a:pPr>
            <a:fld id="{00000000-1234-1234-1234-123412341234}" type="slidenum">
              <a:rPr lang="en-US" sz="800" b="0" i="0" u="none" strike="noStrike" cap="none">
                <a:solidFill>
                  <a:srgbClr val="8C8C8C"/>
                </a:solidFill>
                <a:latin typeface="Calibri"/>
                <a:ea typeface="Calibri"/>
                <a:cs typeface="Calibri"/>
                <a:sym typeface="Calibri"/>
              </a:rPr>
              <a:t>‹#›</a:t>
            </a:fld>
            <a:endParaRPr lang="en-US" sz="800" b="0" i="0" u="none" strike="noStrike" cap="none">
              <a:solidFill>
                <a:srgbClr val="8C8C8C"/>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609600" y="755779"/>
            <a:ext cx="6858000" cy="3200398"/>
          </a:xfrm>
          <a:prstGeom prst="rect">
            <a:avLst/>
          </a:prstGeom>
          <a:noFill/>
          <a:ln>
            <a:noFill/>
          </a:ln>
        </p:spPr>
        <p:txBody>
          <a:bodyPr lIns="91425" tIns="45700" rIns="91425" bIns="45700" anchor="b" anchorCtr="0">
            <a:noAutofit/>
          </a:bodyPr>
          <a:lstStyle/>
          <a:p>
            <a:pPr marL="0" marR="0" lvl="0" indent="0" algn="l" rtl="0">
              <a:lnSpc>
                <a:spcPct val="75000"/>
              </a:lnSpc>
              <a:spcBef>
                <a:spcPts val="0"/>
              </a:spcBef>
              <a:spcAft>
                <a:spcPts val="0"/>
              </a:spcAft>
              <a:buClr>
                <a:schemeClr val="lt1"/>
              </a:buClr>
              <a:buSzPct val="25000"/>
              <a:buFont typeface="Calibri"/>
              <a:buNone/>
            </a:pPr>
            <a:r>
              <a:rPr lang="en-US" sz="8000" b="0" i="0" u="none" strike="noStrike" cap="none">
                <a:solidFill>
                  <a:schemeClr val="lt1"/>
                </a:solidFill>
                <a:latin typeface="Calibri"/>
                <a:ea typeface="Calibri"/>
                <a:cs typeface="Calibri"/>
                <a:sym typeface="Calibri"/>
              </a:rPr>
              <a:t/>
            </a:r>
            <a:br>
              <a:rPr lang="en-US" sz="8000" b="0" i="0" u="none" strike="noStrike" cap="none">
                <a:solidFill>
                  <a:schemeClr val="lt1"/>
                </a:solidFill>
                <a:latin typeface="Calibri"/>
                <a:ea typeface="Calibri"/>
                <a:cs typeface="Calibri"/>
                <a:sym typeface="Calibri"/>
              </a:rPr>
            </a:br>
            <a:r>
              <a:rPr lang="en-US" sz="8000" b="0" i="0" u="none" strike="noStrike" cap="none">
                <a:solidFill>
                  <a:schemeClr val="lt1"/>
                </a:solidFill>
                <a:latin typeface="Calibri"/>
                <a:ea typeface="Calibri"/>
                <a:cs typeface="Calibri"/>
                <a:sym typeface="Calibri"/>
              </a:rPr>
              <a:t>WEWATCH</a:t>
            </a:r>
            <a:br>
              <a:rPr lang="en-US" sz="8000" b="0" i="0" u="none" strike="noStrike" cap="none">
                <a:solidFill>
                  <a:schemeClr val="lt1"/>
                </a:solidFill>
                <a:latin typeface="Calibri"/>
                <a:ea typeface="Calibri"/>
                <a:cs typeface="Calibri"/>
                <a:sym typeface="Calibri"/>
              </a:rPr>
            </a:br>
            <a:r>
              <a:rPr lang="en-US" sz="7200" b="0" i="0" u="none" strike="noStrike" cap="none">
                <a:solidFill>
                  <a:schemeClr val="lt1"/>
                </a:solidFill>
                <a:latin typeface="Calibri"/>
                <a:ea typeface="Calibri"/>
                <a:cs typeface="Calibri"/>
                <a:sym typeface="Calibri"/>
              </a:rPr>
              <a:t>-VIDEO DATABASE</a:t>
            </a:r>
          </a:p>
        </p:txBody>
      </p:sp>
      <p:sp>
        <p:nvSpPr>
          <p:cNvPr id="81" name="Shape 81"/>
          <p:cNvSpPr txBox="1">
            <a:spLocks noGrp="1"/>
          </p:cNvSpPr>
          <p:nvPr>
            <p:ph type="subTitle" idx="1"/>
          </p:nvPr>
        </p:nvSpPr>
        <p:spPr>
          <a:xfrm>
            <a:off x="609600" y="3956180"/>
            <a:ext cx="6858000" cy="1097279"/>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Team3 Final Project</a:t>
            </a:r>
          </a:p>
          <a:p>
            <a:pPr marL="0" marR="0" lvl="0" indent="0" algn="l" rtl="0">
              <a:lnSpc>
                <a:spcPct val="90000"/>
              </a:lnSpc>
              <a:spcBef>
                <a:spcPts val="0"/>
              </a:spcBef>
              <a:spcAft>
                <a:spcPts val="0"/>
              </a:spcAft>
              <a:buClr>
                <a:schemeClr val="dk1"/>
              </a:buClr>
              <a:buSzPct val="25000"/>
              <a:buFont typeface="Arial"/>
              <a:buNone/>
            </a:pPr>
            <a:r>
              <a:rPr lang="en-US" sz="1800" b="0" i="0" u="none" strike="noStrike" cap="none">
                <a:solidFill>
                  <a:schemeClr val="dk1"/>
                </a:solidFill>
                <a:latin typeface="Calibri"/>
                <a:ea typeface="Calibri"/>
                <a:cs typeface="Calibri"/>
                <a:sym typeface="Calibri"/>
              </a:rPr>
              <a:t>-Zhechao Wang, Chris Boschert, Connor Berg, Nasser Alhamadah</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STEP2</a:t>
            </a:r>
          </a:p>
        </p:txBody>
      </p:sp>
      <p:pic>
        <p:nvPicPr>
          <p:cNvPr id="157" name="Shape 157"/>
          <p:cNvPicPr preferRelativeResize="0"/>
          <p:nvPr/>
        </p:nvPicPr>
        <p:blipFill rotWithShape="1">
          <a:blip r:embed="rId3">
            <a:alphaModFix/>
          </a:blip>
          <a:srcRect/>
          <a:stretch/>
        </p:blipFill>
        <p:spPr>
          <a:xfrm>
            <a:off x="2825684" y="1635491"/>
            <a:ext cx="4699794" cy="3874356"/>
          </a:xfrm>
          <a:prstGeom prst="rect">
            <a:avLst/>
          </a:prstGeom>
          <a:noFill/>
          <a:ln>
            <a:noFill/>
          </a:ln>
        </p:spPr>
      </p:pic>
      <p:sp>
        <p:nvSpPr>
          <p:cNvPr id="158" name="Shape 158"/>
          <p:cNvSpPr/>
          <p:nvPr/>
        </p:nvSpPr>
        <p:spPr>
          <a:xfrm>
            <a:off x="2696308" y="3352800"/>
            <a:ext cx="1875692" cy="1703754"/>
          </a:xfrm>
          <a:prstGeom prst="roundRect">
            <a:avLst>
              <a:gd name="adj" fmla="val 16667"/>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159" name="Shape 159"/>
          <p:cNvGrpSpPr/>
          <p:nvPr/>
        </p:nvGrpSpPr>
        <p:grpSpPr>
          <a:xfrm>
            <a:off x="3537716" y="1278404"/>
            <a:ext cx="2955046" cy="605104"/>
            <a:chOff x="3537716" y="1278404"/>
            <a:chExt cx="2955046" cy="605104"/>
          </a:xfrm>
        </p:grpSpPr>
        <p:cxnSp>
          <p:nvCxnSpPr>
            <p:cNvPr id="160" name="Shape 160"/>
            <p:cNvCxnSpPr/>
            <p:nvPr/>
          </p:nvCxnSpPr>
          <p:spPr>
            <a:xfrm rot="10800000" flipH="1">
              <a:off x="3537716" y="1479186"/>
              <a:ext cx="202369" cy="404322"/>
            </a:xfrm>
            <a:prstGeom prst="straightConnector1">
              <a:avLst/>
            </a:prstGeom>
            <a:noFill/>
            <a:ln w="9525" cap="flat" cmpd="sng">
              <a:solidFill>
                <a:srgbClr val="C00000"/>
              </a:solidFill>
              <a:prstDash val="solid"/>
              <a:round/>
              <a:headEnd type="none" w="med" len="med"/>
              <a:tailEnd type="none" w="med" len="med"/>
            </a:ln>
          </p:spPr>
        </p:cxnSp>
        <p:sp>
          <p:nvSpPr>
            <p:cNvPr id="161" name="Shape 161"/>
            <p:cNvSpPr txBox="1"/>
            <p:nvPr/>
          </p:nvSpPr>
          <p:spPr>
            <a:xfrm>
              <a:off x="3740085" y="1278404"/>
              <a:ext cx="2752677"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Click this you can go to the account page</a:t>
              </a:r>
            </a:p>
          </p:txBody>
        </p:sp>
      </p:grpSp>
      <p:grpSp>
        <p:nvGrpSpPr>
          <p:cNvPr id="162" name="Shape 162"/>
          <p:cNvGrpSpPr/>
          <p:nvPr/>
        </p:nvGrpSpPr>
        <p:grpSpPr>
          <a:xfrm>
            <a:off x="7057292" y="1367691"/>
            <a:ext cx="2866490" cy="875323"/>
            <a:chOff x="7057292" y="1367691"/>
            <a:chExt cx="2866490" cy="875323"/>
          </a:xfrm>
        </p:grpSpPr>
        <p:cxnSp>
          <p:nvCxnSpPr>
            <p:cNvPr id="163" name="Shape 163"/>
            <p:cNvCxnSpPr/>
            <p:nvPr/>
          </p:nvCxnSpPr>
          <p:spPr>
            <a:xfrm rot="10800000" flipH="1">
              <a:off x="7315200" y="1635491"/>
              <a:ext cx="523630" cy="607524"/>
            </a:xfrm>
            <a:prstGeom prst="straightConnector1">
              <a:avLst/>
            </a:prstGeom>
            <a:noFill/>
            <a:ln w="9525" cap="flat" cmpd="sng">
              <a:solidFill>
                <a:srgbClr val="C00000"/>
              </a:solidFill>
              <a:prstDash val="solid"/>
              <a:round/>
              <a:headEnd type="none" w="med" len="med"/>
              <a:tailEnd type="none" w="med" len="med"/>
            </a:ln>
          </p:spPr>
        </p:cxnSp>
        <p:sp>
          <p:nvSpPr>
            <p:cNvPr id="164" name="Shape 164"/>
            <p:cNvSpPr txBox="1"/>
            <p:nvPr/>
          </p:nvSpPr>
          <p:spPr>
            <a:xfrm>
              <a:off x="7057292" y="1367691"/>
              <a:ext cx="286649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Click this you will go back to the login page</a:t>
              </a:r>
            </a:p>
          </p:txBody>
        </p:sp>
      </p:grpSp>
      <p:grpSp>
        <p:nvGrpSpPr>
          <p:cNvPr id="165" name="Shape 165"/>
          <p:cNvGrpSpPr/>
          <p:nvPr/>
        </p:nvGrpSpPr>
        <p:grpSpPr>
          <a:xfrm>
            <a:off x="5775569" y="2421097"/>
            <a:ext cx="4179917" cy="548749"/>
            <a:chOff x="5775569" y="2421097"/>
            <a:chExt cx="4179917" cy="548749"/>
          </a:xfrm>
        </p:grpSpPr>
        <p:cxnSp>
          <p:nvCxnSpPr>
            <p:cNvPr id="166" name="Shape 166"/>
            <p:cNvCxnSpPr/>
            <p:nvPr/>
          </p:nvCxnSpPr>
          <p:spPr>
            <a:xfrm rot="10800000" flipH="1">
              <a:off x="5775569" y="2558091"/>
              <a:ext cx="1938215" cy="411754"/>
            </a:xfrm>
            <a:prstGeom prst="straightConnector1">
              <a:avLst/>
            </a:prstGeom>
            <a:noFill/>
            <a:ln w="9525" cap="flat" cmpd="sng">
              <a:solidFill>
                <a:srgbClr val="C00000"/>
              </a:solidFill>
              <a:prstDash val="solid"/>
              <a:round/>
              <a:headEnd type="none" w="med" len="med"/>
              <a:tailEnd type="none" w="med" len="med"/>
            </a:ln>
          </p:spPr>
        </p:cxnSp>
        <p:sp>
          <p:nvSpPr>
            <p:cNvPr id="167" name="Shape 167"/>
            <p:cNvSpPr txBox="1"/>
            <p:nvPr/>
          </p:nvSpPr>
          <p:spPr>
            <a:xfrm>
              <a:off x="7654857" y="2421097"/>
              <a:ext cx="2300629"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See what you have been watched</a:t>
              </a:r>
            </a:p>
          </p:txBody>
        </p:sp>
      </p:grpSp>
      <p:grpSp>
        <p:nvGrpSpPr>
          <p:cNvPr id="168" name="Shape 168"/>
          <p:cNvGrpSpPr/>
          <p:nvPr/>
        </p:nvGrpSpPr>
        <p:grpSpPr>
          <a:xfrm>
            <a:off x="7326922" y="3261091"/>
            <a:ext cx="1996598" cy="734395"/>
            <a:chOff x="7326922" y="3261091"/>
            <a:chExt cx="1996598" cy="734395"/>
          </a:xfrm>
        </p:grpSpPr>
        <p:cxnSp>
          <p:nvCxnSpPr>
            <p:cNvPr id="169" name="Shape 169"/>
            <p:cNvCxnSpPr/>
            <p:nvPr/>
          </p:nvCxnSpPr>
          <p:spPr>
            <a:xfrm>
              <a:off x="7326922" y="3261091"/>
              <a:ext cx="511907" cy="472784"/>
            </a:xfrm>
            <a:prstGeom prst="straightConnector1">
              <a:avLst/>
            </a:prstGeom>
            <a:noFill/>
            <a:ln w="9525" cap="flat" cmpd="sng">
              <a:solidFill>
                <a:srgbClr val="C00000"/>
              </a:solidFill>
              <a:prstDash val="solid"/>
              <a:round/>
              <a:headEnd type="none" w="med" len="med"/>
              <a:tailEnd type="none" w="med" len="med"/>
            </a:ln>
          </p:spPr>
        </p:cxnSp>
        <p:sp>
          <p:nvSpPr>
            <p:cNvPr id="170" name="Shape 170"/>
            <p:cNvSpPr txBox="1"/>
            <p:nvPr/>
          </p:nvSpPr>
          <p:spPr>
            <a:xfrm>
              <a:off x="7713785" y="3733876"/>
              <a:ext cx="1609735"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dirty="0">
                  <a:solidFill>
                    <a:srgbClr val="000000"/>
                  </a:solidFill>
                  <a:latin typeface="Arial"/>
                  <a:ea typeface="Arial"/>
                  <a:cs typeface="Arial"/>
                  <a:sym typeface="Arial"/>
                </a:rPr>
                <a:t>Check your favorite list</a:t>
              </a:r>
            </a:p>
          </p:txBody>
        </p:sp>
      </p:grpSp>
      <p:grpSp>
        <p:nvGrpSpPr>
          <p:cNvPr id="171" name="Shape 171"/>
          <p:cNvGrpSpPr/>
          <p:nvPr/>
        </p:nvGrpSpPr>
        <p:grpSpPr>
          <a:xfrm>
            <a:off x="409937" y="1157107"/>
            <a:ext cx="3127779" cy="1586093"/>
            <a:chOff x="409937" y="1157107"/>
            <a:chExt cx="3127779" cy="1586093"/>
          </a:xfrm>
        </p:grpSpPr>
        <p:cxnSp>
          <p:nvCxnSpPr>
            <p:cNvPr id="172" name="Shape 172"/>
            <p:cNvCxnSpPr/>
            <p:nvPr/>
          </p:nvCxnSpPr>
          <p:spPr>
            <a:xfrm>
              <a:off x="2063261" y="1367691"/>
              <a:ext cx="976923" cy="1375508"/>
            </a:xfrm>
            <a:prstGeom prst="straightConnector1">
              <a:avLst/>
            </a:prstGeom>
            <a:noFill/>
            <a:ln w="9525" cap="flat" cmpd="sng">
              <a:solidFill>
                <a:srgbClr val="C00000"/>
              </a:solidFill>
              <a:prstDash val="solid"/>
              <a:round/>
              <a:headEnd type="none" w="med" len="med"/>
              <a:tailEnd type="none" w="med" len="med"/>
            </a:ln>
          </p:spPr>
        </p:cxnSp>
        <p:sp>
          <p:nvSpPr>
            <p:cNvPr id="173" name="Shape 173"/>
            <p:cNvSpPr txBox="1"/>
            <p:nvPr/>
          </p:nvSpPr>
          <p:spPr>
            <a:xfrm>
              <a:off x="409937" y="1157107"/>
              <a:ext cx="3127779"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switch to any user in this account here</a:t>
              </a:r>
            </a:p>
          </p:txBody>
        </p:sp>
      </p:grpSp>
      <p:grpSp>
        <p:nvGrpSpPr>
          <p:cNvPr id="174" name="Shape 174"/>
          <p:cNvGrpSpPr/>
          <p:nvPr/>
        </p:nvGrpSpPr>
        <p:grpSpPr>
          <a:xfrm>
            <a:off x="159721" y="2921913"/>
            <a:ext cx="2849200" cy="430886"/>
            <a:chOff x="159721" y="2921913"/>
            <a:chExt cx="2849200" cy="430886"/>
          </a:xfrm>
        </p:grpSpPr>
        <p:cxnSp>
          <p:nvCxnSpPr>
            <p:cNvPr id="175" name="Shape 175"/>
            <p:cNvCxnSpPr/>
            <p:nvPr/>
          </p:nvCxnSpPr>
          <p:spPr>
            <a:xfrm>
              <a:off x="2319427" y="3136025"/>
              <a:ext cx="689494" cy="21389"/>
            </a:xfrm>
            <a:prstGeom prst="straightConnector1">
              <a:avLst/>
            </a:prstGeom>
            <a:noFill/>
            <a:ln w="9525" cap="flat" cmpd="sng">
              <a:solidFill>
                <a:srgbClr val="C00000"/>
              </a:solidFill>
              <a:prstDash val="solid"/>
              <a:round/>
              <a:headEnd type="none" w="med" len="med"/>
              <a:tailEnd type="none" w="med" len="med"/>
            </a:ln>
          </p:spPr>
        </p:cxnSp>
        <p:sp>
          <p:nvSpPr>
            <p:cNvPr id="176" name="Shape 176"/>
            <p:cNvSpPr txBox="1"/>
            <p:nvPr/>
          </p:nvSpPr>
          <p:spPr>
            <a:xfrm>
              <a:off x="159721" y="2921913"/>
              <a:ext cx="2392000"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get a recommendation if </a:t>
              </a:r>
            </a:p>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have at least one favorite show</a:t>
              </a:r>
            </a:p>
          </p:txBody>
        </p:sp>
      </p:grpSp>
      <p:grpSp>
        <p:nvGrpSpPr>
          <p:cNvPr id="177" name="Shape 177"/>
          <p:cNvGrpSpPr/>
          <p:nvPr/>
        </p:nvGrpSpPr>
        <p:grpSpPr>
          <a:xfrm>
            <a:off x="547077" y="3864680"/>
            <a:ext cx="2149231" cy="1446550"/>
            <a:chOff x="547077" y="3864680"/>
            <a:chExt cx="2149231" cy="1446550"/>
          </a:xfrm>
        </p:grpSpPr>
        <p:cxnSp>
          <p:nvCxnSpPr>
            <p:cNvPr id="178" name="Shape 178"/>
            <p:cNvCxnSpPr>
              <a:stCxn id="158" idx="1"/>
            </p:cNvCxnSpPr>
            <p:nvPr/>
          </p:nvCxnSpPr>
          <p:spPr>
            <a:xfrm flipH="1">
              <a:off x="2196208" y="4204677"/>
              <a:ext cx="500100" cy="31200"/>
            </a:xfrm>
            <a:prstGeom prst="straightConnector1">
              <a:avLst/>
            </a:prstGeom>
            <a:noFill/>
            <a:ln w="25400" cap="flat" cmpd="sng">
              <a:solidFill>
                <a:srgbClr val="C00000"/>
              </a:solidFill>
              <a:prstDash val="solid"/>
              <a:round/>
              <a:headEnd type="none" w="med" len="med"/>
              <a:tailEnd type="none" w="med" len="med"/>
            </a:ln>
            <a:effectLst>
              <a:outerShdw blurRad="39999" dist="20000" dir="5400000" rotWithShape="0">
                <a:srgbClr val="000000">
                  <a:alpha val="37647"/>
                </a:srgbClr>
              </a:outerShdw>
            </a:effectLst>
          </p:spPr>
        </p:cxnSp>
        <p:sp>
          <p:nvSpPr>
            <p:cNvPr id="179" name="Shape 179"/>
            <p:cNvSpPr txBox="1"/>
            <p:nvPr/>
          </p:nvSpPr>
          <p:spPr>
            <a:xfrm>
              <a:off x="547077" y="3864680"/>
              <a:ext cx="1649046" cy="14465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Choose or input the searching conditions here, and then click the search button, you will see all shows you need. If all conditions are default, it will return all shows in database.</a:t>
              </a:r>
            </a:p>
          </p:txBody>
        </p:sp>
      </p:grpSp>
      <p:grpSp>
        <p:nvGrpSpPr>
          <p:cNvPr id="180" name="Shape 180"/>
          <p:cNvGrpSpPr/>
          <p:nvPr/>
        </p:nvGrpSpPr>
        <p:grpSpPr>
          <a:xfrm>
            <a:off x="4941487" y="5400430"/>
            <a:ext cx="1279558" cy="1032016"/>
            <a:chOff x="4941487" y="5400430"/>
            <a:chExt cx="1279558" cy="1032016"/>
          </a:xfrm>
        </p:grpSpPr>
        <p:cxnSp>
          <p:nvCxnSpPr>
            <p:cNvPr id="181" name="Shape 181"/>
            <p:cNvCxnSpPr/>
            <p:nvPr/>
          </p:nvCxnSpPr>
          <p:spPr>
            <a:xfrm flipH="1">
              <a:off x="5486399" y="5400430"/>
              <a:ext cx="15631" cy="326190"/>
            </a:xfrm>
            <a:prstGeom prst="straightConnector1">
              <a:avLst/>
            </a:prstGeom>
            <a:noFill/>
            <a:ln w="9525" cap="flat" cmpd="sng">
              <a:solidFill>
                <a:srgbClr val="C00000"/>
              </a:solidFill>
              <a:prstDash val="solid"/>
              <a:round/>
              <a:headEnd type="none" w="med" len="med"/>
              <a:tailEnd type="none" w="med" len="med"/>
            </a:ln>
          </p:spPr>
        </p:cxnSp>
        <p:sp>
          <p:nvSpPr>
            <p:cNvPr id="182" name="Shape 182"/>
            <p:cNvSpPr txBox="1"/>
            <p:nvPr/>
          </p:nvSpPr>
          <p:spPr>
            <a:xfrm>
              <a:off x="4941487" y="5663005"/>
              <a:ext cx="1279558" cy="76944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Check more information about the show you chose.</a:t>
              </a:r>
            </a:p>
          </p:txBody>
        </p:sp>
      </p:grpSp>
      <p:grpSp>
        <p:nvGrpSpPr>
          <p:cNvPr id="183" name="Shape 183"/>
          <p:cNvGrpSpPr/>
          <p:nvPr/>
        </p:nvGrpSpPr>
        <p:grpSpPr>
          <a:xfrm>
            <a:off x="7057292" y="5400430"/>
            <a:ext cx="3536189" cy="901214"/>
            <a:chOff x="7057292" y="5400430"/>
            <a:chExt cx="3536189" cy="647295"/>
          </a:xfrm>
        </p:grpSpPr>
        <p:cxnSp>
          <p:nvCxnSpPr>
            <p:cNvPr id="184" name="Shape 184"/>
            <p:cNvCxnSpPr/>
            <p:nvPr/>
          </p:nvCxnSpPr>
          <p:spPr>
            <a:xfrm>
              <a:off x="7057292" y="5400430"/>
              <a:ext cx="656493" cy="287499"/>
            </a:xfrm>
            <a:prstGeom prst="straightConnector1">
              <a:avLst/>
            </a:prstGeom>
            <a:noFill/>
            <a:ln w="9525" cap="flat" cmpd="sng">
              <a:solidFill>
                <a:srgbClr val="C00000"/>
              </a:solidFill>
              <a:prstDash val="solid"/>
              <a:round/>
              <a:headEnd type="none" w="med" len="med"/>
              <a:tailEnd type="none" w="med" len="med"/>
            </a:ln>
          </p:spPr>
        </p:cxnSp>
        <p:sp>
          <p:nvSpPr>
            <p:cNvPr id="185" name="Shape 185"/>
            <p:cNvSpPr txBox="1"/>
            <p:nvPr/>
          </p:nvSpPr>
          <p:spPr>
            <a:xfrm>
              <a:off x="7654857" y="5616839"/>
              <a:ext cx="2938624"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dirty="0">
                  <a:solidFill>
                    <a:srgbClr val="000000"/>
                  </a:solidFill>
                  <a:latin typeface="Arial"/>
                  <a:ea typeface="Arial"/>
                  <a:cs typeface="Arial"/>
                  <a:sym typeface="Arial"/>
                </a:rPr>
                <a:t>Watch the show you chose, and the service </a:t>
              </a:r>
            </a:p>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dirty="0">
                  <a:solidFill>
                    <a:srgbClr val="000000"/>
                  </a:solidFill>
                  <a:latin typeface="Arial"/>
                  <a:ea typeface="Arial"/>
                  <a:cs typeface="Arial"/>
                  <a:sym typeface="Arial"/>
                </a:rPr>
                <a:t>will also add the show to the </a:t>
              </a:r>
              <a:r>
                <a:rPr lang="en-US" sz="1100" b="0" i="0" u="none" strike="noStrike" cap="none" dirty="0" smtClean="0">
                  <a:solidFill>
                    <a:srgbClr val="000000"/>
                  </a:solidFill>
                  <a:latin typeface="Arial"/>
                  <a:ea typeface="Arial"/>
                  <a:cs typeface="Arial"/>
                  <a:sym typeface="Arial"/>
                </a:rPr>
                <a:t>user’s watch history.</a:t>
              </a:r>
              <a:endParaRPr lang="en-US" sz="1100" b="0" i="0" u="none" strike="noStrike" cap="none" dirty="0">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10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10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fade">
                                      <p:cBhvr>
                                        <p:cTn id="27" dur="1000"/>
                                        <p:tgtEl>
                                          <p:spTgt spid="1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5"/>
                                        </p:tgtEl>
                                        <p:attrNameLst>
                                          <p:attrName>style.visibility</p:attrName>
                                        </p:attrNameLst>
                                      </p:cBhvr>
                                      <p:to>
                                        <p:strVal val="visible"/>
                                      </p:to>
                                    </p:set>
                                    <p:animEffect transition="in" filter="fade">
                                      <p:cBhvr>
                                        <p:cTn id="32" dur="1000"/>
                                        <p:tgtEl>
                                          <p:spTgt spid="1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fade">
                                      <p:cBhvr>
                                        <p:cTn id="37" dur="1000"/>
                                        <p:tgtEl>
                                          <p:spTgt spid="16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fade">
                                      <p:cBhvr>
                                        <p:cTn id="42" dur="1000"/>
                                        <p:tgtEl>
                                          <p:spTgt spid="1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2"/>
                                        </p:tgtEl>
                                        <p:attrNameLst>
                                          <p:attrName>style.visibility</p:attrName>
                                        </p:attrNameLst>
                                      </p:cBhvr>
                                      <p:to>
                                        <p:strVal val="visible"/>
                                      </p:to>
                                    </p:set>
                                    <p:animEffect transition="in" filter="fade">
                                      <p:cBhvr>
                                        <p:cTn id="4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STEP3</a:t>
            </a:r>
          </a:p>
        </p:txBody>
      </p:sp>
      <p:pic>
        <p:nvPicPr>
          <p:cNvPr id="191" name="Shape 191"/>
          <p:cNvPicPr preferRelativeResize="0"/>
          <p:nvPr/>
        </p:nvPicPr>
        <p:blipFill rotWithShape="1">
          <a:blip r:embed="rId3">
            <a:alphaModFix/>
          </a:blip>
          <a:srcRect/>
          <a:stretch/>
        </p:blipFill>
        <p:spPr>
          <a:xfrm>
            <a:off x="3096201" y="1690199"/>
            <a:ext cx="4158761" cy="3428346"/>
          </a:xfrm>
          <a:prstGeom prst="rect">
            <a:avLst/>
          </a:prstGeom>
          <a:noFill/>
          <a:ln>
            <a:noFill/>
          </a:ln>
        </p:spPr>
      </p:pic>
      <p:grpSp>
        <p:nvGrpSpPr>
          <p:cNvPr id="192" name="Shape 192"/>
          <p:cNvGrpSpPr/>
          <p:nvPr/>
        </p:nvGrpSpPr>
        <p:grpSpPr>
          <a:xfrm>
            <a:off x="367322" y="3133969"/>
            <a:ext cx="2852615" cy="547644"/>
            <a:chOff x="367322" y="3133969"/>
            <a:chExt cx="2852615" cy="547644"/>
          </a:xfrm>
        </p:grpSpPr>
        <p:cxnSp>
          <p:nvCxnSpPr>
            <p:cNvPr id="193" name="Shape 193"/>
            <p:cNvCxnSpPr/>
            <p:nvPr/>
          </p:nvCxnSpPr>
          <p:spPr>
            <a:xfrm rot="10800000" flipH="1">
              <a:off x="2399323" y="3133969"/>
              <a:ext cx="820614" cy="281354"/>
            </a:xfrm>
            <a:prstGeom prst="straightConnector1">
              <a:avLst/>
            </a:prstGeom>
            <a:noFill/>
            <a:ln w="9525" cap="flat" cmpd="sng">
              <a:solidFill>
                <a:srgbClr val="C00000"/>
              </a:solidFill>
              <a:prstDash val="solid"/>
              <a:round/>
              <a:headEnd type="none" w="med" len="med"/>
              <a:tailEnd type="none" w="med" len="med"/>
            </a:ln>
          </p:spPr>
        </p:cxnSp>
        <p:sp>
          <p:nvSpPr>
            <p:cNvPr id="194" name="Shape 194"/>
            <p:cNvSpPr txBox="1"/>
            <p:nvPr/>
          </p:nvSpPr>
          <p:spPr>
            <a:xfrm>
              <a:off x="367322" y="3420003"/>
              <a:ext cx="2646878"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This button will renew your subscription</a:t>
              </a:r>
            </a:p>
          </p:txBody>
        </p:sp>
      </p:grpSp>
      <p:grpSp>
        <p:nvGrpSpPr>
          <p:cNvPr id="195" name="Shape 195"/>
          <p:cNvGrpSpPr/>
          <p:nvPr/>
        </p:nvGrpSpPr>
        <p:grpSpPr>
          <a:xfrm>
            <a:off x="5666153" y="4118707"/>
            <a:ext cx="2993291" cy="600163"/>
            <a:chOff x="5666153" y="4118707"/>
            <a:chExt cx="2993291" cy="600163"/>
          </a:xfrm>
        </p:grpSpPr>
        <p:cxnSp>
          <p:nvCxnSpPr>
            <p:cNvPr id="196" name="Shape 196"/>
            <p:cNvCxnSpPr/>
            <p:nvPr/>
          </p:nvCxnSpPr>
          <p:spPr>
            <a:xfrm rot="10800000" flipH="1">
              <a:off x="5666153" y="4228123"/>
              <a:ext cx="2086708" cy="187568"/>
            </a:xfrm>
            <a:prstGeom prst="straightConnector1">
              <a:avLst/>
            </a:prstGeom>
            <a:noFill/>
            <a:ln w="9525" cap="flat" cmpd="sng">
              <a:solidFill>
                <a:srgbClr val="C00000"/>
              </a:solidFill>
              <a:prstDash val="solid"/>
              <a:round/>
              <a:headEnd type="none" w="med" len="med"/>
              <a:tailEnd type="none" w="med" len="med"/>
            </a:ln>
          </p:spPr>
        </p:cxnSp>
        <p:sp>
          <p:nvSpPr>
            <p:cNvPr id="197" name="Shape 197"/>
            <p:cNvSpPr txBox="1"/>
            <p:nvPr/>
          </p:nvSpPr>
          <p:spPr>
            <a:xfrm>
              <a:off x="7752861" y="4118707"/>
              <a:ext cx="906583" cy="60016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Add new user to this account</a:t>
              </a:r>
            </a:p>
          </p:txBody>
        </p:sp>
      </p:grpSp>
      <p:grpSp>
        <p:nvGrpSpPr>
          <p:cNvPr id="198" name="Shape 198"/>
          <p:cNvGrpSpPr/>
          <p:nvPr/>
        </p:nvGrpSpPr>
        <p:grpSpPr>
          <a:xfrm>
            <a:off x="5376985" y="4939323"/>
            <a:ext cx="1688122" cy="1342626"/>
            <a:chOff x="5376985" y="4939323"/>
            <a:chExt cx="1688122" cy="1342626"/>
          </a:xfrm>
        </p:grpSpPr>
        <p:cxnSp>
          <p:nvCxnSpPr>
            <p:cNvPr id="199" name="Shape 199"/>
            <p:cNvCxnSpPr/>
            <p:nvPr/>
          </p:nvCxnSpPr>
          <p:spPr>
            <a:xfrm>
              <a:off x="5376985" y="4939323"/>
              <a:ext cx="398583" cy="742462"/>
            </a:xfrm>
            <a:prstGeom prst="straightConnector1">
              <a:avLst/>
            </a:prstGeom>
            <a:noFill/>
            <a:ln w="9525" cap="flat" cmpd="sng">
              <a:solidFill>
                <a:srgbClr val="C00000"/>
              </a:solidFill>
              <a:prstDash val="solid"/>
              <a:round/>
              <a:headEnd type="none" w="med" len="med"/>
              <a:tailEnd type="none" w="med" len="med"/>
            </a:ln>
          </p:spPr>
        </p:cxnSp>
        <p:sp>
          <p:nvSpPr>
            <p:cNvPr id="200" name="Shape 200"/>
            <p:cNvSpPr txBox="1"/>
            <p:nvPr/>
          </p:nvSpPr>
          <p:spPr>
            <a:xfrm>
              <a:off x="5376985" y="5681785"/>
              <a:ext cx="1688122" cy="60016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choose a user above and remove that user by this button</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10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fade">
                                      <p:cBhvr>
                                        <p:cTn id="17" dur="10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dirty="0">
                <a:solidFill>
                  <a:schemeClr val="accent1"/>
                </a:solidFill>
                <a:latin typeface="Calibri"/>
                <a:ea typeface="Calibri"/>
                <a:cs typeface="Calibri"/>
                <a:sym typeface="Calibri"/>
              </a:rPr>
              <a:t>PROGRAM INTRODUCTION </a:t>
            </a:r>
            <a:r>
              <a:rPr lang="en-US" sz="3600" b="0" i="0" u="none" strike="noStrike" cap="none" dirty="0">
                <a:solidFill>
                  <a:schemeClr val="accent1"/>
                </a:solidFill>
                <a:latin typeface="Calibri"/>
                <a:ea typeface="Calibri"/>
                <a:cs typeface="Calibri"/>
                <a:sym typeface="Calibri"/>
              </a:rPr>
              <a:t>– STEP3</a:t>
            </a:r>
          </a:p>
        </p:txBody>
      </p:sp>
      <p:pic>
        <p:nvPicPr>
          <p:cNvPr id="206" name="Shape 206"/>
          <p:cNvPicPr preferRelativeResize="0"/>
          <p:nvPr/>
        </p:nvPicPr>
        <p:blipFill rotWithShape="1">
          <a:blip r:embed="rId3">
            <a:alphaModFix/>
          </a:blip>
          <a:srcRect/>
          <a:stretch/>
        </p:blipFill>
        <p:spPr>
          <a:xfrm>
            <a:off x="2908633" y="1537787"/>
            <a:ext cx="4533899" cy="3737597"/>
          </a:xfrm>
          <a:prstGeom prst="rect">
            <a:avLst/>
          </a:prstGeom>
          <a:noFill/>
          <a:ln>
            <a:noFill/>
          </a:ln>
        </p:spPr>
      </p:pic>
      <p:grpSp>
        <p:nvGrpSpPr>
          <p:cNvPr id="207" name="Shape 207"/>
          <p:cNvGrpSpPr/>
          <p:nvPr/>
        </p:nvGrpSpPr>
        <p:grpSpPr>
          <a:xfrm>
            <a:off x="2115203" y="4822903"/>
            <a:ext cx="3337170" cy="1233209"/>
            <a:chOff x="2211752" y="4806462"/>
            <a:chExt cx="3337170" cy="1233209"/>
          </a:xfrm>
        </p:grpSpPr>
        <p:sp>
          <p:nvSpPr>
            <p:cNvPr id="208" name="Shape 208"/>
            <p:cNvSpPr/>
            <p:nvPr/>
          </p:nvSpPr>
          <p:spPr>
            <a:xfrm>
              <a:off x="3024553" y="4806462"/>
              <a:ext cx="2524369" cy="304799"/>
            </a:xfrm>
            <a:prstGeom prst="roundRect">
              <a:avLst>
                <a:gd name="adj" fmla="val 16667"/>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09" name="Shape 209"/>
            <p:cNvCxnSpPr/>
            <p:nvPr/>
          </p:nvCxnSpPr>
          <p:spPr>
            <a:xfrm flipH="1">
              <a:off x="2829169" y="5111262"/>
              <a:ext cx="328245" cy="328245"/>
            </a:xfrm>
            <a:prstGeom prst="straightConnector1">
              <a:avLst/>
            </a:prstGeom>
            <a:noFill/>
            <a:ln w="25400" cap="flat" cmpd="sng">
              <a:solidFill>
                <a:srgbClr val="C00000"/>
              </a:solidFill>
              <a:prstDash val="solid"/>
              <a:round/>
              <a:headEnd type="none" w="med" len="med"/>
              <a:tailEnd type="none" w="med" len="med"/>
            </a:ln>
            <a:effectLst>
              <a:outerShdw blurRad="39999" dist="20000" dir="5400000" rotWithShape="0">
                <a:srgbClr val="000000">
                  <a:alpha val="37647"/>
                </a:srgbClr>
              </a:outerShdw>
            </a:effectLst>
          </p:spPr>
        </p:cxnSp>
        <p:sp>
          <p:nvSpPr>
            <p:cNvPr id="210" name="Shape 210"/>
            <p:cNvSpPr txBox="1"/>
            <p:nvPr/>
          </p:nvSpPr>
          <p:spPr>
            <a:xfrm>
              <a:off x="2211752" y="5439507"/>
              <a:ext cx="1508369" cy="60016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dirty="0">
                  <a:solidFill>
                    <a:srgbClr val="000000"/>
                  </a:solidFill>
                  <a:latin typeface="Arial"/>
                  <a:ea typeface="Arial"/>
                  <a:cs typeface="Arial"/>
                  <a:sym typeface="Arial"/>
                </a:rPr>
                <a:t>Choose which season and episode you want to watch.</a:t>
              </a:r>
            </a:p>
          </p:txBody>
        </p:sp>
      </p:grpSp>
      <p:grpSp>
        <p:nvGrpSpPr>
          <p:cNvPr id="211" name="Shape 211"/>
          <p:cNvGrpSpPr/>
          <p:nvPr/>
        </p:nvGrpSpPr>
        <p:grpSpPr>
          <a:xfrm>
            <a:off x="6166337" y="4994030"/>
            <a:ext cx="1852246" cy="1062081"/>
            <a:chOff x="6166337" y="4994030"/>
            <a:chExt cx="1852246" cy="1062081"/>
          </a:xfrm>
        </p:grpSpPr>
        <p:cxnSp>
          <p:nvCxnSpPr>
            <p:cNvPr id="212" name="Shape 212"/>
            <p:cNvCxnSpPr/>
            <p:nvPr/>
          </p:nvCxnSpPr>
          <p:spPr>
            <a:xfrm>
              <a:off x="6166337" y="4994030"/>
              <a:ext cx="633047" cy="445477"/>
            </a:xfrm>
            <a:prstGeom prst="straightConnector1">
              <a:avLst/>
            </a:prstGeom>
            <a:noFill/>
            <a:ln w="9525" cap="flat" cmpd="sng">
              <a:solidFill>
                <a:srgbClr val="C00000"/>
              </a:solidFill>
              <a:prstDash val="solid"/>
              <a:round/>
              <a:headEnd type="none" w="med" len="med"/>
              <a:tailEnd type="none" w="med" len="med"/>
            </a:ln>
          </p:spPr>
        </p:cxnSp>
        <p:sp>
          <p:nvSpPr>
            <p:cNvPr id="213" name="Shape 213"/>
            <p:cNvSpPr txBox="1"/>
            <p:nvPr/>
          </p:nvSpPr>
          <p:spPr>
            <a:xfrm>
              <a:off x="6564922" y="5455948"/>
              <a:ext cx="1453661" cy="60016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You can add this TV show to your favorite list here</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STEP3</a:t>
            </a:r>
          </a:p>
        </p:txBody>
      </p:sp>
      <p:pic>
        <p:nvPicPr>
          <p:cNvPr id="219" name="Shape 219"/>
          <p:cNvPicPr preferRelativeResize="0"/>
          <p:nvPr/>
        </p:nvPicPr>
        <p:blipFill rotWithShape="1">
          <a:blip r:embed="rId3">
            <a:alphaModFix/>
          </a:blip>
          <a:srcRect/>
          <a:stretch/>
        </p:blipFill>
        <p:spPr>
          <a:xfrm>
            <a:off x="3209525" y="1987183"/>
            <a:ext cx="3932114" cy="3241506"/>
          </a:xfrm>
          <a:prstGeom prst="rect">
            <a:avLst/>
          </a:prstGeom>
          <a:noFill/>
          <a:ln>
            <a:noFill/>
          </a:ln>
        </p:spPr>
      </p:pic>
      <p:grpSp>
        <p:nvGrpSpPr>
          <p:cNvPr id="220" name="Shape 220"/>
          <p:cNvGrpSpPr/>
          <p:nvPr/>
        </p:nvGrpSpPr>
        <p:grpSpPr>
          <a:xfrm>
            <a:off x="3415323" y="2711938"/>
            <a:ext cx="5205046" cy="1107995"/>
            <a:chOff x="3415323" y="2711938"/>
            <a:chExt cx="5205046" cy="1107995"/>
          </a:xfrm>
        </p:grpSpPr>
        <p:sp>
          <p:nvSpPr>
            <p:cNvPr id="221" name="Shape 221"/>
            <p:cNvSpPr/>
            <p:nvPr/>
          </p:nvSpPr>
          <p:spPr>
            <a:xfrm>
              <a:off x="3415323" y="2922953"/>
              <a:ext cx="3071445" cy="265724"/>
            </a:xfrm>
            <a:prstGeom prst="roundRect">
              <a:avLst>
                <a:gd name="adj" fmla="val 16667"/>
              </a:avLst>
            </a:prstGeom>
            <a:noFill/>
            <a:ln w="254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222" name="Shape 222"/>
            <p:cNvCxnSpPr>
              <a:stCxn id="221" idx="3"/>
            </p:cNvCxnSpPr>
            <p:nvPr/>
          </p:nvCxnSpPr>
          <p:spPr>
            <a:xfrm rot="10800000" flipH="1">
              <a:off x="6486768" y="2985615"/>
              <a:ext cx="860700" cy="70200"/>
            </a:xfrm>
            <a:prstGeom prst="straightConnector1">
              <a:avLst/>
            </a:prstGeom>
            <a:noFill/>
            <a:ln w="25400" cap="flat" cmpd="sng">
              <a:solidFill>
                <a:srgbClr val="C00000"/>
              </a:solidFill>
              <a:prstDash val="solid"/>
              <a:round/>
              <a:headEnd type="none" w="med" len="med"/>
              <a:tailEnd type="none" w="med" len="med"/>
            </a:ln>
            <a:effectLst>
              <a:outerShdw blurRad="39999" dist="20000" dir="5400000" rotWithShape="0">
                <a:srgbClr val="000000">
                  <a:alpha val="37647"/>
                </a:srgbClr>
              </a:outerShdw>
            </a:effectLst>
          </p:spPr>
        </p:cxnSp>
        <p:sp>
          <p:nvSpPr>
            <p:cNvPr id="223" name="Shape 223"/>
            <p:cNvSpPr txBox="1"/>
            <p:nvPr/>
          </p:nvSpPr>
          <p:spPr>
            <a:xfrm>
              <a:off x="7347438" y="2711938"/>
              <a:ext cx="1272930" cy="110799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dirty="0">
                  <a:solidFill>
                    <a:srgbClr val="000000"/>
                  </a:solidFill>
                  <a:latin typeface="Arial"/>
                  <a:ea typeface="Arial"/>
                  <a:cs typeface="Arial"/>
                  <a:sym typeface="Arial"/>
                </a:rPr>
                <a:t>Choose </a:t>
              </a:r>
              <a:r>
                <a:rPr lang="en-US" sz="1100" b="0" i="0" u="none" strike="noStrike" cap="none" dirty="0" smtClean="0">
                  <a:solidFill>
                    <a:srgbClr val="000000"/>
                  </a:solidFill>
                  <a:latin typeface="Arial"/>
                  <a:ea typeface="Arial"/>
                  <a:cs typeface="Arial"/>
                  <a:sym typeface="Arial"/>
                </a:rPr>
                <a:t>a season </a:t>
              </a:r>
              <a:r>
                <a:rPr lang="en-US" sz="1100" b="0" i="0" u="none" strike="noStrike" cap="none" dirty="0">
                  <a:solidFill>
                    <a:srgbClr val="000000"/>
                  </a:solidFill>
                  <a:latin typeface="Arial"/>
                  <a:ea typeface="Arial"/>
                  <a:cs typeface="Arial"/>
                  <a:sym typeface="Arial"/>
                </a:rPr>
                <a:t>and episode </a:t>
              </a:r>
              <a:r>
                <a:rPr lang="en-US" sz="1100" b="0" i="0" u="none" strike="noStrike" cap="none" dirty="0" smtClean="0">
                  <a:solidFill>
                    <a:srgbClr val="000000"/>
                  </a:solidFill>
                  <a:latin typeface="Arial"/>
                  <a:ea typeface="Arial"/>
                  <a:cs typeface="Arial"/>
                  <a:sym typeface="Arial"/>
                </a:rPr>
                <a:t>number here</a:t>
              </a:r>
              <a:r>
                <a:rPr lang="en-US" sz="1100" b="0" i="0" u="none" strike="noStrike" cap="none" dirty="0">
                  <a:solidFill>
                    <a:srgbClr val="000000"/>
                  </a:solidFill>
                  <a:latin typeface="Arial"/>
                  <a:ea typeface="Arial"/>
                  <a:cs typeface="Arial"/>
                  <a:sym typeface="Arial"/>
                </a:rPr>
                <a:t>, then the service will display all </a:t>
              </a:r>
              <a:r>
                <a:rPr lang="en-US" sz="1100" b="0" i="0" u="none" strike="noStrike" cap="none" dirty="0" smtClean="0">
                  <a:solidFill>
                    <a:srgbClr val="000000"/>
                  </a:solidFill>
                  <a:latin typeface="Arial"/>
                  <a:ea typeface="Arial"/>
                  <a:cs typeface="Arial"/>
                  <a:sym typeface="Arial"/>
                </a:rPr>
                <a:t>info about </a:t>
              </a:r>
              <a:r>
                <a:rPr lang="en-US" sz="1100" b="0" i="0" u="none" strike="noStrike" cap="none" dirty="0">
                  <a:solidFill>
                    <a:srgbClr val="000000"/>
                  </a:solidFill>
                  <a:latin typeface="Arial"/>
                  <a:ea typeface="Arial"/>
                  <a:cs typeface="Arial"/>
                  <a:sym typeface="Arial"/>
                </a:rPr>
                <a:t>this show.</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4" name="Shape 205"/>
          <p:cNvSpPr txBox="1">
            <a:spLocks/>
          </p:cNvSpPr>
          <p:nvPr/>
        </p:nvSpPr>
        <p:spPr>
          <a:xfrm>
            <a:off x="489283" y="228600"/>
            <a:ext cx="9372600" cy="701842"/>
          </a:xfrm>
          <a:prstGeom prst="rect">
            <a:avLst/>
          </a:prstGeom>
          <a:noFill/>
          <a:ln>
            <a:noFill/>
          </a:ln>
        </p:spPr>
        <p:txBody>
          <a:bodyPr lIns="91425" tIns="45700" rIns="91425" bIns="45700" anchor="b" anchorCtr="0">
            <a:noAutofit/>
          </a:bodyPr>
          <a:lstStyle>
            <a:defPPr marR="0" lvl="0" algn="l" rtl="0">
              <a:lnSpc>
                <a:spcPct val="100000"/>
              </a:lnSpc>
              <a:spcBef>
                <a:spcPts val="0"/>
              </a:spcBef>
              <a:spcAft>
                <a:spcPts val="0"/>
              </a:spcAft>
            </a:defPPr>
            <a:lvl1pPr marL="0" marR="0" lvl="0" indent="0" algn="l" rtl="0">
              <a:lnSpc>
                <a:spcPct val="85000"/>
              </a:lnSpc>
              <a:spcBef>
                <a:spcPts val="0"/>
              </a:spcBef>
              <a:spcAft>
                <a:spcPts val="0"/>
              </a:spcAft>
              <a:buClr>
                <a:schemeClr val="accent1"/>
              </a:buClr>
              <a:buFont typeface="Calibri"/>
              <a:buNone/>
              <a:defRPr sz="6600" b="0" i="0" u="none" strike="noStrike" cap="none">
                <a:solidFill>
                  <a:schemeClr val="accent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pPr>
              <a:buSzPct val="25000"/>
            </a:pPr>
            <a:r>
              <a:rPr lang="en-US" sz="4400" dirty="0" smtClean="0"/>
              <a:t>Technology and Tools</a:t>
            </a:r>
            <a:endParaRPr lang="en-US" sz="3600" dirty="0"/>
          </a:p>
        </p:txBody>
      </p:sp>
      <p:pic>
        <p:nvPicPr>
          <p:cNvPr id="1026" name="Picture 2" descr="https://www.themoviedb.org/assets/23e473036b28a59bd5dcfde9c671b1c5/images/v4/logos/312x276-primary-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16" y="1269043"/>
            <a:ext cx="29718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a:srcRect l="30370" t="5392" r="56901" b="89882"/>
          <a:stretch/>
        </p:blipFill>
        <p:spPr bwMode="auto">
          <a:xfrm>
            <a:off x="1720851" y="4990391"/>
            <a:ext cx="5118094" cy="1065012"/>
          </a:xfrm>
          <a:prstGeom prst="rect">
            <a:avLst/>
          </a:prstGeom>
          <a:ln>
            <a:noFill/>
          </a:ln>
          <a:extLst>
            <a:ext uri="{53640926-AAD7-44D8-BBD7-CCE9431645EC}">
              <a14:shadowObscured xmlns:a14="http://schemas.microsoft.com/office/drawing/2010/main"/>
            </a:ext>
          </a:extLst>
        </p:spPr>
      </p:pic>
      <p:pic>
        <p:nvPicPr>
          <p:cNvPr id="1032" name="Picture 8" descr="Image result for My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890" y="2156344"/>
            <a:ext cx="2977928" cy="20134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isual studio logo tr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9854" y="411162"/>
            <a:ext cx="5850644" cy="1638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ython transparent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1492" y="3654640"/>
            <a:ext cx="2786317" cy="209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19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65218" y="2494546"/>
            <a:ext cx="10218822" cy="109086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6600" b="0" i="0" u="none" strike="noStrike" cap="none" dirty="0" smtClean="0">
                <a:solidFill>
                  <a:schemeClr val="accent1"/>
                </a:solidFill>
                <a:latin typeface="Calibri"/>
                <a:ea typeface="Calibri"/>
                <a:cs typeface="Calibri"/>
                <a:sym typeface="Calibri"/>
              </a:rPr>
              <a:t>Program Demonstration</a:t>
            </a:r>
            <a:endParaRPr lang="en-US" sz="6600" b="0" i="0" u="none" strike="noStrike"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dirty="0" smtClean="0">
                <a:solidFill>
                  <a:schemeClr val="accent1"/>
                </a:solidFill>
                <a:latin typeface="Calibri"/>
                <a:ea typeface="Calibri"/>
                <a:cs typeface="Calibri"/>
                <a:sym typeface="Calibri"/>
              </a:rPr>
              <a:t>Future Improvements</a:t>
            </a:r>
            <a:endParaRPr lang="en-US" sz="3600" b="0" i="0" u="none" strike="noStrike" cap="none" dirty="0">
              <a:solidFill>
                <a:schemeClr val="accent1"/>
              </a:solidFill>
              <a:latin typeface="Calibri"/>
              <a:ea typeface="Calibri"/>
              <a:cs typeface="Calibri"/>
              <a:sym typeface="Calibri"/>
            </a:endParaRPr>
          </a:p>
        </p:txBody>
      </p:sp>
      <p:sp>
        <p:nvSpPr>
          <p:cNvPr id="118" name="Shape 118"/>
          <p:cNvSpPr txBox="1">
            <a:spLocks noGrp="1"/>
          </p:cNvSpPr>
          <p:nvPr>
            <p:ph type="body" idx="1"/>
          </p:nvPr>
        </p:nvSpPr>
        <p:spPr>
          <a:xfrm>
            <a:off x="1981200" y="1981200"/>
            <a:ext cx="9055767" cy="4275220"/>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Search:</a:t>
            </a:r>
          </a:p>
          <a:p>
            <a:pPr lvl="1" indent="-274320">
              <a:spcBef>
                <a:spcPts val="0"/>
              </a:spcBef>
            </a:pPr>
            <a:r>
              <a:rPr lang="en-US" b="0" i="0" u="none" strike="noStrike" cap="none" dirty="0" smtClean="0">
                <a:solidFill>
                  <a:schemeClr val="dk1"/>
                </a:solidFill>
                <a:latin typeface="Calibri"/>
                <a:ea typeface="Calibri"/>
                <a:cs typeface="Calibri"/>
                <a:sym typeface="Calibri"/>
              </a:rPr>
              <a:t>spelling correction/suggestions</a:t>
            </a:r>
          </a:p>
          <a:p>
            <a:pPr lvl="1" indent="-274320">
              <a:spcBef>
                <a:spcPts val="0"/>
              </a:spcBef>
            </a:pPr>
            <a:r>
              <a:rPr lang="en-US" dirty="0" smtClean="0"/>
              <a:t>multiple genres and/or actors</a:t>
            </a:r>
          </a:p>
          <a:p>
            <a:pPr lvl="1" indent="-274320">
              <a:spcBef>
                <a:spcPts val="0"/>
              </a:spcBef>
            </a:pPr>
            <a:r>
              <a:rPr lang="en-US" dirty="0" smtClean="0"/>
              <a:t>refine by release date and network</a:t>
            </a:r>
          </a:p>
          <a:p>
            <a:pPr indent="-274320">
              <a:spcBef>
                <a:spcPts val="0"/>
              </a:spcBef>
            </a:pPr>
            <a:r>
              <a:rPr lang="en-US" dirty="0" smtClean="0"/>
              <a:t>Recommendations:</a:t>
            </a:r>
          </a:p>
          <a:p>
            <a:pPr lvl="1" indent="-274320">
              <a:spcBef>
                <a:spcPts val="0"/>
              </a:spcBef>
            </a:pPr>
            <a:r>
              <a:rPr lang="en-US" dirty="0" smtClean="0"/>
              <a:t>watch history</a:t>
            </a:r>
          </a:p>
          <a:p>
            <a:pPr lvl="1" indent="-274320">
              <a:spcBef>
                <a:spcPts val="0"/>
              </a:spcBef>
            </a:pPr>
            <a:r>
              <a:rPr lang="en-US" dirty="0" smtClean="0"/>
              <a:t>refine by genres and actors</a:t>
            </a:r>
          </a:p>
          <a:p>
            <a:pPr indent="-274320">
              <a:spcBef>
                <a:spcPts val="0"/>
              </a:spcBef>
            </a:pPr>
            <a:r>
              <a:rPr lang="en-US" dirty="0" smtClean="0"/>
              <a:t>Account/User Management:</a:t>
            </a:r>
          </a:p>
          <a:p>
            <a:pPr lvl="1" indent="-274320">
              <a:spcBef>
                <a:spcPts val="0"/>
              </a:spcBef>
            </a:pPr>
            <a:r>
              <a:rPr lang="en-US" dirty="0" smtClean="0"/>
              <a:t>payment acceptance</a:t>
            </a:r>
          </a:p>
          <a:p>
            <a:pPr indent="-274320">
              <a:spcBef>
                <a:spcPts val="0"/>
              </a:spcBef>
            </a:pPr>
            <a:r>
              <a:rPr lang="en-US" dirty="0" smtClean="0"/>
              <a:t>Shows:</a:t>
            </a:r>
          </a:p>
          <a:p>
            <a:pPr lvl="1" indent="-274320">
              <a:spcBef>
                <a:spcPts val="0"/>
              </a:spcBef>
            </a:pPr>
            <a:r>
              <a:rPr lang="en-US" dirty="0" smtClean="0"/>
              <a:t>more information</a:t>
            </a:r>
          </a:p>
          <a:p>
            <a:pPr lvl="1" indent="-274320">
              <a:spcBef>
                <a:spcPts val="0"/>
              </a:spcBef>
            </a:pPr>
            <a:r>
              <a:rPr lang="en-US" dirty="0" smtClean="0"/>
              <a:t>ability to actually play the show</a:t>
            </a:r>
          </a:p>
        </p:txBody>
      </p:sp>
    </p:spTree>
    <p:extLst>
      <p:ext uri="{BB962C8B-B14F-4D97-AF65-F5344CB8AC3E}">
        <p14:creationId xmlns:p14="http://schemas.microsoft.com/office/powerpoint/2010/main" val="31675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 calcmode="lin" valueType="num">
                                      <p:cBhvr additive="base">
                                        <p:cTn id="7" dur="1000"/>
                                        <p:tgtEl>
                                          <p:spTgt spid="1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 calcmode="lin" valueType="num">
                                      <p:cBhvr additive="base">
                                        <p:cTn id="12" dur="1000"/>
                                        <p:tgtEl>
                                          <p:spTgt spid="1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8">
                                            <p:txEl>
                                              <p:pRg st="2" end="2"/>
                                            </p:txEl>
                                          </p:spTgt>
                                        </p:tgtEl>
                                        <p:attrNameLst>
                                          <p:attrName>style.visibility</p:attrName>
                                        </p:attrNameLst>
                                      </p:cBhvr>
                                      <p:to>
                                        <p:strVal val="visible"/>
                                      </p:to>
                                    </p:set>
                                    <p:anim calcmode="lin" valueType="num">
                                      <p:cBhvr additive="base">
                                        <p:cTn id="17" dur="1000"/>
                                        <p:tgtEl>
                                          <p:spTgt spid="1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18">
                                            <p:txEl>
                                              <p:pRg st="3" end="3"/>
                                            </p:txEl>
                                          </p:spTgt>
                                        </p:tgtEl>
                                        <p:attrNameLst>
                                          <p:attrName>style.visibility</p:attrName>
                                        </p:attrNameLst>
                                      </p:cBhvr>
                                      <p:to>
                                        <p:strVal val="visible"/>
                                      </p:to>
                                    </p:set>
                                    <p:anim calcmode="lin" valueType="num">
                                      <p:cBhvr additive="base">
                                        <p:cTn id="22" dur="1000"/>
                                        <p:tgtEl>
                                          <p:spTgt spid="11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8">
                                            <p:txEl>
                                              <p:pRg st="4" end="4"/>
                                            </p:txEl>
                                          </p:spTgt>
                                        </p:tgtEl>
                                        <p:attrNameLst>
                                          <p:attrName>style.visibility</p:attrName>
                                        </p:attrNameLst>
                                      </p:cBhvr>
                                      <p:to>
                                        <p:strVal val="visible"/>
                                      </p:to>
                                    </p:set>
                                    <p:anim calcmode="lin" valueType="num">
                                      <p:cBhvr additive="base">
                                        <p:cTn id="27" dur="1000"/>
                                        <p:tgtEl>
                                          <p:spTgt spid="11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18">
                                            <p:txEl>
                                              <p:pRg st="5" end="5"/>
                                            </p:txEl>
                                          </p:spTgt>
                                        </p:tgtEl>
                                        <p:attrNameLst>
                                          <p:attrName>style.visibility</p:attrName>
                                        </p:attrNameLst>
                                      </p:cBhvr>
                                      <p:to>
                                        <p:strVal val="visible"/>
                                      </p:to>
                                    </p:set>
                                    <p:anim calcmode="lin" valueType="num">
                                      <p:cBhvr additive="base">
                                        <p:cTn id="32" dur="1000"/>
                                        <p:tgtEl>
                                          <p:spTgt spid="11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8">
                                            <p:txEl>
                                              <p:pRg st="6" end="6"/>
                                            </p:txEl>
                                          </p:spTgt>
                                        </p:tgtEl>
                                        <p:attrNameLst>
                                          <p:attrName>style.visibility</p:attrName>
                                        </p:attrNameLst>
                                      </p:cBhvr>
                                      <p:to>
                                        <p:strVal val="visible"/>
                                      </p:to>
                                    </p:set>
                                    <p:anim calcmode="lin" valueType="num">
                                      <p:cBhvr additive="base">
                                        <p:cTn id="37" dur="1000"/>
                                        <p:tgtEl>
                                          <p:spTgt spid="11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18">
                                            <p:txEl>
                                              <p:pRg st="7" end="7"/>
                                            </p:txEl>
                                          </p:spTgt>
                                        </p:tgtEl>
                                        <p:attrNameLst>
                                          <p:attrName>style.visibility</p:attrName>
                                        </p:attrNameLst>
                                      </p:cBhvr>
                                      <p:to>
                                        <p:strVal val="visible"/>
                                      </p:to>
                                    </p:set>
                                    <p:anim calcmode="lin" valueType="num">
                                      <p:cBhvr additive="base">
                                        <p:cTn id="42" dur="1000"/>
                                        <p:tgtEl>
                                          <p:spTgt spid="118">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18">
                                            <p:txEl>
                                              <p:pRg st="8" end="8"/>
                                            </p:txEl>
                                          </p:spTgt>
                                        </p:tgtEl>
                                        <p:attrNameLst>
                                          <p:attrName>style.visibility</p:attrName>
                                        </p:attrNameLst>
                                      </p:cBhvr>
                                      <p:to>
                                        <p:strVal val="visible"/>
                                      </p:to>
                                    </p:set>
                                    <p:anim calcmode="lin" valueType="num">
                                      <p:cBhvr additive="base">
                                        <p:cTn id="47" dur="1000"/>
                                        <p:tgtEl>
                                          <p:spTgt spid="118">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18">
                                            <p:txEl>
                                              <p:pRg st="9" end="9"/>
                                            </p:txEl>
                                          </p:spTgt>
                                        </p:tgtEl>
                                        <p:attrNameLst>
                                          <p:attrName>style.visibility</p:attrName>
                                        </p:attrNameLst>
                                      </p:cBhvr>
                                      <p:to>
                                        <p:strVal val="visible"/>
                                      </p:to>
                                    </p:set>
                                    <p:anim calcmode="lin" valueType="num">
                                      <p:cBhvr additive="base">
                                        <p:cTn id="52" dur="1000"/>
                                        <p:tgtEl>
                                          <p:spTgt spid="118">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18">
                                            <p:txEl>
                                              <p:pRg st="10" end="10"/>
                                            </p:txEl>
                                          </p:spTgt>
                                        </p:tgtEl>
                                        <p:attrNameLst>
                                          <p:attrName>style.visibility</p:attrName>
                                        </p:attrNameLst>
                                      </p:cBhvr>
                                      <p:to>
                                        <p:strVal val="visible"/>
                                      </p:to>
                                    </p:set>
                                    <p:anim calcmode="lin" valueType="num">
                                      <p:cBhvr additive="base">
                                        <p:cTn id="57" dur="1000"/>
                                        <p:tgtEl>
                                          <p:spTgt spid="118">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18">
                                            <p:txEl>
                                              <p:pRg st="11" end="11"/>
                                            </p:txEl>
                                          </p:spTgt>
                                        </p:tgtEl>
                                        <p:attrNameLst>
                                          <p:attrName>style.visibility</p:attrName>
                                        </p:attrNameLst>
                                      </p:cBhvr>
                                      <p:to>
                                        <p:strVal val="visible"/>
                                      </p:to>
                                    </p:set>
                                    <p:anim calcmode="lin" valueType="num">
                                      <p:cBhvr additive="base">
                                        <p:cTn id="62" dur="1000"/>
                                        <p:tgtEl>
                                          <p:spTgt spid="118">
                                            <p:txEl>
                                              <p:pRg st="11" end="1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rotWithShape="1">
          <a:blip r:embed="rId3">
            <a:alphaModFix/>
          </a:blip>
          <a:srcRect/>
          <a:stretch/>
        </p:blipFill>
        <p:spPr>
          <a:xfrm>
            <a:off x="1000375" y="429277"/>
            <a:ext cx="3639803" cy="3639803"/>
          </a:xfrm>
          <a:prstGeom prst="rect">
            <a:avLst/>
          </a:prstGeom>
          <a:noFill/>
          <a:ln>
            <a:noFill/>
          </a:ln>
        </p:spPr>
      </p:pic>
      <p:sp>
        <p:nvSpPr>
          <p:cNvPr id="234" name="Shape 234"/>
          <p:cNvSpPr txBox="1"/>
          <p:nvPr/>
        </p:nvSpPr>
        <p:spPr>
          <a:xfrm>
            <a:off x="462087" y="4490048"/>
            <a:ext cx="5132597" cy="19370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400" b="0" i="0" u="none" strike="noStrike" cap="none" dirty="0">
                <a:solidFill>
                  <a:schemeClr val="dk1"/>
                </a:solidFill>
                <a:latin typeface="Calibri"/>
                <a:ea typeface="Calibri"/>
                <a:cs typeface="Calibri"/>
                <a:sym typeface="Calibri"/>
              </a:rPr>
              <a:t>Thanks for watching and listening</a:t>
            </a:r>
            <a:r>
              <a:rPr lang="en-US" sz="2400" b="0" i="0" u="none" strike="noStrike" cap="none" dirty="0" smtClean="0">
                <a:solidFill>
                  <a:schemeClr val="dk1"/>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ct val="25000"/>
              <a:buFont typeface="Calibri"/>
              <a:buNone/>
            </a:pPr>
            <a:r>
              <a:rPr lang="en-US" sz="2400" dirty="0" smtClean="0">
                <a:solidFill>
                  <a:schemeClr val="dk1"/>
                </a:solidFill>
                <a:latin typeface="Calibri"/>
                <a:ea typeface="Calibri"/>
                <a:cs typeface="Calibri"/>
                <a:sym typeface="Calibri"/>
              </a:rPr>
              <a:t>Any </a:t>
            </a:r>
            <a:r>
              <a:rPr lang="en-US" sz="2400" dirty="0" smtClean="0">
                <a:solidFill>
                  <a:schemeClr val="dk1"/>
                </a:solidFill>
                <a:latin typeface="Calibri"/>
                <a:ea typeface="Calibri"/>
                <a:cs typeface="Calibri"/>
                <a:sym typeface="Calibri"/>
              </a:rPr>
              <a:t>questions</a:t>
            </a:r>
            <a:r>
              <a:rPr lang="en-US" sz="2400" dirty="0" smtClean="0">
                <a:solidFill>
                  <a:schemeClr val="dk1"/>
                </a:solidFill>
                <a:latin typeface="Calibri"/>
                <a:ea typeface="Calibri"/>
                <a:cs typeface="Calibri"/>
                <a:sym typeface="Calibri"/>
              </a:rPr>
              <a:t>?</a:t>
            </a:r>
            <a:endParaRPr lang="en-US" sz="2400" b="0" i="0" u="none" strike="noStrike" cap="none" dirty="0">
              <a:solidFill>
                <a:schemeClr val="dk1"/>
              </a:solidFill>
              <a:latin typeface="Calibri"/>
              <a:ea typeface="Calibri"/>
              <a:cs typeface="Calibri"/>
              <a:sym typeface="Calibri"/>
            </a:endParaRPr>
          </a:p>
        </p:txBody>
      </p:sp>
      <p:sp>
        <p:nvSpPr>
          <p:cNvPr id="235" name="Shape 235"/>
          <p:cNvSpPr txBox="1"/>
          <p:nvPr/>
        </p:nvSpPr>
        <p:spPr>
          <a:xfrm>
            <a:off x="7756357" y="2181725"/>
            <a:ext cx="2911641" cy="230832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7200" b="0" i="0" u="none" strike="noStrike" cap="none" dirty="0">
                <a:solidFill>
                  <a:schemeClr val="dk1"/>
                </a:solidFill>
                <a:latin typeface="Arial"/>
                <a:ea typeface="Arial"/>
                <a:cs typeface="Arial"/>
                <a:sym typeface="Arial"/>
              </a:rPr>
              <a:t>THE</a:t>
            </a:r>
          </a:p>
          <a:p>
            <a:pPr marL="0" marR="0" lvl="0" indent="0" algn="l" rtl="0">
              <a:lnSpc>
                <a:spcPct val="100000"/>
              </a:lnSpc>
              <a:spcBef>
                <a:spcPts val="0"/>
              </a:spcBef>
              <a:spcAft>
                <a:spcPts val="0"/>
              </a:spcAft>
              <a:buClr>
                <a:schemeClr val="dk1"/>
              </a:buClr>
              <a:buSzPct val="25000"/>
              <a:buFont typeface="Arial"/>
              <a:buNone/>
            </a:pPr>
            <a:r>
              <a:rPr lang="en-US" sz="7200" b="0" i="0" u="none" strike="noStrike" cap="none" dirty="0">
                <a:solidFill>
                  <a:schemeClr val="dk1"/>
                </a:solidFill>
                <a:latin typeface="Arial"/>
                <a:ea typeface="Arial"/>
                <a:cs typeface="Arial"/>
                <a:sym typeface="Arial"/>
              </a:rPr>
              <a:t>   END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p:nvPr/>
        </p:nvSpPr>
        <p:spPr>
          <a:xfrm>
            <a:off x="818147" y="405062"/>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PRESENTATION GOALS</a:t>
            </a:r>
          </a:p>
        </p:txBody>
      </p:sp>
      <p:sp>
        <p:nvSpPr>
          <p:cNvPr id="87" name="Shape 87"/>
          <p:cNvSpPr txBox="1">
            <a:spLocks noGrp="1"/>
          </p:cNvSpPr>
          <p:nvPr>
            <p:ph type="body" idx="1"/>
          </p:nvPr>
        </p:nvSpPr>
        <p:spPr>
          <a:xfrm>
            <a:off x="818147" y="1939291"/>
            <a:ext cx="9372600" cy="4483101"/>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ER Diagram</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Database </a:t>
            </a:r>
            <a:r>
              <a:rPr lang="en-US" sz="2400" b="0" i="0" u="none" strike="noStrike" cap="none" dirty="0" smtClean="0">
                <a:solidFill>
                  <a:schemeClr val="dk1"/>
                </a:solidFill>
                <a:latin typeface="Calibri"/>
                <a:ea typeface="Calibri"/>
                <a:cs typeface="Calibri"/>
                <a:sym typeface="Calibri"/>
              </a:rPr>
              <a:t>Description and Details</a:t>
            </a:r>
            <a:endParaRPr lang="en-US" sz="2400" b="0" i="0" u="none" strike="noStrike" cap="none" dirty="0">
              <a:solidFill>
                <a:schemeClr val="dk1"/>
              </a:solidFill>
              <a:latin typeface="Calibri"/>
              <a:ea typeface="Calibri"/>
              <a:cs typeface="Calibri"/>
              <a:sym typeface="Calibri"/>
            </a:endParaRP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Program Introduction</a:t>
            </a: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Program </a:t>
            </a:r>
            <a:r>
              <a:rPr lang="en-US" sz="2400" b="0" i="0" u="none" strike="noStrike" cap="none" dirty="0" smtClean="0">
                <a:solidFill>
                  <a:schemeClr val="dk1"/>
                </a:solidFill>
                <a:latin typeface="Calibri"/>
                <a:ea typeface="Calibri"/>
                <a:cs typeface="Calibri"/>
                <a:sym typeface="Calibri"/>
              </a:rPr>
              <a:t>Demonstration</a:t>
            </a:r>
            <a:endParaRPr lang="en-US" sz="2400" b="0" i="0" u="none" strike="noStrike" cap="none" dirty="0">
              <a:solidFill>
                <a:schemeClr val="dk1"/>
              </a:solidFill>
              <a:latin typeface="Calibri"/>
              <a:ea typeface="Calibri"/>
              <a:cs typeface="Calibri"/>
              <a:sym typeface="Calibri"/>
            </a:endParaRPr>
          </a:p>
          <a:p>
            <a:pPr marL="0" marR="0" lvl="0" indent="0" algn="l" rtl="0">
              <a:lnSpc>
                <a:spcPct val="90000"/>
              </a:lnSpc>
              <a:spcBef>
                <a:spcPts val="1800"/>
              </a:spcBef>
              <a:spcAft>
                <a:spcPts val="0"/>
              </a:spcAft>
              <a:buClr>
                <a:schemeClr val="dk1"/>
              </a:buClr>
              <a:buSzPct val="250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ER 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046" y="1082842"/>
            <a:ext cx="7214907" cy="5209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1981200" y="1981200"/>
            <a:ext cx="9055767" cy="4275220"/>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We designed a database system called “</a:t>
            </a:r>
            <a:r>
              <a:rPr lang="en-US" sz="2400" b="0" i="0" u="none" strike="noStrike" cap="none" dirty="0" err="1">
                <a:solidFill>
                  <a:schemeClr val="dk1"/>
                </a:solidFill>
                <a:latin typeface="Calibri"/>
                <a:ea typeface="Calibri"/>
                <a:cs typeface="Calibri"/>
                <a:sym typeface="Calibri"/>
              </a:rPr>
              <a:t>WeWatch</a:t>
            </a:r>
            <a:r>
              <a:rPr lang="en-US" sz="2400" b="0" i="0" u="none" strike="noStrike" cap="none" dirty="0">
                <a:solidFill>
                  <a:schemeClr val="dk1"/>
                </a:solidFill>
                <a:latin typeface="Calibri"/>
                <a:ea typeface="Calibri"/>
                <a:cs typeface="Calibri"/>
                <a:sym typeface="Calibri"/>
              </a:rPr>
              <a:t>” to store information about </a:t>
            </a:r>
            <a:r>
              <a:rPr lang="en-US" sz="2400" b="0" i="0" u="none" strike="noStrike" cap="none" dirty="0" smtClean="0">
                <a:solidFill>
                  <a:schemeClr val="dk1"/>
                </a:solidFill>
                <a:latin typeface="Calibri"/>
                <a:ea typeface="Calibri"/>
                <a:cs typeface="Calibri"/>
                <a:sym typeface="Calibri"/>
              </a:rPr>
              <a:t>movi</a:t>
            </a:r>
            <a:r>
              <a:rPr lang="en-US" dirty="0" smtClean="0"/>
              <a:t>es, television series, and the accounts that use the service</a:t>
            </a:r>
            <a:r>
              <a:rPr lang="en-US" sz="2400" b="0" i="0" u="none" strike="noStrike" cap="none" dirty="0" smtClean="0">
                <a:solidFill>
                  <a:schemeClr val="dk1"/>
                </a:solidFill>
                <a:latin typeface="Calibri"/>
                <a:ea typeface="Calibri"/>
                <a:cs typeface="Calibri"/>
                <a:sym typeface="Calibri"/>
              </a:rPr>
              <a:t>.</a:t>
            </a:r>
            <a:endParaRPr lang="en-US" sz="2400" b="0" i="0" u="none" strike="noStrike" cap="none" dirty="0">
              <a:solidFill>
                <a:schemeClr val="dk1"/>
              </a:solidFill>
              <a:latin typeface="Calibri"/>
              <a:ea typeface="Calibri"/>
              <a:cs typeface="Calibri"/>
              <a:sym typeface="Calibri"/>
            </a:endParaRPr>
          </a:p>
          <a:p>
            <a:pPr marL="274320" marR="0" lvl="0" indent="-274320" algn="l" rtl="0">
              <a:lnSpc>
                <a:spcPct val="90000"/>
              </a:lnSpc>
              <a:spcBef>
                <a:spcPts val="18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The service will allow subscribers to view any movie or television series within the database. It will also allow subscribers to manage their favorite movies or </a:t>
            </a:r>
            <a:r>
              <a:rPr lang="en-US" sz="2400" b="0" i="0" u="none" strike="noStrike" cap="none" dirty="0" smtClean="0">
                <a:solidFill>
                  <a:schemeClr val="dk1"/>
                </a:solidFill>
                <a:latin typeface="Calibri"/>
                <a:ea typeface="Calibri"/>
                <a:cs typeface="Calibri"/>
                <a:sym typeface="Calibri"/>
              </a:rPr>
              <a:t>television </a:t>
            </a:r>
            <a:r>
              <a:rPr lang="en-US" sz="2400" b="0" i="0" u="none" strike="noStrike" cap="none" dirty="0">
                <a:solidFill>
                  <a:schemeClr val="dk1"/>
                </a:solidFill>
                <a:latin typeface="Calibri"/>
                <a:ea typeface="Calibri"/>
                <a:cs typeface="Calibri"/>
                <a:sym typeface="Calibri"/>
              </a:rPr>
              <a:t>series</a:t>
            </a:r>
            <a:r>
              <a:rPr lang="en-US" sz="2400" b="0" i="0" u="none" strike="noStrike" cap="none" dirty="0" smtClean="0">
                <a:solidFill>
                  <a:schemeClr val="dk1"/>
                </a:solidFill>
                <a:latin typeface="Calibri"/>
                <a:ea typeface="Calibri"/>
                <a:cs typeface="Calibri"/>
                <a:sym typeface="Calibri"/>
              </a:rPr>
              <a:t>.</a:t>
            </a:r>
          </a:p>
          <a:p>
            <a:pPr marL="274320" marR="0" lvl="0" indent="-274320" algn="l" rtl="0">
              <a:lnSpc>
                <a:spcPct val="90000"/>
              </a:lnSpc>
              <a:spcBef>
                <a:spcPts val="1800"/>
              </a:spcBef>
              <a:spcAft>
                <a:spcPts val="0"/>
              </a:spcAft>
              <a:buClr>
                <a:schemeClr val="dk1"/>
              </a:buClr>
              <a:buSzPct val="100000"/>
              <a:buFont typeface="Arial"/>
              <a:buChar char="▪"/>
            </a:pPr>
            <a:r>
              <a:rPr lang="en-US" dirty="0" smtClean="0"/>
              <a:t>Target users include anyone who enjoys watching movies or TV shows or someone that just wants to learn more about a specific movie or TV show</a:t>
            </a:r>
            <a:endParaRPr lang="en-US" dirty="0"/>
          </a:p>
        </p:txBody>
      </p:sp>
      <p:sp>
        <p:nvSpPr>
          <p:cNvPr id="99" name="Shape 99"/>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DATABASE DESCRIPTION</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1000"/>
                                        <p:tgtEl>
                                          <p:spTgt spid="9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 calcmode="lin" valueType="num">
                                      <p:cBhvr additive="base">
                                        <p:cTn id="12" dur="1000"/>
                                        <p:tgtEl>
                                          <p:spTgt spid="9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 calcmode="lin" valueType="num">
                                      <p:cBhvr additive="base">
                                        <p:cTn id="17" dur="1000"/>
                                        <p:tgtEl>
                                          <p:spTgt spid="9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1981200" y="1082841"/>
            <a:ext cx="9372600" cy="5133474"/>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account will have an account ID, email address, and password, start date and end date. The account ID will define each individual account. The email address will be the account login username, and the password is just the password. The start date is the date when this account created. And the end date will identify whether this account is expired or not.</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A user will have a name associated with it and an ID defining it. Several users may be associated with a single account, but each account must have at least one user.</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show is defined by a unique ID. It also includes show’s name, homepage, poster and description. A show can be defined as either a movie or a television series. Each movie has a release date and duration. Each television series also has the television channel associated with it. Users will be able to keep track of their favorite shows. And the service will automatically track what each user watched.</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Season is a weak-entity set for TV and episodes is a weak-entity set for season. Each season has a year and an season-number defining it. Each episode has an air-date and a name associated with it, it also has an episode-number defining it.</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actor is defined by a unique ID and has a name associated with him. Each Actor can be in many TV series and many movies. Also, movies and TV series can have many actors.</a:t>
            </a:r>
          </a:p>
          <a:p>
            <a:pPr marL="274320" marR="0" lvl="0" indent="-274320" algn="l" rtl="0">
              <a:lnSpc>
                <a:spcPct val="90000"/>
              </a:lnSpc>
              <a:spcBef>
                <a:spcPts val="1800"/>
              </a:spcBef>
              <a:spcAft>
                <a:spcPts val="0"/>
              </a:spcAft>
              <a:buClr>
                <a:schemeClr val="dk1"/>
              </a:buClr>
              <a:buSzPct val="100000"/>
              <a:buFont typeface="Arial"/>
              <a:buChar char="▪"/>
            </a:pPr>
            <a:r>
              <a:rPr lang="en-US" sz="1600" b="0" i="0" u="none" strike="noStrike" cap="none">
                <a:solidFill>
                  <a:schemeClr val="dk1"/>
                </a:solidFill>
                <a:latin typeface="Calibri"/>
                <a:ea typeface="Calibri"/>
                <a:cs typeface="Calibri"/>
                <a:sym typeface="Calibri"/>
              </a:rPr>
              <a:t>Each genre is defined by a unique ID and has a name associated with it. For a single movie or TV, there can be several genres.</a:t>
            </a:r>
          </a:p>
        </p:txBody>
      </p:sp>
      <p:sp>
        <p:nvSpPr>
          <p:cNvPr id="105" name="Shape 105"/>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DATABASE DESCRIPTION</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1000"/>
                                        <p:tgtEl>
                                          <p:spTgt spid="10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 calcmode="lin" valueType="num">
                                      <p:cBhvr additive="base">
                                        <p:cTn id="12" dur="1000"/>
                                        <p:tgtEl>
                                          <p:spTgt spid="10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 calcmode="lin" valueType="num">
                                      <p:cBhvr additive="base">
                                        <p:cTn id="17" dur="1000"/>
                                        <p:tgtEl>
                                          <p:spTgt spid="10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 calcmode="lin" valueType="num">
                                      <p:cBhvr additive="base">
                                        <p:cTn id="22" dur="1000"/>
                                        <p:tgtEl>
                                          <p:spTgt spid="10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 calcmode="lin" valueType="num">
                                      <p:cBhvr additive="base">
                                        <p:cTn id="27" dur="1000"/>
                                        <p:tgtEl>
                                          <p:spTgt spid="10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 calcmode="lin" valueType="num">
                                      <p:cBhvr additive="base">
                                        <p:cTn id="32" dur="1000"/>
                                        <p:tgtEl>
                                          <p:spTgt spid="104">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3959" b="0" i="0" u="none" strike="noStrike" cap="none">
                <a:solidFill>
                  <a:schemeClr val="accent1"/>
                </a:solidFill>
                <a:latin typeface="Calibri"/>
                <a:ea typeface="Calibri"/>
                <a:cs typeface="Calibri"/>
                <a:sym typeface="Calibri"/>
              </a:rPr>
              <a:t>DATABASE DESCRIPTION - </a:t>
            </a:r>
            <a:r>
              <a:rPr lang="en-US" sz="3600" b="0" i="0" u="none" strike="noStrike" cap="none">
                <a:solidFill>
                  <a:schemeClr val="accent1"/>
                </a:solidFill>
                <a:latin typeface="Calibri"/>
                <a:ea typeface="Calibri"/>
                <a:cs typeface="Calibri"/>
                <a:sym typeface="Calibri"/>
              </a:rPr>
              <a:t>DATABASE SCHEMA</a:t>
            </a:r>
          </a:p>
        </p:txBody>
      </p:sp>
      <p:sp>
        <p:nvSpPr>
          <p:cNvPr id="111" name="Shape 111"/>
          <p:cNvSpPr txBox="1">
            <a:spLocks noGrp="1"/>
          </p:cNvSpPr>
          <p:nvPr>
            <p:ph type="body" idx="1"/>
          </p:nvPr>
        </p:nvSpPr>
        <p:spPr>
          <a:xfrm>
            <a:off x="1981199" y="1082841"/>
            <a:ext cx="5157537" cy="5454316"/>
          </a:xfrm>
          <a:prstGeom prst="rect">
            <a:avLst/>
          </a:prstGeom>
          <a:noFill/>
          <a:ln>
            <a:noFill/>
          </a:ln>
        </p:spPr>
        <p:txBody>
          <a:bodyPr lIns="91425" tIns="45700" rIns="91425" bIns="45700" anchor="t" anchorCtr="0">
            <a:noAutofit/>
          </a:bodyPr>
          <a:lstStyle/>
          <a:p>
            <a:pPr marL="274320" marR="0" lvl="0" indent="-274320" algn="l" rtl="0">
              <a:lnSpc>
                <a:spcPct val="80000"/>
              </a:lnSpc>
              <a:spcBef>
                <a:spcPts val="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accounts </a:t>
            </a:r>
            <a:r>
              <a:rPr lang="en-US" sz="1480" b="0" i="0" u="none" strike="noStrike" cap="none" dirty="0">
                <a:solidFill>
                  <a:schemeClr val="dk1"/>
                </a:solidFill>
                <a:latin typeface="Calibri"/>
                <a:ea typeface="Calibri"/>
                <a:cs typeface="Calibri"/>
                <a:sym typeface="Calibri"/>
              </a:rPr>
              <a:t>(</a:t>
            </a:r>
            <a:r>
              <a:rPr lang="en-US" sz="1480" b="0" i="0" u="sng" strike="noStrike" cap="none" dirty="0">
                <a:solidFill>
                  <a:schemeClr val="dk1"/>
                </a:solidFill>
                <a:latin typeface="Calibri"/>
                <a:ea typeface="Calibri"/>
                <a:cs typeface="Calibri"/>
                <a:sym typeface="Calibri"/>
              </a:rPr>
              <a:t>id</a:t>
            </a:r>
            <a:r>
              <a:rPr lang="en-US" sz="1480" b="0" i="0" u="none" strike="noStrike" cap="none" dirty="0">
                <a:solidFill>
                  <a:schemeClr val="dk1"/>
                </a:solidFill>
                <a:latin typeface="Calibri"/>
                <a:ea typeface="Calibri"/>
                <a:cs typeface="Calibri"/>
                <a:sym typeface="Calibri"/>
              </a:rPr>
              <a:t>, email, password, start, end);</a:t>
            </a:r>
          </a:p>
          <a:p>
            <a:pPr marL="274320" marR="0" lvl="0" indent="-274320" algn="l" rtl="0">
              <a:lnSpc>
                <a:spcPct val="80000"/>
              </a:lnSpc>
              <a:spcBef>
                <a:spcPts val="180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users </a:t>
            </a:r>
            <a:r>
              <a:rPr lang="en-US" sz="1480" b="0" i="0" u="none" strike="noStrike" cap="none" dirty="0">
                <a:solidFill>
                  <a:schemeClr val="dk1"/>
                </a:solidFill>
                <a:latin typeface="Calibri"/>
                <a:ea typeface="Calibri"/>
                <a:cs typeface="Calibri"/>
                <a:sym typeface="Calibri"/>
              </a:rPr>
              <a:t>(</a:t>
            </a:r>
            <a:r>
              <a:rPr lang="en-US" sz="1480" b="0" i="0" u="sng" strike="noStrike" cap="none" dirty="0">
                <a:solidFill>
                  <a:schemeClr val="dk1"/>
                </a:solidFill>
                <a:latin typeface="Calibri"/>
                <a:ea typeface="Calibri"/>
                <a:cs typeface="Calibri"/>
                <a:sym typeface="Calibri"/>
              </a:rPr>
              <a:t>id</a:t>
            </a:r>
            <a:r>
              <a:rPr lang="en-US" sz="1480" b="0" i="0" u="none" strike="noStrike" cap="none" dirty="0">
                <a:solidFill>
                  <a:schemeClr val="dk1"/>
                </a:solidFill>
                <a:latin typeface="Calibri"/>
                <a:ea typeface="Calibri"/>
                <a:cs typeface="Calibri"/>
                <a:sym typeface="Calibri"/>
              </a:rPr>
              <a:t>, name, </a:t>
            </a:r>
            <a:r>
              <a:rPr lang="en-US" sz="1480" b="0" i="0" u="sng" strike="noStrike" cap="none" dirty="0">
                <a:solidFill>
                  <a:schemeClr val="dk1"/>
                </a:solidFill>
                <a:latin typeface="Calibri"/>
                <a:ea typeface="Calibri"/>
                <a:cs typeface="Calibri"/>
                <a:sym typeface="Calibri"/>
              </a:rPr>
              <a:t>account-id</a:t>
            </a:r>
            <a:r>
              <a:rPr lang="en-US" sz="1480" b="0" i="0" u="none" strike="noStrike" cap="none" dirty="0">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97350"/>
              <a:buFont typeface="Arial"/>
              <a:buChar char="▪"/>
            </a:pPr>
            <a:r>
              <a:rPr lang="en-US" sz="1480" dirty="0"/>
              <a:t>h</a:t>
            </a:r>
            <a:r>
              <a:rPr lang="en-US" sz="1480" b="0" i="0" u="none" strike="noStrike" cap="none" dirty="0" smtClean="0">
                <a:solidFill>
                  <a:schemeClr val="dk1"/>
                </a:solidFill>
                <a:latin typeface="Calibri"/>
                <a:ea typeface="Calibri"/>
                <a:cs typeface="Calibri"/>
                <a:sym typeface="Calibri"/>
              </a:rPr>
              <a:t>istory(</a:t>
            </a:r>
            <a:r>
              <a:rPr lang="en-US" sz="1480" b="0" i="0" u="sng" strike="noStrike" cap="none" dirty="0" smtClean="0">
                <a:solidFill>
                  <a:schemeClr val="dk1"/>
                </a:solidFill>
                <a:latin typeface="Calibri"/>
                <a:ea typeface="Calibri"/>
                <a:cs typeface="Calibri"/>
                <a:sym typeface="Calibri"/>
              </a:rPr>
              <a:t>user-id</a:t>
            </a:r>
            <a:r>
              <a:rPr lang="en-US" sz="1480" b="0" i="0" u="none" strike="noStrike" cap="none" dirty="0" smtClean="0">
                <a:solidFill>
                  <a:schemeClr val="dk1"/>
                </a:solidFill>
                <a:latin typeface="Calibri"/>
                <a:ea typeface="Calibri"/>
                <a:cs typeface="Calibri"/>
                <a:sym typeface="Calibri"/>
              </a:rPr>
              <a:t>, </a:t>
            </a:r>
            <a:r>
              <a:rPr lang="en-US" sz="1480" b="0" i="0" u="sng" strike="noStrike" cap="none" dirty="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date);</a:t>
            </a:r>
          </a:p>
          <a:p>
            <a:pPr marL="274320" marR="0" lvl="0" indent="-274320" algn="l" rtl="0">
              <a:lnSpc>
                <a:spcPct val="80000"/>
              </a:lnSpc>
              <a:spcBef>
                <a:spcPts val="180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favorites(</a:t>
            </a:r>
            <a:r>
              <a:rPr lang="en-US" sz="1480" b="0" i="0" u="sng" strike="noStrike" cap="none" dirty="0" smtClean="0">
                <a:solidFill>
                  <a:schemeClr val="dk1"/>
                </a:solidFill>
                <a:latin typeface="Calibri"/>
                <a:ea typeface="Calibri"/>
                <a:cs typeface="Calibri"/>
                <a:sym typeface="Calibri"/>
              </a:rPr>
              <a:t>user-id</a:t>
            </a:r>
            <a:r>
              <a:rPr lang="en-US" sz="1480" b="0" i="0" u="none" strike="noStrike" cap="none" dirty="0">
                <a:solidFill>
                  <a:schemeClr val="dk1"/>
                </a:solidFill>
                <a:latin typeface="Calibri"/>
                <a:ea typeface="Calibri"/>
                <a:cs typeface="Calibri"/>
                <a:sym typeface="Calibri"/>
              </a:rPr>
              <a:t>, date, </a:t>
            </a:r>
            <a:r>
              <a:rPr lang="en-US" sz="1480" b="0" i="0" u="sng" strike="noStrike" cap="none" dirty="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shows(</a:t>
            </a:r>
            <a:r>
              <a:rPr lang="en-US" sz="1480" b="0" i="0" u="sng" strike="noStrike" cap="none" dirty="0" smtClean="0">
                <a:solidFill>
                  <a:schemeClr val="dk1"/>
                </a:solidFill>
                <a:latin typeface="Calibri"/>
                <a:ea typeface="Calibri"/>
                <a:cs typeface="Calibri"/>
                <a:sym typeface="Calibri"/>
              </a:rPr>
              <a:t>id</a:t>
            </a:r>
            <a:r>
              <a:rPr lang="en-US" sz="1480" b="0" i="0" u="none" strike="noStrike" cap="none" dirty="0">
                <a:solidFill>
                  <a:schemeClr val="dk1"/>
                </a:solidFill>
                <a:latin typeface="Calibri"/>
                <a:ea typeface="Calibri"/>
                <a:cs typeface="Calibri"/>
                <a:sym typeface="Calibri"/>
              </a:rPr>
              <a:t>, name, homepage, poster, homepage, description);</a:t>
            </a:r>
          </a:p>
          <a:p>
            <a:pPr marL="274320" marR="0" lvl="0" indent="-274320" algn="l" rtl="0">
              <a:lnSpc>
                <a:spcPct val="80000"/>
              </a:lnSpc>
              <a:spcBef>
                <a:spcPts val="1800"/>
              </a:spcBef>
              <a:spcAft>
                <a:spcPts val="0"/>
              </a:spcAft>
              <a:buClr>
                <a:schemeClr val="dk1"/>
              </a:buClr>
              <a:buSzPct val="97350"/>
              <a:buFont typeface="Arial"/>
              <a:buChar char="▪"/>
            </a:pPr>
            <a:r>
              <a:rPr lang="en-US" sz="1480" dirty="0" err="1"/>
              <a:t>s</a:t>
            </a:r>
            <a:r>
              <a:rPr lang="en-US" sz="1480" b="0" i="0" u="none" strike="noStrike" cap="none" dirty="0" err="1" smtClean="0">
                <a:solidFill>
                  <a:schemeClr val="dk1"/>
                </a:solidFill>
                <a:latin typeface="Calibri"/>
                <a:ea typeface="Calibri"/>
                <a:cs typeface="Calibri"/>
                <a:sym typeface="Calibri"/>
              </a:rPr>
              <a:t>how_genre</a:t>
            </a:r>
            <a:r>
              <a:rPr lang="en-US" sz="1480" b="0" i="0" u="none" strike="noStrike" cap="none" dirty="0" smtClean="0">
                <a:solidFill>
                  <a:schemeClr val="dk1"/>
                </a:solidFill>
                <a:latin typeface="Calibri"/>
                <a:ea typeface="Calibri"/>
                <a:cs typeface="Calibri"/>
                <a:sym typeface="Calibri"/>
              </a:rPr>
              <a:t> </a:t>
            </a:r>
            <a:r>
              <a:rPr lang="en-US" sz="1480" b="0" i="0" u="none" strike="noStrike" cap="none" dirty="0">
                <a:solidFill>
                  <a:schemeClr val="dk1"/>
                </a:solidFill>
                <a:latin typeface="Calibri"/>
                <a:ea typeface="Calibri"/>
                <a:cs typeface="Calibri"/>
                <a:sym typeface="Calibri"/>
              </a:rPr>
              <a:t>(</a:t>
            </a:r>
            <a:r>
              <a:rPr lang="en-US" sz="1480" b="0" i="0" u="sng" strike="noStrike" cap="none" dirty="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a:t>
            </a:r>
            <a:r>
              <a:rPr lang="en-US" sz="1480" b="0" i="0" u="sng" strike="noStrike" cap="none" dirty="0">
                <a:solidFill>
                  <a:schemeClr val="dk1"/>
                </a:solidFill>
                <a:latin typeface="Calibri"/>
                <a:ea typeface="Calibri"/>
                <a:cs typeface="Calibri"/>
                <a:sym typeface="Calibri"/>
              </a:rPr>
              <a:t>genre-id</a:t>
            </a:r>
            <a:r>
              <a:rPr lang="en-US" sz="1480" b="0" i="0" u="none" strike="noStrike" cap="none" dirty="0">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genres(</a:t>
            </a:r>
            <a:r>
              <a:rPr lang="en-US" sz="1480" b="0" i="0" u="sng" strike="noStrike" cap="none" dirty="0" smtClean="0">
                <a:solidFill>
                  <a:schemeClr val="dk1"/>
                </a:solidFill>
                <a:latin typeface="Calibri"/>
                <a:ea typeface="Calibri"/>
                <a:cs typeface="Calibri"/>
                <a:sym typeface="Calibri"/>
              </a:rPr>
              <a:t>id</a:t>
            </a:r>
            <a:r>
              <a:rPr lang="en-US" sz="1480" b="0" i="0" u="none" strike="noStrike" cap="none" dirty="0">
                <a:solidFill>
                  <a:schemeClr val="dk1"/>
                </a:solidFill>
                <a:latin typeface="Calibri"/>
                <a:ea typeface="Calibri"/>
                <a:cs typeface="Calibri"/>
                <a:sym typeface="Calibri"/>
              </a:rPr>
              <a:t>, name);</a:t>
            </a:r>
          </a:p>
          <a:p>
            <a:pPr marL="274320" marR="0" lvl="0" indent="-274320" algn="l" rtl="0">
              <a:lnSpc>
                <a:spcPct val="80000"/>
              </a:lnSpc>
              <a:spcBef>
                <a:spcPts val="180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movies(</a:t>
            </a:r>
            <a:r>
              <a:rPr lang="en-US" sz="1480" b="0" i="0" u="sng" strike="noStrike" cap="none" dirty="0" smtClean="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released, duration);</a:t>
            </a:r>
          </a:p>
          <a:p>
            <a:pPr marL="274320" marR="0" lvl="0" indent="-274320" algn="l" rtl="0">
              <a:lnSpc>
                <a:spcPct val="80000"/>
              </a:lnSpc>
              <a:spcBef>
                <a:spcPts val="1800"/>
              </a:spcBef>
              <a:spcAft>
                <a:spcPts val="0"/>
              </a:spcAft>
              <a:buClr>
                <a:schemeClr val="dk1"/>
              </a:buClr>
              <a:buSzPct val="97350"/>
              <a:buFont typeface="Arial"/>
              <a:buChar char="▪"/>
            </a:pPr>
            <a:r>
              <a:rPr lang="en-US" sz="1480" b="0" i="0" u="none" strike="noStrike" cap="none" dirty="0" smtClean="0">
                <a:solidFill>
                  <a:schemeClr val="dk1"/>
                </a:solidFill>
                <a:latin typeface="Calibri"/>
                <a:ea typeface="Calibri"/>
                <a:cs typeface="Calibri"/>
                <a:sym typeface="Calibri"/>
              </a:rPr>
              <a:t>series(</a:t>
            </a:r>
            <a:r>
              <a:rPr lang="en-US" sz="1480" b="0" i="0" u="sng" strike="noStrike" cap="none" dirty="0" smtClean="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channel);</a:t>
            </a:r>
          </a:p>
          <a:p>
            <a:pPr marL="274320" marR="0" lvl="0" indent="-274320" algn="l" rtl="0">
              <a:lnSpc>
                <a:spcPct val="80000"/>
              </a:lnSpc>
              <a:spcBef>
                <a:spcPts val="1800"/>
              </a:spcBef>
              <a:spcAft>
                <a:spcPts val="0"/>
              </a:spcAft>
              <a:buClr>
                <a:schemeClr val="dk1"/>
              </a:buClr>
              <a:buSzPct val="97350"/>
              <a:buFont typeface="Arial"/>
              <a:buChar char="▪"/>
            </a:pPr>
            <a:r>
              <a:rPr lang="en-US" sz="1480" dirty="0"/>
              <a:t>s</a:t>
            </a:r>
            <a:r>
              <a:rPr lang="en-US" sz="1480" b="0" i="0" u="none" strike="noStrike" cap="none" dirty="0" smtClean="0">
                <a:solidFill>
                  <a:schemeClr val="dk1"/>
                </a:solidFill>
                <a:latin typeface="Calibri"/>
                <a:ea typeface="Calibri"/>
                <a:cs typeface="Calibri"/>
                <a:sym typeface="Calibri"/>
              </a:rPr>
              <a:t>eason(</a:t>
            </a:r>
            <a:r>
              <a:rPr lang="en-US" sz="1480" b="0" i="0" u="sng" strike="noStrike" cap="none" dirty="0" smtClean="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a:t>
            </a:r>
            <a:r>
              <a:rPr lang="en-US" sz="1480" b="0" i="0" u="sng" strike="noStrike" cap="none" dirty="0" err="1">
                <a:solidFill>
                  <a:schemeClr val="dk1"/>
                </a:solidFill>
                <a:latin typeface="Calibri"/>
                <a:ea typeface="Calibri"/>
                <a:cs typeface="Calibri"/>
                <a:sym typeface="Calibri"/>
              </a:rPr>
              <a:t>num</a:t>
            </a:r>
            <a:r>
              <a:rPr lang="en-US" sz="1480" b="0" i="0" u="none" strike="noStrike" cap="none" dirty="0">
                <a:solidFill>
                  <a:schemeClr val="dk1"/>
                </a:solidFill>
                <a:latin typeface="Calibri"/>
                <a:ea typeface="Calibri"/>
                <a:cs typeface="Calibri"/>
                <a:sym typeface="Calibri"/>
              </a:rPr>
              <a:t>, year);</a:t>
            </a:r>
          </a:p>
          <a:p>
            <a:pPr marL="274320" marR="0" lvl="0" indent="-274320" algn="l" rtl="0">
              <a:lnSpc>
                <a:spcPct val="80000"/>
              </a:lnSpc>
              <a:spcBef>
                <a:spcPts val="1800"/>
              </a:spcBef>
              <a:spcAft>
                <a:spcPts val="0"/>
              </a:spcAft>
              <a:buClr>
                <a:schemeClr val="dk1"/>
              </a:buClr>
              <a:buSzPct val="97350"/>
              <a:buFont typeface="Arial"/>
              <a:buChar char="▪"/>
            </a:pPr>
            <a:r>
              <a:rPr lang="en-US" sz="1480" dirty="0"/>
              <a:t>e</a:t>
            </a:r>
            <a:r>
              <a:rPr lang="en-US" sz="1480" b="0" i="0" u="none" strike="noStrike" cap="none" dirty="0" smtClean="0">
                <a:solidFill>
                  <a:schemeClr val="dk1"/>
                </a:solidFill>
                <a:latin typeface="Calibri"/>
                <a:ea typeface="Calibri"/>
                <a:cs typeface="Calibri"/>
                <a:sym typeface="Calibri"/>
              </a:rPr>
              <a:t>pisodes(</a:t>
            </a:r>
            <a:r>
              <a:rPr lang="en-US" sz="1480" b="0" i="0" u="sng" strike="noStrike" cap="none" dirty="0" smtClean="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a:t>
            </a:r>
            <a:r>
              <a:rPr lang="en-US" sz="1480" b="0" i="0" u="sng" strike="noStrike" cap="none" dirty="0" smtClean="0">
                <a:solidFill>
                  <a:schemeClr val="dk1"/>
                </a:solidFill>
                <a:latin typeface="Calibri"/>
                <a:ea typeface="Calibri"/>
                <a:cs typeface="Calibri"/>
                <a:sym typeface="Calibri"/>
              </a:rPr>
              <a:t>season-</a:t>
            </a:r>
            <a:r>
              <a:rPr lang="en-US" sz="1480" b="0" i="0" u="sng" strike="noStrike" cap="none" dirty="0" err="1" smtClean="0">
                <a:solidFill>
                  <a:schemeClr val="dk1"/>
                </a:solidFill>
                <a:latin typeface="Calibri"/>
                <a:ea typeface="Calibri"/>
                <a:cs typeface="Calibri"/>
                <a:sym typeface="Calibri"/>
              </a:rPr>
              <a:t>num</a:t>
            </a:r>
            <a:r>
              <a:rPr lang="en-US" sz="1480" b="0" i="0" u="none" strike="noStrike" cap="none" dirty="0">
                <a:solidFill>
                  <a:schemeClr val="dk1"/>
                </a:solidFill>
                <a:latin typeface="Calibri"/>
                <a:ea typeface="Calibri"/>
                <a:cs typeface="Calibri"/>
                <a:sym typeface="Calibri"/>
              </a:rPr>
              <a:t>, </a:t>
            </a:r>
            <a:r>
              <a:rPr lang="en-US" sz="1480" b="0" i="0" u="sng" strike="noStrike" cap="none" dirty="0" err="1">
                <a:solidFill>
                  <a:schemeClr val="dk1"/>
                </a:solidFill>
                <a:latin typeface="Calibri"/>
                <a:ea typeface="Calibri"/>
                <a:cs typeface="Calibri"/>
                <a:sym typeface="Calibri"/>
              </a:rPr>
              <a:t>num</a:t>
            </a:r>
            <a:r>
              <a:rPr lang="en-US" sz="1480" b="0" i="0" u="none" strike="noStrike" cap="none" dirty="0">
                <a:solidFill>
                  <a:schemeClr val="dk1"/>
                </a:solidFill>
                <a:latin typeface="Calibri"/>
                <a:ea typeface="Calibri"/>
                <a:cs typeface="Calibri"/>
                <a:sym typeface="Calibri"/>
              </a:rPr>
              <a:t>, air-date, name);</a:t>
            </a:r>
          </a:p>
          <a:p>
            <a:pPr marL="274320" marR="0" lvl="0" indent="-274320" algn="l" rtl="0">
              <a:lnSpc>
                <a:spcPct val="80000"/>
              </a:lnSpc>
              <a:spcBef>
                <a:spcPts val="1800"/>
              </a:spcBef>
              <a:spcAft>
                <a:spcPts val="0"/>
              </a:spcAft>
              <a:buClr>
                <a:schemeClr val="dk1"/>
              </a:buClr>
              <a:buSzPct val="97350"/>
              <a:buFont typeface="Arial"/>
              <a:buChar char="▪"/>
            </a:pPr>
            <a:r>
              <a:rPr lang="en-US" sz="1480" dirty="0" smtClean="0"/>
              <a:t>a</a:t>
            </a:r>
            <a:r>
              <a:rPr lang="en-US" sz="1480" b="0" i="0" u="none" strike="noStrike" cap="none" dirty="0" smtClean="0">
                <a:solidFill>
                  <a:schemeClr val="dk1"/>
                </a:solidFill>
                <a:latin typeface="Calibri"/>
                <a:ea typeface="Calibri"/>
                <a:cs typeface="Calibri"/>
                <a:sym typeface="Calibri"/>
              </a:rPr>
              <a:t>ctors(</a:t>
            </a:r>
            <a:r>
              <a:rPr lang="en-US" sz="1480" b="0" i="0" u="sng" strike="noStrike" cap="none" dirty="0" smtClean="0">
                <a:solidFill>
                  <a:schemeClr val="dk1"/>
                </a:solidFill>
                <a:latin typeface="Calibri"/>
                <a:ea typeface="Calibri"/>
                <a:cs typeface="Calibri"/>
                <a:sym typeface="Calibri"/>
              </a:rPr>
              <a:t>id</a:t>
            </a:r>
            <a:r>
              <a:rPr lang="en-US" sz="1480" b="0" i="0" u="none" strike="noStrike" cap="none" dirty="0">
                <a:solidFill>
                  <a:schemeClr val="dk1"/>
                </a:solidFill>
                <a:latin typeface="Calibri"/>
                <a:ea typeface="Calibri"/>
                <a:cs typeface="Calibri"/>
                <a:sym typeface="Calibri"/>
              </a:rPr>
              <a:t>, name);</a:t>
            </a:r>
          </a:p>
          <a:p>
            <a:pPr marL="274320" marR="0" lvl="0" indent="-274320" algn="l" rtl="0">
              <a:lnSpc>
                <a:spcPct val="80000"/>
              </a:lnSpc>
              <a:spcBef>
                <a:spcPts val="1800"/>
              </a:spcBef>
              <a:spcAft>
                <a:spcPts val="0"/>
              </a:spcAft>
              <a:buClr>
                <a:schemeClr val="dk1"/>
              </a:buClr>
              <a:buSzPct val="97350"/>
              <a:buFont typeface="Arial"/>
              <a:buChar char="▪"/>
            </a:pPr>
            <a:r>
              <a:rPr lang="en-US" sz="1480" dirty="0" err="1" smtClean="0"/>
              <a:t>s</a:t>
            </a:r>
            <a:r>
              <a:rPr lang="en-US" sz="1480" b="0" i="0" u="none" strike="noStrike" cap="none" dirty="0" err="1" smtClean="0">
                <a:solidFill>
                  <a:schemeClr val="dk1"/>
                </a:solidFill>
                <a:latin typeface="Calibri"/>
                <a:ea typeface="Calibri"/>
                <a:cs typeface="Calibri"/>
                <a:sym typeface="Calibri"/>
              </a:rPr>
              <a:t>how_actor</a:t>
            </a:r>
            <a:r>
              <a:rPr lang="en-US" sz="1480" b="0" i="0" u="none" strike="noStrike" cap="none" dirty="0" smtClean="0">
                <a:solidFill>
                  <a:schemeClr val="dk1"/>
                </a:solidFill>
                <a:latin typeface="Calibri"/>
                <a:ea typeface="Calibri"/>
                <a:cs typeface="Calibri"/>
                <a:sym typeface="Calibri"/>
              </a:rPr>
              <a:t>(</a:t>
            </a:r>
            <a:r>
              <a:rPr lang="en-US" sz="1480" b="0" i="0" u="sng" strike="noStrike" cap="none" dirty="0" smtClean="0">
                <a:solidFill>
                  <a:schemeClr val="dk1"/>
                </a:solidFill>
                <a:latin typeface="Calibri"/>
                <a:ea typeface="Calibri"/>
                <a:cs typeface="Calibri"/>
                <a:sym typeface="Calibri"/>
              </a:rPr>
              <a:t>show-id</a:t>
            </a:r>
            <a:r>
              <a:rPr lang="en-US" sz="1480" b="0" i="0" u="none" strike="noStrike" cap="none" dirty="0">
                <a:solidFill>
                  <a:schemeClr val="dk1"/>
                </a:solidFill>
                <a:latin typeface="Calibri"/>
                <a:ea typeface="Calibri"/>
                <a:cs typeface="Calibri"/>
                <a:sym typeface="Calibri"/>
              </a:rPr>
              <a:t>, </a:t>
            </a:r>
            <a:r>
              <a:rPr lang="en-US" sz="1480" b="0" i="0" u="sng" strike="noStrike" cap="none" dirty="0">
                <a:solidFill>
                  <a:schemeClr val="dk1"/>
                </a:solidFill>
                <a:latin typeface="Calibri"/>
                <a:ea typeface="Calibri"/>
                <a:cs typeface="Calibri"/>
                <a:sym typeface="Calibri"/>
              </a:rPr>
              <a:t>actor-id</a:t>
            </a:r>
            <a:r>
              <a:rPr lang="en-US" sz="1480" b="0" i="0" u="none" strike="noStrike" cap="none" dirty="0">
                <a:solidFill>
                  <a:schemeClr val="dk1"/>
                </a:solidFill>
                <a:latin typeface="Calibri"/>
                <a:ea typeface="Calibri"/>
                <a:cs typeface="Calibri"/>
                <a:sym typeface="Calibri"/>
              </a:rPr>
              <a:t>);</a:t>
            </a:r>
          </a:p>
          <a:p>
            <a:pPr marL="274320" marR="0" lvl="0" indent="-274320" algn="l" rtl="0">
              <a:lnSpc>
                <a:spcPct val="80000"/>
              </a:lnSpc>
              <a:spcBef>
                <a:spcPts val="1800"/>
              </a:spcBef>
              <a:spcAft>
                <a:spcPts val="0"/>
              </a:spcAft>
              <a:buClr>
                <a:schemeClr val="dk1"/>
              </a:buClr>
              <a:buSzPct val="25000"/>
              <a:buFont typeface="Arial"/>
              <a:buNone/>
            </a:pPr>
            <a:endParaRPr sz="1480" b="0" i="0" u="none" strike="noStrike" cap="none" dirty="0">
              <a:solidFill>
                <a:schemeClr val="dk1"/>
              </a:solidFill>
              <a:latin typeface="Calibri"/>
              <a:ea typeface="Calibri"/>
              <a:cs typeface="Calibri"/>
              <a:sym typeface="Calibri"/>
            </a:endParaRPr>
          </a:p>
        </p:txBody>
      </p:sp>
      <p:sp>
        <p:nvSpPr>
          <p:cNvPr id="112" name="Shape 112"/>
          <p:cNvSpPr txBox="1"/>
          <p:nvPr/>
        </p:nvSpPr>
        <p:spPr>
          <a:xfrm>
            <a:off x="7138735" y="1082841"/>
            <a:ext cx="4215062" cy="267765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User.account-id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Account.id;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WatchHistory.user-id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User.id;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WatchHistory.show-id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FavoriteList.user-id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User.id;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FavoriteList.show-id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Show_Genre.show-id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Show_Genre.genre-id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Genre.id;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Movie.show-id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Series.show-id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Season.show-id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Episodes.show-id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Episodes.season-num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Season.num;</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Show_Actor.show-id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Show.id;</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Show_Actor.actor-id </a:t>
            </a:r>
            <a:r>
              <a:rPr lang="en-US" sz="1200" b="0" i="0" u="none" strike="noStrike" cap="none">
                <a:solidFill>
                  <a:srgbClr val="3957AC"/>
                </a:solidFill>
                <a:latin typeface="Calibri"/>
                <a:ea typeface="Calibri"/>
                <a:cs typeface="Calibri"/>
                <a:sym typeface="Calibri"/>
              </a:rPr>
              <a:t>references</a:t>
            </a:r>
            <a:r>
              <a:rPr lang="en-US" sz="1200" b="0" i="0" u="none" strike="noStrike" cap="none">
                <a:solidFill>
                  <a:schemeClr val="dk1"/>
                </a:solidFill>
                <a:latin typeface="Calibri"/>
                <a:ea typeface="Calibri"/>
                <a:cs typeface="Calibri"/>
                <a:sym typeface="Calibri"/>
              </a:rPr>
              <a:t> Actor.id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1981200" y="3810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dirty="0">
                <a:solidFill>
                  <a:schemeClr val="accent1"/>
                </a:solidFill>
                <a:latin typeface="Calibri"/>
                <a:ea typeface="Calibri"/>
                <a:cs typeface="Calibri"/>
                <a:sym typeface="Calibri"/>
              </a:rPr>
              <a:t>DATABASE DESCRIPTION </a:t>
            </a:r>
            <a:r>
              <a:rPr lang="en-US" sz="3600" b="0" i="0" u="none" strike="noStrike" cap="none" dirty="0">
                <a:solidFill>
                  <a:schemeClr val="accent1"/>
                </a:solidFill>
                <a:latin typeface="Calibri"/>
                <a:ea typeface="Calibri"/>
                <a:cs typeface="Calibri"/>
                <a:sym typeface="Calibri"/>
              </a:rPr>
              <a:t>- CONCLUSION</a:t>
            </a:r>
          </a:p>
        </p:txBody>
      </p:sp>
      <p:sp>
        <p:nvSpPr>
          <p:cNvPr id="118" name="Shape 118"/>
          <p:cNvSpPr txBox="1">
            <a:spLocks noGrp="1"/>
          </p:cNvSpPr>
          <p:nvPr>
            <p:ph type="body" idx="1"/>
          </p:nvPr>
        </p:nvSpPr>
        <p:spPr>
          <a:xfrm>
            <a:off x="1981200" y="1981200"/>
            <a:ext cx="9055767" cy="4275220"/>
          </a:xfrm>
          <a:prstGeom prst="rect">
            <a:avLst/>
          </a:prstGeom>
          <a:noFill/>
          <a:ln>
            <a:noFill/>
          </a:ln>
        </p:spPr>
        <p:txBody>
          <a:bodyPr lIns="91425" tIns="45700" rIns="91425" bIns="45700" anchor="t" anchorCtr="0">
            <a:noAutofit/>
          </a:bodyPr>
          <a:lstStyle/>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We also created two views to help us create a list of recommendations for a specific user. The views are essentially a table of </a:t>
            </a:r>
            <a:r>
              <a:rPr lang="en-US" sz="2400" b="0" i="0" u="none" strike="noStrike" cap="none" dirty="0" err="1" smtClean="0">
                <a:solidFill>
                  <a:schemeClr val="dk1"/>
                </a:solidFill>
                <a:latin typeface="Calibri"/>
                <a:ea typeface="Calibri"/>
                <a:cs typeface="Calibri"/>
                <a:sym typeface="Calibri"/>
              </a:rPr>
              <a:t>user_ids</a:t>
            </a:r>
            <a:r>
              <a:rPr lang="en-US" dirty="0"/>
              <a:t> </a:t>
            </a:r>
            <a:r>
              <a:rPr lang="en-US" dirty="0" smtClean="0"/>
              <a:t>and </a:t>
            </a:r>
            <a:r>
              <a:rPr lang="en-US" dirty="0" err="1" smtClean="0"/>
              <a:t>genre_ids</a:t>
            </a:r>
            <a:r>
              <a:rPr lang="en-US" dirty="0" smtClean="0"/>
              <a:t> based off of a user’s watch history and favorite shows. We currently only use the list of a user’s favorite shows to generate a list of recommended shows.</a:t>
            </a:r>
          </a:p>
          <a:p>
            <a:pPr marL="274320" marR="0" lvl="0" indent="-274320" algn="l" rtl="0">
              <a:lnSpc>
                <a:spcPct val="90000"/>
              </a:lnSpc>
              <a:spcBef>
                <a:spcPts val="0"/>
              </a:spcBef>
              <a:spcAft>
                <a:spcPts val="0"/>
              </a:spcAft>
              <a:buClr>
                <a:schemeClr val="dk1"/>
              </a:buClr>
              <a:buSzPct val="100000"/>
              <a:buFont typeface="Arial"/>
              <a:buChar char="▪"/>
            </a:pPr>
            <a:endParaRPr lang="en-US" dirty="0" smtClean="0"/>
          </a:p>
          <a:p>
            <a:pPr marL="274320" marR="0" lvl="0" indent="-274320" algn="l" rtl="0">
              <a:lnSpc>
                <a:spcPct val="90000"/>
              </a:lnSpc>
              <a:spcBef>
                <a:spcPts val="0"/>
              </a:spcBef>
              <a:spcAft>
                <a:spcPts val="0"/>
              </a:spcAft>
              <a:buClr>
                <a:schemeClr val="dk1"/>
              </a:buClr>
              <a:buSzPct val="100000"/>
              <a:buFont typeface="Arial"/>
              <a:buChar char="▪"/>
            </a:pPr>
            <a:r>
              <a:rPr lang="en-US" sz="2400" b="0" i="0" u="none" strike="noStrike" cap="none" dirty="0" smtClean="0">
                <a:solidFill>
                  <a:schemeClr val="dk1"/>
                </a:solidFill>
                <a:latin typeface="Calibri"/>
                <a:ea typeface="Calibri"/>
                <a:cs typeface="Calibri"/>
                <a:sym typeface="Calibri"/>
              </a:rPr>
              <a:t>We </a:t>
            </a:r>
            <a:r>
              <a:rPr lang="en-US" sz="2400" b="0" i="0" u="none" strike="noStrike" cap="none" dirty="0">
                <a:solidFill>
                  <a:schemeClr val="dk1"/>
                </a:solidFill>
                <a:latin typeface="Calibri"/>
                <a:ea typeface="Calibri"/>
                <a:cs typeface="Calibri"/>
                <a:sym typeface="Calibri"/>
              </a:rPr>
              <a:t>designed this database for people who like to watch TV shows and movies </a:t>
            </a:r>
            <a:r>
              <a:rPr lang="en-US" sz="2400" b="0" i="0" u="none" strike="noStrike" cap="none" dirty="0" smtClean="0">
                <a:solidFill>
                  <a:schemeClr val="dk1"/>
                </a:solidFill>
                <a:latin typeface="Calibri"/>
                <a:ea typeface="Calibri"/>
                <a:cs typeface="Calibri"/>
                <a:sym typeface="Calibri"/>
              </a:rPr>
              <a:t>online</a:t>
            </a:r>
            <a:r>
              <a:rPr lang="en-US" dirty="0"/>
              <a:t> </a:t>
            </a:r>
            <a:r>
              <a:rPr lang="en-US" dirty="0" smtClean="0"/>
              <a:t>as well as allowing people to get more information about a specific show. Additionally, the users would be able to explore other shows that the application recommends for them and hopefully discover a new favorite.</a:t>
            </a:r>
            <a:endParaRPr lang="en-US" sz="2400" b="0"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 calcmode="lin" valueType="num">
                                      <p:cBhvr additive="base">
                                        <p:cTn id="7" dur="1000"/>
                                        <p:tgtEl>
                                          <p:spTgt spid="1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8">
                                            <p:txEl>
                                              <p:pRg st="2" end="2"/>
                                            </p:txEl>
                                          </p:spTgt>
                                        </p:tgtEl>
                                        <p:attrNameLst>
                                          <p:attrName>style.visibility</p:attrName>
                                        </p:attrNameLst>
                                      </p:cBhvr>
                                      <p:to>
                                        <p:strVal val="visible"/>
                                      </p:to>
                                    </p:set>
                                    <p:anim calcmode="lin" valueType="num">
                                      <p:cBhvr additive="base">
                                        <p:cTn id="12" dur="1000"/>
                                        <p:tgtEl>
                                          <p:spTgt spid="11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Shape 123"/>
          <p:cNvGrpSpPr/>
          <p:nvPr/>
        </p:nvGrpSpPr>
        <p:grpSpPr>
          <a:xfrm>
            <a:off x="3260243" y="1836821"/>
            <a:ext cx="4985709" cy="4479924"/>
            <a:chOff x="617308" y="0"/>
            <a:chExt cx="4985709" cy="4479924"/>
          </a:xfrm>
        </p:grpSpPr>
        <p:sp>
          <p:nvSpPr>
            <p:cNvPr id="124" name="Shape 124"/>
            <p:cNvSpPr/>
            <p:nvPr/>
          </p:nvSpPr>
          <p:spPr>
            <a:xfrm>
              <a:off x="3941280" y="787122"/>
              <a:ext cx="1661735" cy="3692802"/>
            </a:xfrm>
            <a:prstGeom prst="wedgeRectCallout">
              <a:avLst>
                <a:gd name="adj1" fmla="val 0"/>
                <a:gd name="adj2" fmla="val 0"/>
              </a:avLst>
            </a:prstGeom>
            <a:solidFill>
              <a:srgbClr val="BBEEFF"/>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5" name="Shape 125"/>
            <p:cNvSpPr txBox="1"/>
            <p:nvPr/>
          </p:nvSpPr>
          <p:spPr>
            <a:xfrm>
              <a:off x="4152176" y="787122"/>
              <a:ext cx="1450841" cy="3692802"/>
            </a:xfrm>
            <a:prstGeom prst="rect">
              <a:avLst/>
            </a:prstGeom>
            <a:noFill/>
            <a:ln>
              <a:noFill/>
            </a:ln>
          </p:spPr>
          <p:txBody>
            <a:bodyPr lIns="44450" tIns="44450" rIns="44450" bIns="44450"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1400" b="1" i="0" u="none" strike="noStrike" cap="none" dirty="0">
                  <a:solidFill>
                    <a:schemeClr val="dk1"/>
                  </a:solidFill>
                  <a:latin typeface="Calibri"/>
                  <a:ea typeface="Calibri"/>
                  <a:cs typeface="Calibri"/>
                  <a:sym typeface="Calibri"/>
                </a:rPr>
                <a:t>Now you are at the page for a specific movie or TV show, you can see show’s information or you can also watch this show (just a picture right now).</a:t>
              </a:r>
            </a:p>
          </p:txBody>
        </p:sp>
        <p:sp>
          <p:nvSpPr>
            <p:cNvPr id="126" name="Shape 126"/>
            <p:cNvSpPr/>
            <p:nvPr/>
          </p:nvSpPr>
          <p:spPr>
            <a:xfrm>
              <a:off x="3941280" y="0"/>
              <a:ext cx="1661735" cy="788466"/>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7" name="Shape 127"/>
            <p:cNvSpPr txBox="1"/>
            <p:nvPr/>
          </p:nvSpPr>
          <p:spPr>
            <a:xfrm>
              <a:off x="3941280" y="0"/>
              <a:ext cx="1661735" cy="788466"/>
            </a:xfrm>
            <a:prstGeom prst="rect">
              <a:avLst/>
            </a:prstGeom>
            <a:noFill/>
            <a:ln>
              <a:noFill/>
            </a:ln>
          </p:spPr>
          <p:txBody>
            <a:bodyPr lIns="79375" tIns="79375" rIns="79375" bIns="79375" anchor="ctr" anchorCtr="0">
              <a:noAutofit/>
            </a:bodyPr>
            <a:lstStyle/>
            <a:p>
              <a:pPr marL="0" marR="0" lvl="0" indent="0" algn="ctr" rtl="0">
                <a:lnSpc>
                  <a:spcPct val="90000"/>
                </a:lnSpc>
                <a:spcBef>
                  <a:spcPts val="0"/>
                </a:spcBef>
                <a:spcAft>
                  <a:spcPts val="0"/>
                </a:spcAft>
                <a:buClr>
                  <a:schemeClr val="lt1"/>
                </a:buClr>
                <a:buSzPct val="25000"/>
                <a:buFont typeface="Calibri"/>
                <a:buNone/>
              </a:pPr>
              <a:r>
                <a:rPr lang="en-US" sz="2500" b="0" i="0" u="none" strike="noStrike" cap="none">
                  <a:solidFill>
                    <a:schemeClr val="lt1"/>
                  </a:solidFill>
                  <a:latin typeface="Calibri"/>
                  <a:ea typeface="Calibri"/>
                  <a:cs typeface="Calibri"/>
                  <a:sym typeface="Calibri"/>
                </a:rPr>
                <a:t>Step 3</a:t>
              </a:r>
            </a:p>
          </p:txBody>
        </p:sp>
        <p:sp>
          <p:nvSpPr>
            <p:cNvPr id="128" name="Shape 128"/>
            <p:cNvSpPr/>
            <p:nvPr/>
          </p:nvSpPr>
          <p:spPr>
            <a:xfrm>
              <a:off x="2279043" y="787122"/>
              <a:ext cx="1661735" cy="3429380"/>
            </a:xfrm>
            <a:prstGeom prst="wedgeRectCallout">
              <a:avLst>
                <a:gd name="adj1" fmla="val 62500"/>
                <a:gd name="adj2" fmla="val 20830"/>
              </a:avLst>
            </a:prstGeom>
            <a:solidFill>
              <a:srgbClr val="BBEEFF"/>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9" name="Shape 129"/>
            <p:cNvSpPr txBox="1"/>
            <p:nvPr/>
          </p:nvSpPr>
          <p:spPr>
            <a:xfrm>
              <a:off x="2489941" y="787122"/>
              <a:ext cx="1450841" cy="3429380"/>
            </a:xfrm>
            <a:prstGeom prst="rect">
              <a:avLst/>
            </a:prstGeom>
            <a:noFill/>
            <a:ln>
              <a:noFill/>
            </a:ln>
          </p:spPr>
          <p:txBody>
            <a:bodyPr lIns="44450" tIns="44450" rIns="44450" bIns="44450"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1400" b="1" i="0" u="none" strike="noStrike" cap="none" dirty="0">
                  <a:solidFill>
                    <a:schemeClr val="dk1"/>
                  </a:solidFill>
                  <a:latin typeface="Calibri"/>
                  <a:ea typeface="Calibri"/>
                  <a:cs typeface="Calibri"/>
                  <a:sym typeface="Calibri"/>
                </a:rPr>
                <a:t>Search a movie or TV show by key words, or you can use the recommendation to get a movie or TV show you like. </a:t>
              </a:r>
              <a:r>
                <a:rPr lang="en-US" b="1" dirty="0" smtClean="0">
                  <a:solidFill>
                    <a:schemeClr val="dk1"/>
                  </a:solidFill>
                  <a:latin typeface="Calibri"/>
                  <a:ea typeface="Calibri"/>
                  <a:cs typeface="Calibri"/>
                  <a:sym typeface="Calibri"/>
                </a:rPr>
                <a:t>Users</a:t>
              </a:r>
              <a:r>
                <a:rPr lang="en-US" sz="1400" b="1" i="0" u="none" strike="noStrike" cap="none" dirty="0" smtClean="0">
                  <a:solidFill>
                    <a:schemeClr val="dk1"/>
                  </a:solidFill>
                  <a:latin typeface="Calibri"/>
                  <a:ea typeface="Calibri"/>
                  <a:cs typeface="Calibri"/>
                  <a:sym typeface="Calibri"/>
                </a:rPr>
                <a:t> can also view their list of favorited shows or shows they have watched in the past.</a:t>
              </a:r>
              <a:endParaRPr lang="en-US" sz="1400" b="1" i="0" u="none" strike="noStrike" cap="none" dirty="0">
                <a:solidFill>
                  <a:schemeClr val="dk1"/>
                </a:solidFill>
                <a:latin typeface="Calibri"/>
                <a:ea typeface="Calibri"/>
                <a:cs typeface="Calibri"/>
                <a:sym typeface="Calibri"/>
              </a:endParaRPr>
            </a:p>
          </p:txBody>
        </p:sp>
        <p:sp>
          <p:nvSpPr>
            <p:cNvPr id="130" name="Shape 130"/>
            <p:cNvSpPr/>
            <p:nvPr/>
          </p:nvSpPr>
          <p:spPr>
            <a:xfrm>
              <a:off x="2277475" y="127677"/>
              <a:ext cx="1664875" cy="659444"/>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1" name="Shape 131"/>
            <p:cNvSpPr txBox="1"/>
            <p:nvPr/>
          </p:nvSpPr>
          <p:spPr>
            <a:xfrm>
              <a:off x="2277475" y="127677"/>
              <a:ext cx="1664875" cy="659444"/>
            </a:xfrm>
            <a:prstGeom prst="rect">
              <a:avLst/>
            </a:prstGeom>
            <a:noFill/>
            <a:ln>
              <a:noFill/>
            </a:ln>
          </p:spPr>
          <p:txBody>
            <a:bodyPr lIns="79375" tIns="79375" rIns="79375" bIns="79375" anchor="ctr" anchorCtr="0">
              <a:noAutofit/>
            </a:bodyPr>
            <a:lstStyle/>
            <a:p>
              <a:pPr marL="0" marR="0" lvl="0" indent="0" algn="ctr" rtl="0">
                <a:lnSpc>
                  <a:spcPct val="90000"/>
                </a:lnSpc>
                <a:spcBef>
                  <a:spcPts val="0"/>
                </a:spcBef>
                <a:spcAft>
                  <a:spcPts val="0"/>
                </a:spcAft>
                <a:buClr>
                  <a:schemeClr val="lt1"/>
                </a:buClr>
                <a:buSzPct val="25000"/>
                <a:buFont typeface="Calibri"/>
                <a:buNone/>
              </a:pPr>
              <a:r>
                <a:rPr lang="en-US" sz="2500" b="0" i="0" u="none" strike="noStrike" cap="none">
                  <a:solidFill>
                    <a:schemeClr val="lt1"/>
                  </a:solidFill>
                  <a:latin typeface="Calibri"/>
                  <a:ea typeface="Calibri"/>
                  <a:cs typeface="Calibri"/>
                  <a:sym typeface="Calibri"/>
                </a:rPr>
                <a:t>Step 2</a:t>
              </a:r>
            </a:p>
          </p:txBody>
        </p:sp>
        <p:sp>
          <p:nvSpPr>
            <p:cNvPr id="132" name="Shape 132"/>
            <p:cNvSpPr/>
            <p:nvPr/>
          </p:nvSpPr>
          <p:spPr>
            <a:xfrm>
              <a:off x="617308" y="787122"/>
              <a:ext cx="1661735" cy="3165514"/>
            </a:xfrm>
            <a:prstGeom prst="wedgeRectCallout">
              <a:avLst>
                <a:gd name="adj1" fmla="val 62500"/>
                <a:gd name="adj2" fmla="val 20830"/>
              </a:avLst>
            </a:prstGeom>
            <a:solidFill>
              <a:srgbClr val="BBEEFF"/>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3" name="Shape 133"/>
            <p:cNvSpPr txBox="1"/>
            <p:nvPr/>
          </p:nvSpPr>
          <p:spPr>
            <a:xfrm>
              <a:off x="828204" y="787122"/>
              <a:ext cx="1450841" cy="3165514"/>
            </a:xfrm>
            <a:prstGeom prst="rect">
              <a:avLst/>
            </a:prstGeom>
            <a:noFill/>
            <a:ln>
              <a:noFill/>
            </a:ln>
          </p:spPr>
          <p:txBody>
            <a:bodyPr lIns="57150" tIns="57150" rIns="57150" bIns="57150" anchor="t" anchorCtr="0">
              <a:noAutofit/>
            </a:bodyPr>
            <a:lstStyle/>
            <a:p>
              <a:pPr marL="0" marR="0" lvl="0" indent="0" algn="l" rtl="0">
                <a:lnSpc>
                  <a:spcPct val="90000"/>
                </a:lnSpc>
                <a:spcBef>
                  <a:spcPts val="0"/>
                </a:spcBef>
                <a:spcAft>
                  <a:spcPts val="0"/>
                </a:spcAft>
                <a:buClr>
                  <a:schemeClr val="dk1"/>
                </a:buClr>
                <a:buSzPct val="25000"/>
                <a:buFont typeface="Calibri"/>
                <a:buNone/>
              </a:pPr>
              <a:r>
                <a:rPr lang="en-US" sz="1800" b="1" i="0" u="none" strike="noStrike" cap="none">
                  <a:solidFill>
                    <a:schemeClr val="dk1"/>
                  </a:solidFill>
                  <a:latin typeface="Calibri"/>
                  <a:ea typeface="Calibri"/>
                  <a:cs typeface="Calibri"/>
                  <a:sym typeface="Calibri"/>
                </a:rPr>
                <a:t>Login account with email address and password.</a:t>
              </a:r>
            </a:p>
            <a:p>
              <a:pPr marL="0" marR="0" lvl="0" indent="0" algn="l" rtl="0">
                <a:lnSpc>
                  <a:spcPct val="90000"/>
                </a:lnSpc>
                <a:spcBef>
                  <a:spcPts val="63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If you don’t have an account, you can sign up with an email address which is currently not in use. </a:t>
              </a:r>
            </a:p>
          </p:txBody>
        </p:sp>
        <p:sp>
          <p:nvSpPr>
            <p:cNvPr id="134" name="Shape 134"/>
            <p:cNvSpPr/>
            <p:nvPr/>
          </p:nvSpPr>
          <p:spPr>
            <a:xfrm>
              <a:off x="621629" y="259387"/>
              <a:ext cx="1653094" cy="527734"/>
            </a:xfrm>
            <a:prstGeom prst="rect">
              <a:avLst/>
            </a:prstGeom>
            <a:solidFill>
              <a:schemeClr val="accent1"/>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5" name="Shape 135"/>
            <p:cNvSpPr txBox="1"/>
            <p:nvPr/>
          </p:nvSpPr>
          <p:spPr>
            <a:xfrm>
              <a:off x="621629" y="259387"/>
              <a:ext cx="1653094" cy="527734"/>
            </a:xfrm>
            <a:prstGeom prst="rect">
              <a:avLst/>
            </a:prstGeom>
            <a:noFill/>
            <a:ln>
              <a:noFill/>
            </a:ln>
          </p:spPr>
          <p:txBody>
            <a:bodyPr lIns="79375" tIns="79375" rIns="79375" bIns="79375" anchor="ctr" anchorCtr="0">
              <a:noAutofit/>
            </a:bodyPr>
            <a:lstStyle/>
            <a:p>
              <a:pPr marL="0" marR="0" lvl="0" indent="0" algn="ctr" rtl="0">
                <a:lnSpc>
                  <a:spcPct val="90000"/>
                </a:lnSpc>
                <a:spcBef>
                  <a:spcPts val="0"/>
                </a:spcBef>
                <a:spcAft>
                  <a:spcPts val="0"/>
                </a:spcAft>
                <a:buClr>
                  <a:schemeClr val="lt1"/>
                </a:buClr>
                <a:buSzPct val="25000"/>
                <a:buFont typeface="Calibri"/>
                <a:buNone/>
              </a:pPr>
              <a:r>
                <a:rPr lang="en-US" sz="2500" b="0" i="0" u="none" strike="noStrike" cap="none">
                  <a:solidFill>
                    <a:schemeClr val="lt1"/>
                  </a:solidFill>
                  <a:latin typeface="Calibri"/>
                  <a:ea typeface="Calibri"/>
                  <a:cs typeface="Calibri"/>
                  <a:sym typeface="Calibri"/>
                </a:rPr>
                <a:t>Step 1</a:t>
              </a:r>
            </a:p>
          </p:txBody>
        </p:sp>
      </p:grpSp>
      <p:sp>
        <p:nvSpPr>
          <p:cNvPr id="136" name="Shape 136"/>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000"/>
                                        <p:tgtEl>
                                          <p:spTgt spid="123"/>
                                        </p:tgtEl>
                                        <p:attrNameLst>
                                          <p:attrName>ppt_w</p:attrName>
                                        </p:attrNameLst>
                                      </p:cBhvr>
                                      <p:tavLst>
                                        <p:tav tm="0">
                                          <p:val>
                                            <p:strVal val="0"/>
                                          </p:val>
                                        </p:tav>
                                        <p:tav tm="100000">
                                          <p:val>
                                            <p:strVal val="#ppt_w"/>
                                          </p:val>
                                        </p:tav>
                                      </p:tavLst>
                                    </p:anim>
                                    <p:anim calcmode="lin" valueType="num">
                                      <p:cBhvr additive="base">
                                        <p:cTn id="8" dur="1000"/>
                                        <p:tgtEl>
                                          <p:spTgt spid="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89283" y="228600"/>
            <a:ext cx="9372600" cy="701842"/>
          </a:xfrm>
          <a:prstGeom prst="rect">
            <a:avLst/>
          </a:prstGeom>
          <a:noFill/>
          <a:ln>
            <a:noFill/>
          </a:ln>
        </p:spPr>
        <p:txBody>
          <a:bodyPr lIns="91425" tIns="45700" rIns="91425" bIns="45700" anchor="b" anchorCtr="0">
            <a:noAutofit/>
          </a:bodyPr>
          <a:lstStyle/>
          <a:p>
            <a:pPr marL="0" marR="0" lvl="0" indent="0" algn="l" rtl="0">
              <a:lnSpc>
                <a:spcPct val="85000"/>
              </a:lnSpc>
              <a:spcBef>
                <a:spcPts val="0"/>
              </a:spcBef>
              <a:spcAft>
                <a:spcPts val="0"/>
              </a:spcAft>
              <a:buClr>
                <a:schemeClr val="accent1"/>
              </a:buClr>
              <a:buSzPct val="25000"/>
              <a:buFont typeface="Calibri"/>
              <a:buNone/>
            </a:pPr>
            <a:r>
              <a:rPr lang="en-US" sz="4400" b="0" i="0" u="none" strike="noStrike" cap="none">
                <a:solidFill>
                  <a:schemeClr val="accent1"/>
                </a:solidFill>
                <a:latin typeface="Calibri"/>
                <a:ea typeface="Calibri"/>
                <a:cs typeface="Calibri"/>
                <a:sym typeface="Calibri"/>
              </a:rPr>
              <a:t>PROGRAM INTRODUCTION </a:t>
            </a:r>
            <a:r>
              <a:rPr lang="en-US" sz="3600" b="0" i="0" u="none" strike="noStrike" cap="none">
                <a:solidFill>
                  <a:schemeClr val="accent1"/>
                </a:solidFill>
                <a:latin typeface="Calibri"/>
                <a:ea typeface="Calibri"/>
                <a:cs typeface="Calibri"/>
                <a:sym typeface="Calibri"/>
              </a:rPr>
              <a:t>– STEP1</a:t>
            </a:r>
          </a:p>
        </p:txBody>
      </p:sp>
      <p:pic>
        <p:nvPicPr>
          <p:cNvPr id="142" name="Shape 142"/>
          <p:cNvPicPr preferRelativeResize="0"/>
          <p:nvPr/>
        </p:nvPicPr>
        <p:blipFill rotWithShape="1">
          <a:blip r:embed="rId3">
            <a:alphaModFix/>
          </a:blip>
          <a:srcRect/>
          <a:stretch/>
        </p:blipFill>
        <p:spPr>
          <a:xfrm>
            <a:off x="3385526" y="2212975"/>
            <a:ext cx="2857499" cy="2838450"/>
          </a:xfrm>
          <a:prstGeom prst="rect">
            <a:avLst/>
          </a:prstGeom>
          <a:noFill/>
          <a:ln>
            <a:noFill/>
          </a:ln>
        </p:spPr>
      </p:pic>
      <p:grpSp>
        <p:nvGrpSpPr>
          <p:cNvPr id="143" name="Shape 143"/>
          <p:cNvGrpSpPr/>
          <p:nvPr/>
        </p:nvGrpSpPr>
        <p:grpSpPr>
          <a:xfrm>
            <a:off x="5541107" y="1815225"/>
            <a:ext cx="4017160" cy="881082"/>
            <a:chOff x="5541107" y="1815225"/>
            <a:chExt cx="4017160" cy="881082"/>
          </a:xfrm>
        </p:grpSpPr>
        <p:cxnSp>
          <p:nvCxnSpPr>
            <p:cNvPr id="144" name="Shape 144"/>
            <p:cNvCxnSpPr/>
            <p:nvPr/>
          </p:nvCxnSpPr>
          <p:spPr>
            <a:xfrm flipH="1">
              <a:off x="5541107" y="1946031"/>
              <a:ext cx="1227014" cy="750276"/>
            </a:xfrm>
            <a:prstGeom prst="straightConnector1">
              <a:avLst/>
            </a:prstGeom>
            <a:noFill/>
            <a:ln w="9525" cap="flat" cmpd="sng">
              <a:solidFill>
                <a:srgbClr val="C00000"/>
              </a:solidFill>
              <a:prstDash val="solid"/>
              <a:round/>
              <a:headEnd type="none" w="med" len="med"/>
              <a:tailEnd type="none" w="med" len="med"/>
            </a:ln>
          </p:spPr>
        </p:cxnSp>
        <p:sp>
          <p:nvSpPr>
            <p:cNvPr id="145" name="Shape 145"/>
            <p:cNvSpPr txBox="1"/>
            <p:nvPr/>
          </p:nvSpPr>
          <p:spPr>
            <a:xfrm>
              <a:off x="6744677" y="1815225"/>
              <a:ext cx="2813590"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Input the email address as your username</a:t>
              </a:r>
            </a:p>
          </p:txBody>
        </p:sp>
      </p:grpSp>
      <p:grpSp>
        <p:nvGrpSpPr>
          <p:cNvPr id="146" name="Shape 146"/>
          <p:cNvGrpSpPr/>
          <p:nvPr/>
        </p:nvGrpSpPr>
        <p:grpSpPr>
          <a:xfrm>
            <a:off x="5478585" y="3032368"/>
            <a:ext cx="2742179" cy="787248"/>
            <a:chOff x="5478585" y="3032368"/>
            <a:chExt cx="2742179" cy="787248"/>
          </a:xfrm>
        </p:grpSpPr>
        <p:cxnSp>
          <p:nvCxnSpPr>
            <p:cNvPr id="147" name="Shape 147"/>
            <p:cNvCxnSpPr/>
            <p:nvPr/>
          </p:nvCxnSpPr>
          <p:spPr>
            <a:xfrm>
              <a:off x="5478585" y="3032368"/>
              <a:ext cx="1266091" cy="601785"/>
            </a:xfrm>
            <a:prstGeom prst="straightConnector1">
              <a:avLst/>
            </a:prstGeom>
            <a:noFill/>
            <a:ln w="9525" cap="flat" cmpd="sng">
              <a:solidFill>
                <a:srgbClr val="C00000"/>
              </a:solidFill>
              <a:prstDash val="solid"/>
              <a:round/>
              <a:headEnd type="none" w="med" len="med"/>
              <a:tailEnd type="none" w="med" len="med"/>
            </a:ln>
          </p:spPr>
        </p:cxnSp>
        <p:sp>
          <p:nvSpPr>
            <p:cNvPr id="148" name="Shape 148"/>
            <p:cNvSpPr txBox="1"/>
            <p:nvPr/>
          </p:nvSpPr>
          <p:spPr>
            <a:xfrm>
              <a:off x="6768122" y="3558007"/>
              <a:ext cx="1452642" cy="26160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Input your password</a:t>
              </a:r>
            </a:p>
          </p:txBody>
        </p:sp>
      </p:grpSp>
      <p:grpSp>
        <p:nvGrpSpPr>
          <p:cNvPr id="149" name="Shape 149"/>
          <p:cNvGrpSpPr/>
          <p:nvPr/>
        </p:nvGrpSpPr>
        <p:grpSpPr>
          <a:xfrm>
            <a:off x="5541107" y="4759569"/>
            <a:ext cx="3665502" cy="1050720"/>
            <a:chOff x="5541107" y="4759569"/>
            <a:chExt cx="3665502" cy="1050720"/>
          </a:xfrm>
        </p:grpSpPr>
        <p:cxnSp>
          <p:nvCxnSpPr>
            <p:cNvPr id="150" name="Shape 150"/>
            <p:cNvCxnSpPr/>
            <p:nvPr/>
          </p:nvCxnSpPr>
          <p:spPr>
            <a:xfrm>
              <a:off x="5541107" y="4759569"/>
              <a:ext cx="1203568" cy="773722"/>
            </a:xfrm>
            <a:prstGeom prst="straightConnector1">
              <a:avLst/>
            </a:prstGeom>
            <a:noFill/>
            <a:ln w="9525" cap="flat" cmpd="sng">
              <a:solidFill>
                <a:srgbClr val="C00000"/>
              </a:solidFill>
              <a:prstDash val="solid"/>
              <a:round/>
              <a:headEnd type="none" w="med" len="med"/>
              <a:tailEnd type="none" w="med" len="med"/>
            </a:ln>
          </p:spPr>
        </p:cxnSp>
        <p:sp>
          <p:nvSpPr>
            <p:cNvPr id="151" name="Shape 151"/>
            <p:cNvSpPr txBox="1"/>
            <p:nvPr/>
          </p:nvSpPr>
          <p:spPr>
            <a:xfrm>
              <a:off x="6768122" y="5379403"/>
              <a:ext cx="2438487" cy="4308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If you don’t have an account, please</a:t>
              </a:r>
            </a:p>
            <a:p>
              <a:pPr marL="0" marR="0" lvl="0" indent="0" algn="l" rtl="0">
                <a:lnSpc>
                  <a:spcPct val="100000"/>
                </a:lnSpc>
                <a:spcBef>
                  <a:spcPts val="0"/>
                </a:spcBef>
                <a:spcAft>
                  <a:spcPts val="0"/>
                </a:spcAft>
                <a:buClr>
                  <a:srgbClr val="000000"/>
                </a:buClr>
                <a:buSzPct val="25000"/>
                <a:buFont typeface="Arial"/>
                <a:buNone/>
              </a:pPr>
              <a:r>
                <a:rPr lang="en-US" sz="1100" b="0" i="0" u="none" strike="noStrike" cap="none">
                  <a:solidFill>
                    <a:srgbClr val="000000"/>
                  </a:solidFill>
                  <a:latin typeface="Arial"/>
                  <a:ea typeface="Arial"/>
                  <a:cs typeface="Arial"/>
                  <a:sym typeface="Arial"/>
                </a:rPr>
                <a:t>sign up first.</a:t>
              </a: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10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fade">
                                      <p:cBhvr>
                                        <p:cTn id="1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reframe Building 16x9">
  <a:themeElements>
    <a:clrScheme name="WireframeBuilding">
      <a:dk1>
        <a:srgbClr val="404040"/>
      </a:dk1>
      <a:lt1>
        <a:srgbClr val="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1077</Words>
  <Application>Microsoft Office PowerPoint</Application>
  <PresentationFormat>Widescreen</PresentationFormat>
  <Paragraphs>105</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Wireframe Building 16x9</vt:lpstr>
      <vt:lpstr> WEWATCH -VIDEO DATABASE</vt:lpstr>
      <vt:lpstr>PowerPoint Presentation</vt:lpstr>
      <vt:lpstr>ER DIAGRAM</vt:lpstr>
      <vt:lpstr>DATABASE DESCRIPTION</vt:lpstr>
      <vt:lpstr>DATABASE DESCRIPTION</vt:lpstr>
      <vt:lpstr>DATABASE DESCRIPTION - DATABASE SCHEMA</vt:lpstr>
      <vt:lpstr>DATABASE DESCRIPTION - CONCLUSION</vt:lpstr>
      <vt:lpstr>PROGRAM INTRODUCTION</vt:lpstr>
      <vt:lpstr>PROGRAM INTRODUCTION – STEP1</vt:lpstr>
      <vt:lpstr>PROGRAM INTRODUCTION – STEP2</vt:lpstr>
      <vt:lpstr>PROGRAM INTRODUCTION – STEP3</vt:lpstr>
      <vt:lpstr>PROGRAM INTRODUCTION – STEP3</vt:lpstr>
      <vt:lpstr>PROGRAM INTRODUCTION – STEP3</vt:lpstr>
      <vt:lpstr>PowerPoint Presentation</vt:lpstr>
      <vt:lpstr>Program Demonstration</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WEWATCH -VIDEO DATABASE</dc:title>
  <dc:creator>Connor Berg</dc:creator>
  <cp:lastModifiedBy>Connor Berg</cp:lastModifiedBy>
  <cp:revision>84</cp:revision>
  <dcterms:modified xsi:type="dcterms:W3CDTF">2016-12-13T16:59:57Z</dcterms:modified>
</cp:coreProperties>
</file>