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63" r:id="rId15"/>
    <p:sldId id="265" r:id="rId16"/>
    <p:sldId id="273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1:28:51.352"/>
    </inkml:context>
    <inkml:brush xml:id="br0">
      <inkml:brushProperty name="width" value="0.05" units="cm"/>
      <inkml:brushProperty name="height" value="0.05" units="cm"/>
      <inkml:brushProperty name="color" value="#FFD966"/>
    </inkml:brush>
  </inkml:definitions>
  <inkml:trace contextRef="#ctx0" brushRef="#br0">1325 289 24575,'-12'0'0,"-4"0"0,6 0 0,-3-4 0,0-1 0,-1-4 0,-1 0 0,-2 4 0,7-2 0,-8 2 0,9 0 0,-9-4 0,4 4 0,-1-4 0,-2 0 0,2 0 0,-3 4 0,-1-3 0,0 2 0,0-3 0,0 0 0,5 0 0,-4 0 0,4 0 0,-5-1 0,5 1 0,-4 0 0,4 4 0,0-3 0,1 4 0,0-5 0,3 4 0,-8-3 0,9 3 0,-9-4 0,8 4 0,-7-3 0,2 3 0,1-4 0,-3 4 0,7-3 0,-3 7 0,4-3 0,1 4 0,-1-3 0,1 2 0,-1-3 0,1 4 0,0 0 0,-5 0 0,3 0 0,-8 0 0,8 0 0,-7 0 0,2 0 0,-3 0 0,-1 0 0,5 0 0,-4 0 0,8 0 0,-8 0 0,9 0 0,-4 0 0,-1 0 0,5 0 0,-9 0 0,8 0 0,-7 0 0,2 4 0,1-3 0,-3 7 0,2-3 0,1 0 0,-4 4 0,4-4 0,0 0 0,-4 3 0,8-7 0,-3 7 0,5-7 0,-1 6 0,1-2 0,-6-1 0,5 4 0,-4-3 0,-1 3 0,5 1 0,-4-4 0,4 2 0,4-2 0,-2 3 0,2 0 0,0 0 0,2 0 0,-1 0 0,3 0 0,-6 0 0,6 0 0,-7 1 0,3 3 0,-3-2 0,-2 7 0,1-3 0,4 5 0,-4-1 0,5-4 0,-2 3 0,3-7 0,3 3 0,0-5 0,0 0 0,0 0 0,0 0 0,0 0 0,0 0 0,0 0 0,0 0 0,0 1 0,0 3 0,0 2 0,0 5 0,0 4 0,0-3 0,4 4 0,-3-6 0,7 1 0,-3-1 0,4-4 0,0 3 0,0-7 0,0 3 0,-1-5 0,1 0 0,-1 1 0,1-1 0,4 1 0,-4-1 0,9 1 0,-4 0 0,5 0 0,-1 1 0,1-1 0,0 0 0,-1 0 0,1 0 0,-5 0 0,4 0 0,-4 0 0,0-4 0,3 4 0,-7-5 0,3 1 0,-5-1 0,5-4 0,-3 4 0,3-3 0,-4 2 0,4-3 0,-4 0 0,9 0 0,-9 0 0,9 0 0,1 0 0,1 0 0,4 0 0,0 0 0,-4 4 0,10-3 0,-10 4 0,4-5 0,-5 0 0,-1 0 0,1 0 0,0 0 0,-1 0 0,-4 0 0,4 0 0,-4 0 0,5 0 0,0 0 0,-5 0 0,3 0 0,-3 0 0,5 0 0,0-5 0,-1 0 0,1 0 0,-5-3 0,4 3 0,-4-4 0,8-4 0,-7 3 0,2-3 0,-4 5 0,-3 3 0,3-3 0,-9 3 0,4 1 0,-7-4 0,6 3 0,-6-3 0,7-1 0,-3-4 0,0 4 0,3-4 0,-3 0 0,4-1 0,0-5 0,0 5 0,0-3 0,0 3 0,0 0 0,0-4 0,0 9 0,0-9 0,-4 9 0,3-9 0,-7 9 0,7 0 0,-7 1 0,3 3 0,0 1 0,-4-4 0,4 4 0,-4-4 0,0 0 0,0 0 0,0 1 0,0-1 0,0 0 0,0 0 0,0 1 0,0-1 0,0 0 0,0 1 0,0-1 0,0 0 0,0 0 0,-3 4 0,2 0 0,-3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1:28:55.571"/>
    </inkml:context>
    <inkml:brush xml:id="br0">
      <inkml:brushProperty name="width" value="0.05" units="cm"/>
      <inkml:brushProperty name="height" value="0.05" units="cm"/>
      <inkml:brushProperty name="color" value="#FFD966"/>
    </inkml:brush>
  </inkml:definitions>
  <inkml:trace contextRef="#ctx0" brushRef="#br0">1230 325 24575,'-8'-4'0,"0"0"0,-5-5 0,3 0 0,-3 0 0,4 1 0,-4-1 0,4 1 0,-5-1 0,1 0 0,3-4 0,-3 3 0,-1-3 0,5 4 0,-9 0 0,8 0 0,-3 0 0,0 0 0,3 1 0,-3-1 0,0 0 0,3 1 0,-3-1 0,0 0 0,3 0 0,-7 0 0,7 1 0,-8 3 0,9-3 0,-9 3 0,8-4 0,-7 4 0,7-2 0,-8 2 0,8-4 0,-7 4 0,7-2 0,-8 6 0,9-7 0,-5 7 0,1-7 0,4 7 0,-4-3 0,-1 4 0,5 0 0,-9 0 0,4 0 0,-1 0 0,-2 0 0,2 0 0,-3 0 0,-1 0 0,0 0 0,0 0 0,0 0 0,1 0 0,-1 0 0,5 0 0,-4 0 0,4 0 0,-1 0 0,-2 0 0,3 0 0,-1 0 0,-2 0 0,7 0 0,-3 0 0,0 4 0,3-3 0,-3 7 0,0-7 0,3 6 0,-3-6 0,4 6 0,1-6 0,-1 7 0,1-4 0,-1 5 0,-4 0 0,3-1 0,-3 1 0,0-1 0,3 1 0,-3-1 0,5 1 0,-1-1 0,1 0 0,-1 1 0,4-1 0,-2 0 0,2 1 0,0-1 0,-2 0 0,1 5 0,2-3 0,-4 2 0,3-3 0,0-1 0,-3 5 0,7-4 0,-7 4 0,7-4 0,-3-1 0,0 0 0,3 1 0,-2-1 0,3 0 0,0 1 0,0-1 0,0 0 0,0 0 0,0 0 0,0 0 0,0 0 0,0 0 0,0 5 0,-4-3 0,3 7 0,-3-3 0,4 4 0,0-4 0,0 4 0,0-9 0,0 8 0,0-7 0,0 3 0,0-5 0,0 5 0,0-4 0,0 9 0,0-9 0,0 8 0,0-7 0,0 7 0,4-3 0,1 0 0,0 3 0,3-7 0,-3 7 0,3-7 0,1 2 0,-4 1 0,2-3 0,-2 2 0,3-3 0,1-1 0,-1 0 0,1 1 0,-1-1 0,1 1 0,-1-1 0,1 0 0,-1 5 0,1-4 0,0 4 0,-1-5 0,1 1 0,-1-1 0,0 0 0,5 1 0,-3 0 0,8-4 0,-4 2 0,4-6 0,1 8 0,0-4 0,-1 4 0,1-4 0,0 3 0,-5-3 0,3 0 0,-3 3 0,5-7 0,0 7 0,5-7 0,-9 7 0,14-7 0,-19 2 0,13-3 0,-9 0 0,5 0 0,0 4 0,-5-3 0,4 4 0,-9-5 0,4 0 0,0 0 0,-3 0 0,11 0 0,-10 0 0,5 0 0,-7 0 0,4 0 0,-4 0 0,4 0 0,0 0 0,2 0 0,3 0 0,-4 0 0,4 0 0,-4 0 0,5-5 0,-1 0 0,1 0 0,0-3 0,0 7 0,-1-8 0,-4 5 0,4-2 0,-9-1 0,4 2 0,0 1 0,-3-4 0,3 3 0,-5-3 0,1 3 0,4-3 0,-3 4 0,3-5 0,0 0 0,-4 0 0,4 1 0,0-1 0,-3 4 0,6-7 0,-6 7 0,2-4 0,-7 2 0,-2 2 0,-3-3 0,0 0 0,0 1 0,0-2 0,0 1 0,0 0 0,0-1 0,0 1 0,0 0 0,0-1 0,0 1 0,0 0 0,0 0 0,0 0 0,0 0 0,0 0 0,0 1 0,0-1 0,0 0 0,0 0 0,0 0 0,0 0 0,4 0 0,-3-1 0,7 1 0,-7-1 0,2 1 0,1-1 0,-3 1 0,6 0 0,-6 0 0,3 0 0,-4 1 0,0-1 0,3-1 0,-2 1 0,3-5 0,-4-1 0,0 0 0,4-4 0,-3 9 0,3-9 0,-4 9 0,0-4 0,0 4 0,0 1 0,0 0 0,0 0 0,0 0 0,0 0 0,-3 0 0,2 0 0,-6 4 0,2-3 0,-3 6 0,4-6 0,-3 6 0,2-3 0,-3 4 0,3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1:28:59.258"/>
    </inkml:context>
    <inkml:brush xml:id="br0">
      <inkml:brushProperty name="width" value="0.05" units="cm"/>
      <inkml:brushProperty name="height" value="0.05" units="cm"/>
      <inkml:brushProperty name="color" value="#FFD966"/>
    </inkml:brush>
  </inkml:definitions>
  <inkml:trace contextRef="#ctx0" brushRef="#br0">1129 102 24575,'-8'0'0,"0"0"0,-1 0 0,1 0 0,0 0 0,-1 0 0,1 0 0,0 0 0,0 0 0,-5 0 0,3 0 0,-8 0 0,9 0 0,-9 0 0,4-4 0,-5 3 0,0-8 0,0 8 0,1-7 0,-1 7 0,0-7 0,0 7 0,-5-4 0,4 1 0,-4 3 0,5-7 0,0 7 0,1-7 0,-1 6 0,0-2 0,0 0 0,0 3 0,0-7 0,1 7 0,3-7 0,-2 7 0,2-3 0,1 0 0,-4 3 0,4-2 0,0 3 0,-4 0 0,8 0 0,-7 0 0,7 0 0,-3 0 0,0 0 0,3 0 0,-3 0 0,0 0 0,4 0 0,-4 0 0,4 0 0,0 0 0,-4 0 0,4 0 0,-5 0 0,6 0 0,-5 0 0,3 3 0,-3-2 0,0 7 0,3-3 0,-3 4 0,4-1 0,1 0 0,-1 1 0,1-5 0,3 4 0,-3-4 0,4 4 0,-1 1 0,-3-1 0,4 0 0,-1 0 0,-3 1 0,4-1 0,-5 0 0,0 1 0,1-1 0,-1 0 0,5 1 0,-4-1 0,3 0 0,0 1 0,-2-1 0,2 0 0,0 1 0,-2-1 0,6 0 0,-3 0 0,0-3 0,3 2 0,-6-2 0,6 3 0,-7 1 0,7-1 0,-3 0 0,0 1 0,3-1 0,-2 0 0,3 1 0,0-1 0,-4 0 0,3 1 0,-3 3 0,4-2 0,0 3 0,-4 0 0,3-4 0,-3 8 0,4-7 0,0 3 0,0-1 0,0-2 0,0 3 0,0-1 0,0-2 0,0 7 0,0-7 0,0 7 0,0-8 0,0 9 0,0-9 0,0 8 0,0-7 0,0 3 0,0-5 0,0 5 0,0-4 0,0 4 0,0-5 0,0 1 0,0-1 0,0 0 0,0 1 0,0-1 0,3 0 0,2 5 0,0-3 0,3 2 0,-3-3 0,3 3 0,1-2 0,0 3 0,-1-5 0,1 0 0,-1 1 0,5 4 0,-3-4 0,16 8 0,-10-3 0,11 1 0,-9-2 0,7-4 0,-5 1 0,4-1 0,-6 1 0,1-1 0,5 0 0,-4 1 0,4-1 0,-5 1 0,5-1 0,-4 0 0,4 1 0,-10-1 0,4-4 0,-4 3 0,4-7 0,1 3 0,0 0 0,0-3 0,-1 3 0,6-4 0,-4 4 0,9-3 0,-9 3 0,18-4 0,-16 0 0,16 0 0,-18 0 0,4 0 0,0 0 0,-4 0 0,4 0 0,-5 0 0,0 0 0,-5 0 0,3 0 0,-7 0 0,3 0 0,-5 0 0,1 0 0,-1 0 0,1 0 0,-1 0 0,0 0 0,1 0 0,-1 0 0,1 0 0,-1-3 0,1-2 0,-1-4 0,5-4 0,-3 4 0,3-4 0,0 4 0,-4 0 0,5-4 0,-6 4 0,1-4 0,0 4 0,-1 1 0,1-1 0,-1 1 0,0 0 0,-3-1 0,3-4 0,-7 4 0,6-4 0,-2 4 0,0 1 0,3-5 0,-4 3 0,2-2 0,1-1 0,-6 3 0,8-7 0,-4 7 0,0-3 0,2 5 0,-6-1 0,7-4 0,-7 4 0,3-9 0,0 9 0,-3-4 0,3 0 0,-1 3 0,-2-3 0,3 0 0,-4 4 0,0-4 0,0 0 0,0 3 0,0-3 0,0 5 0,0 0 0,0-1 0,0 1 0,0-1 0,0 1 0,0-1 0,0-3 0,0-2 0,0 1 0,0 0 0,0 0 0,0 3 0,0-7 0,0 7 0,0-3 0,-4 0 0,3 4 0,-8-9 0,5 9 0,-5-4 0,0 0 0,4 3 0,-3-3 0,3 5 0,-4-5 0,0 3 0,1-2 0,3 3 0,-3 5 0,4-4 0,-1 4 0,-3-1 0,4-2 0,-5 6 0,5-7 0,-4 7 0,3-6 0,-3 2 0,0-3 0,-1 4 0,1 0 0,4 1 0,-4 2 0,4-3 0,-5 0 0,1 3 0,0-2 0,3-1 0,-2 4 0,2-4 0,1 0 0,-3 0 0,2-4 0,-3 3 0,0 2 0,-1-1 0,1 3 0,-1-6 0,1 6 0,3-3 0,1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1:34:14.153"/>
    </inkml:context>
    <inkml:brush xml:id="br0">
      <inkml:brushProperty name="width" value="0.05" units="cm"/>
      <inkml:brushProperty name="height" value="0.05" units="cm"/>
      <inkml:brushProperty name="color" value="#FFD966"/>
    </inkml:brush>
  </inkml:definitions>
  <inkml:trace contextRef="#ctx0" brushRef="#br0">0 1 24575,'13'0'0,"2"0"0,10 0 0,1 0 0,1 0 0,4 0 0,-5 0 0,6 0 0,1 0 0,5 0 0,-4 0 0,11 0 0,-5 0 0,7 0 0,-1 0 0,-6 0 0,5 0 0,-11 0 0,5 0 0,-7 0 0,-5 0 0,3 0 0,-9 0 0,10 0 0,-4 0 0,-1 0 0,5 0 0,-4 0 0,5 0 0,0 0 0,-6 0 0,5 0 0,-10 0 0,10 0 0,-10 0 0,10 0 0,-10 0 0,9 0 0,-9 0 0,10 0 0,-10 0 0,10 0 0,-10 4 0,10-3 0,-5 4 0,6-1 0,-5-2 0,4 7 0,-10-8 0,10 4 0,-10-5 0,9 5 0,-9-4 0,4 4 0,-6-5 0,1 0 0,-1 4 0,1-3 0,0 3 0,5-4 0,-4 0 0,4 0 0,0 0 0,2 0 0,-1 5 0,5-4 0,-4 3 0,11-4 0,-4 0 0,5 0 0,-7 5 0,6-4 0,-4 4 0,5-5 0,-13 0 0,5 5 0,-4-4 0,-1 4 0,5-5 0,-10 0 0,10 0 0,-1 0 0,-3 0 0,1 0 0,-9 0 0,1 0 0,0 0 0,-1 0 0,1 0 0,5 0 0,-4 0 0,4 0 0,0 0 0,-4 0 0,16 0 0,-14 0 0,21 0 0,-16 0 0,11 0 0,-7 0 0,7 0 0,-6 0 0,6 0 0,-7 0 0,7 0 0,-5 0 0,4 0 0,-5 0 0,-1 0 0,0 0 0,0 0 0,0 0 0,0 0 0,-5 0 0,3 0 0,-3 0 0,5 0 0,0 0 0,0 0 0,1 0 0,5 0 0,-4 0 0,11 0 0,-5 0 0,7 0 0,7 0 0,-5 0 0,5 0 0,-8 0 0,1 0 0,0 0 0,-7 0 0,5 0 0,-11 0 0,-1 0 0,-2 0 0,-5 0 0,6 0 0,-5 0 0,4 0 0,-5 0 0,1 0 0,4 0 0,-5 0 0,6 0 0,1 0 0,-1 0 0,9 0 0,-7 0 0,1 0 0,-4 0 0,-4 0 0,-1 0 0,5 0 0,-10 0 0,10 0 0,-5 0 0,1 0 0,4 0 0,-5 0 0,1 0 0,4 0 0,-5 0 0,1 0 0,-2 0 0,0 0 0,-4 0 0,3 0 0,-4 0 0,0 0 0,-1 0 0,1 0 0,-1 0 0,-4 0 0,4 0 0,-9 0 0,3 0 0,-4 0 0,0 0 0,0-4 0,0 3 0,-1-3 0,1 4 0,-1 0 0,1 0 0,-1 0 0,1-4 0,0 3 0,4-3 0,2-1 0,5 4 0,-1-3 0,1-1 0,-5 4 0,3-3 0,-8 4 0,4 0 0,-5-4 0,-5 3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1:34:16.396"/>
    </inkml:context>
    <inkml:brush xml:id="br0">
      <inkml:brushProperty name="width" value="0.05" units="cm"/>
      <inkml:brushProperty name="height" value="0.05" units="cm"/>
      <inkml:brushProperty name="color" value="#FFD966"/>
    </inkml:brush>
  </inkml:definitions>
  <inkml:trace contextRef="#ctx0" brushRef="#br0">1 0 24575,'0'26'0,"0"3"0,11 25 0,9 2 0,23 27-1044,-3-14 1044,-11-18 0,2 1 0,25 27 0,-26-30 0,1-1 0,0-8 0,1-1 0,4 1 0,-1-1 3,23 29-3,17-4 0,-4-1 0,-17-23 0,19 12 0,-29-19 0,31 21 0,-20-14 0,12 7 0,-9-1 0,-5-7 0,5 12 0,-13-6 0,6 14 0,-11-7 0,5 12 0,-7-12 0,0 10 0,0-5 0,-1 6 0,1 1 0,0-7 0,11 25 0,-15-27 0,13 26 0,-22-25 0,12 8 778,-10-1-778,3-7 263,0 5-263,-5-12 0,5 5 0,-6 0 0,0-5 0,0 5 0,-1-7 0,1-1 0,-1 1 0,7 7 0,-5-5 0,5 5 0,-6 0 0,0 2 0,-4 7 0,3-1 0,-9 1 0,10 0 0,-10 0 0,10 0 0,-10 1 0,4-8 0,-6 5 0,0-12 0,0 5 0,0-7 0,-1-1 0,1 1 0,0 0 0,-6 0 0,5-1 0,-5 1 0,5-6 0,-4 4 0,2-12 0,-3 13 0,0-6 0,4 0 0,-8 5 0,2-4 0,2 5 0,-5-5 0,4 4 0,-5-5 0,5 7 0,-3-7 0,3 5 0,-1-11 0,-2 5 0,7-7 0,-8 0 0,9 0 0,-4 1 0,0-1 0,3 0 0,-3 0 0,5 0 0,0 7 0,0-6 0,0 6 0,0-7 0,-1 0 0,6 15 0,-5-17 0,5 15 0,-6-24 0,-5 4 0,4-5 0,-8-5 0,8 3 0,-4-3 0,1 0 0,3 3 0,-4-3 0,5 4 0,0 7 0,0-6 0,0 6 0,0-1 0,0-4 0,0 4 0,0 0 0,0-4 0,1 4 0,-2-5 0,2 5 0,-2-4 0,2 4 0,-2-5 0,2 5 0,-1-4 0,0 4 0,-1-6 0,1 1 0,-4-5 0,2 3 0,-7-8 0,8 9 0,-8-9 0,8 8 0,-8-8 0,3 4 0,1 3 0,-4-6 0,3 6 0,-4-8 0,4 5 0,-3-4 0,4 3 0,-5-4 0,4 0 0,-3 0 0,3-4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01:34:18.184"/>
    </inkml:context>
    <inkml:brush xml:id="br0">
      <inkml:brushProperty name="width" value="0.05" units="cm"/>
      <inkml:brushProperty name="height" value="0.05" units="cm"/>
      <inkml:brushProperty name="color" value="#FFD966"/>
    </inkml:brush>
  </inkml:definitions>
  <inkml:trace contextRef="#ctx0" brushRef="#br0">1 450 24575,'12'0'0,"5"4"0,-6 6 0,7 5 0,-7 0 0,8 9 0,-4-12 0,6 17 0,-1-12 0,1 14 0,-1-10 0,0 4 0,1 0 0,-2-4 0,2 4 0,-6-5 0,4-1 0,-9 1 0,9-1 0,-8 1 0,2-5 0,2 3 0,-5-8 0,4 9 0,-5-9 0,0 3 0,0 1 0,0-4 0,0 3 0,0-4 0,0 0 0,0 0 0,0 4 0,-4-3 0,3 4 0,-3-5 0,4 0 0,-4 0 0,3-1 0,-7 1 0,2-7 0,-3-3 0,0-8 0,0 1 0,-4-1 0,3 0 0,-2-5 0,-2-7 0,3-5 0,-7-7 0,3 1 0,0-7 0,-4-1 0,3-7 0,1 6 0,-5-4 0,10 11 0,-10-11 0,10 11 0,-4 1 0,5 2 0,0 4 0,0-5 0,0-1 0,0 1 0,0 0 0,0 6 0,0-5 0,-5 10 0,4-10 0,-3 10 0,4-5 0,0 7 0,0-1 0,0 5 0,0-3 0,0 3 0,0-5 0,0 5 0,0-4 0,0 9 0,0-3 0,0 4 0,0 0 0,0 4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756E-64FE-2B48-B945-571F7CFA976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5EF2-9B4B-B14F-843F-06936D39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5EF2-9B4B-B14F-843F-06936D39D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9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5A6E-EAA6-6A47-BEF8-BC4E4FC7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8852F-A244-D345-8A43-4D69ADFD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481E-00B8-EE45-BDCE-E4A15D12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9F31-6EBD-3E41-9847-169F915F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3B25-9236-EA45-8043-BEB5F653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0A32-9992-9545-8E19-AFF235BA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596D-1782-3842-8FF4-EA45D2586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5045-AD61-254C-A2E1-DBD64597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F6CD-4A1B-2B42-889A-D2804003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9099-9B2C-DB48-B420-F7AD0FD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9E05B-7B3E-804B-B1B2-27B851EEE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691F5-3368-F843-967C-581214DF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D5AB-6754-8C46-903D-E03539AE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EC16-424D-4D4C-A84A-B6AECFD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D7A3-BCC7-8F4D-A9D6-11DF388E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5A80-67B1-1844-856E-5189D182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876A-DC23-2345-96A6-A7BD9298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FBD9-01B7-C943-BB13-E6364F8B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0B08-A581-074F-BE4B-72969188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9852-0835-CE41-8577-02EBC09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EB0F-DC50-4042-9F0C-8F3A695C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51F6C-F5E2-6B4D-BB7A-AE33A76B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C349-CB8E-AC40-9EA1-02494119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81BF-03CE-D64F-A6AD-6D510648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AA4A-8AFF-CB4E-8299-65C7476F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827B-5AB5-2D40-B85D-50AE4496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41DB-1B37-4A45-860E-A8834A8FB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DC228-2B81-1443-B057-76F3198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60CC-45DC-4C46-B883-B2D258E5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790D-DF92-554A-8C66-8B3F26C5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BAF1-2586-0B44-AFF0-B7C2FB0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9690-292F-9341-823A-4E1139E1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985A3-CE58-D040-B407-856298261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3C4D6-7310-8E44-AB61-BCA3A9BF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B054D-660B-9540-BBE2-C28A1F0B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67BF1-D186-2E43-94A8-C20B053E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708F5-712D-DD4F-A8E1-18D885B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A6B97-004A-384D-8E63-65995A4E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5124B-633C-CC47-89DA-68ABC523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0170-E3E6-A344-B9AA-91101530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FB4-50C4-5748-A361-89B8983B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6EAA4-08EB-5B4D-895E-F42F6CCA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D8C85-2DC4-AC45-867F-9C8A2C0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CA2D7-53AE-7A45-BA79-7B507BFB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D23D5-1B78-064E-815D-7B941B7E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9E5D9-FD5D-0948-BDEF-65FAB90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1CF-1188-8C4B-B2F8-52F2519E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8667-6188-6048-9588-841A7907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3BC9-66D7-D54B-A447-9A31EE44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64F7-2D53-2549-89E8-99470FCA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80347-A160-6042-B394-1263161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A1E9-3712-0F46-950A-8EDA9349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8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CA59-E2F9-344D-9F4A-9297079F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DF24-96B2-3B41-A88F-D22F275E5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92CD-2DFB-114B-AB85-5A7F7A04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705B-882E-6E48-8A40-8FB081ED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5A8D3-317E-6F42-B9F9-F9D12E8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43C1-351A-4546-8B79-93B00FB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C8AC1-FEFB-CB46-AF6D-EE5BCE30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8912-DFE2-CA4A-B421-710C7FE8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D862-2496-6744-BB8D-4ED433142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6112-A79B-9846-9738-BEF8BFDB2DB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6537-6C60-6C46-A850-CA146F79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3EC3-BEC2-2B41-B37D-B0A8ECCF0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703A-E616-3046-A2B7-D7C2155F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customXml" Target="../ink/ink5.xm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ergerab/d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gerab/dps/tree/master/uwm/database_manag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F08-D2A2-3743-ACC3-AE9F5A164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4248C-E385-9F42-BB45-4E5203001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9/18/20 Update</a:t>
            </a:r>
          </a:p>
        </p:txBody>
      </p:sp>
    </p:spTree>
    <p:extLst>
      <p:ext uri="{BB962C8B-B14F-4D97-AF65-F5344CB8AC3E}">
        <p14:creationId xmlns:p14="http://schemas.microsoft.com/office/powerpoint/2010/main" val="172160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5B58-B923-E04F-B18B-1070CC9C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Batch Processor –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1BD3-8CF3-BB43-9F6F-81D3F2C3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</a:t>
            </a:r>
            <a:r>
              <a:rPr lang="en-US" dirty="0"/>
              <a:t>: With the signals from last step, compute</a:t>
            </a:r>
            <a:br>
              <a:rPr lang="en-US" dirty="0"/>
            </a:br>
            <a:r>
              <a:rPr lang="en-US" dirty="0"/>
              <a:t>the KPIs for the data.</a:t>
            </a:r>
          </a:p>
          <a:p>
            <a:pPr lvl="1"/>
            <a:r>
              <a:rPr lang="en-US" dirty="0"/>
              <a:t>Calls our existing KPI code.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9E66-CDC2-C34F-8675-CF6D1DBE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30" y="1988187"/>
            <a:ext cx="2123303" cy="28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5B58-B923-E04F-B18B-1070CC9C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Batch Processor –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1BD3-8CF3-BB43-9F6F-81D3F2C3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</a:t>
            </a:r>
            <a:r>
              <a:rPr lang="en-US" dirty="0"/>
              <a:t>: Send the KPIs back to the Database Manager</a:t>
            </a:r>
            <a:br>
              <a:rPr lang="en-US" dirty="0"/>
            </a:br>
            <a:r>
              <a:rPr lang="en-US" dirty="0"/>
              <a:t>with a special signal name (in a different dataset).</a:t>
            </a:r>
          </a:p>
          <a:p>
            <a:pPr lvl="1"/>
            <a:r>
              <a:rPr lang="en-US" dirty="0"/>
              <a:t>This will store the KPIs in </a:t>
            </a:r>
            <a:r>
              <a:rPr lang="en-US" dirty="0" err="1"/>
              <a:t>TimescaleDB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KPIs are essentially streaming values.</a:t>
            </a:r>
            <a:br>
              <a:rPr lang="en-US" dirty="0"/>
            </a:br>
            <a:r>
              <a:rPr lang="en-US" dirty="0"/>
              <a:t>They have not yet been aggregated (e.g. average, min, max).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93A44-6AE3-A942-B246-5774F028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30" y="1219887"/>
            <a:ext cx="1789670" cy="447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3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5B58-B923-E04F-B18B-1070CC9C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Batch Processor –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1BD3-8CF3-BB43-9F6F-81D3F2C3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5</a:t>
            </a:r>
            <a:r>
              <a:rPr lang="en-US" dirty="0"/>
              <a:t>: Repeat Steps 2, 3, and 4 until the entire batch </a:t>
            </a:r>
            <a:br>
              <a:rPr lang="en-US" dirty="0"/>
            </a:br>
            <a:r>
              <a:rPr lang="en-US" dirty="0"/>
              <a:t>has been processed.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3BF47-5D69-2049-B379-4E584BE6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99" y="1323371"/>
            <a:ext cx="2179252" cy="42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2C8700-255C-DD48-B09F-9B7281CE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61" y="1307530"/>
            <a:ext cx="3110136" cy="4706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35B58-B923-E04F-B18B-1070CC9C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Batch Processor –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1BD3-8CF3-BB43-9F6F-81D3F2C3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6</a:t>
            </a:r>
            <a:r>
              <a:rPr lang="en-US" dirty="0"/>
              <a:t>: Using the Database Manager, perform an </a:t>
            </a:r>
            <a:br>
              <a:rPr lang="en-US" dirty="0"/>
            </a:br>
            <a:r>
              <a:rPr lang="en-US" dirty="0"/>
              <a:t>aggregation (e.g. average, max, min) on the newly </a:t>
            </a:r>
            <a:br>
              <a:rPr lang="en-US" dirty="0"/>
            </a:br>
            <a:r>
              <a:rPr lang="en-US" dirty="0"/>
              <a:t>inserted KPIs to provide a final KPI value for the </a:t>
            </a:r>
            <a:br>
              <a:rPr lang="en-US" dirty="0"/>
            </a:br>
            <a:r>
              <a:rPr lang="en-US" dirty="0"/>
              <a:t>batch process.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F1616-2379-BE43-BBBA-FA1C0B39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94" y="3580812"/>
            <a:ext cx="6809182" cy="54621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601D3B-CE06-0D46-A8C6-FE1BA03D936E}"/>
                  </a:ext>
                </a:extLst>
              </p14:cNvPr>
              <p14:cNvContentPartPr/>
              <p14:nvPr/>
            </p14:nvContentPartPr>
            <p14:xfrm>
              <a:off x="7297634" y="5540310"/>
              <a:ext cx="477190" cy="29871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601D3B-CE06-0D46-A8C6-FE1BA03D93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8997" y="5531673"/>
                <a:ext cx="494824" cy="316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F167E4-A2D3-5145-A8F8-14BCF3FE225C}"/>
                  </a:ext>
                </a:extLst>
              </p14:cNvPr>
              <p14:cNvContentPartPr/>
              <p14:nvPr/>
            </p14:nvContentPartPr>
            <p14:xfrm>
              <a:off x="7308807" y="6014202"/>
              <a:ext cx="454843" cy="36516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F167E4-A2D3-5145-A8F8-14BCF3FE22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0171" y="6005208"/>
                <a:ext cx="472475" cy="382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46C37E-0818-874F-A81B-C20996B682FB}"/>
                  </a:ext>
                </a:extLst>
              </p14:cNvPr>
              <p14:cNvContentPartPr/>
              <p14:nvPr/>
            </p14:nvContentPartPr>
            <p14:xfrm>
              <a:off x="7297634" y="6491995"/>
              <a:ext cx="478565" cy="3851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46C37E-0818-874F-A81B-C20996B682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8992" y="6483356"/>
                <a:ext cx="496210" cy="40281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FBD0EE8-5890-D540-B24A-78C05E0DFECA}"/>
              </a:ext>
            </a:extLst>
          </p:cNvPr>
          <p:cNvGrpSpPr/>
          <p:nvPr/>
        </p:nvGrpSpPr>
        <p:grpSpPr>
          <a:xfrm>
            <a:off x="4930414" y="3006107"/>
            <a:ext cx="2485080" cy="2419920"/>
            <a:chOff x="4930414" y="3006107"/>
            <a:chExt cx="2485080" cy="24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26828D-245D-D845-81DC-919CCA67B255}"/>
                    </a:ext>
                  </a:extLst>
                </p14:cNvPr>
                <p14:cNvContentPartPr/>
                <p14:nvPr/>
              </p14:nvContentPartPr>
              <p14:xfrm>
                <a:off x="4930414" y="3006107"/>
                <a:ext cx="1984680" cy="3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26828D-245D-D845-81DC-919CCA67B2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21414" y="2997467"/>
                  <a:ext cx="200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67736D-D4FE-C944-9E06-D9ED838F6556}"/>
                    </a:ext>
                  </a:extLst>
                </p14:cNvPr>
                <p14:cNvContentPartPr/>
                <p14:nvPr/>
              </p14:nvContentPartPr>
              <p14:xfrm>
                <a:off x="6276094" y="3064067"/>
                <a:ext cx="1082880" cy="2238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67736D-D4FE-C944-9E06-D9ED838F65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67454" y="3055067"/>
                  <a:ext cx="1100520" cy="22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8F48E2-C4C2-D34A-9857-CB1205ABA0A2}"/>
                    </a:ext>
                  </a:extLst>
                </p14:cNvPr>
                <p14:cNvContentPartPr/>
                <p14:nvPr/>
              </p14:nvContentPartPr>
              <p14:xfrm>
                <a:off x="7228654" y="5046587"/>
                <a:ext cx="186840" cy="37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8F48E2-C4C2-D34A-9857-CB1205ABA0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0014" y="5037587"/>
                  <a:ext cx="204480" cy="39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685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4210-F5CC-5648-A8C8-9DB0DA3B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AE79-0809-2244-B4E3-A5099FE7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https://github.com/bergerab/dps</a:t>
            </a:r>
            <a:endParaRPr lang="en-US" dirty="0"/>
          </a:p>
          <a:p>
            <a:r>
              <a:rPr lang="en-US" dirty="0"/>
              <a:t>Includes Python packages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dps_client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dps_services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dps_test</a:t>
            </a:r>
            <a:r>
              <a:rPr lang="en-US" dirty="0"/>
              <a:t>), the React UI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dps_ui</a:t>
            </a:r>
            <a:r>
              <a:rPr lang="en-US" dirty="0"/>
              <a:t>), UWM specific integrations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uwm</a:t>
            </a:r>
            <a:r>
              <a:rPr lang="en-US" dirty="0"/>
              <a:t>), and our existing KPI code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-stream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45B1-5516-314C-969B-108D3B0A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24" y="3931912"/>
            <a:ext cx="8934620" cy="29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0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D2E9-BCEE-6E4D-82A0-0903E00F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dps_services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785A-1968-1C42-9A29-2D9D46F3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nsolas" panose="020B0609020204030204" pitchFamily="49" charset="0"/>
              </a:rPr>
              <a:t>Contains implementation of the micro-services: 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DPS Manager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DPS Batch Processor</a:t>
            </a:r>
          </a:p>
          <a:p>
            <a:r>
              <a:rPr lang="en-US" dirty="0">
                <a:cs typeface="Consolas" panose="020B0609020204030204" pitchFamily="49" charset="0"/>
              </a:rPr>
              <a:t>And a library for implementing: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DPS Database Manager</a:t>
            </a:r>
          </a:p>
          <a:p>
            <a:r>
              <a:rPr lang="en-US" dirty="0">
                <a:cs typeface="Consolas" panose="020B0609020204030204" pitchFamily="49" charset="0"/>
              </a:rPr>
              <a:t>Installation and usage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dps_services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is only necessary when implementing a Database Manager.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 working Database Manager can be found at:</a:t>
            </a:r>
          </a:p>
          <a:p>
            <a:pPr lvl="2"/>
            <a:r>
              <a:rPr lang="en-US" dirty="0">
                <a:cs typeface="Consolas" panose="020B0609020204030204" pitchFamily="49" charset="0"/>
                <a:hlinkClick r:id="rId2"/>
              </a:rPr>
              <a:t>https://github.com/bergerab/dps/tree/master/uwm/database_manager</a:t>
            </a:r>
            <a:r>
              <a:rPr lang="en-US" dirty="0">
                <a:cs typeface="Consolas" panose="020B0609020204030204" pitchFamily="49" charset="0"/>
              </a:rPr>
              <a:t> </a:t>
            </a:r>
          </a:p>
          <a:p>
            <a:r>
              <a:rPr lang="en-US" dirty="0"/>
              <a:t>Install with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dirty="0"/>
              <a:t>” or </a:t>
            </a:r>
            <a:br>
              <a:rPr lang="en-US" dirty="0"/>
            </a:br>
            <a:r>
              <a:rPr lang="en-US" dirty="0"/>
              <a:t>                   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.”</a:t>
            </a:r>
          </a:p>
        </p:txBody>
      </p:sp>
    </p:spTree>
    <p:extLst>
      <p:ext uri="{BB962C8B-B14F-4D97-AF65-F5344CB8AC3E}">
        <p14:creationId xmlns:p14="http://schemas.microsoft.com/office/powerpoint/2010/main" val="118660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D2E9-BCEE-6E4D-82A0-0903E00F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dps_services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785A-1968-1C42-9A29-2D9D46F3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automated (unit) tests</a:t>
            </a:r>
          </a:p>
          <a:p>
            <a:pPr lvl="1"/>
            <a:r>
              <a:rPr lang="en-US" dirty="0"/>
              <a:t>Run unit tests with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test</a:t>
            </a:r>
            <a:r>
              <a:rPr lang="en-US" dirty="0"/>
              <a:t>”</a:t>
            </a:r>
          </a:p>
          <a:p>
            <a:r>
              <a:rPr lang="en-US" dirty="0">
                <a:cs typeface="Consolas" panose="020B0609020204030204" pitchFamily="49" charset="0"/>
              </a:rPr>
              <a:t>Validates KPI computations produce accurate values, and the API is functional.</a:t>
            </a:r>
          </a:p>
        </p:txBody>
      </p:sp>
    </p:spTree>
    <p:extLst>
      <p:ext uri="{BB962C8B-B14F-4D97-AF65-F5344CB8AC3E}">
        <p14:creationId xmlns:p14="http://schemas.microsoft.com/office/powerpoint/2010/main" val="25196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D2E9-BCEE-6E4D-82A0-0903E00F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dps_client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785A-1968-1C42-9A29-2D9D46F3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Implementation for sending signal samples to a Database Manager.</a:t>
            </a:r>
          </a:p>
          <a:p>
            <a:r>
              <a:rPr lang="en-US" dirty="0"/>
              <a:t>Install with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dirty="0"/>
              <a:t>” or </a:t>
            </a:r>
            <a:br>
              <a:rPr lang="en-US" dirty="0"/>
            </a:br>
            <a:r>
              <a:rPr lang="en-US" dirty="0"/>
              <a:t>                   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.”</a:t>
            </a:r>
          </a:p>
          <a:p>
            <a:r>
              <a:rPr lang="en-US" dirty="0">
                <a:cs typeface="Consolas" panose="020B0609020204030204" pitchFamily="49" charset="0"/>
              </a:rPr>
              <a:t>Example usage on next slide.</a:t>
            </a:r>
          </a:p>
        </p:txBody>
      </p:sp>
    </p:spTree>
    <p:extLst>
      <p:ext uri="{BB962C8B-B14F-4D97-AF65-F5344CB8AC3E}">
        <p14:creationId xmlns:p14="http://schemas.microsoft.com/office/powerpoint/2010/main" val="153373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D2E9-BCEE-6E4D-82A0-0903E00F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dps_client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785A-1968-1C42-9A29-2D9D46F3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A9F16-7A0B-E04D-890D-8E8EBA3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08" y="1825625"/>
            <a:ext cx="7063791" cy="3491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5634D-7CB7-724F-BB25-4D549338513D}"/>
              </a:ext>
            </a:extLst>
          </p:cNvPr>
          <p:cNvSpPr txBox="1"/>
          <p:nvPr/>
        </p:nvSpPr>
        <p:spPr>
          <a:xfrm>
            <a:off x="494271" y="5253633"/>
            <a:ext cx="224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 Python requests response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ECE47-A1BA-694C-B0A8-195FCA3E9AE2}"/>
              </a:ext>
            </a:extLst>
          </p:cNvPr>
          <p:cNvSpPr txBox="1"/>
          <p:nvPr/>
        </p:nvSpPr>
        <p:spPr>
          <a:xfrm>
            <a:off x="387178" y="2143849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a Database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E644-2963-F441-8B79-02546F62E6A5}"/>
              </a:ext>
            </a:extLst>
          </p:cNvPr>
          <p:cNvSpPr txBox="1"/>
          <p:nvPr/>
        </p:nvSpPr>
        <p:spPr>
          <a:xfrm>
            <a:off x="9468624" y="1797542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device sending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AB269-03C8-2343-9C25-08CC4B04AB55}"/>
              </a:ext>
            </a:extLst>
          </p:cNvPr>
          <p:cNvSpPr txBox="1"/>
          <p:nvPr/>
        </p:nvSpPr>
        <p:spPr>
          <a:xfrm>
            <a:off x="8690148" y="4528531"/>
            <a:ext cx="224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signal values with the current 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CFF9B-F8C7-004C-95EF-26E9AA021AA7}"/>
              </a:ext>
            </a:extLst>
          </p:cNvPr>
          <p:cNvCxnSpPr>
            <a:stCxn id="6" idx="3"/>
          </p:cNvCxnSpPr>
          <p:nvPr/>
        </p:nvCxnSpPr>
        <p:spPr>
          <a:xfrm>
            <a:off x="2636108" y="2467015"/>
            <a:ext cx="451022" cy="2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B46E2-17D6-4F48-8239-2093EDD450F8}"/>
              </a:ext>
            </a:extLst>
          </p:cNvPr>
          <p:cNvCxnSpPr>
            <a:stCxn id="5" idx="3"/>
          </p:cNvCxnSpPr>
          <p:nvPr/>
        </p:nvCxnSpPr>
        <p:spPr>
          <a:xfrm flipV="1">
            <a:off x="2743201" y="5253633"/>
            <a:ext cx="440107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FFCEC4-15BB-E047-8B0F-85B66F68859F}"/>
              </a:ext>
            </a:extLst>
          </p:cNvPr>
          <p:cNvCxnSpPr>
            <a:stCxn id="7" idx="1"/>
          </p:cNvCxnSpPr>
          <p:nvPr/>
        </p:nvCxnSpPr>
        <p:spPr>
          <a:xfrm flipH="1">
            <a:off x="8958649" y="2120708"/>
            <a:ext cx="509975" cy="6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4CBBB4-B3A6-9549-B19C-1675DAD95FDD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265774" y="3803431"/>
            <a:ext cx="1424374" cy="104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3EAD78-D327-A948-8BBA-E13915364590}"/>
              </a:ext>
            </a:extLst>
          </p:cNvPr>
          <p:cNvSpPr txBox="1"/>
          <p:nvPr/>
        </p:nvSpPr>
        <p:spPr>
          <a:xfrm>
            <a:off x="7315202" y="5580359"/>
            <a:ext cx="224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a network request to the Database Manager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7940F0-4897-5F4A-BB1B-71150EC758A9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450227" y="5316924"/>
            <a:ext cx="864975" cy="72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42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FFF-1DFA-4240-95E9-3477E7F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6B50-E86A-E84C-AF34-F18AF9DB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Interface for the system.</a:t>
            </a:r>
          </a:p>
          <a:p>
            <a:r>
              <a:rPr lang="en-US" dirty="0"/>
              <a:t>Requires a working DPS Manager</a:t>
            </a:r>
          </a:p>
          <a:p>
            <a:pPr lvl="1"/>
            <a:r>
              <a:rPr lang="en-US" dirty="0"/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dps_services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Run with: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yarn run</a:t>
            </a:r>
          </a:p>
          <a:p>
            <a:r>
              <a:rPr lang="en-US" dirty="0">
                <a:cs typeface="Consolas" panose="020B0609020204030204" pitchFamily="49" charset="0"/>
              </a:rPr>
              <a:t>Uses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material-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dirty="0">
                <a:cs typeface="Consolas" panose="020B0609020204030204" pitchFamily="49" charset="0"/>
              </a:rPr>
              <a:t>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</a:p>
          <a:p>
            <a:r>
              <a:rPr lang="en-US" dirty="0">
                <a:cs typeface="Consolas" panose="020B0609020204030204" pitchFamily="49" charset="0"/>
              </a:rPr>
              <a:t>Custom React components 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/components </a:t>
            </a:r>
            <a:r>
              <a:rPr lang="en-US" dirty="0">
                <a:cs typeface="Consolas" panose="020B0609020204030204" pitchFamily="49" charset="0"/>
              </a:rPr>
              <a:t>directory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B2646-2A3E-7147-BEBB-20A10FE3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16" y="1702218"/>
            <a:ext cx="5732084" cy="45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FC2C-09E0-1C46-ABDC-A38AB7D4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D9D7-3D98-6E4C-A475-52BF5CF9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DPS Client</a:t>
            </a:r>
          </a:p>
          <a:p>
            <a:pPr lvl="1"/>
            <a:r>
              <a:rPr lang="en-US" i="1" dirty="0" err="1"/>
              <a:t>Protobuf</a:t>
            </a:r>
            <a:r>
              <a:rPr lang="en-US" dirty="0"/>
              <a:t> Protocol</a:t>
            </a:r>
          </a:p>
          <a:p>
            <a:r>
              <a:rPr lang="en-US" dirty="0"/>
              <a:t>DPS Batch Processor</a:t>
            </a:r>
          </a:p>
          <a:p>
            <a:r>
              <a:rPr lang="en-US" dirty="0"/>
              <a:t>Code Base Overview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2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FFF-1DFA-4240-95E9-3477E7F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uwm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6B50-E86A-E84C-AF34-F18AF9DB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UWM specific implementations: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Database Manager for UWM </a:t>
            </a:r>
            <a:r>
              <a:rPr lang="en-US" dirty="0" err="1">
                <a:cs typeface="Consolas" panose="020B0609020204030204" pitchFamily="49" charset="0"/>
              </a:rPr>
              <a:t>TimescaleDB</a:t>
            </a:r>
            <a:r>
              <a:rPr lang="en-US" dirty="0">
                <a:cs typeface="Consolas" panose="020B0609020204030204" pitchFamily="49" charset="0"/>
              </a:rPr>
              <a:t> schema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LabVIEW integration web server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dps_client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8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FFF-1DFA-4240-95E9-3477E7F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6B50-E86A-E84C-AF34-F18AF9DB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tests for all micro-services in the system.</a:t>
            </a:r>
          </a:p>
          <a:p>
            <a:r>
              <a:rPr lang="en-US" dirty="0"/>
              <a:t>An installable Python package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setup.py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."</a:t>
            </a:r>
          </a:p>
          <a:p>
            <a:r>
              <a:rPr lang="en-US" dirty="0"/>
              <a:t>Run tests by providing a URL to any DPS server: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dps_test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http://localhost:3001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Useful for testing Eaton’s Database Manager implementation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While developing the server, run the integration test. If the tests pass, the server is compliant.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0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FFF-1DFA-4240-95E9-3477E7F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6B50-E86A-E84C-AF34-F18AF9DB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Original KPI code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kpi.py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Grafana dashboards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grafana</a:t>
            </a:r>
            <a:r>
              <a:rPr lang="en-US" dirty="0"/>
              <a:t> directory)</a:t>
            </a:r>
          </a:p>
          <a:p>
            <a:pPr lvl="1"/>
            <a:r>
              <a:rPr lang="en-US" dirty="0"/>
              <a:t>Original KPI processing web server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file)</a:t>
            </a:r>
          </a:p>
          <a:p>
            <a:pPr lvl="2"/>
            <a:r>
              <a:rPr lang="en-US" dirty="0"/>
              <a:t>Legacy code – superseded by DPS UI</a:t>
            </a:r>
          </a:p>
          <a:p>
            <a:pPr lvl="2"/>
            <a:r>
              <a:rPr lang="en-US" dirty="0"/>
              <a:t>Run with: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KPI code is still in use in the “DPS” design. Other code is kept for historical reasons.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8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FFF-1DFA-4240-95E9-3477E7F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 –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6B50-E86A-E84C-AF34-F18AF9DB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onsolas" panose="020B0609020204030204" pitchFamily="49" charset="0"/>
              </a:rPr>
              <a:t>Dockerfiles</a:t>
            </a:r>
            <a:r>
              <a:rPr lang="en-US" dirty="0">
                <a:cs typeface="Consolas" panose="020B0609020204030204" pitchFamily="49" charset="0"/>
              </a:rPr>
              <a:t> will be added to automate dependencies with Docker containers.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-stream</a:t>
            </a:r>
            <a:r>
              <a:rPr lang="en-US" dirty="0">
                <a:cs typeface="Consolas" panose="020B0609020204030204" pitchFamily="49" charset="0"/>
              </a:rPr>
              <a:t> folder will be phased out.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KPI code will be merged with DPS code.</a:t>
            </a:r>
          </a:p>
        </p:txBody>
      </p:sp>
    </p:spTree>
    <p:extLst>
      <p:ext uri="{BB962C8B-B14F-4D97-AF65-F5344CB8AC3E}">
        <p14:creationId xmlns:p14="http://schemas.microsoft.com/office/powerpoint/2010/main" val="402368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76D0-9082-E341-A0DB-D35CE883E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720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E1D8C-B48F-9049-BA9A-01AB446E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609" y="899557"/>
            <a:ext cx="3321268" cy="5058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DFF54-171A-DF43-B730-E682617D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 </a:t>
            </a:r>
            <a:r>
              <a:rPr lang="en-US" dirty="0"/>
              <a:t>– </a:t>
            </a:r>
            <a:r>
              <a:rPr lang="en-US" i="1" dirty="0" err="1"/>
              <a:t>Protobuf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496D-DA6F-3247-8859-62057471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DPS Client sent only in JSON format</a:t>
            </a:r>
          </a:p>
          <a:p>
            <a:pPr lvl="1"/>
            <a:r>
              <a:rPr lang="en-US" dirty="0"/>
              <a:t>Takes unnecessary space</a:t>
            </a:r>
          </a:p>
          <a:p>
            <a:pPr lvl="1"/>
            <a:r>
              <a:rPr lang="en-US" dirty="0"/>
              <a:t>Increases processing time by converting strings to numbers</a:t>
            </a:r>
          </a:p>
          <a:p>
            <a:r>
              <a:rPr lang="en-US" dirty="0"/>
              <a:t>Added the </a:t>
            </a:r>
            <a:r>
              <a:rPr lang="en-US" i="1" dirty="0">
                <a:hlinkClick r:id="rId3"/>
              </a:rPr>
              <a:t>Protobuf</a:t>
            </a:r>
            <a:r>
              <a:rPr lang="en-US" dirty="0"/>
              <a:t> protocol</a:t>
            </a:r>
          </a:p>
          <a:p>
            <a:pPr lvl="1"/>
            <a:r>
              <a:rPr lang="en-US" dirty="0"/>
              <a:t>Consumes less space (uses binary format)</a:t>
            </a:r>
          </a:p>
          <a:p>
            <a:pPr lvl="1"/>
            <a:r>
              <a:rPr lang="en-US" dirty="0"/>
              <a:t>Faster processing (no conversion from string to binary)</a:t>
            </a:r>
          </a:p>
          <a:p>
            <a:r>
              <a:rPr lang="en-US" dirty="0"/>
              <a:t>Both JSON and </a:t>
            </a:r>
            <a:r>
              <a:rPr lang="en-US" i="1" dirty="0" err="1"/>
              <a:t>Protobuf</a:t>
            </a:r>
            <a:r>
              <a:rPr lang="en-US" dirty="0"/>
              <a:t> are supported</a:t>
            </a:r>
          </a:p>
          <a:p>
            <a:pPr lvl="1"/>
            <a:r>
              <a:rPr lang="en-US" dirty="0"/>
              <a:t>JSON for debugging (easier to read and edit by hand)</a:t>
            </a:r>
          </a:p>
          <a:p>
            <a:pPr lvl="1"/>
            <a:r>
              <a:rPr lang="en-US" i="1" dirty="0" err="1"/>
              <a:t>Protobuf</a:t>
            </a:r>
            <a:r>
              <a:rPr lang="en-US" dirty="0"/>
              <a:t> for production systems (hard to debug, but performant)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741C6F7-ECFB-0A46-9E18-6012AA319056}"/>
              </a:ext>
            </a:extLst>
          </p:cNvPr>
          <p:cNvSpPr/>
          <p:nvPr/>
        </p:nvSpPr>
        <p:spPr>
          <a:xfrm>
            <a:off x="9829304" y="2672952"/>
            <a:ext cx="2236573" cy="1034076"/>
          </a:xfrm>
          <a:custGeom>
            <a:avLst/>
            <a:gdLst>
              <a:gd name="connsiteX0" fmla="*/ 2236573 w 2236573"/>
              <a:gd name="connsiteY0" fmla="*/ 552162 h 1034076"/>
              <a:gd name="connsiteX1" fmla="*/ 2236573 w 2236573"/>
              <a:gd name="connsiteY1" fmla="*/ 552162 h 1034076"/>
              <a:gd name="connsiteX2" fmla="*/ 2199503 w 2236573"/>
              <a:gd name="connsiteY2" fmla="*/ 329740 h 1034076"/>
              <a:gd name="connsiteX3" fmla="*/ 2162433 w 2236573"/>
              <a:gd name="connsiteY3" fmla="*/ 292670 h 1034076"/>
              <a:gd name="connsiteX4" fmla="*/ 2051222 w 2236573"/>
              <a:gd name="connsiteY4" fmla="*/ 218530 h 1034076"/>
              <a:gd name="connsiteX5" fmla="*/ 2014152 w 2236573"/>
              <a:gd name="connsiteY5" fmla="*/ 193816 h 1034076"/>
              <a:gd name="connsiteX6" fmla="*/ 1940011 w 2236573"/>
              <a:gd name="connsiteY6" fmla="*/ 169103 h 1034076"/>
              <a:gd name="connsiteX7" fmla="*/ 1902941 w 2236573"/>
              <a:gd name="connsiteY7" fmla="*/ 144389 h 1034076"/>
              <a:gd name="connsiteX8" fmla="*/ 1828800 w 2236573"/>
              <a:gd name="connsiteY8" fmla="*/ 119676 h 1034076"/>
              <a:gd name="connsiteX9" fmla="*/ 1791730 w 2236573"/>
              <a:gd name="connsiteY9" fmla="*/ 107319 h 1034076"/>
              <a:gd name="connsiteX10" fmla="*/ 1680519 w 2236573"/>
              <a:gd name="connsiteY10" fmla="*/ 70249 h 1034076"/>
              <a:gd name="connsiteX11" fmla="*/ 1643449 w 2236573"/>
              <a:gd name="connsiteY11" fmla="*/ 57892 h 1034076"/>
              <a:gd name="connsiteX12" fmla="*/ 1445741 w 2236573"/>
              <a:gd name="connsiteY12" fmla="*/ 33178 h 1034076"/>
              <a:gd name="connsiteX13" fmla="*/ 1136822 w 2236573"/>
              <a:gd name="connsiteY13" fmla="*/ 20822 h 1034076"/>
              <a:gd name="connsiteX14" fmla="*/ 494271 w 2236573"/>
              <a:gd name="connsiteY14" fmla="*/ 20822 h 1034076"/>
              <a:gd name="connsiteX15" fmla="*/ 457200 w 2236573"/>
              <a:gd name="connsiteY15" fmla="*/ 33178 h 1034076"/>
              <a:gd name="connsiteX16" fmla="*/ 333633 w 2236573"/>
              <a:gd name="connsiteY16" fmla="*/ 70249 h 1034076"/>
              <a:gd name="connsiteX17" fmla="*/ 259492 w 2236573"/>
              <a:gd name="connsiteY17" fmla="*/ 94962 h 1034076"/>
              <a:gd name="connsiteX18" fmla="*/ 185352 w 2236573"/>
              <a:gd name="connsiteY18" fmla="*/ 144389 h 1034076"/>
              <a:gd name="connsiteX19" fmla="*/ 61784 w 2236573"/>
              <a:gd name="connsiteY19" fmla="*/ 292670 h 1034076"/>
              <a:gd name="connsiteX20" fmla="*/ 12357 w 2236573"/>
              <a:gd name="connsiteY20" fmla="*/ 403881 h 1034076"/>
              <a:gd name="connsiteX21" fmla="*/ 0 w 2236573"/>
              <a:gd name="connsiteY21" fmla="*/ 440951 h 1034076"/>
              <a:gd name="connsiteX22" fmla="*/ 37071 w 2236573"/>
              <a:gd name="connsiteY22" fmla="*/ 663373 h 1034076"/>
              <a:gd name="connsiteX23" fmla="*/ 49427 w 2236573"/>
              <a:gd name="connsiteY23" fmla="*/ 700443 h 1034076"/>
              <a:gd name="connsiteX24" fmla="*/ 123568 w 2236573"/>
              <a:gd name="connsiteY24" fmla="*/ 774584 h 1034076"/>
              <a:gd name="connsiteX25" fmla="*/ 160638 w 2236573"/>
              <a:gd name="connsiteY25" fmla="*/ 799297 h 1034076"/>
              <a:gd name="connsiteX26" fmla="*/ 271849 w 2236573"/>
              <a:gd name="connsiteY26" fmla="*/ 898151 h 1034076"/>
              <a:gd name="connsiteX27" fmla="*/ 345989 w 2236573"/>
              <a:gd name="connsiteY27" fmla="*/ 922865 h 1034076"/>
              <a:gd name="connsiteX28" fmla="*/ 420130 w 2236573"/>
              <a:gd name="connsiteY28" fmla="*/ 959935 h 1034076"/>
              <a:gd name="connsiteX29" fmla="*/ 494271 w 2236573"/>
              <a:gd name="connsiteY29" fmla="*/ 997005 h 1034076"/>
              <a:gd name="connsiteX30" fmla="*/ 691979 w 2236573"/>
              <a:gd name="connsiteY30" fmla="*/ 1021719 h 1034076"/>
              <a:gd name="connsiteX31" fmla="*/ 778476 w 2236573"/>
              <a:gd name="connsiteY31" fmla="*/ 1034076 h 1034076"/>
              <a:gd name="connsiteX32" fmla="*/ 1260389 w 2236573"/>
              <a:gd name="connsiteY32" fmla="*/ 1021719 h 1034076"/>
              <a:gd name="connsiteX33" fmla="*/ 1371600 w 2236573"/>
              <a:gd name="connsiteY33" fmla="*/ 997005 h 1034076"/>
              <a:gd name="connsiteX34" fmla="*/ 1495168 w 2236573"/>
              <a:gd name="connsiteY34" fmla="*/ 972292 h 1034076"/>
              <a:gd name="connsiteX35" fmla="*/ 1569308 w 2236573"/>
              <a:gd name="connsiteY35" fmla="*/ 947578 h 1034076"/>
              <a:gd name="connsiteX36" fmla="*/ 1618735 w 2236573"/>
              <a:gd name="connsiteY36" fmla="*/ 922865 h 1034076"/>
              <a:gd name="connsiteX37" fmla="*/ 1655806 w 2236573"/>
              <a:gd name="connsiteY37" fmla="*/ 898151 h 1034076"/>
              <a:gd name="connsiteX38" fmla="*/ 1767017 w 2236573"/>
              <a:gd name="connsiteY38" fmla="*/ 836367 h 1034076"/>
              <a:gd name="connsiteX39" fmla="*/ 1841157 w 2236573"/>
              <a:gd name="connsiteY39" fmla="*/ 799297 h 1034076"/>
              <a:gd name="connsiteX40" fmla="*/ 1915298 w 2236573"/>
              <a:gd name="connsiteY40" fmla="*/ 749870 h 1034076"/>
              <a:gd name="connsiteX41" fmla="*/ 2063579 w 2236573"/>
              <a:gd name="connsiteY41" fmla="*/ 651016 h 1034076"/>
              <a:gd name="connsiteX42" fmla="*/ 2137719 w 2236573"/>
              <a:gd name="connsiteY42" fmla="*/ 589232 h 1034076"/>
              <a:gd name="connsiteX43" fmla="*/ 2211860 w 2236573"/>
              <a:gd name="connsiteY43" fmla="*/ 539805 h 1034076"/>
              <a:gd name="connsiteX44" fmla="*/ 2236573 w 2236573"/>
              <a:gd name="connsiteY44" fmla="*/ 552162 h 103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36573" h="1034076">
                <a:moveTo>
                  <a:pt x="2236573" y="552162"/>
                </a:moveTo>
                <a:lnTo>
                  <a:pt x="2236573" y="552162"/>
                </a:lnTo>
                <a:cubicBezTo>
                  <a:pt x="2236037" y="545733"/>
                  <a:pt x="2232557" y="362794"/>
                  <a:pt x="2199503" y="329740"/>
                </a:cubicBezTo>
                <a:cubicBezTo>
                  <a:pt x="2187146" y="317383"/>
                  <a:pt x="2176227" y="303399"/>
                  <a:pt x="2162433" y="292670"/>
                </a:cubicBezTo>
                <a:cubicBezTo>
                  <a:pt x="2162425" y="292664"/>
                  <a:pt x="2069762" y="230890"/>
                  <a:pt x="2051222" y="218530"/>
                </a:cubicBezTo>
                <a:cubicBezTo>
                  <a:pt x="2038865" y="210292"/>
                  <a:pt x="2028241" y="198512"/>
                  <a:pt x="2014152" y="193816"/>
                </a:cubicBezTo>
                <a:lnTo>
                  <a:pt x="1940011" y="169103"/>
                </a:lnTo>
                <a:cubicBezTo>
                  <a:pt x="1927654" y="160865"/>
                  <a:pt x="1916512" y="150421"/>
                  <a:pt x="1902941" y="144389"/>
                </a:cubicBezTo>
                <a:cubicBezTo>
                  <a:pt x="1879136" y="133809"/>
                  <a:pt x="1853514" y="127914"/>
                  <a:pt x="1828800" y="119676"/>
                </a:cubicBezTo>
                <a:lnTo>
                  <a:pt x="1791730" y="107319"/>
                </a:lnTo>
                <a:lnTo>
                  <a:pt x="1680519" y="70249"/>
                </a:lnTo>
                <a:cubicBezTo>
                  <a:pt x="1668162" y="66130"/>
                  <a:pt x="1656297" y="60033"/>
                  <a:pt x="1643449" y="57892"/>
                </a:cubicBezTo>
                <a:cubicBezTo>
                  <a:pt x="1563649" y="44592"/>
                  <a:pt x="1536128" y="38343"/>
                  <a:pt x="1445741" y="33178"/>
                </a:cubicBezTo>
                <a:cubicBezTo>
                  <a:pt x="1342854" y="27299"/>
                  <a:pt x="1239795" y="24941"/>
                  <a:pt x="1136822" y="20822"/>
                </a:cubicBezTo>
                <a:cubicBezTo>
                  <a:pt x="870592" y="-12457"/>
                  <a:pt x="1002911" y="-822"/>
                  <a:pt x="494271" y="20822"/>
                </a:cubicBezTo>
                <a:cubicBezTo>
                  <a:pt x="481257" y="21376"/>
                  <a:pt x="469724" y="29600"/>
                  <a:pt x="457200" y="33178"/>
                </a:cubicBezTo>
                <a:cubicBezTo>
                  <a:pt x="326488" y="70523"/>
                  <a:pt x="509803" y="11526"/>
                  <a:pt x="333633" y="70249"/>
                </a:cubicBezTo>
                <a:cubicBezTo>
                  <a:pt x="333628" y="70251"/>
                  <a:pt x="259497" y="94958"/>
                  <a:pt x="259492" y="94962"/>
                </a:cubicBezTo>
                <a:cubicBezTo>
                  <a:pt x="234779" y="111438"/>
                  <a:pt x="206354" y="123387"/>
                  <a:pt x="185352" y="144389"/>
                </a:cubicBezTo>
                <a:cubicBezTo>
                  <a:pt x="90210" y="239531"/>
                  <a:pt x="130597" y="189451"/>
                  <a:pt x="61784" y="292670"/>
                </a:cubicBezTo>
                <a:cubicBezTo>
                  <a:pt x="22621" y="351414"/>
                  <a:pt x="41767" y="315654"/>
                  <a:pt x="12357" y="403881"/>
                </a:cubicBezTo>
                <a:lnTo>
                  <a:pt x="0" y="440951"/>
                </a:lnTo>
                <a:cubicBezTo>
                  <a:pt x="14521" y="615199"/>
                  <a:pt x="-3328" y="542175"/>
                  <a:pt x="37071" y="663373"/>
                </a:cubicBezTo>
                <a:cubicBezTo>
                  <a:pt x="41190" y="675730"/>
                  <a:pt x="40217" y="691233"/>
                  <a:pt x="49427" y="700443"/>
                </a:cubicBezTo>
                <a:cubicBezTo>
                  <a:pt x="74141" y="725157"/>
                  <a:pt x="94487" y="755197"/>
                  <a:pt x="123568" y="774584"/>
                </a:cubicBezTo>
                <a:cubicBezTo>
                  <a:pt x="135925" y="782822"/>
                  <a:pt x="149538" y="789431"/>
                  <a:pt x="160638" y="799297"/>
                </a:cubicBezTo>
                <a:cubicBezTo>
                  <a:pt x="188604" y="824156"/>
                  <a:pt x="229781" y="879454"/>
                  <a:pt x="271849" y="898151"/>
                </a:cubicBezTo>
                <a:cubicBezTo>
                  <a:pt x="295654" y="908731"/>
                  <a:pt x="324314" y="908415"/>
                  <a:pt x="345989" y="922865"/>
                </a:cubicBezTo>
                <a:cubicBezTo>
                  <a:pt x="452244" y="993699"/>
                  <a:pt x="317798" y="908768"/>
                  <a:pt x="420130" y="959935"/>
                </a:cubicBezTo>
                <a:cubicBezTo>
                  <a:pt x="468733" y="984237"/>
                  <a:pt x="442501" y="986651"/>
                  <a:pt x="494271" y="997005"/>
                </a:cubicBezTo>
                <a:cubicBezTo>
                  <a:pt x="543931" y="1006937"/>
                  <a:pt x="646281" y="1016007"/>
                  <a:pt x="691979" y="1021719"/>
                </a:cubicBezTo>
                <a:cubicBezTo>
                  <a:pt x="720879" y="1025332"/>
                  <a:pt x="749644" y="1029957"/>
                  <a:pt x="778476" y="1034076"/>
                </a:cubicBezTo>
                <a:lnTo>
                  <a:pt x="1260389" y="1021719"/>
                </a:lnTo>
                <a:cubicBezTo>
                  <a:pt x="1288320" y="1020449"/>
                  <a:pt x="1342637" y="1002797"/>
                  <a:pt x="1371600" y="997005"/>
                </a:cubicBezTo>
                <a:cubicBezTo>
                  <a:pt x="1438407" y="983644"/>
                  <a:pt x="1437760" y="989515"/>
                  <a:pt x="1495168" y="972292"/>
                </a:cubicBezTo>
                <a:cubicBezTo>
                  <a:pt x="1520120" y="964806"/>
                  <a:pt x="1546008" y="959228"/>
                  <a:pt x="1569308" y="947578"/>
                </a:cubicBezTo>
                <a:cubicBezTo>
                  <a:pt x="1585784" y="939340"/>
                  <a:pt x="1602742" y="932004"/>
                  <a:pt x="1618735" y="922865"/>
                </a:cubicBezTo>
                <a:cubicBezTo>
                  <a:pt x="1631630" y="915497"/>
                  <a:pt x="1642523" y="904793"/>
                  <a:pt x="1655806" y="898151"/>
                </a:cubicBezTo>
                <a:cubicBezTo>
                  <a:pt x="1786306" y="832900"/>
                  <a:pt x="1533239" y="992217"/>
                  <a:pt x="1767017" y="836367"/>
                </a:cubicBezTo>
                <a:cubicBezTo>
                  <a:pt x="1931585" y="726656"/>
                  <a:pt x="1687679" y="884563"/>
                  <a:pt x="1841157" y="799297"/>
                </a:cubicBezTo>
                <a:cubicBezTo>
                  <a:pt x="1867121" y="784872"/>
                  <a:pt x="1890584" y="766346"/>
                  <a:pt x="1915298" y="749870"/>
                </a:cubicBezTo>
                <a:lnTo>
                  <a:pt x="2063579" y="651016"/>
                </a:lnTo>
                <a:cubicBezTo>
                  <a:pt x="2196046" y="562705"/>
                  <a:pt x="1995002" y="700235"/>
                  <a:pt x="2137719" y="589232"/>
                </a:cubicBezTo>
                <a:cubicBezTo>
                  <a:pt x="2161164" y="570997"/>
                  <a:pt x="2211860" y="539805"/>
                  <a:pt x="2211860" y="539805"/>
                </a:cubicBezTo>
                <a:lnTo>
                  <a:pt x="2236573" y="552162"/>
                </a:lnTo>
                <a:close/>
              </a:path>
            </a:pathLst>
          </a:cu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758A5C-4825-3E4D-A2D8-474D637B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41" y="2254947"/>
            <a:ext cx="5278738" cy="2787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AE0BB-26BA-2246-B974-5C0E5CF1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 </a:t>
            </a:r>
            <a:r>
              <a:rPr lang="en-US" dirty="0"/>
              <a:t>– Protocol Differences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F6EF7-E745-8341-8C83-A72FDC2A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684" y="3429000"/>
            <a:ext cx="46863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66701-631D-7A4D-BC2E-FBC2E8FB5B33}"/>
              </a:ext>
            </a:extLst>
          </p:cNvPr>
          <p:cNvSpPr txBox="1"/>
          <p:nvPr/>
        </p:nvSpPr>
        <p:spPr>
          <a:xfrm>
            <a:off x="2406870" y="4603053"/>
            <a:ext cx="184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API Request</a:t>
            </a:r>
          </a:p>
          <a:p>
            <a:pPr algn="ctr"/>
            <a:r>
              <a:rPr lang="en-US" b="1" dirty="0"/>
              <a:t>221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B9EE9-AE1A-C145-97F8-E8CABE70C8F2}"/>
              </a:ext>
            </a:extLst>
          </p:cNvPr>
          <p:cNvSpPr txBox="1"/>
          <p:nvPr/>
        </p:nvSpPr>
        <p:spPr>
          <a:xfrm>
            <a:off x="8441219" y="4603054"/>
            <a:ext cx="218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Protobuf</a:t>
            </a:r>
            <a:r>
              <a:rPr lang="en-US" dirty="0"/>
              <a:t> API Request</a:t>
            </a:r>
          </a:p>
          <a:p>
            <a:pPr algn="ctr"/>
            <a:r>
              <a:rPr lang="en-US" b="1" dirty="0"/>
              <a:t>68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3A4A-9D8B-4141-B2EB-599F6A65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 </a:t>
            </a:r>
            <a:r>
              <a:rPr lang="en-US" dirty="0"/>
              <a:t>– </a:t>
            </a:r>
            <a:r>
              <a:rPr lang="en-US" i="1" dirty="0" err="1"/>
              <a:t>Protobuf</a:t>
            </a:r>
            <a:r>
              <a:rPr lang="en-US" dirty="0"/>
              <a:t> Schema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FA12ED-8D41-9549-B5D1-8A297F37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06" y="1590093"/>
            <a:ext cx="4032648" cy="4408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3F628-C22B-4843-935A-80EB7D59494B}"/>
              </a:ext>
            </a:extLst>
          </p:cNvPr>
          <p:cNvSpPr txBox="1"/>
          <p:nvPr/>
        </p:nvSpPr>
        <p:spPr>
          <a:xfrm>
            <a:off x="504496" y="3594494"/>
            <a:ext cx="2852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Protobuf</a:t>
            </a:r>
            <a:r>
              <a:rPr lang="en-US" dirty="0"/>
              <a:t> has a timestamp type that can be expressed in binary (saves over 20 bytes per sample).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76DC45-3BA0-CC40-A4E2-E0ACCC3919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6577" y="4194659"/>
            <a:ext cx="710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A57801-043D-1A42-A61F-C6577E0AB056}"/>
              </a:ext>
            </a:extLst>
          </p:cNvPr>
          <p:cNvSpPr txBox="1"/>
          <p:nvPr/>
        </p:nvSpPr>
        <p:spPr>
          <a:xfrm>
            <a:off x="8056179" y="4797958"/>
            <a:ext cx="285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 are represented in binary.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70B6FE-5F2A-2E42-8434-511B0A066C0A}"/>
              </a:ext>
            </a:extLst>
          </p:cNvPr>
          <p:cNvCxnSpPr>
            <a:cxnSpLocks/>
          </p:cNvCxnSpPr>
          <p:nvPr/>
        </p:nvCxnSpPr>
        <p:spPr>
          <a:xfrm flipH="1">
            <a:off x="6516415" y="5171090"/>
            <a:ext cx="1539764" cy="4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FA9AA9-6EDD-554F-9645-818CA2EB8FBE}"/>
              </a:ext>
            </a:extLst>
          </p:cNvPr>
          <p:cNvSpPr txBox="1"/>
          <p:nvPr/>
        </p:nvSpPr>
        <p:spPr>
          <a:xfrm>
            <a:off x="8501719" y="3147859"/>
            <a:ext cx="285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Strings are still used, sparingly.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8D64B4-E971-C44C-8CBF-7F58B1259198}"/>
              </a:ext>
            </a:extLst>
          </p:cNvPr>
          <p:cNvCxnSpPr>
            <a:cxnSpLocks/>
          </p:cNvCxnSpPr>
          <p:nvPr/>
        </p:nvCxnSpPr>
        <p:spPr>
          <a:xfrm flipH="1">
            <a:off x="6765729" y="3471024"/>
            <a:ext cx="1621526" cy="3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2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5DBB-534E-6546-854B-88DCBCCF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Client</a:t>
            </a:r>
            <a:r>
              <a:rPr lang="en-US" dirty="0"/>
              <a:t> – </a:t>
            </a:r>
            <a:r>
              <a:rPr lang="en-US" i="1" dirty="0" err="1"/>
              <a:t>Protobuf</a:t>
            </a:r>
            <a:r>
              <a:rPr lang="en-US" dirty="0"/>
              <a:t> 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4A835B-A830-3D4A-B27B-6DB3FA0A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more devices to the system</a:t>
            </a:r>
          </a:p>
          <a:p>
            <a:r>
              <a:rPr lang="en-US" dirty="0"/>
              <a:t>Lower the latency of data collection</a:t>
            </a:r>
          </a:p>
          <a:p>
            <a:r>
              <a:rPr lang="en-US" dirty="0"/>
              <a:t>Greater system throughput (high frequency collection)</a:t>
            </a:r>
          </a:p>
          <a:p>
            <a:r>
              <a:rPr lang="en-US" dirty="0"/>
              <a:t>Example: Sending 1000 samples of 3 signals takes…</a:t>
            </a:r>
          </a:p>
          <a:p>
            <a:pPr lvl="1"/>
            <a:r>
              <a:rPr lang="en-US" dirty="0"/>
              <a:t>176,927 bytes using JSON</a:t>
            </a:r>
          </a:p>
          <a:p>
            <a:pPr lvl="1"/>
            <a:r>
              <a:rPr lang="en-US" dirty="0"/>
              <a:t>41,757 bytes using </a:t>
            </a:r>
            <a:r>
              <a:rPr lang="en-US" dirty="0" err="1"/>
              <a:t>Protobuf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2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A10CC-2EDA-E342-80D6-F8714E74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027" y="1011292"/>
            <a:ext cx="3558573" cy="5165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ED456-A118-E442-9BEE-6945CCE4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Batch 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239E-9EEC-4A41-B84E-28CBBA67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Micro-service for computing KPIs in batches.</a:t>
            </a:r>
          </a:p>
          <a:p>
            <a:pPr lvl="1"/>
            <a:r>
              <a:rPr lang="en-US" dirty="0"/>
              <a:t>Backend interface for Mike’s original mock-up.</a:t>
            </a:r>
          </a:p>
          <a:p>
            <a:pPr lvl="1"/>
            <a:r>
              <a:rPr lang="en-US" dirty="0"/>
              <a:t>Uses our existing KPI code.</a:t>
            </a:r>
          </a:p>
          <a:p>
            <a:pPr lvl="1"/>
            <a:r>
              <a:rPr lang="en-US" dirty="0"/>
              <a:t>Allows for clustering multiple batch processes.</a:t>
            </a:r>
          </a:p>
          <a:p>
            <a:r>
              <a:rPr lang="en-US" dirty="0"/>
              <a:t>The algorithm is outlined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8870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2B08-7BDE-DE44-9E1B-095C9E63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Batch Processor –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C1D8-7944-DF4F-9283-FCF3CD75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Acquire Batch Process from User Interface.</a:t>
            </a:r>
          </a:p>
          <a:p>
            <a:pPr lvl="1"/>
            <a:r>
              <a:rPr lang="en-US" dirty="0"/>
              <a:t>A ”Batch Process” is the computer’s representation</a:t>
            </a:r>
            <a:br>
              <a:rPr lang="en-US" dirty="0"/>
            </a:br>
            <a:r>
              <a:rPr lang="en-US" dirty="0"/>
              <a:t>of Mike’s original mock-up.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95F8D-668A-3C45-BEA0-BE89367A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122" y="2369322"/>
            <a:ext cx="3611326" cy="2842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7EBAF-32AA-874B-AB2D-61893A48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36" y="3429000"/>
            <a:ext cx="7130105" cy="57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5B58-B923-E04F-B18B-1070CC9C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DPS Batch Processor –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1BD3-8CF3-BB43-9F6F-81D3F2C3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</a:t>
            </a:r>
            <a:r>
              <a:rPr lang="en-US" dirty="0"/>
              <a:t>: Fetch signals from Database Manager</a:t>
            </a:r>
            <a:br>
              <a:rPr lang="en-US" dirty="0"/>
            </a:br>
            <a:r>
              <a:rPr lang="en-US" dirty="0"/>
              <a:t>and store in memory.</a:t>
            </a:r>
          </a:p>
          <a:p>
            <a:pPr lvl="1"/>
            <a:r>
              <a:rPr lang="en-US" dirty="0"/>
              <a:t>For a small window of data (such as 1 second).</a:t>
            </a:r>
          </a:p>
          <a:p>
            <a:pPr lvl="1"/>
            <a:r>
              <a:rPr lang="en-US" dirty="0"/>
              <a:t>Window must be at least the size of the largest windowed KPI.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440F8-9858-6E4D-91F0-F072DB1D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907" y="1582180"/>
            <a:ext cx="1709008" cy="42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7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1008</Words>
  <Application>Microsoft Macintosh PowerPoint</Application>
  <PresentationFormat>Widescreen</PresentationFormat>
  <Paragraphs>119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Data Processing System</vt:lpstr>
      <vt:lpstr>Overview</vt:lpstr>
      <vt:lpstr>DPS Client – Protobuf Protocol</vt:lpstr>
      <vt:lpstr>DPS Client – Protocol Differences</vt:lpstr>
      <vt:lpstr>DPS Client – Protobuf Schema</vt:lpstr>
      <vt:lpstr>DPS Client – Protobuf Summary</vt:lpstr>
      <vt:lpstr>DPS Batch Processor</vt:lpstr>
      <vt:lpstr>DPS Batch Processor – Algorithm</vt:lpstr>
      <vt:lpstr>DPS Batch Processor – Algorithm</vt:lpstr>
      <vt:lpstr>DPS Batch Processor – Algorithm</vt:lpstr>
      <vt:lpstr>DPS Batch Processor – Algorithm</vt:lpstr>
      <vt:lpstr>DPS Batch Processor – Algorithm</vt:lpstr>
      <vt:lpstr>DPS Batch Processor – Algorithm</vt:lpstr>
      <vt:lpstr>Code Base Overview</vt:lpstr>
      <vt:lpstr>Code Base Overview – dps_services</vt:lpstr>
      <vt:lpstr>Code Base Overview – dps_services</vt:lpstr>
      <vt:lpstr>Code Base Overview – dps_client</vt:lpstr>
      <vt:lpstr>Code Base Overview – dps_client</vt:lpstr>
      <vt:lpstr>Code Base Overview – dps_ui</vt:lpstr>
      <vt:lpstr>Code Base Overview – uwm</vt:lpstr>
      <vt:lpstr>Code Base Overview – dps_test</vt:lpstr>
      <vt:lpstr>Code Base Overview – kpi-stream</vt:lpstr>
      <vt:lpstr>Code Base Overview – 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System</dc:title>
  <dc:creator>Adam Berger</dc:creator>
  <cp:lastModifiedBy>Adam Berger</cp:lastModifiedBy>
  <cp:revision>153</cp:revision>
  <dcterms:created xsi:type="dcterms:W3CDTF">2020-09-17T21:56:20Z</dcterms:created>
  <dcterms:modified xsi:type="dcterms:W3CDTF">2020-09-18T03:12:03Z</dcterms:modified>
</cp:coreProperties>
</file>