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75" r:id="rId11"/>
    <p:sldId id="266" r:id="rId12"/>
    <p:sldId id="269" r:id="rId13"/>
    <p:sldId id="267" r:id="rId14"/>
    <p:sldId id="278" r:id="rId15"/>
    <p:sldId id="274" r:id="rId16"/>
    <p:sldId id="276" r:id="rId17"/>
    <p:sldId id="268" r:id="rId18"/>
    <p:sldId id="279" r:id="rId19"/>
    <p:sldId id="273" r:id="rId20"/>
    <p:sldId id="270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75"/>
            <p14:sldId id="266"/>
            <p14:sldId id="269"/>
            <p14:sldId id="267"/>
            <p14:sldId id="278"/>
            <p14:sldId id="274"/>
            <p14:sldId id="276"/>
            <p14:sldId id="268"/>
            <p14:sldId id="279"/>
            <p14:sldId id="273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A0D19-79C8-4BF9-9C96-483AF882138B}" type="datetimeFigureOut">
              <a:rPr lang="en-US" smtClean="0"/>
              <a:t>30-Apr-19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895-5053-445B-AD8A-136FB38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0rp/ale" TargetMode="External"/><Relationship Id="rId3" Type="http://schemas.openxmlformats.org/officeDocument/2006/relationships/hyperlink" Target="https://www.powershellgallery.com/packages/PSScriptAnalyzer" TargetMode="External"/><Relationship Id="rId7" Type="http://schemas.openxmlformats.org/officeDocument/2006/relationships/hyperlink" Target="https://plugins.jetbrains.com/plugin/10249-powershe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codehealth.readthedocs.io/en/latest/" TargetMode="External"/><Relationship Id="rId5" Type="http://schemas.openxmlformats.org/officeDocument/2006/relationships/hyperlink" Target="https://github.com/PowerShell/vscode-powershell" TargetMode="External"/><Relationship Id="rId4" Type="http://schemas.openxmlformats.org/officeDocument/2006/relationships/hyperlink" Target="https://marketplace.visualstudio.com/items?itemName=AdamRDriscoll.PowerShellToolsforVisualStudio2017-185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SScriptAnalyzer/blob/development/PowerShellBestPractices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twitter.com/mattifestation/status/64564669663495372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powershell-scriptanalyzer-version-1-18-0-releas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powershell/using-psscriptanalyzer-to-check-powershell-version-compatibility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vscode-power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owerShell/PSScriptAnalyzer" TargetMode="External"/><Relationship Id="rId4" Type="http://schemas.openxmlformats.org/officeDocument/2006/relationships/hyperlink" Target="https://github.com/PowerShell/PowerShellEditorServic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InjectionHun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msRynr/CustomPSSARules" TargetMode="External"/><Relationship Id="rId5" Type="http://schemas.openxmlformats.org/officeDocument/2006/relationships/hyperlink" Target="https://twitter.com/mrthomasrayner?lang=en" TargetMode="External"/><Relationship Id="rId4" Type="http://schemas.openxmlformats.org/officeDocument/2006/relationships/hyperlink" Target="https://devblogs.microsoft.com/powershell/powershell-injection-hunter-security-auditing-for-powershell-script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ieuBuisson" TargetMode="External"/><Relationship Id="rId2" Type="http://schemas.openxmlformats.org/officeDocument/2006/relationships/hyperlink" Target="https://pscodehealth.readthedocs.io/en/latest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bergmeister/posh-profile/blob/master/test/psscriptanalyzer.tests.ps1" TargetMode="External"/><Relationship Id="rId4" Type="http://schemas.openxmlformats.org/officeDocument/2006/relationships/hyperlink" Target="https://christophbergmeister.visualstudio.com/PSCodeHealth%20Demo/PSCodeHealth%20Demo%20Team/_build/results?buildId=27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llistowerswatson.com/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PSScriptAnalyzer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Linter (code analysis and style)</a:t>
            </a:r>
          </a:p>
          <a:p>
            <a:pPr lvl="1"/>
            <a:r>
              <a:rPr lang="en-US" dirty="0"/>
              <a:t>Formatter</a:t>
            </a:r>
          </a:p>
          <a:p>
            <a:r>
              <a:rPr lang="en-US" dirty="0"/>
              <a:t>Published on </a:t>
            </a:r>
            <a:r>
              <a:rPr lang="en-US" dirty="0" err="1"/>
              <a:t>PSGallery</a:t>
            </a:r>
            <a:r>
              <a:rPr lang="en-US" dirty="0"/>
              <a:t> (400k downloads with ~1000 downloads/day)</a:t>
            </a:r>
            <a:br>
              <a:rPr lang="en-US" dirty="0"/>
            </a:br>
            <a:r>
              <a:rPr lang="en-US" dirty="0">
                <a:hlinkClick r:id="rId3"/>
              </a:rPr>
              <a:t>https://www.powershellgallery.com/packages/PSScriptAnalyzer</a:t>
            </a:r>
            <a:endParaRPr lang="en-US" dirty="0"/>
          </a:p>
          <a:p>
            <a:r>
              <a:rPr lang="en-US" dirty="0"/>
              <a:t>Integrated into</a:t>
            </a:r>
          </a:p>
          <a:p>
            <a:pPr lvl="1"/>
            <a:r>
              <a:rPr lang="en-US" dirty="0">
                <a:hlinkClick r:id="rId4"/>
              </a:rPr>
              <a:t>VS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VS-Code</a:t>
            </a:r>
            <a:r>
              <a:rPr lang="en-US" dirty="0"/>
              <a:t> extension (&gt; 1.5M unique installations)</a:t>
            </a:r>
          </a:p>
          <a:p>
            <a:pPr lvl="1"/>
            <a:r>
              <a:rPr lang="en-US" dirty="0" err="1">
                <a:hlinkClick r:id="rId6"/>
              </a:rPr>
              <a:t>PSCodeHealth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IntelliJ PowerShell</a:t>
            </a:r>
            <a:r>
              <a:rPr lang="en-US" dirty="0"/>
              <a:t> plugin</a:t>
            </a:r>
          </a:p>
          <a:p>
            <a:pPr lvl="1"/>
            <a:r>
              <a:rPr lang="en-US" dirty="0">
                <a:hlinkClick r:id="rId8"/>
              </a:rPr>
              <a:t>ALE</a:t>
            </a:r>
            <a:r>
              <a:rPr lang="en-US" dirty="0"/>
              <a:t> Vim plugin</a:t>
            </a:r>
          </a:p>
          <a:p>
            <a:r>
              <a:rPr lang="en-US" dirty="0"/>
              <a:t>Support: PS Version 3-6</a:t>
            </a:r>
          </a:p>
          <a:p>
            <a:r>
              <a:rPr lang="en-US" dirty="0"/>
              <a:t>License: MIT</a:t>
            </a:r>
          </a:p>
        </p:txBody>
      </p:sp>
    </p:spTree>
    <p:extLst>
      <p:ext uri="{BB962C8B-B14F-4D97-AF65-F5344CB8AC3E}">
        <p14:creationId xmlns:p14="http://schemas.microsoft.com/office/powerpoint/2010/main" val="1928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VS-Code extension: Intro and default experience</a:t>
            </a:r>
          </a:p>
          <a:p>
            <a:r>
              <a:rPr lang="en-US" dirty="0"/>
              <a:t>PSSA: cmdlet(s), alias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PSSA?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hlinkClick r:id="rId3"/>
              </a:rPr>
              <a:t>Best practices </a:t>
            </a:r>
            <a:r>
              <a:rPr lang="en-US" sz="2600" dirty="0"/>
              <a:t>(from PS team and community)</a:t>
            </a:r>
          </a:p>
          <a:p>
            <a:pPr lvl="1"/>
            <a:r>
              <a:rPr lang="en-US" sz="2200" dirty="0">
                <a:hlinkClick r:id="rId4"/>
              </a:rPr>
              <a:t>Cmdlet design rules</a:t>
            </a:r>
            <a:endParaRPr lang="en-US" sz="2200" dirty="0"/>
          </a:p>
          <a:p>
            <a:pPr lvl="1"/>
            <a:r>
              <a:rPr lang="en-US" sz="2200" dirty="0"/>
              <a:t>Script Function usage</a:t>
            </a:r>
          </a:p>
          <a:p>
            <a:pPr lvl="1"/>
            <a:r>
              <a:rPr lang="en-US" sz="2200" dirty="0"/>
              <a:t>Script Analysis</a:t>
            </a:r>
          </a:p>
          <a:p>
            <a:pPr lvl="1"/>
            <a:r>
              <a:rPr lang="en-US" sz="2200" dirty="0"/>
              <a:t>Security</a:t>
            </a:r>
          </a:p>
          <a:p>
            <a:pPr lvl="1"/>
            <a:r>
              <a:rPr lang="en-US" sz="2200" dirty="0"/>
              <a:t>Script Style -&gt; Formatting</a:t>
            </a:r>
          </a:p>
          <a:p>
            <a:pPr lvl="1"/>
            <a:r>
              <a:rPr lang="en-US" sz="2200" dirty="0"/>
              <a:t>Compatibility</a:t>
            </a:r>
          </a:p>
          <a:p>
            <a:pPr lvl="1"/>
            <a:endParaRPr lang="en-US" sz="2200" dirty="0"/>
          </a:p>
          <a:p>
            <a:r>
              <a:rPr lang="en-US" sz="2600" dirty="0"/>
              <a:t>Idea: Fail Fast</a:t>
            </a:r>
          </a:p>
          <a:p>
            <a:pPr marL="457200" lvl="1" indent="0">
              <a:buNone/>
            </a:pPr>
            <a:r>
              <a:rPr lang="en-US" sz="2200" dirty="0"/>
              <a:t>Prevent and find bugs early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C9DD4-E18D-40B2-9195-A03DB508D53F}"/>
              </a:ext>
            </a:extLst>
          </p:cNvPr>
          <p:cNvSpPr/>
          <p:nvPr/>
        </p:nvSpPr>
        <p:spPr>
          <a:xfrm>
            <a:off x="5726546" y="6311900"/>
            <a:ext cx="6308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source: http://tryqa.com/wp-content/uploads/2011/12/cost-of-defects.jpg</a:t>
            </a:r>
          </a:p>
        </p:txBody>
      </p:sp>
      <p:pic>
        <p:nvPicPr>
          <p:cNvPr id="1026" name="Picture 2" descr="Image result for cost of bugs">
            <a:extLst>
              <a:ext uri="{FF2B5EF4-FFF2-40B4-BE49-F238E27FC236}">
                <a16:creationId xmlns:a16="http://schemas.microsoft.com/office/drawing/2014/main" id="{7E201CCE-2A46-4F57-B483-2EAD5D2E1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1"/>
          <a:stretch/>
        </p:blipFill>
        <p:spPr bwMode="auto">
          <a:xfrm>
            <a:off x="5032117" y="2725378"/>
            <a:ext cx="6450463" cy="35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5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1.18.0 has been released!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71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https://devblogs.microsoft.com/powershell/powershell-scriptanalyzer-version-1-18-0-released/</a:t>
            </a:r>
            <a:endParaRPr lang="en-US" dirty="0"/>
          </a:p>
          <a:p>
            <a:r>
              <a:rPr lang="en-US" dirty="0"/>
              <a:t>Twice as fast for cold runs</a:t>
            </a:r>
          </a:p>
          <a:p>
            <a:r>
              <a:rPr lang="en-US" dirty="0"/>
              <a:t>Better formatting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UseConsistentCasing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Better and configurable multi-line pipeline indentation handling</a:t>
            </a:r>
          </a:p>
          <a:p>
            <a:pPr lvl="1"/>
            <a:r>
              <a:rPr lang="en-US" dirty="0"/>
              <a:t>Whitespace configuration inside pipes and braces</a:t>
            </a:r>
          </a:p>
          <a:p>
            <a:r>
              <a:rPr lang="en-US" dirty="0"/>
              <a:t>Enhanced </a:t>
            </a:r>
            <a:r>
              <a:rPr lang="en-US" dirty="0">
                <a:hlinkClick r:id="rId4"/>
              </a:rPr>
              <a:t>compatibility analysis </a:t>
            </a:r>
            <a:r>
              <a:rPr lang="en-US" dirty="0"/>
              <a:t>(PS versions and platform)</a:t>
            </a:r>
          </a:p>
          <a:p>
            <a:r>
              <a:rPr lang="en-US" dirty="0"/>
              <a:t>Better handling of Parser errors</a:t>
            </a:r>
          </a:p>
          <a:p>
            <a:r>
              <a:rPr lang="en-US" dirty="0"/>
              <a:t>Better DSC support</a:t>
            </a:r>
          </a:p>
          <a:p>
            <a:r>
              <a:rPr lang="en-US" dirty="0"/>
              <a:t>Ability to suppress custom rules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3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Show customization and new features</a:t>
            </a:r>
          </a:p>
        </p:txBody>
      </p:sp>
    </p:spTree>
    <p:extLst>
      <p:ext uri="{BB962C8B-B14F-4D97-AF65-F5344CB8AC3E}">
        <p14:creationId xmlns:p14="http://schemas.microsoft.com/office/powerpoint/2010/main" val="191882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VS-Code PS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3CA7C-3B74-4F2B-A3EC-F9D5C43B6D00}"/>
              </a:ext>
            </a:extLst>
          </p:cNvPr>
          <p:cNvSpPr/>
          <p:nvPr/>
        </p:nvSpPr>
        <p:spPr>
          <a:xfrm>
            <a:off x="1108363" y="1902692"/>
            <a:ext cx="6474691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3"/>
              </a:rPr>
              <a:t>PowerShell/</a:t>
            </a:r>
            <a:r>
              <a:rPr lang="en-US" sz="3200" dirty="0" err="1">
                <a:hlinkClick r:id="rId3"/>
              </a:rPr>
              <a:t>vscode-powershell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4BF54-8B2B-4735-8156-4EA34E3FB681}"/>
              </a:ext>
            </a:extLst>
          </p:cNvPr>
          <p:cNvSpPr/>
          <p:nvPr/>
        </p:nvSpPr>
        <p:spPr>
          <a:xfrm>
            <a:off x="1108360" y="3383973"/>
            <a:ext cx="6474693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4"/>
              </a:rPr>
              <a:t>PowerShell/</a:t>
            </a:r>
            <a:r>
              <a:rPr lang="en-US" sz="3200" dirty="0" err="1">
                <a:hlinkClick r:id="rId4"/>
              </a:rPr>
              <a:t>PowerShellEditorServices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FF146-F0BF-4C44-A5E1-8E950259D735}"/>
              </a:ext>
            </a:extLst>
          </p:cNvPr>
          <p:cNvSpPr/>
          <p:nvPr/>
        </p:nvSpPr>
        <p:spPr>
          <a:xfrm>
            <a:off x="1108359" y="4866227"/>
            <a:ext cx="6474693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5"/>
              </a:rPr>
              <a:t>PowerShell/</a:t>
            </a:r>
            <a:r>
              <a:rPr lang="en-US" sz="3200" dirty="0" err="1">
                <a:hlinkClick r:id="rId5"/>
              </a:rPr>
              <a:t>PSScriptAnalyzer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C72CEA-5B30-4199-9C83-192ACADABA25}"/>
              </a:ext>
            </a:extLst>
          </p:cNvPr>
          <p:cNvCxnSpPr/>
          <p:nvPr/>
        </p:nvCxnSpPr>
        <p:spPr>
          <a:xfrm>
            <a:off x="4345707" y="2791692"/>
            <a:ext cx="0" cy="567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AB5CAF-2603-4B99-B8E5-E29D34223CFA}"/>
              </a:ext>
            </a:extLst>
          </p:cNvPr>
          <p:cNvCxnSpPr/>
          <p:nvPr/>
        </p:nvCxnSpPr>
        <p:spPr>
          <a:xfrm>
            <a:off x="4345706" y="4272973"/>
            <a:ext cx="0" cy="567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556E8-3756-4F38-AC45-3BBAB5C44E2D}"/>
              </a:ext>
            </a:extLst>
          </p:cNvPr>
          <p:cNvSpPr/>
          <p:nvPr/>
        </p:nvSpPr>
        <p:spPr>
          <a:xfrm>
            <a:off x="7758545" y="1901719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TypeScript/JSON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4F075A-E31C-4B61-9270-C5907F92C92F}"/>
              </a:ext>
            </a:extLst>
          </p:cNvPr>
          <p:cNvSpPr/>
          <p:nvPr/>
        </p:nvSpPr>
        <p:spPr>
          <a:xfrm>
            <a:off x="7758545" y="3359547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C# </a:t>
            </a:r>
            <a:r>
              <a:rPr lang="en-US" sz="3200" dirty="0" err="1"/>
              <a:t>.Net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4B3FC0-1A33-4EB7-8FA3-33C2003DC939}"/>
              </a:ext>
            </a:extLst>
          </p:cNvPr>
          <p:cNvSpPr/>
          <p:nvPr/>
        </p:nvSpPr>
        <p:spPr>
          <a:xfrm>
            <a:off x="7758545" y="4866227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Binary PS Module</a:t>
            </a:r>
          </a:p>
        </p:txBody>
      </p:sp>
    </p:spTree>
    <p:extLst>
      <p:ext uri="{BB962C8B-B14F-4D97-AF65-F5344CB8AC3E}">
        <p14:creationId xmlns:p14="http://schemas.microsoft.com/office/powerpoint/2010/main" val="278341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Internals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1.) PSSA releases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New features available but not customizable via </a:t>
            </a:r>
            <a:r>
              <a:rPr lang="en-US" sz="2400" dirty="0" err="1"/>
              <a:t>vscode</a:t>
            </a:r>
            <a:r>
              <a:rPr lang="en-US" sz="2400" dirty="0"/>
              <a:t> settings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 </a:t>
            </a:r>
            <a:r>
              <a:rPr lang="en-US" sz="2400" dirty="0"/>
              <a:t> Install/Un-Install at your own risk</a:t>
            </a:r>
          </a:p>
          <a:p>
            <a:pPr marL="0" indent="0">
              <a:buNone/>
            </a:pPr>
            <a:r>
              <a:rPr lang="en-US" sz="2400" dirty="0"/>
              <a:t>2.) VS-Code extension releases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 </a:t>
            </a:r>
            <a:r>
              <a:rPr lang="en-US" sz="2400" dirty="0"/>
              <a:t> Includes new version and adds settings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Lessons learned:</a:t>
            </a:r>
          </a:p>
          <a:p>
            <a:r>
              <a:rPr lang="en-US" sz="2400" dirty="0">
                <a:sym typeface="Wingdings" panose="05000000000000000000" pitchFamily="2" charset="2"/>
              </a:rPr>
              <a:t>Make new </a:t>
            </a:r>
            <a:r>
              <a:rPr lang="en-US" sz="2400">
                <a:sym typeface="Wingdings" panose="05000000000000000000" pitchFamily="2" charset="2"/>
              </a:rPr>
              <a:t>features configurable (done)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Turn new features on by default in 2</a:t>
            </a:r>
            <a:r>
              <a:rPr lang="en-US" sz="2400" baseline="30000" dirty="0">
                <a:sym typeface="Wingdings" panose="05000000000000000000" pitchFamily="2" charset="2"/>
              </a:rPr>
              <a:t>nd</a:t>
            </a:r>
            <a:r>
              <a:rPr lang="en-US" sz="2400" dirty="0">
                <a:sym typeface="Wingdings" panose="05000000000000000000" pitchFamily="2" charset="2"/>
              </a:rPr>
              <a:t> iteration only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61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Customisation</a:t>
            </a:r>
            <a:r>
              <a:rPr lang="en-US" dirty="0"/>
              <a:t> and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Extensibility via custom rules</a:t>
            </a:r>
          </a:p>
          <a:p>
            <a:pPr marL="914400" lvl="3" indent="-457200"/>
            <a:r>
              <a:rPr lang="en-US" sz="2800" dirty="0" err="1">
                <a:hlinkClick r:id="rId3"/>
              </a:rPr>
              <a:t>InjectionHunter</a:t>
            </a:r>
            <a:r>
              <a:rPr lang="en-US" sz="2800" dirty="0"/>
              <a:t> by Lee Holmes (</a:t>
            </a:r>
            <a:r>
              <a:rPr lang="en-US" sz="2800" dirty="0">
                <a:hlinkClick r:id="rId4"/>
              </a:rPr>
              <a:t>blog</a:t>
            </a:r>
            <a:r>
              <a:rPr lang="en-US" sz="2800" dirty="0"/>
              <a:t>)</a:t>
            </a:r>
            <a:endParaRPr lang="en-US" sz="2800" dirty="0">
              <a:hlinkClick r:id="rId5"/>
            </a:endParaRPr>
          </a:p>
          <a:p>
            <a:pPr marL="914400" lvl="3" indent="-457200"/>
            <a:r>
              <a:rPr lang="en-US" sz="2800" dirty="0">
                <a:hlinkClick r:id="rId5"/>
              </a:rPr>
              <a:t>Thomas Rayner</a:t>
            </a:r>
            <a:r>
              <a:rPr lang="en-US" sz="2800" dirty="0"/>
              <a:t>'s </a:t>
            </a:r>
            <a:r>
              <a:rPr lang="en-US" sz="2800" dirty="0">
                <a:hlinkClick r:id="rId6"/>
              </a:rPr>
              <a:t>custom rules</a:t>
            </a:r>
            <a:endParaRPr lang="en-US" sz="2800" dirty="0"/>
          </a:p>
          <a:p>
            <a:pPr marL="914400" lvl="3" indent="-457200"/>
            <a:endParaRPr lang="en-US" sz="2800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Customization via settings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Custom rules and </a:t>
            </a:r>
            <a:r>
              <a:rPr lang="en-US" dirty="0" err="1"/>
              <a:t>InjectionHunter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7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PSSA: A look 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Binary module, multi-targeted net452/netstandard2.0</a:t>
            </a:r>
          </a:p>
          <a:p>
            <a:r>
              <a:rPr lang="en-US" sz="2600" dirty="0"/>
              <a:t>Conditional compilation foreach PS version</a:t>
            </a:r>
          </a:p>
          <a:p>
            <a:r>
              <a:rPr lang="en-US" sz="2600" dirty="0"/>
              <a:t>Runs all rules (except DSC/custom) in parallel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/>
              <a:t>Slowest rule is bottleneck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2200" dirty="0"/>
          </a:p>
          <a:p>
            <a:r>
              <a:rPr lang="en-US" sz="2600" dirty="0"/>
              <a:t>Most expensive parts are calls to Get-Command</a:t>
            </a:r>
          </a:p>
          <a:p>
            <a:r>
              <a:rPr lang="en-US" sz="2600" dirty="0"/>
              <a:t>Technical Debt:</a:t>
            </a:r>
            <a:endParaRPr lang="en-US" sz="2200" dirty="0"/>
          </a:p>
          <a:p>
            <a:pPr lvl="1"/>
            <a:r>
              <a:rPr lang="en-US" sz="2200" dirty="0" err="1"/>
              <a:t>VariableAnalysis</a:t>
            </a:r>
            <a:r>
              <a:rPr lang="en-US" sz="2200" dirty="0"/>
              <a:t> forked from PowerShell</a:t>
            </a:r>
          </a:p>
          <a:p>
            <a:pPr lvl="1"/>
            <a:r>
              <a:rPr lang="en-US" sz="2200" dirty="0"/>
              <a:t>Static Singleton</a:t>
            </a:r>
          </a:p>
          <a:p>
            <a:pPr lvl="1"/>
            <a:r>
              <a:rPr lang="en-US" sz="2200" dirty="0"/>
              <a:t>Stateful</a:t>
            </a:r>
          </a:p>
        </p:txBody>
      </p:sp>
    </p:spTree>
    <p:extLst>
      <p:ext uri="{BB962C8B-B14F-4D97-AF65-F5344CB8AC3E}">
        <p14:creationId xmlns:p14="http://schemas.microsoft.com/office/powerpoint/2010/main" val="201307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969477" y="3141663"/>
            <a:ext cx="9224995" cy="203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want to see?</a:t>
            </a:r>
          </a:p>
          <a:p>
            <a:r>
              <a:rPr lang="en-US" dirty="0" err="1">
                <a:hlinkClick r:id="rId2"/>
              </a:rPr>
              <a:t>PSCodeHealth</a:t>
            </a:r>
            <a:r>
              <a:rPr lang="en-US" dirty="0"/>
              <a:t> (by </a:t>
            </a:r>
            <a:r>
              <a:rPr lang="en-US" dirty="0" err="1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MathieuBuisson</a:t>
            </a:r>
            <a:r>
              <a:rPr lang="en-US">
                <a:ea typeface="+mj-lt"/>
                <a:cs typeface="+mj-lt"/>
              </a:rPr>
              <a:t>)</a:t>
            </a:r>
            <a:r>
              <a:rPr lang="en-US"/>
              <a:t> </a:t>
            </a:r>
            <a:r>
              <a:rPr lang="en-US" dirty="0">
                <a:hlinkClick r:id="rId4"/>
              </a:rPr>
              <a:t>Demo</a:t>
            </a:r>
            <a:endParaRPr lang="en-US" dirty="0"/>
          </a:p>
          <a:p>
            <a:r>
              <a:rPr lang="en-US" dirty="0"/>
              <a:t>PSSA as Pester test: </a:t>
            </a:r>
            <a:r>
              <a:rPr lang="en-US" dirty="0">
                <a:hlinkClick r:id="rId5"/>
              </a:rPr>
              <a:t>https://github.com/bergmeister/posh-profile/blob/master/test/psscriptanalyzer.tests.ps1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PSScriptAnalyzer</a:t>
            </a:r>
            <a:r>
              <a:rPr lang="en-US" dirty="0"/>
              <a:t> (PSSA)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VS-Code integration &amp; customization</a:t>
            </a:r>
          </a:p>
          <a:p>
            <a:r>
              <a:rPr lang="en-US" sz="3200" dirty="0"/>
              <a:t>Compatibility Analysis</a:t>
            </a:r>
          </a:p>
          <a:p>
            <a:endParaRPr lang="en-US" sz="3200" dirty="0"/>
          </a:p>
          <a:p>
            <a:r>
              <a:rPr lang="en-US" sz="3200" dirty="0"/>
              <a:t>Christoph </a:t>
            </a:r>
            <a:r>
              <a:rPr lang="en-US" sz="3200" dirty="0" err="1"/>
              <a:t>Bergmeister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6DE62-ADA7-4DC1-9DA5-DA025E90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376" y="5909059"/>
            <a:ext cx="1899504" cy="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932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DevOps developer (</a:t>
            </a:r>
            <a:r>
              <a:rPr lang="en-US" dirty="0" err="1"/>
              <a:t>.Net</a:t>
            </a:r>
            <a:r>
              <a:rPr lang="en-US" dirty="0"/>
              <a:t>/PowerShell/Azure/CI/CD) </a:t>
            </a:r>
            <a:br>
              <a:rPr lang="en-US" dirty="0"/>
            </a:br>
            <a:r>
              <a:rPr lang="en-US" dirty="0"/>
              <a:t>at </a:t>
            </a:r>
            <a:r>
              <a:rPr lang="en-US" dirty="0">
                <a:hlinkClick r:id="rId3"/>
              </a:rPr>
              <a:t>Willis Towers Watson</a:t>
            </a:r>
            <a:r>
              <a:rPr lang="en-US" dirty="0"/>
              <a:t> in Reigate insurance tech hub</a:t>
            </a:r>
          </a:p>
          <a:p>
            <a:r>
              <a:rPr lang="en-US" dirty="0"/>
              <a:t>Microsoft MVP (cloud &amp; data center management)</a:t>
            </a:r>
          </a:p>
          <a:p>
            <a:r>
              <a:rPr lang="en-US" dirty="0" err="1"/>
              <a:t>PSScriptAnalyzer</a:t>
            </a:r>
            <a:r>
              <a:rPr lang="en-US" dirty="0"/>
              <a:t> maintainer</a:t>
            </a:r>
          </a:p>
          <a:p>
            <a:r>
              <a:rPr lang="en-US" dirty="0"/>
              <a:t>Collaborator on </a:t>
            </a:r>
            <a:r>
              <a:rPr lang="en-US" dirty="0" err="1"/>
              <a:t>vscode-powershell</a:t>
            </a:r>
            <a:r>
              <a:rPr lang="en-US" dirty="0"/>
              <a:t> &amp; </a:t>
            </a:r>
            <a:r>
              <a:rPr lang="en-US" dirty="0" err="1"/>
              <a:t>PowerShellEditorServices</a:t>
            </a:r>
            <a:endParaRPr lang="en-US" dirty="0"/>
          </a:p>
          <a:p>
            <a:r>
              <a:rPr lang="en-US" dirty="0"/>
              <a:t>Contributor to PowerShell, </a:t>
            </a:r>
            <a:r>
              <a:rPr lang="en-US" dirty="0" err="1"/>
              <a:t>PackageManagement</a:t>
            </a:r>
            <a:r>
              <a:rPr lang="en-US" dirty="0"/>
              <a:t> (‘</a:t>
            </a:r>
            <a:r>
              <a:rPr lang="en-US" dirty="0" err="1"/>
              <a:t>OneGet</a:t>
            </a:r>
            <a:r>
              <a:rPr lang="en-US" dirty="0"/>
              <a:t>’), etc.</a:t>
            </a:r>
          </a:p>
          <a:p>
            <a:endParaRPr lang="en-US" dirty="0"/>
          </a:p>
          <a:p>
            <a:r>
              <a:rPr lang="en-US" dirty="0"/>
              <a:t>GitHub: https://github.com/bergmeister</a:t>
            </a:r>
          </a:p>
          <a:p>
            <a:r>
              <a:rPr lang="en-US" dirty="0"/>
              <a:t>Twitter: https://twitter.com/CBergmeister</a:t>
            </a:r>
          </a:p>
          <a:p>
            <a:r>
              <a:rPr lang="en-US" dirty="0"/>
              <a:t>Blog: https://bracketsandbraces.blogspot.com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656E3-C0DA-4498-8E01-D614355D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179" y="5167313"/>
            <a:ext cx="328546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671</Words>
  <Application>Microsoft Office PowerPoint</Application>
  <PresentationFormat>Widescreen</PresentationFormat>
  <Paragraphs>132</Paragraphs>
  <Slides>21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Wingdings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PSScriptAnalyzer (PSSA)</vt:lpstr>
      <vt:lpstr>&gt; whoami</vt:lpstr>
      <vt:lpstr>What is PSScriptAnalyzer</vt:lpstr>
      <vt:lpstr>PowerPoint Presentation</vt:lpstr>
      <vt:lpstr>Why use PSSA?</vt:lpstr>
      <vt:lpstr>Version 1.18.0 has been released!</vt:lpstr>
      <vt:lpstr>PowerPoint Presentation</vt:lpstr>
      <vt:lpstr>Architecture of the VS-Code PS extension</vt:lpstr>
      <vt:lpstr>Release Internals </vt:lpstr>
      <vt:lpstr>Customisation and Extension</vt:lpstr>
      <vt:lpstr>PowerPoint Presentation</vt:lpstr>
      <vt:lpstr>PSSA: A look under the hood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Bergmeister, Christoph (Reigate)</cp:lastModifiedBy>
  <cp:revision>119</cp:revision>
  <dcterms:created xsi:type="dcterms:W3CDTF">2017-08-03T21:53:21Z</dcterms:created>
  <dcterms:modified xsi:type="dcterms:W3CDTF">2019-04-30T04:30:24Z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christoph.bergmeister@towerswatson.com</vt:lpwstr>
  </property>
  <property fmtid="{D5CDD505-2E9C-101B-9397-08002B2CF9AE}" pid="5" name="MSIP_Label_9c700311-1b20-487f-9129-30717d50ca8e_SetDate">
    <vt:lpwstr>2019-03-24T04:55:14.0635590Z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Extended_MSFT_Method">
    <vt:lpwstr>Automatic</vt:lpwstr>
  </property>
  <property fmtid="{D5CDD505-2E9C-101B-9397-08002B2CF9AE}" pid="9" name="MSIP_Label_d347b247-e90e-43a3-9d7b-004f14ae6873_Enabled">
    <vt:lpwstr>True</vt:lpwstr>
  </property>
  <property fmtid="{D5CDD505-2E9C-101B-9397-08002B2CF9AE}" pid="10" name="MSIP_Label_d347b247-e90e-43a3-9d7b-004f14ae6873_SiteId">
    <vt:lpwstr>76e3921f-489b-4b7e-9547-9ea297add9b5</vt:lpwstr>
  </property>
  <property fmtid="{D5CDD505-2E9C-101B-9397-08002B2CF9AE}" pid="11" name="MSIP_Label_d347b247-e90e-43a3-9d7b-004f14ae6873_Owner">
    <vt:lpwstr>christoph.bergmeister@towerswatson.com</vt:lpwstr>
  </property>
  <property fmtid="{D5CDD505-2E9C-101B-9397-08002B2CF9AE}" pid="12" name="MSIP_Label_d347b247-e90e-43a3-9d7b-004f14ae6873_SetDate">
    <vt:lpwstr>2019-03-24T04:55:14.0635590Z</vt:lpwstr>
  </property>
  <property fmtid="{D5CDD505-2E9C-101B-9397-08002B2CF9AE}" pid="13" name="MSIP_Label_d347b247-e90e-43a3-9d7b-004f14ae6873_Name">
    <vt:lpwstr>Anyone (No Protection)</vt:lpwstr>
  </property>
  <property fmtid="{D5CDD505-2E9C-101B-9397-08002B2CF9AE}" pid="14" name="MSIP_Label_d347b247-e90e-43a3-9d7b-004f14ae6873_Application">
    <vt:lpwstr>Microsoft Azure Information Protection</vt:lpwstr>
  </property>
  <property fmtid="{D5CDD505-2E9C-101B-9397-08002B2CF9AE}" pid="15" name="MSIP_Label_d347b247-e90e-43a3-9d7b-004f14ae6873_Parent">
    <vt:lpwstr>9c700311-1b20-487f-9129-30717d50ca8e</vt:lpwstr>
  </property>
  <property fmtid="{D5CDD505-2E9C-101B-9397-08002B2CF9AE}" pid="16" name="MSIP_Label_d347b247-e90e-43a3-9d7b-004f14ae6873_Extended_MSFT_Method">
    <vt:lpwstr>Automatic</vt:lpwstr>
  </property>
  <property fmtid="{D5CDD505-2E9C-101B-9397-08002B2CF9AE}" pid="17" name="Sensitivity">
    <vt:lpwstr>Confidential Anyone (No Protection)</vt:lpwstr>
  </property>
</Properties>
</file>