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7" r:id="rId5"/>
    <p:sldId id="269" r:id="rId6"/>
    <p:sldId id="270" r:id="rId7"/>
    <p:sldId id="287" r:id="rId8"/>
    <p:sldId id="288" r:id="rId9"/>
    <p:sldId id="289" r:id="rId10"/>
    <p:sldId id="285" r:id="rId11"/>
    <p:sldId id="283" r:id="rId12"/>
    <p:sldId id="284" r:id="rId13"/>
    <p:sldId id="286" r:id="rId14"/>
    <p:sldId id="275" r:id="rId15"/>
    <p:sldId id="271" r:id="rId16"/>
    <p:sldId id="290" r:id="rId17"/>
    <p:sldId id="274" r:id="rId18"/>
    <p:sldId id="277" r:id="rId19"/>
    <p:sldId id="280" r:id="rId20"/>
    <p:sldId id="281" r:id="rId21"/>
    <p:sldId id="282" r:id="rId22"/>
    <p:sldId id="278" r:id="rId23"/>
    <p:sldId id="279" r:id="rId24"/>
    <p:sldId id="276" r:id="rId25"/>
    <p:sldId id="261" r:id="rId26"/>
    <p:sldId id="264" r:id="rId27"/>
    <p:sldId id="272" r:id="rId28"/>
    <p:sldId id="266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Code Size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Readability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Complexity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Maintainability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Focus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chemeClr val="accent3">
            <a:lumMod val="75000"/>
          </a:schemeClr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chemeClr val="accent3">
            <a:lumMod val="75000"/>
          </a:schemeClr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Unreliability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Reuse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chemeClr val="accent3">
            <a:lumMod val="75000"/>
          </a:schemeClr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Focus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Reusability</a:t>
          </a:r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EAC8D0-B160-4A54-8344-382E714EC98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23A38-D32F-45F9-80D5-BE5FE8A1842E}">
      <dgm:prSet phldrT="[Text]"/>
      <dgm:spPr/>
      <dgm:t>
        <a:bodyPr/>
        <a:lstStyle/>
        <a:p>
          <a:r>
            <a:rPr lang="en-US" dirty="0"/>
            <a:t>Unreliability</a:t>
          </a:r>
        </a:p>
      </dgm:t>
    </dgm:pt>
    <dgm:pt modelId="{FF0F27D0-0AD4-409B-B21F-47794210129E}" type="parTrans" cxnId="{D916687B-74DE-4475-BF9F-369D287E9F66}">
      <dgm:prSet/>
      <dgm:spPr/>
      <dgm:t>
        <a:bodyPr/>
        <a:lstStyle/>
        <a:p>
          <a:endParaRPr lang="en-US"/>
        </a:p>
      </dgm:t>
    </dgm:pt>
    <dgm:pt modelId="{2DF04DA9-3734-4381-B54E-D602F7FF50E6}" type="sibTrans" cxnId="{D916687B-74DE-4475-BF9F-369D287E9F66}">
      <dgm:prSet/>
      <dgm:spPr/>
      <dgm:t>
        <a:bodyPr/>
        <a:lstStyle/>
        <a:p>
          <a:endParaRPr lang="en-US"/>
        </a:p>
      </dgm:t>
    </dgm:pt>
    <dgm:pt modelId="{62C38827-FCDF-45A4-ADD1-773908591354}">
      <dgm:prSet phldrT="[Text]"/>
      <dgm:spPr/>
      <dgm:t>
        <a:bodyPr/>
        <a:lstStyle/>
        <a:p>
          <a:r>
            <a:rPr lang="en-US" dirty="0"/>
            <a:t>Reuse</a:t>
          </a:r>
        </a:p>
      </dgm:t>
    </dgm:pt>
    <dgm:pt modelId="{71444750-25E1-47B0-A0E6-2A834AB0FA33}" type="parTrans" cxnId="{D9706B00-BF99-4B1F-8EDD-6CF46D76B1F6}">
      <dgm:prSet/>
      <dgm:spPr/>
      <dgm:t>
        <a:bodyPr/>
        <a:lstStyle/>
        <a:p>
          <a:endParaRPr lang="en-US"/>
        </a:p>
      </dgm:t>
    </dgm:pt>
    <dgm:pt modelId="{BEC08B66-CAAE-49B9-962F-876D99542594}" type="sibTrans" cxnId="{D9706B00-BF99-4B1F-8EDD-6CF46D76B1F6}">
      <dgm:prSet/>
      <dgm:spPr/>
      <dgm:t>
        <a:bodyPr/>
        <a:lstStyle/>
        <a:p>
          <a:endParaRPr lang="en-US"/>
        </a:p>
      </dgm:t>
    </dgm:pt>
    <dgm:pt modelId="{CE5B5107-A42F-467A-9395-6E930BFF7195}" type="pres">
      <dgm:prSet presAssocID="{4DEAC8D0-B160-4A54-8344-382E714EC981}" presName="compositeShape" presStyleCnt="0">
        <dgm:presLayoutVars>
          <dgm:chMax val="2"/>
          <dgm:dir/>
          <dgm:resizeHandles val="exact"/>
        </dgm:presLayoutVars>
      </dgm:prSet>
      <dgm:spPr/>
    </dgm:pt>
    <dgm:pt modelId="{7ECD13DD-9D9A-4DBD-AA60-F690A68D60A9}" type="pres">
      <dgm:prSet presAssocID="{4DEAC8D0-B160-4A54-8344-382E714EC981}" presName="divider" presStyleLbl="fgShp" presStyleIdx="0" presStyleCnt="1"/>
      <dgm:spPr>
        <a:solidFill>
          <a:schemeClr val="accent6">
            <a:lumMod val="75000"/>
          </a:schemeClr>
        </a:solidFill>
      </dgm:spPr>
    </dgm:pt>
    <dgm:pt modelId="{6112B2C4-CA68-4138-A8BD-A1E7B25C6D41}" type="pres">
      <dgm:prSet presAssocID="{D1C23A38-D32F-45F9-80D5-BE5FE8A1842E}" presName="downArrow" presStyleLbl="node1" presStyleIdx="0" presStyleCnt="2"/>
      <dgm:spPr>
        <a:solidFill>
          <a:srgbClr val="00B050"/>
        </a:solidFill>
      </dgm:spPr>
    </dgm:pt>
    <dgm:pt modelId="{8B6E7400-5B95-4F19-8D0F-A343EFB68B4C}" type="pres">
      <dgm:prSet presAssocID="{D1C23A38-D32F-45F9-80D5-BE5FE8A1842E}" presName="downArrowText" presStyleLbl="revTx" presStyleIdx="0" presStyleCnt="2">
        <dgm:presLayoutVars>
          <dgm:bulletEnabled val="1"/>
        </dgm:presLayoutVars>
      </dgm:prSet>
      <dgm:spPr/>
    </dgm:pt>
    <dgm:pt modelId="{FD16A91B-C1A7-46AC-B378-DFF02C62584E}" type="pres">
      <dgm:prSet presAssocID="{62C38827-FCDF-45A4-ADD1-773908591354}" presName="upArrow" presStyleLbl="node1" presStyleIdx="1" presStyleCnt="2"/>
      <dgm:spPr>
        <a:solidFill>
          <a:srgbClr val="00B050"/>
        </a:solidFill>
      </dgm:spPr>
    </dgm:pt>
    <dgm:pt modelId="{77CC3A9C-71BA-43E7-8C1D-A791573897A0}" type="pres">
      <dgm:prSet presAssocID="{62C38827-FCDF-45A4-ADD1-77390859135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9706B00-BF99-4B1F-8EDD-6CF46D76B1F6}" srcId="{4DEAC8D0-B160-4A54-8344-382E714EC981}" destId="{62C38827-FCDF-45A4-ADD1-773908591354}" srcOrd="1" destOrd="0" parTransId="{71444750-25E1-47B0-A0E6-2A834AB0FA33}" sibTransId="{BEC08B66-CAAE-49B9-962F-876D99542594}"/>
    <dgm:cxn modelId="{D916687B-74DE-4475-BF9F-369D287E9F66}" srcId="{4DEAC8D0-B160-4A54-8344-382E714EC981}" destId="{D1C23A38-D32F-45F9-80D5-BE5FE8A1842E}" srcOrd="0" destOrd="0" parTransId="{FF0F27D0-0AD4-409B-B21F-47794210129E}" sibTransId="{2DF04DA9-3734-4381-B54E-D602F7FF50E6}"/>
    <dgm:cxn modelId="{88A7789E-F36C-448D-BC58-B2B649F57371}" type="presOf" srcId="{D1C23A38-D32F-45F9-80D5-BE5FE8A1842E}" destId="{8B6E7400-5B95-4F19-8D0F-A343EFB68B4C}" srcOrd="0" destOrd="0" presId="urn:microsoft.com/office/officeart/2005/8/layout/arrow3"/>
    <dgm:cxn modelId="{2C9B49A1-C534-4383-AE9E-B43735158F6F}" type="presOf" srcId="{62C38827-FCDF-45A4-ADD1-773908591354}" destId="{77CC3A9C-71BA-43E7-8C1D-A791573897A0}" srcOrd="0" destOrd="0" presId="urn:microsoft.com/office/officeart/2005/8/layout/arrow3"/>
    <dgm:cxn modelId="{FFA049C4-3707-49B3-8A03-AED2418ECF9B}" type="presOf" srcId="{4DEAC8D0-B160-4A54-8344-382E714EC981}" destId="{CE5B5107-A42F-467A-9395-6E930BFF7195}" srcOrd="0" destOrd="0" presId="urn:microsoft.com/office/officeart/2005/8/layout/arrow3"/>
    <dgm:cxn modelId="{90B73EF6-DF9D-47AB-A9AC-32ADB1DA867C}" type="presParOf" srcId="{CE5B5107-A42F-467A-9395-6E930BFF7195}" destId="{7ECD13DD-9D9A-4DBD-AA60-F690A68D60A9}" srcOrd="0" destOrd="0" presId="urn:microsoft.com/office/officeart/2005/8/layout/arrow3"/>
    <dgm:cxn modelId="{E266861F-FD05-430A-B61B-84B3745CB48C}" type="presParOf" srcId="{CE5B5107-A42F-467A-9395-6E930BFF7195}" destId="{6112B2C4-CA68-4138-A8BD-A1E7B25C6D41}" srcOrd="1" destOrd="0" presId="urn:microsoft.com/office/officeart/2005/8/layout/arrow3"/>
    <dgm:cxn modelId="{7691EEC3-F750-4F89-BAEE-C27886AE3B95}" type="presParOf" srcId="{CE5B5107-A42F-467A-9395-6E930BFF7195}" destId="{8B6E7400-5B95-4F19-8D0F-A343EFB68B4C}" srcOrd="2" destOrd="0" presId="urn:microsoft.com/office/officeart/2005/8/layout/arrow3"/>
    <dgm:cxn modelId="{3870E8CA-8615-4E32-8D0A-F0424796BDF1}" type="presParOf" srcId="{CE5B5107-A42F-467A-9395-6E930BFF7195}" destId="{FD16A91B-C1A7-46AC-B378-DFF02C62584E}" srcOrd="3" destOrd="0" presId="urn:microsoft.com/office/officeart/2005/8/layout/arrow3"/>
    <dgm:cxn modelId="{445483B3-D475-4FE3-AF1F-A316C06498D7}" type="presParOf" srcId="{CE5B5107-A42F-467A-9395-6E930BFF7195}" destId="{77CC3A9C-71BA-43E7-8C1D-A791573897A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4708" y="994820"/>
          <a:ext cx="4763683" cy="545513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75172" y="126757"/>
          <a:ext cx="1437930" cy="1014061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40343" y="0"/>
          <a:ext cx="1533792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 Size</a:t>
          </a:r>
        </a:p>
      </dsp:txBody>
      <dsp:txXfrm>
        <a:off x="2540343" y="0"/>
        <a:ext cx="1533792" cy="1064764"/>
      </dsp:txXfrm>
    </dsp:sp>
    <dsp:sp modelId="{FD16A91B-C1A7-46AC-B378-DFF02C62584E}">
      <dsp:nvSpPr>
        <dsp:cNvPr id="0" name=""/>
        <dsp:cNvSpPr/>
      </dsp:nvSpPr>
      <dsp:spPr>
        <a:xfrm>
          <a:off x="2779998" y="1394334"/>
          <a:ext cx="1437930" cy="1014061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18965" y="1470389"/>
          <a:ext cx="1533792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Readability</a:t>
          </a:r>
        </a:p>
      </dsp:txBody>
      <dsp:txXfrm>
        <a:off x="718965" y="1470389"/>
        <a:ext cx="1533792" cy="1064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4484" y="961855"/>
          <a:ext cx="4691139" cy="53720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66413" y="123045"/>
          <a:ext cx="1416032" cy="984366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01657" y="0"/>
          <a:ext cx="1510434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Complexity</a:t>
          </a:r>
        </a:p>
      </dsp:txBody>
      <dsp:txXfrm>
        <a:off x="2501657" y="0"/>
        <a:ext cx="1510434" cy="1033585"/>
      </dsp:txXfrm>
    </dsp:sp>
    <dsp:sp modelId="{FD16A91B-C1A7-46AC-B378-DFF02C62584E}">
      <dsp:nvSpPr>
        <dsp:cNvPr id="0" name=""/>
        <dsp:cNvSpPr/>
      </dsp:nvSpPr>
      <dsp:spPr>
        <a:xfrm>
          <a:off x="2737663" y="1353504"/>
          <a:ext cx="1416032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08016" y="1427331"/>
          <a:ext cx="1510434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Maintainability</a:t>
          </a:r>
        </a:p>
      </dsp:txBody>
      <dsp:txXfrm>
        <a:off x="708016" y="1427331"/>
        <a:ext cx="1510434" cy="1033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2160" y="1005059"/>
          <a:ext cx="5633879" cy="525034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678984" y="126757"/>
          <a:ext cx="1697460" cy="1014061"/>
        </a:xfrm>
        <a:prstGeom prst="down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998846" y="0"/>
          <a:ext cx="181062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</a:t>
          </a:r>
        </a:p>
      </dsp:txBody>
      <dsp:txXfrm>
        <a:off x="2998846" y="0"/>
        <a:ext cx="1810624" cy="1064764"/>
      </dsp:txXfrm>
    </dsp:sp>
    <dsp:sp modelId="{FD16A91B-C1A7-46AC-B378-DFF02C62584E}">
      <dsp:nvSpPr>
        <dsp:cNvPr id="0" name=""/>
        <dsp:cNvSpPr/>
      </dsp:nvSpPr>
      <dsp:spPr>
        <a:xfrm>
          <a:off x="3281756" y="1394334"/>
          <a:ext cx="1697460" cy="1014061"/>
        </a:xfrm>
        <a:prstGeom prst="up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848730" y="1470389"/>
          <a:ext cx="181062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Reusability</a:t>
          </a:r>
        </a:p>
      </dsp:txBody>
      <dsp:txXfrm>
        <a:off x="848730" y="1470389"/>
        <a:ext cx="1810624" cy="1064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025" y="951830"/>
          <a:ext cx="4866227" cy="55725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87553" y="123045"/>
          <a:ext cx="1468883" cy="984366"/>
        </a:xfrm>
        <a:prstGeom prst="downArrow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95027" y="0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Unreliability</a:t>
          </a:r>
        </a:p>
      </dsp:txBody>
      <dsp:txXfrm>
        <a:off x="2595027" y="0"/>
        <a:ext cx="1566808" cy="1033585"/>
      </dsp:txXfrm>
    </dsp:sp>
    <dsp:sp modelId="{FD16A91B-C1A7-46AC-B378-DFF02C62584E}">
      <dsp:nvSpPr>
        <dsp:cNvPr id="0" name=""/>
        <dsp:cNvSpPr/>
      </dsp:nvSpPr>
      <dsp:spPr>
        <a:xfrm>
          <a:off x="2839841" y="1353504"/>
          <a:ext cx="1468883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34441" y="1427331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Reuse</a:t>
          </a:r>
        </a:p>
      </dsp:txBody>
      <dsp:txXfrm>
        <a:off x="734441" y="1427331"/>
        <a:ext cx="1566808" cy="1033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264" y="984505"/>
          <a:ext cx="4943828" cy="566142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96922" y="126757"/>
          <a:ext cx="1492307" cy="1014061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636409" y="0"/>
          <a:ext cx="159179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</a:t>
          </a:r>
        </a:p>
      </dsp:txBody>
      <dsp:txXfrm>
        <a:off x="2636409" y="0"/>
        <a:ext cx="1591794" cy="1064764"/>
      </dsp:txXfrm>
    </dsp:sp>
    <dsp:sp modelId="{FD16A91B-C1A7-46AC-B378-DFF02C62584E}">
      <dsp:nvSpPr>
        <dsp:cNvPr id="0" name=""/>
        <dsp:cNvSpPr/>
      </dsp:nvSpPr>
      <dsp:spPr>
        <a:xfrm>
          <a:off x="2885127" y="1394334"/>
          <a:ext cx="1492307" cy="1014061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46153" y="1470389"/>
          <a:ext cx="1591794" cy="1064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Reusability</a:t>
          </a:r>
        </a:p>
      </dsp:txBody>
      <dsp:txXfrm>
        <a:off x="746153" y="1470389"/>
        <a:ext cx="1591794" cy="1064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13DD-9D9A-4DBD-AA60-F690A68D60A9}">
      <dsp:nvSpPr>
        <dsp:cNvPr id="0" name=""/>
        <dsp:cNvSpPr/>
      </dsp:nvSpPr>
      <dsp:spPr>
        <a:xfrm rot="21300000">
          <a:off x="15025" y="951830"/>
          <a:ext cx="4866227" cy="557256"/>
        </a:xfrm>
        <a:prstGeom prst="mathMinus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B2C4-CA68-4138-A8BD-A1E7B25C6D41}">
      <dsp:nvSpPr>
        <dsp:cNvPr id="0" name=""/>
        <dsp:cNvSpPr/>
      </dsp:nvSpPr>
      <dsp:spPr>
        <a:xfrm>
          <a:off x="587553" y="123045"/>
          <a:ext cx="1468883" cy="984366"/>
        </a:xfrm>
        <a:prstGeom prst="down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7400-5B95-4F19-8D0F-A343EFB68B4C}">
      <dsp:nvSpPr>
        <dsp:cNvPr id="0" name=""/>
        <dsp:cNvSpPr/>
      </dsp:nvSpPr>
      <dsp:spPr>
        <a:xfrm>
          <a:off x="2595027" y="0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Unreliability</a:t>
          </a:r>
        </a:p>
      </dsp:txBody>
      <dsp:txXfrm>
        <a:off x="2595027" y="0"/>
        <a:ext cx="1566808" cy="1033585"/>
      </dsp:txXfrm>
    </dsp:sp>
    <dsp:sp modelId="{FD16A91B-C1A7-46AC-B378-DFF02C62584E}">
      <dsp:nvSpPr>
        <dsp:cNvPr id="0" name=""/>
        <dsp:cNvSpPr/>
      </dsp:nvSpPr>
      <dsp:spPr>
        <a:xfrm>
          <a:off x="2839841" y="1353504"/>
          <a:ext cx="1468883" cy="984366"/>
        </a:xfrm>
        <a:prstGeom prst="up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C3A9C-71BA-43E7-8C1D-A791573897A0}">
      <dsp:nvSpPr>
        <dsp:cNvPr id="0" name=""/>
        <dsp:cNvSpPr/>
      </dsp:nvSpPr>
      <dsp:spPr>
        <a:xfrm>
          <a:off x="734441" y="1427331"/>
          <a:ext cx="1566808" cy="103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Reuse</a:t>
          </a:r>
        </a:p>
      </dsp:txBody>
      <dsp:txXfrm>
        <a:off x="734441" y="1427331"/>
        <a:ext cx="1566808" cy="103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DCEho7foSooHYGxYqUj2Q6C7usp4aKIQ" TargetMode="External"/><Relationship Id="rId2" Type="http://schemas.openxmlformats.org/officeDocument/2006/relationships/hyperlink" Target="https://www.youtube.com/playlist?list=PLfeA8kIs7CoeQRT1xwtH-I3cfDvm8rNl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hyperlink" Target="http://aka.ms/pscloudsignu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/>
              <a:t>Coding for strangers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23/05/2017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Code should almost comment itself</a:t>
            </a:r>
          </a:p>
          <a:p>
            <a:r>
              <a:rPr lang="en-GB" sz="3600" dirty="0"/>
              <a:t>Use Write-Verbose to comment your code</a:t>
            </a:r>
          </a:p>
          <a:p>
            <a:pPr lvl="1"/>
            <a:r>
              <a:rPr lang="en-GB" sz="3400" dirty="0"/>
              <a:t>Displayed on the host when the function is called with the </a:t>
            </a:r>
            <a:br>
              <a:rPr lang="en-GB" sz="3400" dirty="0"/>
            </a:br>
            <a:r>
              <a:rPr lang="en-GB" sz="3400" dirty="0">
                <a:latin typeface="Consolas" panose="020B0609020204030204" pitchFamily="49" charset="0"/>
              </a:rPr>
              <a:t>–Verbose </a:t>
            </a:r>
            <a:r>
              <a:rPr lang="en-GB" sz="3400" dirty="0"/>
              <a:t>parameter</a:t>
            </a:r>
          </a:p>
          <a:p>
            <a:pPr lvl="1"/>
            <a:r>
              <a:rPr lang="en-GB" sz="3400" dirty="0"/>
              <a:t>Describes your code as you go</a:t>
            </a:r>
          </a:p>
          <a:p>
            <a:r>
              <a:rPr lang="en-GB" sz="3600" dirty="0"/>
              <a:t>Comment for somebody else </a:t>
            </a:r>
          </a:p>
          <a:p>
            <a:pPr lvl="2"/>
            <a:r>
              <a:rPr lang="en-GB" sz="3200" dirty="0"/>
              <a:t>You know what it does and how it does it, the rest of the world does not!</a:t>
            </a:r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41" y="4293382"/>
            <a:ext cx="4991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Commenting contentment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Comments should not explain the obvious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endParaRPr lang="en-GB" sz="3600" dirty="0"/>
          </a:p>
          <a:p>
            <a:r>
              <a:rPr lang="en-GB" sz="3600" dirty="0"/>
              <a:t>Comments should be used to explain the not-so-obvious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9149"/>
          <a:stretch/>
        </p:blipFill>
        <p:spPr>
          <a:xfrm>
            <a:off x="346841" y="2594610"/>
            <a:ext cx="4843987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1" y="4205910"/>
            <a:ext cx="4219575" cy="11811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271207" y="2957435"/>
            <a:ext cx="1244269" cy="8935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91699" y="4249515"/>
            <a:ext cx="1923777" cy="503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458" y="3145347"/>
            <a:ext cx="5257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Help ON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Says what your code does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.SYNOPSIS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.DESCRIPTION</a:t>
            </a:r>
          </a:p>
          <a:p>
            <a:r>
              <a:rPr lang="en-GB" sz="3600" dirty="0"/>
              <a:t>Says what parameters are available, how and required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.PARAMETER</a:t>
            </a:r>
          </a:p>
          <a:p>
            <a:r>
              <a:rPr lang="en-GB" sz="3600" dirty="0"/>
              <a:t>Gives a demo of how to use the code</a:t>
            </a:r>
          </a:p>
          <a:p>
            <a:pPr lvl="1"/>
            <a:r>
              <a:rPr lang="en-GB" sz="3400" dirty="0">
                <a:solidFill>
                  <a:schemeClr val="accent1"/>
                </a:solidFill>
              </a:rPr>
              <a:t>.EXAMPLE</a:t>
            </a:r>
          </a:p>
          <a:p>
            <a:r>
              <a:rPr lang="en-GB" sz="3400" dirty="0"/>
              <a:t>Add help to each function you write as you go along – don’t pretend you will do it later!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8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As a minimum add: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.SYNOPSIS</a:t>
            </a:r>
          </a:p>
          <a:p>
            <a:pPr lvl="2"/>
            <a:r>
              <a:rPr lang="en-GB" sz="3000" dirty="0"/>
              <a:t>Tweet length description of your code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.PARAMETER</a:t>
            </a:r>
          </a:p>
          <a:p>
            <a:pPr lvl="2"/>
            <a:r>
              <a:rPr lang="en-GB" sz="3000" dirty="0"/>
              <a:t>One for each parameter</a:t>
            </a:r>
          </a:p>
          <a:p>
            <a:pPr lvl="2"/>
            <a:r>
              <a:rPr lang="en-GB" sz="3000" dirty="0"/>
              <a:t>Say what it’s used for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</a:rPr>
              <a:t>.EXAMPLE</a:t>
            </a:r>
          </a:p>
          <a:p>
            <a:pPr lvl="2"/>
            <a:r>
              <a:rPr lang="en-GB" sz="3000" dirty="0"/>
              <a:t>One or two examples of using your code</a:t>
            </a:r>
          </a:p>
          <a:p>
            <a:pPr lvl="2"/>
            <a:r>
              <a:rPr lang="en-GB" sz="3000" dirty="0"/>
              <a:t>Used as a basis for unit testing (with Pester)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166" y="2100885"/>
            <a:ext cx="2886075" cy="4305300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450785" y="1748547"/>
            <a:ext cx="6746969" cy="4998088"/>
          </a:xfrm>
          <a:prstGeom prst="cloud">
            <a:avLst/>
          </a:prstGeom>
          <a:solidFill>
            <a:schemeClr val="tx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76773" y="4919323"/>
            <a:ext cx="379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Use Control-J and select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  <a:latin typeface="Consolas" panose="020B0609020204030204" pitchFamily="49" charset="0"/>
              </a:rPr>
              <a:t>Cmdlet (advanced function)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9166" y="2680802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&lt;#</a:t>
            </a:r>
            <a:r>
              <a:rPr lang="en-GB" dirty="0">
                <a:solidFill>
                  <a:schemeClr val="bg1"/>
                </a:solidFill>
              </a:rPr>
              <a:t> before or within a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196" y="2416657"/>
            <a:ext cx="864066" cy="864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887" y="4724613"/>
            <a:ext cx="1506841" cy="986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0785" y="3747463"/>
            <a:ext cx="674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QUICKLY ADD HELP TO YOUR CODE</a:t>
            </a:r>
          </a:p>
        </p:txBody>
      </p:sp>
    </p:spTree>
    <p:extLst>
      <p:ext uri="{BB962C8B-B14F-4D97-AF65-F5344CB8AC3E}">
        <p14:creationId xmlns:p14="http://schemas.microsoft.com/office/powerpoint/2010/main" val="17712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Poluting</a:t>
            </a:r>
            <a:r>
              <a:rPr lang="en-GB" dirty="0"/>
              <a:t>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0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Bad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It’s all about the Pipeline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1741739"/>
            <a:ext cx="10189944" cy="50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Anatomy of an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/>
              <a:t>Trim()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200" dirty="0" err="1"/>
              <a:t>ToString</a:t>
            </a:r>
            <a:r>
              <a:rPr lang="en-GB" sz="32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4253"/>
          <a:stretch/>
        </p:blipFill>
        <p:spPr>
          <a:xfrm>
            <a:off x="3109395" y="2575410"/>
            <a:ext cx="8614651" cy="1190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23677"/>
          <a:stretch/>
        </p:blipFill>
        <p:spPr>
          <a:xfrm>
            <a:off x="3109394" y="3766035"/>
            <a:ext cx="861465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EVERYTHING in PowerShell is an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5" y="2750279"/>
            <a:ext cx="5819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Creating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Create your own objects for 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Bend the output of other cmdlets to your will!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4" y="2701998"/>
            <a:ext cx="89916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5" y="4721473"/>
            <a:ext cx="9324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Four ways to use </a:t>
            </a:r>
            <a:r>
              <a:rPr lang="en-GB" dirty="0" err="1"/>
              <a:t>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Console</a:t>
            </a:r>
          </a:p>
          <a:p>
            <a:pPr marL="228600" lvl="1" indent="0">
              <a:buNone/>
            </a:pPr>
            <a:endParaRPr lang="en-GB" sz="3200" b="1" dirty="0"/>
          </a:p>
          <a:p>
            <a:r>
              <a:rPr lang="en-GB" sz="3400" b="1" dirty="0"/>
              <a:t>Script</a:t>
            </a:r>
            <a:endParaRPr lang="en-GB" sz="2800" b="1" dirty="0"/>
          </a:p>
          <a:p>
            <a:endParaRPr lang="en-GB" sz="3400" b="1" dirty="0"/>
          </a:p>
          <a:p>
            <a:r>
              <a:rPr lang="en-GB" sz="3400" b="1" dirty="0"/>
              <a:t>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Most cmdlets 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Code to use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Allows cmdlets and functions to be chained together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" y="3965677"/>
            <a:ext cx="9705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Code to use the pipeline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2" y="2649086"/>
            <a:ext cx="6096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powershell</a:t>
            </a:r>
            <a:r>
              <a:rPr lang="en-GB" dirty="0"/>
              <a:t> taste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Users expect your PowerShell to taste like PowerShell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 common parameter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-Path, -</a:t>
            </a:r>
            <a:r>
              <a:rPr lang="en-GB" sz="3400" dirty="0" err="1"/>
              <a:t>Computername</a:t>
            </a:r>
            <a:r>
              <a:rPr lang="en-GB" sz="3400" dirty="0"/>
              <a:t>, -Destination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Use singular and not plural naming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Get-Item, Get-</a:t>
            </a:r>
            <a:r>
              <a:rPr lang="en-GB" sz="3400" dirty="0" err="1"/>
              <a:t>ADUser</a:t>
            </a:r>
            <a:r>
              <a:rPr lang="en-GB" sz="3400" dirty="0"/>
              <a:t>, Add-</a:t>
            </a:r>
            <a:r>
              <a:rPr lang="en-GB" sz="3400" dirty="0" err="1"/>
              <a:t>AppxPackage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1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powershell</a:t>
            </a:r>
            <a:r>
              <a:rPr lang="en-GB" dirty="0"/>
              <a:t> taste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Avoid Write-Host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Output objects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1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703624" cy="2847400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4B0F2-0703-48C6-A037-60D1B53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96" y="1940924"/>
            <a:ext cx="4717490" cy="49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285316" cy="1357162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 – </a:t>
            </a:r>
            <a:r>
              <a:rPr lang="en-GB" sz="3200" b="1" dirty="0" err="1"/>
              <a:t>Thr</a:t>
            </a:r>
            <a:r>
              <a:rPr lang="en-GB" sz="3200" b="1" dirty="0"/>
              <a:t> 21st September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228D882-4E7F-48EC-9CCF-184A318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49" y="1263548"/>
            <a:ext cx="5293035" cy="54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E29B8-AFBC-46F8-8960-A26C3551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" y="4006632"/>
            <a:ext cx="635854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PowerShell Practice &amp; Style Guide</a:t>
            </a:r>
          </a:p>
          <a:p>
            <a:pPr lvl="1"/>
            <a:r>
              <a:rPr lang="en-GB" sz="3400" dirty="0"/>
              <a:t>https://github.com/PoshCode/PowerShellPracticeAndStyle</a:t>
            </a:r>
          </a:p>
          <a:p>
            <a:r>
              <a:rPr lang="en-GB" sz="3600" dirty="0">
                <a:hlinkClick r:id="rId2"/>
              </a:rPr>
              <a:t>PowerShell + DevOps Global Summit 2017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Conference EU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4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Interactive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Ideal for testing 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Complex tasks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At least one person, ideally two, to help me run the group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Define advanced function using: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Allows your function to accept </a:t>
            </a:r>
            <a:r>
              <a:rPr lang="en-GB" sz="3600" dirty="0">
                <a:latin typeface="Consolas" panose="020B0609020204030204" pitchFamily="49" charset="0"/>
              </a:rPr>
              <a:t>-Verbose, -Debug, </a:t>
            </a:r>
            <a:br>
              <a:rPr lang="en-GB" sz="3600" dirty="0">
                <a:latin typeface="Consolas" panose="020B0609020204030204" pitchFamily="49" charset="0"/>
              </a:rPr>
            </a:br>
            <a:r>
              <a:rPr lang="en-GB" sz="3600" dirty="0">
                <a:latin typeface="Consolas" panose="020B0609020204030204" pitchFamily="49" charset="0"/>
              </a:rPr>
              <a:t>-</a:t>
            </a:r>
            <a:r>
              <a:rPr lang="en-GB" sz="3600" dirty="0" err="1">
                <a:latin typeface="Consolas" panose="020B0609020204030204" pitchFamily="49" charset="0"/>
              </a:rPr>
              <a:t>WhatIf</a:t>
            </a:r>
            <a:r>
              <a:rPr lang="en-GB" sz="3600" dirty="0">
                <a:latin typeface="Consolas" panose="020B0609020204030204" pitchFamily="49" charset="0"/>
              </a:rPr>
              <a:t>, -</a:t>
            </a:r>
            <a:r>
              <a:rPr lang="en-GB" sz="3600" dirty="0" err="1">
                <a:latin typeface="Consolas" panose="020B0609020204030204" pitchFamily="49" charset="0"/>
              </a:rPr>
              <a:t>ErrorAction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and others. </a:t>
            </a:r>
          </a:p>
          <a:p>
            <a:r>
              <a:rPr lang="en-GB" sz="3600" dirty="0"/>
              <a:t>Use </a:t>
            </a:r>
            <a:r>
              <a:rPr lang="en-GB" sz="3600" dirty="0">
                <a:latin typeface="Consolas" panose="020B0609020204030204" pitchFamily="49" charset="0"/>
              </a:rPr>
              <a:t>get-help </a:t>
            </a:r>
            <a:r>
              <a:rPr lang="en-GB" sz="3600" dirty="0" err="1">
                <a:latin typeface="Consolas" panose="020B0609020204030204" pitchFamily="49" charset="0"/>
              </a:rPr>
              <a:t>about_Functions_Advanced</a:t>
            </a:r>
            <a:endParaRPr lang="en-GB" sz="3600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9" y="2584421"/>
            <a:ext cx="7800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92D050"/>
                </a:solidFill>
              </a:rPr>
              <a:t>Reduce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Code size reduces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400" dirty="0"/>
              <a:t>Readability increases</a:t>
            </a:r>
            <a:endParaRPr lang="en-GB" sz="32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36817789"/>
              </p:ext>
            </p:extLst>
          </p:nvPr>
        </p:nvGraphicFramePr>
        <p:xfrm>
          <a:off x="5322448" y="2530533"/>
          <a:ext cx="4793101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88625491"/>
              </p:ext>
            </p:extLst>
          </p:nvPr>
        </p:nvGraphicFramePr>
        <p:xfrm>
          <a:off x="346841" y="3938893"/>
          <a:ext cx="4720109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0561" y="5209763"/>
            <a:ext cx="6110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Complexity reduces</a:t>
            </a:r>
            <a:endParaRPr lang="en-GB" sz="34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GB" sz="3000" dirty="0"/>
              <a:t>Maintainability increases</a:t>
            </a:r>
          </a:p>
        </p:txBody>
      </p:sp>
    </p:spTree>
    <p:extLst>
      <p:ext uri="{BB962C8B-B14F-4D97-AF65-F5344CB8AC3E}">
        <p14:creationId xmlns:p14="http://schemas.microsoft.com/office/powerpoint/2010/main" val="13570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92D050"/>
                </a:solidFill>
              </a:rPr>
              <a:t>Reuse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Focus narrows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Reusability increases</a:t>
            </a:r>
            <a:endParaRPr lang="en-GB" sz="32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59185590"/>
              </p:ext>
            </p:extLst>
          </p:nvPr>
        </p:nvGraphicFramePr>
        <p:xfrm>
          <a:off x="5066949" y="2517362"/>
          <a:ext cx="5658201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39335497"/>
              </p:ext>
            </p:extLst>
          </p:nvPr>
        </p:nvGraphicFramePr>
        <p:xfrm>
          <a:off x="170672" y="4051555"/>
          <a:ext cx="4896278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6319" y="5123787"/>
            <a:ext cx="717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Reuse increases</a:t>
            </a:r>
            <a:endParaRPr lang="en-GB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Potential for bugs &amp; unreliability decreases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5406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SAVE PLANET CODE – </a:t>
            </a:r>
            <a:r>
              <a:rPr lang="en-GB" dirty="0">
                <a:solidFill>
                  <a:srgbClr val="00B050"/>
                </a:solidFill>
              </a:rPr>
              <a:t>GO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92D050"/>
                </a:solidFill>
              </a:rPr>
              <a:t>Recycle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/>
              <a:t>Focus narrows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Reusability increases</a:t>
            </a:r>
            <a:endParaRPr lang="en-GB" sz="32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2896362"/>
              </p:ext>
            </p:extLst>
          </p:nvPr>
        </p:nvGraphicFramePr>
        <p:xfrm>
          <a:off x="5243119" y="2517362"/>
          <a:ext cx="4974358" cy="253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48722284"/>
              </p:ext>
            </p:extLst>
          </p:nvPr>
        </p:nvGraphicFramePr>
        <p:xfrm>
          <a:off x="170672" y="4270630"/>
          <a:ext cx="4896278" cy="246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6319" y="5161887"/>
            <a:ext cx="717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Reuse increases</a:t>
            </a:r>
            <a:endParaRPr lang="en-GB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sz="3000" dirty="0"/>
              <a:t>Potential for bugs &amp; unreliability decreases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9594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431</TotalTime>
  <Words>530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Corbel</vt:lpstr>
      <vt:lpstr>Wingdings</vt:lpstr>
      <vt:lpstr>Banded</vt:lpstr>
      <vt:lpstr>Coding for strangers</vt:lpstr>
      <vt:lpstr>Four ways to use powershell</vt:lpstr>
      <vt:lpstr>console</vt:lpstr>
      <vt:lpstr>script</vt:lpstr>
      <vt:lpstr>modules</vt:lpstr>
      <vt:lpstr>functions</vt:lpstr>
      <vt:lpstr>SAVE PLANET CODE – GO GREEN</vt:lpstr>
      <vt:lpstr>SAVE PLANET CODE – GO GREEN</vt:lpstr>
      <vt:lpstr>SAVE PLANET CODE – GO GREEN</vt:lpstr>
      <vt:lpstr>Commenting your code</vt:lpstr>
      <vt:lpstr>Commenting contentment</vt:lpstr>
      <vt:lpstr>Help ON HELP</vt:lpstr>
      <vt:lpstr>WRITING help</vt:lpstr>
      <vt:lpstr>Poluting pipeline</vt:lpstr>
      <vt:lpstr>Bad practice</vt:lpstr>
      <vt:lpstr>It’s all about the Pipeline</vt:lpstr>
      <vt:lpstr>objects</vt:lpstr>
      <vt:lpstr>objects</vt:lpstr>
      <vt:lpstr>Creating your own objects</vt:lpstr>
      <vt:lpstr>Use The pipeline</vt:lpstr>
      <vt:lpstr>Use The pipeline</vt:lpstr>
      <vt:lpstr>The powershell taste experience</vt:lpstr>
      <vt:lpstr>The powershell taste experience</vt:lpstr>
      <vt:lpstr>modules</vt:lpstr>
      <vt:lpstr>Join the PSUG Slack TEAM</vt:lpstr>
      <vt:lpstr>Other events Part 1</vt:lpstr>
      <vt:lpstr>Other events Part 2</vt:lpstr>
      <vt:lpstr>resources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63</cp:revision>
  <dcterms:created xsi:type="dcterms:W3CDTF">2016-10-27T15:24:17Z</dcterms:created>
  <dcterms:modified xsi:type="dcterms:W3CDTF">2017-06-20T20:54:02Z</dcterms:modified>
</cp:coreProperties>
</file>