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91" r:id="rId5"/>
    <p:sldId id="293" r:id="rId6"/>
    <p:sldId id="267" r:id="rId7"/>
    <p:sldId id="294" r:id="rId8"/>
    <p:sldId id="295" r:id="rId9"/>
    <p:sldId id="292" r:id="rId10"/>
    <p:sldId id="270" r:id="rId11"/>
    <p:sldId id="296" r:id="rId12"/>
    <p:sldId id="285" r:id="rId13"/>
    <p:sldId id="298" r:id="rId14"/>
    <p:sldId id="299" r:id="rId15"/>
    <p:sldId id="278" r:id="rId16"/>
    <p:sldId id="300" r:id="rId17"/>
    <p:sldId id="297" r:id="rId18"/>
    <p:sldId id="283" r:id="rId19"/>
    <p:sldId id="284" r:id="rId20"/>
    <p:sldId id="286" r:id="rId21"/>
    <p:sldId id="275" r:id="rId22"/>
    <p:sldId id="271" r:id="rId23"/>
    <p:sldId id="290" r:id="rId24"/>
    <p:sldId id="274" r:id="rId25"/>
    <p:sldId id="277" r:id="rId26"/>
    <p:sldId id="280" r:id="rId27"/>
    <p:sldId id="281" r:id="rId28"/>
    <p:sldId id="282" r:id="rId29"/>
    <p:sldId id="279" r:id="rId30"/>
    <p:sldId id="276" r:id="rId31"/>
    <p:sldId id="261" r:id="rId32"/>
    <p:sldId id="264" r:id="rId33"/>
    <p:sldId id="272" r:id="rId34"/>
    <p:sldId id="287" r:id="rId35"/>
    <p:sldId id="288" r:id="rId36"/>
    <p:sldId id="289" r:id="rId37"/>
    <p:sldId id="266" r:id="rId38"/>
    <p:sldId id="27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Code Size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Readability</a:t>
          </a:r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rgbClr val="00B050"/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Complexity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Maintainability</a:t>
          </a:r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rgbClr val="00B050"/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Focus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Reusability</a:t>
          </a:r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chemeClr val="accent3">
            <a:lumMod val="75000"/>
          </a:schemeClr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chemeClr val="accent3">
            <a:lumMod val="75000"/>
          </a:schemeClr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Unreliability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Reuse</a:t>
          </a:r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chemeClr val="accent3">
            <a:lumMod val="75000"/>
          </a:schemeClr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Focus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Reusability</a:t>
          </a:r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rgbClr val="00B050"/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Unreliability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Reuse</a:t>
          </a:r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rgbClr val="00B050"/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4708" y="994820"/>
          <a:ext cx="4763683" cy="545513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75172" y="126757"/>
          <a:ext cx="1437930" cy="1014061"/>
        </a:xfrm>
        <a:prstGeom prst="down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540343" y="0"/>
          <a:ext cx="1533792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Code Size</a:t>
          </a:r>
        </a:p>
      </dsp:txBody>
      <dsp:txXfrm>
        <a:off x="2540343" y="0"/>
        <a:ext cx="1533792" cy="1064764"/>
      </dsp:txXfrm>
    </dsp:sp>
    <dsp:sp modelId="{FD16A91B-C1A7-46AC-B378-DFF02C62584E}">
      <dsp:nvSpPr>
        <dsp:cNvPr id="0" name=""/>
        <dsp:cNvSpPr/>
      </dsp:nvSpPr>
      <dsp:spPr>
        <a:xfrm>
          <a:off x="2779998" y="1394334"/>
          <a:ext cx="1437930" cy="1014061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18965" y="1470389"/>
          <a:ext cx="1533792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Readability</a:t>
          </a:r>
        </a:p>
      </dsp:txBody>
      <dsp:txXfrm>
        <a:off x="718965" y="1470389"/>
        <a:ext cx="1533792" cy="1064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4484" y="961855"/>
          <a:ext cx="4691139" cy="537206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66413" y="123045"/>
          <a:ext cx="1416032" cy="984366"/>
        </a:xfrm>
        <a:prstGeom prst="down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501657" y="0"/>
          <a:ext cx="1510434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Complexity</a:t>
          </a:r>
        </a:p>
      </dsp:txBody>
      <dsp:txXfrm>
        <a:off x="2501657" y="0"/>
        <a:ext cx="1510434" cy="1033585"/>
      </dsp:txXfrm>
    </dsp:sp>
    <dsp:sp modelId="{FD16A91B-C1A7-46AC-B378-DFF02C62584E}">
      <dsp:nvSpPr>
        <dsp:cNvPr id="0" name=""/>
        <dsp:cNvSpPr/>
      </dsp:nvSpPr>
      <dsp:spPr>
        <a:xfrm>
          <a:off x="2737663" y="1353504"/>
          <a:ext cx="1416032" cy="984366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08016" y="1427331"/>
          <a:ext cx="1510434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Maintainability</a:t>
          </a:r>
        </a:p>
      </dsp:txBody>
      <dsp:txXfrm>
        <a:off x="708016" y="1427331"/>
        <a:ext cx="1510434" cy="1033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2160" y="1005059"/>
          <a:ext cx="5633879" cy="525034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678984" y="126757"/>
          <a:ext cx="1697460" cy="1014061"/>
        </a:xfrm>
        <a:prstGeom prst="downArrow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998846" y="0"/>
          <a:ext cx="1810624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Focus</a:t>
          </a:r>
        </a:p>
      </dsp:txBody>
      <dsp:txXfrm>
        <a:off x="2998846" y="0"/>
        <a:ext cx="1810624" cy="1064764"/>
      </dsp:txXfrm>
    </dsp:sp>
    <dsp:sp modelId="{FD16A91B-C1A7-46AC-B378-DFF02C62584E}">
      <dsp:nvSpPr>
        <dsp:cNvPr id="0" name=""/>
        <dsp:cNvSpPr/>
      </dsp:nvSpPr>
      <dsp:spPr>
        <a:xfrm>
          <a:off x="3281756" y="1394334"/>
          <a:ext cx="1697460" cy="1014061"/>
        </a:xfrm>
        <a:prstGeom prst="upArrow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848730" y="1470389"/>
          <a:ext cx="1810624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Reusability</a:t>
          </a:r>
        </a:p>
      </dsp:txBody>
      <dsp:txXfrm>
        <a:off x="848730" y="1470389"/>
        <a:ext cx="1810624" cy="1064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5025" y="951830"/>
          <a:ext cx="4866227" cy="557256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87553" y="123045"/>
          <a:ext cx="1468883" cy="984366"/>
        </a:xfrm>
        <a:prstGeom prst="downArrow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595027" y="0"/>
          <a:ext cx="1566808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Unreliability</a:t>
          </a:r>
        </a:p>
      </dsp:txBody>
      <dsp:txXfrm>
        <a:off x="2595027" y="0"/>
        <a:ext cx="1566808" cy="1033585"/>
      </dsp:txXfrm>
    </dsp:sp>
    <dsp:sp modelId="{FD16A91B-C1A7-46AC-B378-DFF02C62584E}">
      <dsp:nvSpPr>
        <dsp:cNvPr id="0" name=""/>
        <dsp:cNvSpPr/>
      </dsp:nvSpPr>
      <dsp:spPr>
        <a:xfrm>
          <a:off x="2839841" y="1353504"/>
          <a:ext cx="1468883" cy="984366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34441" y="1427331"/>
          <a:ext cx="1566808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Reuse</a:t>
          </a:r>
        </a:p>
      </dsp:txBody>
      <dsp:txXfrm>
        <a:off x="734441" y="1427331"/>
        <a:ext cx="1566808" cy="1033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5264" y="984505"/>
          <a:ext cx="4943828" cy="566142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96922" y="126757"/>
          <a:ext cx="1492307" cy="1014061"/>
        </a:xfrm>
        <a:prstGeom prst="down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636409" y="0"/>
          <a:ext cx="1591794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Focus</a:t>
          </a:r>
        </a:p>
      </dsp:txBody>
      <dsp:txXfrm>
        <a:off x="2636409" y="0"/>
        <a:ext cx="1591794" cy="1064764"/>
      </dsp:txXfrm>
    </dsp:sp>
    <dsp:sp modelId="{FD16A91B-C1A7-46AC-B378-DFF02C62584E}">
      <dsp:nvSpPr>
        <dsp:cNvPr id="0" name=""/>
        <dsp:cNvSpPr/>
      </dsp:nvSpPr>
      <dsp:spPr>
        <a:xfrm>
          <a:off x="2885127" y="1394334"/>
          <a:ext cx="1492307" cy="1014061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46153" y="1470389"/>
          <a:ext cx="1591794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Reusability</a:t>
          </a:r>
        </a:p>
      </dsp:txBody>
      <dsp:txXfrm>
        <a:off x="746153" y="1470389"/>
        <a:ext cx="1591794" cy="1064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5025" y="951830"/>
          <a:ext cx="4866227" cy="557256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87553" y="123045"/>
          <a:ext cx="1468883" cy="984366"/>
        </a:xfrm>
        <a:prstGeom prst="down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595027" y="0"/>
          <a:ext cx="1566808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Unreliability</a:t>
          </a:r>
        </a:p>
      </dsp:txBody>
      <dsp:txXfrm>
        <a:off x="2595027" y="0"/>
        <a:ext cx="1566808" cy="1033585"/>
      </dsp:txXfrm>
    </dsp:sp>
    <dsp:sp modelId="{FD16A91B-C1A7-46AC-B378-DFF02C62584E}">
      <dsp:nvSpPr>
        <dsp:cNvPr id="0" name=""/>
        <dsp:cNvSpPr/>
      </dsp:nvSpPr>
      <dsp:spPr>
        <a:xfrm>
          <a:off x="2839841" y="1353504"/>
          <a:ext cx="1468883" cy="984366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34441" y="1427331"/>
          <a:ext cx="1566808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Reuse</a:t>
          </a:r>
        </a:p>
      </dsp:txBody>
      <dsp:txXfrm>
        <a:off x="734441" y="1427331"/>
        <a:ext cx="1566808" cy="103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op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4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42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DCEho7foSooHYGxYqUj2Q6C7usp4aKIQ" TargetMode="External"/><Relationship Id="rId2" Type="http://schemas.openxmlformats.org/officeDocument/2006/relationships/hyperlink" Target="https://www.youtube.com/playlist?list=PLfeA8kIs7CoeQRT1xwtH-I3cfDvm8rNl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hyperlink" Target="http://aka.ms/pscloudsignu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/>
              <a:t>Coding for strangers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711" y="3996249"/>
            <a:ext cx="11660877" cy="2058321"/>
          </a:xfrm>
        </p:spPr>
        <p:txBody>
          <a:bodyPr>
            <a:normAutofit/>
          </a:bodyPr>
          <a:lstStyle/>
          <a:p>
            <a:r>
              <a:rPr lang="en-GB" sz="3200" b="1" dirty="0"/>
              <a:t>Paul </a:t>
            </a:r>
            <a:r>
              <a:rPr lang="en-GB" sz="3200" b="1" dirty="0" smtClean="0"/>
              <a:t>Broadwith</a:t>
            </a:r>
          </a:p>
          <a:p>
            <a:pPr algn="l"/>
            <a:r>
              <a:rPr lang="en-GB" sz="3200" b="1" i="1" dirty="0"/>
              <a:t/>
            </a:r>
            <a:br>
              <a:rPr lang="en-GB" sz="3200" b="1" i="1" dirty="0"/>
            </a:br>
            <a:r>
              <a:rPr lang="en-GB" sz="3200" b="1" i="1" dirty="0"/>
              <a:t>	</a:t>
            </a:r>
            <a:r>
              <a:rPr lang="en-GB" sz="2800" b="1" i="1" dirty="0" smtClean="0"/>
              <a:t>@</a:t>
            </a:r>
            <a:r>
              <a:rPr lang="en-GB" sz="2800" b="1" i="1" dirty="0" err="1" smtClean="0"/>
              <a:t>pauby</a:t>
            </a:r>
            <a:r>
              <a:rPr lang="en-GB" sz="2800" b="1" i="1" dirty="0" smtClean="0"/>
              <a:t>			pauby.com			github.com/</a:t>
            </a:r>
            <a:r>
              <a:rPr lang="en-GB" sz="2800" b="1" i="1" dirty="0" err="1" smtClean="0"/>
              <a:t>pauby</a:t>
            </a:r>
            <a:endParaRPr lang="en-GB" sz="2800" b="1" i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CCD450-DD9B-4828-93DF-5818358510D7}"/>
              </a:ext>
            </a:extLst>
          </p:cNvPr>
          <p:cNvSpPr txBox="1"/>
          <p:nvPr/>
        </p:nvSpPr>
        <p:spPr>
          <a:xfrm>
            <a:off x="9454718" y="6418556"/>
            <a:ext cx="273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Paul Broadwith @</a:t>
            </a:r>
            <a:r>
              <a:rPr lang="en-GB" b="1" dirty="0" err="1"/>
              <a:t>pauby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5" y="5025409"/>
            <a:ext cx="674055" cy="674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19" y="5159656"/>
            <a:ext cx="405559" cy="405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2" y="5142751"/>
            <a:ext cx="422464" cy="4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Use advanced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Define advanced function </a:t>
            </a:r>
            <a:r>
              <a:rPr lang="en-GB" sz="3600" dirty="0" smtClean="0"/>
              <a:t>using [</a:t>
            </a:r>
            <a:r>
              <a:rPr lang="en-GB" sz="3600" dirty="0" err="1" smtClean="0"/>
              <a:t>CmdletBinding</a:t>
            </a:r>
            <a:r>
              <a:rPr lang="en-GB" sz="3600" dirty="0" smtClean="0"/>
              <a:t>()]</a:t>
            </a:r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 smtClean="0"/>
              <a:t>Use </a:t>
            </a:r>
            <a:r>
              <a:rPr lang="en-GB" sz="3600" dirty="0" smtClean="0">
                <a:latin typeface="Consolas" panose="020B0609020204030204" pitchFamily="49" charset="0"/>
              </a:rPr>
              <a:t>man </a:t>
            </a:r>
            <a:r>
              <a:rPr lang="en-GB" sz="3600" dirty="0" err="1" smtClean="0">
                <a:latin typeface="Consolas" panose="020B0609020204030204" pitchFamily="49" charset="0"/>
              </a:rPr>
              <a:t>about_Functions_Advanced</a:t>
            </a:r>
            <a:endParaRPr lang="en-GB" sz="3600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9" y="2584421"/>
            <a:ext cx="78009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 smtClean="0"/>
              <a:t>Leverage built-in validation</a:t>
            </a:r>
            <a:endParaRPr lang="en-GB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2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Leverage built-in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Parameter</a:t>
            </a:r>
            <a:r>
              <a:rPr lang="en-GB" sz="3600" dirty="0" smtClean="0">
                <a:sym typeface="Wingdings" panose="05000000000000000000" pitchFamily="2" charset="2"/>
              </a:rPr>
              <a:t>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Mandatory</a:t>
            </a:r>
            <a:r>
              <a:rPr lang="en-GB" sz="3400" dirty="0" smtClean="0">
                <a:sym typeface="Wingdings" panose="05000000000000000000" pitchFamily="2" charset="2"/>
              </a:rPr>
              <a:t> – prompts if parameter </a:t>
            </a:r>
            <a:br>
              <a:rPr lang="en-GB" sz="3400" dirty="0" smtClean="0">
                <a:sym typeface="Wingdings" panose="05000000000000000000" pitchFamily="2" charset="2"/>
              </a:rPr>
            </a:br>
            <a:r>
              <a:rPr lang="en-GB" sz="3400" dirty="0" smtClean="0">
                <a:sym typeface="Wingdings" panose="05000000000000000000" pitchFamily="2" charset="2"/>
              </a:rPr>
              <a:t>is missing.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 smtClean="0">
                <a:sym typeface="Wingdings" panose="05000000000000000000" pitchFamily="2" charset="2"/>
              </a:rPr>
              <a:t> </a:t>
            </a:r>
            <a:r>
              <a:rPr lang="en-GB" sz="3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HelpMessage</a:t>
            </a:r>
            <a:r>
              <a:rPr lang="en-GB" sz="3400" dirty="0" smtClean="0">
                <a:sym typeface="Wingdings" panose="05000000000000000000" pitchFamily="2" charset="2"/>
              </a:rPr>
              <a:t> –what is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#Requires</a:t>
            </a:r>
            <a:r>
              <a:rPr lang="en-GB" sz="3600" b="1" dirty="0" smtClean="0">
                <a:sym typeface="Wingdings" panose="05000000000000000000" pitchFamily="2" charset="2"/>
              </a:rPr>
              <a:t> </a:t>
            </a:r>
            <a:r>
              <a:rPr lang="en-GB" sz="3600" dirty="0" smtClean="0">
                <a:sym typeface="Wingdings" panose="05000000000000000000" pitchFamily="2" charset="2"/>
              </a:rPr>
              <a:t>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 smtClean="0">
                <a:sym typeface="Wingdings" panose="05000000000000000000" pitchFamily="2" charset="2"/>
              </a:rPr>
              <a:t>States code pre-requisites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 smtClean="0">
                <a:sym typeface="Wingdings" panose="05000000000000000000" pitchFamily="2" charset="2"/>
              </a:rPr>
              <a:t>Set-</a:t>
            </a:r>
            <a:r>
              <a:rPr lang="en-GB" sz="3600" b="1" dirty="0" err="1" smtClean="0">
                <a:sym typeface="Wingdings" panose="05000000000000000000" pitchFamily="2" charset="2"/>
              </a:rPr>
              <a:t>StrictMode</a:t>
            </a:r>
            <a:r>
              <a:rPr lang="en-GB" sz="3600" b="1" dirty="0" smtClean="0">
                <a:sym typeface="Wingdings" panose="05000000000000000000" pitchFamily="2" charset="2"/>
              </a:rPr>
              <a:t> </a:t>
            </a:r>
            <a:r>
              <a:rPr lang="en-GB" sz="3600" dirty="0" smtClean="0">
                <a:sym typeface="Wingdings" panose="05000000000000000000" pitchFamily="2" charset="2"/>
              </a:rPr>
              <a:t>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 smtClean="0">
                <a:sym typeface="Wingdings" panose="05000000000000000000" pitchFamily="2" charset="2"/>
              </a:rPr>
              <a:t>Generates a terminating error when basic best-practice coding rules are violated</a:t>
            </a:r>
            <a:endParaRPr lang="en-GB" sz="3400" dirty="0">
              <a:sym typeface="Wingdings" panose="05000000000000000000" pitchFamily="2" charset="2"/>
            </a:endParaRPr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816" y="2388463"/>
            <a:ext cx="395287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16" y="3794227"/>
            <a:ext cx="5476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Leverage built-in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ym typeface="Wingdings" panose="05000000000000000000" pitchFamily="2" charset="2"/>
              </a:rPr>
              <a:t>Validation </a:t>
            </a:r>
            <a:r>
              <a:rPr lang="en-GB" sz="3600" dirty="0">
                <a:sym typeface="Wingdings" panose="05000000000000000000" pitchFamily="2" charset="2"/>
              </a:rPr>
              <a:t>a</a:t>
            </a:r>
            <a:r>
              <a:rPr lang="en-GB" sz="3600" dirty="0" smtClean="0">
                <a:sym typeface="Wingdings" panose="05000000000000000000" pitchFamily="2" charset="2"/>
              </a:rPr>
              <a:t>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GB" sz="3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ValidateCount</a:t>
            </a:r>
            <a:r>
              <a:rPr lang="en-GB" sz="3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(min, max)]</a:t>
            </a:r>
            <a:endParaRPr lang="en-GB" sz="3400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GB" sz="3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ValidateLength</a:t>
            </a:r>
            <a:r>
              <a:rPr lang="en-GB" sz="3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(min, max)]</a:t>
            </a:r>
            <a:endParaRPr lang="en-GB" sz="3400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GB" sz="3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ValidatePattern</a:t>
            </a:r>
            <a:r>
              <a:rPr lang="en-GB" sz="3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(&lt;REGEX&gt;)]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GB" sz="3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ValidateScript</a:t>
            </a:r>
            <a:r>
              <a:rPr lang="en-GB" sz="3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({&lt;SCRIPTBLOCK&gt;})]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600" b="1" dirty="0" smtClean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 smtClean="0">
                <a:sym typeface="Wingdings" panose="05000000000000000000" pitchFamily="2" charset="2"/>
              </a:rPr>
              <a:t>Assign defaults to parameters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400" dirty="0">
              <a:sym typeface="Wingdings" panose="05000000000000000000" pitchFamily="2" charset="2"/>
            </a:endParaRPr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" r="-13144"/>
          <a:stretch/>
        </p:blipFill>
        <p:spPr>
          <a:xfrm>
            <a:off x="8790892" y="3852011"/>
            <a:ext cx="372427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61" y="5274816"/>
            <a:ext cx="3333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 smtClean="0"/>
              <a:t>Name your things</a:t>
            </a:r>
            <a:endParaRPr lang="en-GB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Name your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Users expect your PowerShell to taste like </a:t>
            </a:r>
            <a:r>
              <a:rPr lang="en-GB" sz="3600" dirty="0" smtClean="0"/>
              <a:t>real PowerShell</a:t>
            </a:r>
            <a:endParaRPr lang="en-GB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Use common parameter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b="1" dirty="0">
                <a:latin typeface="Consolas" panose="020B0609020204030204" pitchFamily="49" charset="0"/>
              </a:rPr>
              <a:t>-Path</a:t>
            </a:r>
            <a:r>
              <a:rPr lang="en-GB" sz="3400" dirty="0"/>
              <a:t>, </a:t>
            </a:r>
            <a:r>
              <a:rPr lang="en-GB" sz="3400" b="1" dirty="0">
                <a:latin typeface="Consolas" panose="020B0609020204030204" pitchFamily="49" charset="0"/>
              </a:rPr>
              <a:t>-</a:t>
            </a:r>
            <a:r>
              <a:rPr lang="en-GB" sz="3400" b="1" dirty="0" err="1">
                <a:latin typeface="Consolas" panose="020B0609020204030204" pitchFamily="49" charset="0"/>
              </a:rPr>
              <a:t>Computername</a:t>
            </a:r>
            <a:r>
              <a:rPr lang="en-GB" sz="3400" dirty="0"/>
              <a:t>, </a:t>
            </a:r>
            <a:r>
              <a:rPr lang="en-GB" sz="3400" b="1" dirty="0">
                <a:latin typeface="Consolas" panose="020B0609020204030204" pitchFamily="49" charset="0"/>
              </a:rPr>
              <a:t>-Destination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Use singular </a:t>
            </a:r>
            <a:r>
              <a:rPr lang="en-GB" sz="3600" dirty="0" smtClean="0"/>
              <a:t>naming</a:t>
            </a:r>
            <a:endParaRPr lang="en-GB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b="1" dirty="0">
                <a:latin typeface="Consolas" panose="020B0609020204030204" pitchFamily="49" charset="0"/>
              </a:rPr>
              <a:t>Get-Item</a:t>
            </a:r>
            <a:r>
              <a:rPr lang="en-GB" sz="3400" dirty="0"/>
              <a:t>, </a:t>
            </a:r>
            <a:r>
              <a:rPr lang="en-GB" sz="3400" b="1" dirty="0">
                <a:latin typeface="Consolas" panose="020B0609020204030204" pitchFamily="49" charset="0"/>
              </a:rPr>
              <a:t>Get-</a:t>
            </a:r>
            <a:r>
              <a:rPr lang="en-GB" sz="3400" b="1" dirty="0" err="1">
                <a:latin typeface="Consolas" panose="020B0609020204030204" pitchFamily="49" charset="0"/>
              </a:rPr>
              <a:t>ADUser</a:t>
            </a:r>
            <a:r>
              <a:rPr lang="en-GB" sz="3400" dirty="0"/>
              <a:t>, </a:t>
            </a:r>
            <a:r>
              <a:rPr lang="en-GB" sz="3400" b="1" dirty="0" smtClean="0">
                <a:latin typeface="Consolas" panose="020B0609020204030204" pitchFamily="49" charset="0"/>
              </a:rPr>
              <a:t>Add-</a:t>
            </a:r>
            <a:r>
              <a:rPr lang="en-GB" sz="3400" b="1" dirty="0" err="1" smtClean="0">
                <a:latin typeface="Consolas" panose="020B0609020204030204" pitchFamily="49" charset="0"/>
              </a:rPr>
              <a:t>AppxPackage</a:t>
            </a:r>
            <a:endParaRPr lang="en-GB" sz="3400" b="1" dirty="0" smtClean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Name your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>
                <a:sym typeface="Wingdings" panose="05000000000000000000" pitchFamily="2" charset="2"/>
              </a:rPr>
              <a:t>Use descriptive names for variables, parameters and </a:t>
            </a:r>
            <a:r>
              <a:rPr lang="en-GB" sz="3600" dirty="0" smtClean="0">
                <a:sym typeface="Wingdings" panose="05000000000000000000" pitchFamily="2" charset="2"/>
              </a:rPr>
              <a:t>functions: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>
                <a:sym typeface="Wingdings" panose="05000000000000000000" pitchFamily="2" charset="2"/>
              </a:rPr>
              <a:t>$</a:t>
            </a:r>
            <a:endParaRPr lang="en-GB" sz="3400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030619" y="2011679"/>
            <a:ext cx="4445031" cy="2799371"/>
          </a:xfrm>
          <a:prstGeom prst="cloudCallou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816151" y="2945923"/>
            <a:ext cx="306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Avoid Hungarian Notation – PowerShell is a dynamically typed language!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9778" y="4031178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intGet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-Number{}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47114" y="232399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strVar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Code should almost comment itself</a:t>
            </a:r>
          </a:p>
          <a:p>
            <a:r>
              <a:rPr lang="en-GB" sz="3600" dirty="0"/>
              <a:t>Use Write-Verbose to comment your code</a:t>
            </a:r>
          </a:p>
          <a:p>
            <a:pPr lvl="1"/>
            <a:r>
              <a:rPr lang="en-GB" sz="3400" dirty="0"/>
              <a:t>Displayed on the host when the function is called with the </a:t>
            </a:r>
            <a:br>
              <a:rPr lang="en-GB" sz="3400" dirty="0"/>
            </a:br>
            <a:r>
              <a:rPr lang="en-GB" sz="3400" b="1" dirty="0">
                <a:latin typeface="Consolas" panose="020B0609020204030204" pitchFamily="49" charset="0"/>
              </a:rPr>
              <a:t>–Verbose </a:t>
            </a:r>
            <a:r>
              <a:rPr lang="en-GB" sz="3400" dirty="0"/>
              <a:t>parameter</a:t>
            </a:r>
          </a:p>
          <a:p>
            <a:pPr lvl="1"/>
            <a:r>
              <a:rPr lang="en-GB" sz="3400" dirty="0"/>
              <a:t>Describes your code as you go</a:t>
            </a:r>
          </a:p>
          <a:p>
            <a:r>
              <a:rPr lang="en-GB" sz="3600" dirty="0"/>
              <a:t>Comment for somebody else </a:t>
            </a:r>
          </a:p>
          <a:p>
            <a:pPr lvl="2"/>
            <a:r>
              <a:rPr lang="en-GB" sz="3200" dirty="0"/>
              <a:t>You know what it does and how it does it, the rest of the world does not!</a:t>
            </a:r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41" y="4293382"/>
            <a:ext cx="49911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Commenting contentment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Comments should not explain the obvious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endParaRPr lang="en-GB" sz="3600" dirty="0"/>
          </a:p>
          <a:p>
            <a:r>
              <a:rPr lang="en-GB" sz="3600" dirty="0"/>
              <a:t>Comments should be used to explain the not-so-obvious</a:t>
            </a:r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9149"/>
          <a:stretch/>
        </p:blipFill>
        <p:spPr>
          <a:xfrm>
            <a:off x="346841" y="2594610"/>
            <a:ext cx="4843987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1" y="4205910"/>
            <a:ext cx="4219575" cy="118110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271207" y="2957435"/>
            <a:ext cx="1244269" cy="8935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91699" y="4249515"/>
            <a:ext cx="1923777" cy="50333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458" y="3145347"/>
            <a:ext cx="5257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Help ON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Says what your code does</a:t>
            </a:r>
          </a:p>
          <a:p>
            <a:pPr lvl="1"/>
            <a:r>
              <a:rPr lang="en-GB" sz="3400" dirty="0">
                <a:solidFill>
                  <a:schemeClr val="accent1"/>
                </a:solidFill>
              </a:rPr>
              <a:t>.SYNOPSIS</a:t>
            </a:r>
          </a:p>
          <a:p>
            <a:pPr lvl="1"/>
            <a:r>
              <a:rPr lang="en-GB" sz="3400" dirty="0">
                <a:solidFill>
                  <a:schemeClr val="accent1"/>
                </a:solidFill>
              </a:rPr>
              <a:t>.DESCRIPTION</a:t>
            </a:r>
          </a:p>
          <a:p>
            <a:r>
              <a:rPr lang="en-GB" sz="3600" dirty="0"/>
              <a:t>Says what parameters are available, how and required</a:t>
            </a:r>
          </a:p>
          <a:p>
            <a:pPr lvl="1"/>
            <a:r>
              <a:rPr lang="en-GB" sz="3400" dirty="0">
                <a:solidFill>
                  <a:schemeClr val="accent1"/>
                </a:solidFill>
              </a:rPr>
              <a:t>.PARAMETER</a:t>
            </a:r>
          </a:p>
          <a:p>
            <a:r>
              <a:rPr lang="en-GB" sz="3600" dirty="0"/>
              <a:t>Gives a demo of how to use the code</a:t>
            </a:r>
          </a:p>
          <a:p>
            <a:pPr lvl="1"/>
            <a:r>
              <a:rPr lang="en-GB" sz="3400" dirty="0">
                <a:solidFill>
                  <a:schemeClr val="accent1"/>
                </a:solidFill>
              </a:rPr>
              <a:t>.EXAMPLE</a:t>
            </a:r>
          </a:p>
          <a:p>
            <a:r>
              <a:rPr lang="en-GB" sz="3400" dirty="0"/>
              <a:t>Add help to each function you write as you go along – don’t pretend you will do it later!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2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Four ways to use </a:t>
            </a:r>
            <a:r>
              <a:rPr lang="en-GB" dirty="0" err="1" smtClean="0"/>
              <a:t>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Console</a:t>
            </a:r>
          </a:p>
          <a:p>
            <a:pPr marL="228600" lvl="1" indent="0">
              <a:buNone/>
            </a:pPr>
            <a:endParaRPr lang="en-GB" sz="3200" b="1" dirty="0"/>
          </a:p>
          <a:p>
            <a:r>
              <a:rPr lang="en-GB" sz="3400" b="1" dirty="0"/>
              <a:t>Script</a:t>
            </a:r>
            <a:endParaRPr lang="en-GB" sz="2800" b="1" dirty="0"/>
          </a:p>
          <a:p>
            <a:endParaRPr lang="en-GB" sz="3400" b="1" dirty="0"/>
          </a:p>
          <a:p>
            <a:r>
              <a:rPr lang="en-GB" sz="3400" b="1" dirty="0"/>
              <a:t>Module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As a minimum add:</a:t>
            </a:r>
          </a:p>
          <a:p>
            <a:pPr lvl="1"/>
            <a:r>
              <a:rPr lang="en-GB" sz="3200" dirty="0">
                <a:solidFill>
                  <a:schemeClr val="accent1"/>
                </a:solidFill>
              </a:rPr>
              <a:t>.SYNOPSIS</a:t>
            </a:r>
          </a:p>
          <a:p>
            <a:pPr lvl="2"/>
            <a:r>
              <a:rPr lang="en-GB" sz="3000" dirty="0"/>
              <a:t>Tweet length description of your code</a:t>
            </a:r>
          </a:p>
          <a:p>
            <a:pPr lvl="1"/>
            <a:r>
              <a:rPr lang="en-GB" sz="3200" dirty="0">
                <a:solidFill>
                  <a:schemeClr val="accent1"/>
                </a:solidFill>
              </a:rPr>
              <a:t>.PARAMETER</a:t>
            </a:r>
          </a:p>
          <a:p>
            <a:pPr lvl="2"/>
            <a:r>
              <a:rPr lang="en-GB" sz="3000" dirty="0"/>
              <a:t>One for each parameter</a:t>
            </a:r>
          </a:p>
          <a:p>
            <a:pPr lvl="2"/>
            <a:r>
              <a:rPr lang="en-GB" sz="3000" dirty="0"/>
              <a:t>Say what it’s used for</a:t>
            </a:r>
          </a:p>
          <a:p>
            <a:pPr lvl="1"/>
            <a:r>
              <a:rPr lang="en-GB" sz="3200" dirty="0">
                <a:solidFill>
                  <a:schemeClr val="accent1"/>
                </a:solidFill>
              </a:rPr>
              <a:t>.EXAMPLE</a:t>
            </a:r>
          </a:p>
          <a:p>
            <a:pPr lvl="2"/>
            <a:r>
              <a:rPr lang="en-GB" sz="3000" dirty="0"/>
              <a:t>One or two examples of using your code</a:t>
            </a:r>
          </a:p>
          <a:p>
            <a:pPr lvl="2"/>
            <a:r>
              <a:rPr lang="en-GB" sz="3000" dirty="0"/>
              <a:t>Used as a basis for unit testing (with Pester)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>
          <a:xfrm>
            <a:off x="450785" y="1748547"/>
            <a:ext cx="6746969" cy="4998088"/>
          </a:xfrm>
          <a:prstGeom prst="cloud">
            <a:avLst/>
          </a:prstGeom>
          <a:solidFill>
            <a:schemeClr val="tx1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76773" y="4919323"/>
            <a:ext cx="379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Use Control-J and select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  <a:latin typeface="Consolas" panose="020B0609020204030204" pitchFamily="49" charset="0"/>
              </a:rPr>
              <a:t>Cmdlet (advanced function)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9166" y="2680802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Use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&lt;#</a:t>
            </a:r>
            <a:r>
              <a:rPr lang="en-GB" dirty="0">
                <a:solidFill>
                  <a:schemeClr val="bg1"/>
                </a:solidFill>
              </a:rPr>
              <a:t> before or within a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6" y="2416657"/>
            <a:ext cx="864066" cy="864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87" y="4724613"/>
            <a:ext cx="1506841" cy="9865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0785" y="3747463"/>
            <a:ext cx="674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QUICKLY ADD HELP TO YOUR CODE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078" y="1949297"/>
            <a:ext cx="3356164" cy="45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6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Poluting</a:t>
            </a:r>
            <a:r>
              <a:rPr lang="en-GB" dirty="0"/>
              <a:t>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Bad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It’s all about the Pipeline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4" y="1741739"/>
            <a:ext cx="10189944" cy="50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Anatomy of an object: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Properties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/>
              <a:t>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/>
              <a:t>Length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Methods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/>
              <a:t>Trim()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 err="1"/>
              <a:t>ToString</a:t>
            </a:r>
            <a:r>
              <a:rPr lang="en-GB" sz="32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4253"/>
          <a:stretch/>
        </p:blipFill>
        <p:spPr>
          <a:xfrm>
            <a:off x="3109395" y="2575410"/>
            <a:ext cx="8614651" cy="1190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23677"/>
          <a:stretch/>
        </p:blipFill>
        <p:spPr>
          <a:xfrm>
            <a:off x="3109394" y="3766035"/>
            <a:ext cx="861465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EVERYTHING in PowerShell is an object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4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4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5" y="2750279"/>
            <a:ext cx="5819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Creating your own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Create your own objects for output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600" dirty="0"/>
          </a:p>
          <a:p>
            <a:pPr>
              <a:buFont typeface="Arial" panose="020B0604020202020204" pitchFamily="34" charset="0"/>
              <a:buChar char="•"/>
            </a:pPr>
            <a:endParaRPr lang="en-GB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Bend the output of other cmdlets to your will!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4" y="2701998"/>
            <a:ext cx="89916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35" y="4721473"/>
            <a:ext cx="9324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Most cmdlets use the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Code to use the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Allows cmdlets and functions to be chained together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5" y="3965677"/>
            <a:ext cx="9705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Code to use the pipeline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2" y="2649086"/>
            <a:ext cx="6096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0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powershell</a:t>
            </a:r>
            <a:r>
              <a:rPr lang="en-GB" dirty="0"/>
              <a:t> taste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Avoid Write-Host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Output objects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1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10 do’s and don’t of </a:t>
            </a:r>
            <a:r>
              <a:rPr lang="en-GB" dirty="0" err="1"/>
              <a:t>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Develop a style and stick to it</a:t>
            </a:r>
          </a:p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Use Advanced Functions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Leverage built-in </a:t>
            </a:r>
            <a:r>
              <a:rPr lang="en-GB" sz="3200" b="1" dirty="0" smtClean="0">
                <a:sym typeface="Wingdings" panose="05000000000000000000" pitchFamily="2" charset="2"/>
              </a:rPr>
              <a:t>validation 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Name your things </a:t>
            </a:r>
            <a:r>
              <a:rPr lang="en-GB" sz="3200" dirty="0">
                <a:sym typeface="Wingdings" panose="05000000000000000000" pitchFamily="2" charset="2"/>
              </a:rPr>
              <a:t>Use full cmdlet and parameter names – not aliases or positions </a:t>
            </a:r>
            <a:endParaRPr lang="en-GB" sz="3200" b="1" dirty="0" smtClean="0">
              <a:sym typeface="Wingdings" panose="05000000000000000000" pitchFamily="2" charset="2"/>
            </a:endParaRP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Filter </a:t>
            </a:r>
            <a:r>
              <a:rPr lang="en-GB" sz="3200" b="1" dirty="0">
                <a:sym typeface="Wingdings" panose="05000000000000000000" pitchFamily="2" charset="2"/>
              </a:rPr>
              <a:t>left, format right</a:t>
            </a:r>
          </a:p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Go green with your code – Reduce, Reuse and Recycle</a:t>
            </a:r>
          </a:p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Use Write-Verbose to comment</a:t>
            </a:r>
          </a:p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Save the world by writing help</a:t>
            </a:r>
          </a:p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Use the pipeline and objects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Don’t pollute the users session (don’t use $</a:t>
            </a:r>
            <a:r>
              <a:rPr lang="en-GB" sz="3200" b="1" dirty="0" err="1">
                <a:sym typeface="Wingdings" panose="05000000000000000000" pitchFamily="2" charset="2"/>
              </a:rPr>
              <a:t>ErrorActionPreference</a:t>
            </a:r>
            <a:r>
              <a:rPr lang="en-GB" sz="3200" b="1" dirty="0">
                <a:sym typeface="Wingdings" panose="05000000000000000000" pitchFamily="2" charset="2"/>
              </a:rPr>
              <a:t> or global stuff / Be aware of Scope / don’t use CLS)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17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4703624" cy="2847400"/>
          </a:xfrm>
        </p:spPr>
        <p:txBody>
          <a:bodyPr>
            <a:normAutofit/>
          </a:bodyPr>
          <a:lstStyle/>
          <a:p>
            <a:r>
              <a:rPr lang="en-GB" sz="3400" b="1" dirty="0"/>
              <a:t>PowerShell Half Day</a:t>
            </a:r>
          </a:p>
          <a:p>
            <a:pPr lvl="1"/>
            <a:r>
              <a:rPr lang="en-GB" sz="3200" b="1" dirty="0"/>
              <a:t>Saturday 17</a:t>
            </a:r>
            <a:r>
              <a:rPr lang="en-GB" sz="3200" b="1" baseline="30000" dirty="0"/>
              <a:t>th</a:t>
            </a:r>
            <a:r>
              <a:rPr lang="en-GB" sz="3200" b="1" dirty="0"/>
              <a:t> of June</a:t>
            </a:r>
          </a:p>
          <a:p>
            <a:pPr lvl="2"/>
            <a:r>
              <a:rPr lang="en-GB" sz="3000" b="1" dirty="0"/>
              <a:t>Track 1: Easy</a:t>
            </a:r>
          </a:p>
          <a:p>
            <a:pPr lvl="2"/>
            <a:r>
              <a:rPr lang="en-GB" sz="3000" b="1" dirty="0"/>
              <a:t>Track 2: Intermediate</a:t>
            </a:r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A4B0F2-0703-48C6-A037-60D1B533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96" y="1940924"/>
            <a:ext cx="4717490" cy="49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5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4285316" cy="1357162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/>
              <a:t>Wed 20 – </a:t>
            </a:r>
            <a:r>
              <a:rPr lang="en-GB" sz="3200" b="1" dirty="0" err="1"/>
              <a:t>Thr</a:t>
            </a:r>
            <a:r>
              <a:rPr lang="en-GB" sz="3200" b="1" dirty="0"/>
              <a:t> 21st September 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xmlns="" id="{F228D882-4E7F-48EC-9CCF-184A3183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149" y="1263548"/>
            <a:ext cx="5293035" cy="5486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CE29B8-AFBC-46F8-8960-A26C35516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36" y="4006632"/>
            <a:ext cx="6358540" cy="14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SAVE PLANET CODE – </a:t>
            </a:r>
            <a:r>
              <a:rPr lang="en-GB" dirty="0">
                <a:solidFill>
                  <a:srgbClr val="00B050"/>
                </a:solidFill>
              </a:rPr>
              <a:t>GO GREEN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92D050"/>
                </a:solidFill>
              </a:rPr>
              <a:t>Reduce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Code size reduces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400" dirty="0"/>
              <a:t>Readability increases</a:t>
            </a:r>
            <a:endParaRPr lang="en-GB" sz="32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36817789"/>
              </p:ext>
            </p:extLst>
          </p:nvPr>
        </p:nvGraphicFramePr>
        <p:xfrm>
          <a:off x="5322448" y="2530533"/>
          <a:ext cx="4793101" cy="253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88625491"/>
              </p:ext>
            </p:extLst>
          </p:nvPr>
        </p:nvGraphicFramePr>
        <p:xfrm>
          <a:off x="346841" y="3938893"/>
          <a:ext cx="4720109" cy="246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50561" y="5209763"/>
            <a:ext cx="55146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Complexity reduces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400" dirty="0"/>
              <a:t>Maintainability</a:t>
            </a:r>
            <a:r>
              <a:rPr lang="en-GB" sz="3000" dirty="0"/>
              <a:t> increases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29" y="374171"/>
            <a:ext cx="1131448" cy="11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SAVE PLANET CODE – </a:t>
            </a:r>
            <a:r>
              <a:rPr lang="en-GB" dirty="0">
                <a:solidFill>
                  <a:srgbClr val="00B050"/>
                </a:solidFill>
              </a:rPr>
              <a:t>GO GREEN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rgbClr val="92D050"/>
                </a:solidFill>
              </a:rPr>
              <a:t>Reuse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Focus narrows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000" dirty="0"/>
              <a:t>Reusability </a:t>
            </a:r>
            <a:r>
              <a:rPr lang="en-GB" sz="3400" dirty="0"/>
              <a:t>increases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59185590"/>
              </p:ext>
            </p:extLst>
          </p:nvPr>
        </p:nvGraphicFramePr>
        <p:xfrm>
          <a:off x="5066949" y="2517362"/>
          <a:ext cx="5658201" cy="253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39335497"/>
              </p:ext>
            </p:extLst>
          </p:nvPr>
        </p:nvGraphicFramePr>
        <p:xfrm>
          <a:off x="170672" y="4051555"/>
          <a:ext cx="4896278" cy="246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6319" y="5123787"/>
            <a:ext cx="7176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3600" dirty="0"/>
              <a:t>Reuse </a:t>
            </a:r>
            <a:r>
              <a:rPr lang="en-GB" sz="3400" dirty="0"/>
              <a:t>increases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000" dirty="0"/>
              <a:t>Potential for bugs &amp; unreliability decreases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GB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29" y="374171"/>
            <a:ext cx="1131448" cy="11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SAVE PLANET CODE – </a:t>
            </a:r>
            <a:r>
              <a:rPr lang="en-GB" dirty="0">
                <a:solidFill>
                  <a:srgbClr val="00B050"/>
                </a:solidFill>
              </a:rPr>
              <a:t>GO GREEN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rgbClr val="92D050"/>
                </a:solidFill>
              </a:rPr>
              <a:t>Recycle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 smtClean="0"/>
              <a:t>Documenting increases</a:t>
            </a:r>
            <a:endParaRPr lang="en-GB" sz="3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000" dirty="0" smtClean="0"/>
              <a:t>Ability to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000" dirty="0" smtClean="0"/>
              <a:t>Use modules</a:t>
            </a:r>
            <a:endParaRPr lang="en-GB" sz="32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72896362"/>
              </p:ext>
            </p:extLst>
          </p:nvPr>
        </p:nvGraphicFramePr>
        <p:xfrm>
          <a:off x="5243119" y="2517362"/>
          <a:ext cx="4974358" cy="253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48722284"/>
              </p:ext>
            </p:extLst>
          </p:nvPr>
        </p:nvGraphicFramePr>
        <p:xfrm>
          <a:off x="170672" y="4270630"/>
          <a:ext cx="4896278" cy="246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6319" y="5161887"/>
            <a:ext cx="7176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3600" dirty="0"/>
              <a:t>Reuse increases</a:t>
            </a:r>
            <a:endParaRPr lang="en-GB" sz="3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000" dirty="0"/>
              <a:t>Potential for bugs &amp; unreliability decreases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GB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29" y="374171"/>
            <a:ext cx="1131448" cy="1105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9126" y="2001288"/>
            <a:ext cx="585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Steal from the best, write the rest</a:t>
            </a:r>
            <a:r>
              <a:rPr lang="en-US" dirty="0" smtClean="0"/>
              <a:t>. – Ed Wilson, The Scripting Guy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9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PowerShell Practice &amp; Style Guide</a:t>
            </a:r>
          </a:p>
          <a:p>
            <a:pPr lvl="1"/>
            <a:r>
              <a:rPr lang="en-GB" sz="3400" dirty="0"/>
              <a:t>https://github.com/PoshCode/PowerShellPracticeAndStyle</a:t>
            </a:r>
          </a:p>
          <a:p>
            <a:r>
              <a:rPr lang="en-GB" sz="3600" dirty="0">
                <a:hlinkClick r:id="rId2"/>
              </a:rPr>
              <a:t>PowerShell + DevOps Global Summit 2017</a:t>
            </a:r>
            <a:endParaRPr lang="en-GB" sz="3600" dirty="0"/>
          </a:p>
          <a:p>
            <a:r>
              <a:rPr lang="en-GB" sz="3600" dirty="0">
                <a:hlinkClick r:id="rId3"/>
              </a:rPr>
              <a:t>PowerShell Conference EU</a:t>
            </a:r>
            <a:endParaRPr lang="en-GB" sz="3600" dirty="0"/>
          </a:p>
          <a:p>
            <a:r>
              <a:rPr lang="en-GB" sz="3600" dirty="0"/>
              <a:t>Azure Cloud Shell – PowerShell version in preview</a:t>
            </a:r>
          </a:p>
          <a:p>
            <a:pPr lvl="1"/>
            <a:r>
              <a:rPr lang="en-GB" dirty="0">
                <a:hlinkClick r:id="rId4"/>
              </a:rPr>
              <a:t>http://aka.ms/pscloudsignup</a:t>
            </a: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3F7B96-78F1-4C1D-8CDB-784F58B69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437" y="5295900"/>
            <a:ext cx="7600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10 do’s and don’t of </a:t>
            </a:r>
            <a:r>
              <a:rPr lang="en-GB" dirty="0" err="1"/>
              <a:t>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Why are they important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If you leave, get sick or get hit by a bus somebody else can pick it 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Peer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Post script online such as PowerShell Gallery, </a:t>
            </a:r>
            <a:r>
              <a:rPr lang="en-GB" sz="3000" b="1" dirty="0" err="1">
                <a:sym typeface="Wingdings" panose="05000000000000000000" pitchFamily="2" charset="2"/>
              </a:rPr>
              <a:t>Github</a:t>
            </a:r>
            <a:endParaRPr lang="en-GB" sz="30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6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 smtClean="0"/>
              <a:t>Develop a style and stick to it</a:t>
            </a:r>
            <a:endParaRPr lang="en-GB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Develop a</a:t>
            </a:r>
            <a:r>
              <a:rPr lang="en-GB" dirty="0" smtClean="0"/>
              <a:t> style and stick to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 smtClean="0"/>
              <a:t>Choose a bracing style:</a:t>
            </a:r>
          </a:p>
          <a:p>
            <a:pPr lvl="1"/>
            <a:endParaRPr lang="en-GB" sz="3200" b="1" dirty="0" smtClean="0"/>
          </a:p>
          <a:p>
            <a:pPr marL="228600" lvl="1" indent="0">
              <a:buNone/>
            </a:pPr>
            <a:endParaRPr lang="en-GB" sz="3200" b="1" dirty="0" smtClean="0"/>
          </a:p>
          <a:p>
            <a:pPr marL="0" indent="0">
              <a:buNone/>
            </a:pPr>
            <a:endParaRPr lang="en-GB" sz="3400" b="1" dirty="0"/>
          </a:p>
          <a:p>
            <a:r>
              <a:rPr lang="en-GB" sz="3400" b="1" dirty="0" smtClean="0"/>
              <a:t>Choose a naming style:</a:t>
            </a:r>
          </a:p>
          <a:p>
            <a:pPr lvl="1"/>
            <a:r>
              <a:rPr lang="en-GB" sz="3200" b="1" dirty="0" smtClean="0"/>
              <a:t>$</a:t>
            </a:r>
            <a:r>
              <a:rPr lang="en-GB" sz="3200" b="1" dirty="0" err="1" smtClean="0"/>
              <a:t>myVar</a:t>
            </a:r>
            <a:r>
              <a:rPr lang="en-GB" sz="3200" b="1" dirty="0" smtClean="0"/>
              <a:t>, $</a:t>
            </a:r>
            <a:r>
              <a:rPr lang="en-GB" sz="3200" b="1" dirty="0" err="1" smtClean="0"/>
              <a:t>myvar</a:t>
            </a:r>
            <a:r>
              <a:rPr lang="en-GB" sz="3200" b="1" dirty="0" smtClean="0"/>
              <a:t>, $</a:t>
            </a:r>
            <a:r>
              <a:rPr lang="en-GB" sz="3200" b="1" dirty="0" err="1" smtClean="0"/>
              <a:t>my_var</a:t>
            </a:r>
            <a:r>
              <a:rPr lang="en-GB" sz="3200" b="1" dirty="0" smtClean="0"/>
              <a:t> are all valid variable names</a:t>
            </a:r>
          </a:p>
          <a:p>
            <a:pPr lvl="1"/>
            <a:r>
              <a:rPr lang="en-GB" sz="3200" b="1" dirty="0" smtClean="0"/>
              <a:t>Get-Thing, </a:t>
            </a:r>
            <a:r>
              <a:rPr lang="en-GB" sz="3200" b="1" dirty="0" err="1" smtClean="0"/>
              <a:t>getthing</a:t>
            </a:r>
            <a:r>
              <a:rPr lang="en-GB" sz="3200" b="1" dirty="0" smtClean="0"/>
              <a:t> and </a:t>
            </a:r>
            <a:r>
              <a:rPr lang="en-GB" sz="3200" b="1" dirty="0" err="1" smtClean="0"/>
              <a:t>get_thing</a:t>
            </a:r>
            <a:r>
              <a:rPr lang="en-GB" sz="3200" b="1" dirty="0" smtClean="0"/>
              <a:t> are all valid function names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 smtClean="0"/>
          </a:p>
          <a:p>
            <a:pPr lvl="1"/>
            <a:endParaRPr lang="en-GB" sz="3200" b="1" dirty="0"/>
          </a:p>
          <a:p>
            <a:pPr lvl="1"/>
            <a:endParaRPr lang="en-GB" sz="3200" b="1" dirty="0" smtClean="0"/>
          </a:p>
          <a:p>
            <a:pPr lvl="1"/>
            <a:endParaRPr lang="en-GB" sz="3200" b="1" dirty="0"/>
          </a:p>
          <a:p>
            <a:pPr lvl="1"/>
            <a:endParaRPr lang="en-GB" sz="3200" b="1" dirty="0" smtClean="0"/>
          </a:p>
          <a:p>
            <a:pPr lvl="1"/>
            <a:endParaRPr lang="en-GB" sz="3200" b="1" dirty="0"/>
          </a:p>
          <a:p>
            <a:pPr lvl="1"/>
            <a:endParaRPr lang="en-GB" sz="3200" b="1" dirty="0" smtClean="0"/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6" y="2572305"/>
            <a:ext cx="193357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466" y="2572305"/>
            <a:ext cx="203835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296" y="2572305"/>
            <a:ext cx="2124075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81" y="5914367"/>
            <a:ext cx="1990725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846" y="5914367"/>
            <a:ext cx="20764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Develop a</a:t>
            </a:r>
            <a:r>
              <a:rPr lang="en-GB" dirty="0" smtClean="0"/>
              <a:t> style and stick to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 smtClean="0"/>
              <a:t>Choose a help style:</a:t>
            </a:r>
          </a:p>
          <a:p>
            <a:endParaRPr lang="en-GB" sz="3400" b="1" dirty="0" smtClean="0"/>
          </a:p>
          <a:p>
            <a:pPr lvl="1"/>
            <a:endParaRPr lang="en-GB" sz="3200" b="1" dirty="0" smtClean="0"/>
          </a:p>
          <a:p>
            <a:pPr marL="0" indent="0">
              <a:buNone/>
            </a:pPr>
            <a:endParaRPr lang="en-GB" sz="3400" b="1" dirty="0"/>
          </a:p>
          <a:p>
            <a:r>
              <a:rPr lang="en-GB" sz="3400" b="1" dirty="0" smtClean="0"/>
              <a:t>Choose a comment style:</a:t>
            </a:r>
            <a:endParaRPr lang="en-GB" sz="3400" b="1" dirty="0"/>
          </a:p>
          <a:p>
            <a:pPr marL="228600" lvl="1" indent="0">
              <a:buNone/>
            </a:pPr>
            <a:endParaRPr lang="en-GB" sz="3200" b="1" dirty="0" smtClean="0"/>
          </a:p>
          <a:p>
            <a:r>
              <a:rPr lang="en-GB" sz="3400" b="1" dirty="0" smtClean="0"/>
              <a:t>Whatever you choose, BE CONSISTENT!</a:t>
            </a:r>
          </a:p>
          <a:p>
            <a:pPr lvl="1"/>
            <a:endParaRPr lang="en-GB" sz="3200" b="1" dirty="0" smtClean="0"/>
          </a:p>
          <a:p>
            <a:pPr lvl="1"/>
            <a:endParaRPr lang="en-GB" sz="3200" b="1" dirty="0"/>
          </a:p>
          <a:p>
            <a:pPr lvl="1"/>
            <a:endParaRPr lang="en-GB" sz="3200" b="1" dirty="0" smtClean="0"/>
          </a:p>
          <a:p>
            <a:pPr lvl="1"/>
            <a:endParaRPr lang="en-GB" sz="3200" b="1" dirty="0"/>
          </a:p>
          <a:p>
            <a:pPr lvl="1"/>
            <a:endParaRPr lang="en-GB" sz="3200" b="1" dirty="0" smtClean="0"/>
          </a:p>
          <a:p>
            <a:pPr lvl="1"/>
            <a:endParaRPr lang="en-GB" sz="3200" b="1" dirty="0"/>
          </a:p>
          <a:p>
            <a:pPr lvl="1"/>
            <a:endParaRPr lang="en-GB" sz="3200" b="1" dirty="0" smtClean="0"/>
          </a:p>
          <a:p>
            <a:pPr lvl="1"/>
            <a:endParaRPr lang="en-GB" sz="3200" b="1" dirty="0"/>
          </a:p>
          <a:p>
            <a:pPr lvl="1"/>
            <a:endParaRPr lang="en-GB" sz="3200" b="1" dirty="0" smtClean="0"/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390" y="2011679"/>
            <a:ext cx="2427258" cy="21669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779" y="2011679"/>
            <a:ext cx="1874113" cy="21669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427" y="4532102"/>
            <a:ext cx="2085975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972" y="4532102"/>
            <a:ext cx="2371725" cy="561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92427" y="-266330"/>
            <a:ext cx="58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https</a:t>
            </a:r>
            <a:r>
              <a:rPr lang="en-GB" dirty="0">
                <a:solidFill>
                  <a:schemeClr val="bg1"/>
                </a:solidFill>
              </a:rPr>
              <a:t>://github.com/PoshCode/PowerShellPracticeAndStyle</a:t>
            </a:r>
          </a:p>
        </p:txBody>
      </p:sp>
    </p:spTree>
    <p:extLst>
      <p:ext uri="{BB962C8B-B14F-4D97-AF65-F5344CB8AC3E}">
        <p14:creationId xmlns:p14="http://schemas.microsoft.com/office/powerpoint/2010/main" val="14473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 smtClean="0"/>
              <a:t>Use advanced functions</a:t>
            </a:r>
            <a:endParaRPr lang="en-GB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2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Why Use advanced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200" dirty="0"/>
              <a:t>Allows your function to accept </a:t>
            </a:r>
            <a:r>
              <a:rPr lang="en-GB" sz="3200" b="1" dirty="0">
                <a:latin typeface="Consolas" panose="020B0609020204030204" pitchFamily="49" charset="0"/>
              </a:rPr>
              <a:t>-Verbose</a:t>
            </a:r>
            <a:r>
              <a:rPr lang="en-GB" sz="3200" dirty="0">
                <a:latin typeface="Consolas" panose="020B0609020204030204" pitchFamily="49" charset="0"/>
              </a:rPr>
              <a:t>, </a:t>
            </a:r>
            <a:r>
              <a:rPr lang="en-GB" sz="3200" b="1" dirty="0">
                <a:latin typeface="Consolas" panose="020B0609020204030204" pitchFamily="49" charset="0"/>
              </a:rPr>
              <a:t>-Debug</a:t>
            </a:r>
            <a:r>
              <a:rPr lang="en-GB" sz="3200" dirty="0">
                <a:latin typeface="Consolas" panose="020B0609020204030204" pitchFamily="49" charset="0"/>
              </a:rPr>
              <a:t>, </a:t>
            </a:r>
            <a:br>
              <a:rPr lang="en-GB" sz="3200" dirty="0">
                <a:latin typeface="Consolas" panose="020B0609020204030204" pitchFamily="49" charset="0"/>
              </a:rPr>
            </a:br>
            <a:r>
              <a:rPr lang="en-GB" sz="3200" b="1" dirty="0">
                <a:latin typeface="Consolas" panose="020B0609020204030204" pitchFamily="49" charset="0"/>
              </a:rPr>
              <a:t>-</a:t>
            </a:r>
            <a:r>
              <a:rPr lang="en-GB" sz="3200" b="1" dirty="0" err="1">
                <a:latin typeface="Consolas" panose="020B0609020204030204" pitchFamily="49" charset="0"/>
              </a:rPr>
              <a:t>WhatIf</a:t>
            </a:r>
            <a:r>
              <a:rPr lang="en-GB" sz="3200" dirty="0">
                <a:latin typeface="Consolas" panose="020B0609020204030204" pitchFamily="49" charset="0"/>
              </a:rPr>
              <a:t>, </a:t>
            </a:r>
            <a:r>
              <a:rPr lang="en-GB" sz="3200" b="1" dirty="0" smtClean="0">
                <a:latin typeface="Consolas" panose="020B0609020204030204" pitchFamily="49" charset="0"/>
              </a:rPr>
              <a:t>-Confirm, -</a:t>
            </a:r>
            <a:r>
              <a:rPr lang="en-GB" sz="3200" b="1" dirty="0" err="1" smtClean="0">
                <a:latin typeface="Consolas" panose="020B0609020204030204" pitchFamily="49" charset="0"/>
              </a:rPr>
              <a:t>ErrorAction</a:t>
            </a:r>
            <a:r>
              <a:rPr lang="en-GB" sz="3200" dirty="0" smtClean="0">
                <a:latin typeface="Consolas" panose="020B0609020204030204" pitchFamily="49" charset="0"/>
              </a:rPr>
              <a:t> </a:t>
            </a:r>
            <a:r>
              <a:rPr lang="en-GB" sz="3200" dirty="0"/>
              <a:t>and others. </a:t>
            </a:r>
          </a:p>
          <a:p>
            <a:r>
              <a:rPr lang="en-GB" sz="3400" dirty="0" smtClean="0"/>
              <a:t>Access to the pipeline</a:t>
            </a:r>
          </a:p>
          <a:p>
            <a:endParaRPr lang="en-GB" sz="3200" dirty="0" smtClean="0"/>
          </a:p>
          <a:p>
            <a:r>
              <a:rPr lang="en-GB" sz="3400" dirty="0" smtClean="0"/>
              <a:t>Use Parameter Sets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94" y="3233872"/>
            <a:ext cx="4162425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794" y="4452740"/>
            <a:ext cx="3429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838</TotalTime>
  <Words>769</Words>
  <Application>Microsoft Office PowerPoint</Application>
  <PresentationFormat>Widescreen</PresentationFormat>
  <Paragraphs>228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Consolas</vt:lpstr>
      <vt:lpstr>Corbel</vt:lpstr>
      <vt:lpstr>Wingdings</vt:lpstr>
      <vt:lpstr>Banded</vt:lpstr>
      <vt:lpstr>Coding for strangers</vt:lpstr>
      <vt:lpstr>Four ways to use powershell</vt:lpstr>
      <vt:lpstr>10 do’s and don’t of powershell</vt:lpstr>
      <vt:lpstr>10 do’s and don’t of powershell</vt:lpstr>
      <vt:lpstr>Develop a style and stick to it</vt:lpstr>
      <vt:lpstr>Develop a style and stick to it</vt:lpstr>
      <vt:lpstr>Develop a style and stick to it</vt:lpstr>
      <vt:lpstr>Use advanced functions</vt:lpstr>
      <vt:lpstr>Why Use advanced functions</vt:lpstr>
      <vt:lpstr>Use advanced functions</vt:lpstr>
      <vt:lpstr>Leverage built-in validation</vt:lpstr>
      <vt:lpstr>Leverage built-in validation</vt:lpstr>
      <vt:lpstr>Leverage built-in validation</vt:lpstr>
      <vt:lpstr>Name your things</vt:lpstr>
      <vt:lpstr>Name your things</vt:lpstr>
      <vt:lpstr>Name your things</vt:lpstr>
      <vt:lpstr>Commenting your code</vt:lpstr>
      <vt:lpstr>Commenting contentment</vt:lpstr>
      <vt:lpstr>Help ON HELP</vt:lpstr>
      <vt:lpstr>WRITING help</vt:lpstr>
      <vt:lpstr>Poluting pipeline</vt:lpstr>
      <vt:lpstr>Bad practice</vt:lpstr>
      <vt:lpstr>It’s all about the Pipeline</vt:lpstr>
      <vt:lpstr>objects</vt:lpstr>
      <vt:lpstr>objects</vt:lpstr>
      <vt:lpstr>Creating your own objects</vt:lpstr>
      <vt:lpstr>Use The pipeline</vt:lpstr>
      <vt:lpstr>Use The pipeline</vt:lpstr>
      <vt:lpstr>The powershell taste experience</vt:lpstr>
      <vt:lpstr>modules</vt:lpstr>
      <vt:lpstr>Join the PSUG Slack TEAM</vt:lpstr>
      <vt:lpstr>Other events Part 1</vt:lpstr>
      <vt:lpstr>Other events Part 2</vt:lpstr>
      <vt:lpstr>SAVE PLANET CODE – GO GREEN</vt:lpstr>
      <vt:lpstr>SAVE PLANET CODE – GO GREEN</vt:lpstr>
      <vt:lpstr>SAVE PLANET CODE – GO GREEN</vt:lpstr>
      <vt:lpstr>resources</vt:lpstr>
      <vt:lpstr>Hurry up and move 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Broadwith, Paul</cp:lastModifiedBy>
  <cp:revision>84</cp:revision>
  <dcterms:created xsi:type="dcterms:W3CDTF">2016-10-27T15:24:17Z</dcterms:created>
  <dcterms:modified xsi:type="dcterms:W3CDTF">2017-06-21T14:03:50Z</dcterms:modified>
</cp:coreProperties>
</file>