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7" r:id="rId1"/>
    <p:sldMasterId id="2147483801" r:id="rId2"/>
    <p:sldMasterId id="2147483807" r:id="rId3"/>
  </p:sldMasterIdLst>
  <p:notesMasterIdLst>
    <p:notesMasterId r:id="rId10"/>
  </p:notesMasterIdLst>
  <p:sldIdLst>
    <p:sldId id="944" r:id="rId4"/>
    <p:sldId id="945" r:id="rId5"/>
    <p:sldId id="946" r:id="rId6"/>
    <p:sldId id="947" r:id="rId7"/>
    <p:sldId id="858" r:id="rId8"/>
    <p:sldId id="949" r:id="rId9"/>
  </p:sldIdLst>
  <p:sldSz cx="9144000" cy="6858000" type="screen4x3"/>
  <p:notesSz cx="6797675" cy="9926638"/>
  <p:embeddedFontLst>
    <p:embeddedFont>
      <p:font typeface="Verdana" panose="020B060403050404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ＭＳ Ｐゴシック" panose="020B0600070205080204" pitchFamily="34" charset="-128"/>
      <p:regular r:id="rId21"/>
    </p:embeddedFont>
  </p:embeddedFontLst>
  <p:custDataLst>
    <p:tags r:id="rId22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-65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657">
          <p15:clr>
            <a:srgbClr val="A4A3A4"/>
          </p15:clr>
        </p15:guide>
        <p15:guide id="4" pos="51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C21"/>
    <a:srgbClr val="DAA600"/>
    <a:srgbClr val="901A1E"/>
    <a:srgbClr val="595E48"/>
    <a:srgbClr val="000000"/>
    <a:srgbClr val="002060"/>
    <a:srgbClr val="0038A8"/>
    <a:srgbClr val="00339A"/>
    <a:srgbClr val="FFDB69"/>
    <a:srgbClr val="FFC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6" autoAdjust="0"/>
    <p:restoredTop sz="93979" autoAdjust="0"/>
  </p:normalViewPr>
  <p:slideViewPr>
    <p:cSldViewPr>
      <p:cViewPr varScale="1">
        <p:scale>
          <a:sx n="66" d="100"/>
          <a:sy n="66" d="100"/>
        </p:scale>
        <p:origin x="1296" y="32"/>
      </p:cViewPr>
      <p:guideLst>
        <p:guide orient="horz" pos="3974"/>
        <p:guide orient="horz" pos="618"/>
        <p:guide pos="657"/>
        <p:guide pos="5103"/>
      </p:guideLst>
    </p:cSldViewPr>
  </p:slideViewPr>
  <p:outlineViewPr>
    <p:cViewPr>
      <p:scale>
        <a:sx n="33" d="100"/>
        <a:sy n="33" d="100"/>
      </p:scale>
      <p:origin x="0" y="-627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8D9A59BD-36BA-4D1C-AC1F-37F6A0E6A06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A59BD-36BA-4D1C-AC1F-37F6A0E6A067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056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A59BD-36BA-4D1C-AC1F-37F6A0E6A067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171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A59BD-36BA-4D1C-AC1F-37F6A0E6A067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919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A59BD-36BA-4D1C-AC1F-37F6A0E6A067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80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A59BD-36BA-4D1C-AC1F-37F6A0E6A067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360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91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fke3b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sz="1100">
                <a:solidFill>
                  <a:schemeClr val="bg1"/>
                </a:solidFill>
                <a:cs typeface="Arial" charset="0"/>
              </a:rPr>
            </a:br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>
              <a:defRPr/>
            </a:pPr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10" name="Line 37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2" name="Line 39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pic>
        <p:nvPicPr>
          <p:cNvPr id="13" name="Picture 4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41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5" name="Line 42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7" name="Line 44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8" name="Line 45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9" name="Line 46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20" name="Line 48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374775"/>
            <a:ext cx="6577012" cy="1911349"/>
          </a:xfrm>
        </p:spPr>
        <p:txBody>
          <a:bodyPr/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044000" y="3358800"/>
            <a:ext cx="3744000" cy="2487600"/>
          </a:xfrm>
        </p:spPr>
        <p:txBody>
          <a:bodyPr/>
          <a:lstStyle/>
          <a:p>
            <a:pPr lvl="0"/>
            <a:endParaRPr lang="da-DK" noProof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4B4BA4-2BAA-4522-942A-84A2060076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417349"/>
            <a:ext cx="1159565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3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0" smtClean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Enhedens navn</a:t>
            </a:r>
            <a:endParaRPr kumimoji="0" lang="da-DK" sz="1000" b="0" i="0" u="none" strike="noStrike" kern="1200" cap="none" spc="0" normalizeH="0" baseline="0" noProof="0">
              <a:ln>
                <a:noFill/>
              </a:ln>
              <a:solidFill>
                <a:srgbClr val="F8F8F8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Sted og dato</a:t>
            </a:r>
            <a:endParaRPr kumimoji="0" lang="da-DK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Dias </a:t>
            </a:r>
            <a:fld id="{A34004D3-AF5A-421F-92C9-FDB4343FC7D8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677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6"/>
          <p:cNvSpPr>
            <a:spLocks noChangeShapeType="1"/>
          </p:cNvSpPr>
          <p:nvPr userDrawn="1"/>
        </p:nvSpPr>
        <p:spPr bwMode="auto">
          <a:xfrm flipH="1">
            <a:off x="0" y="1131888"/>
            <a:ext cx="9148763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+mn-cs"/>
            </a:endParaRPr>
          </a:p>
        </p:txBody>
      </p:sp>
      <p:sp>
        <p:nvSpPr>
          <p:cNvPr id="5" name="Line 46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34" charset="0"/>
              <a:ea typeface="ＭＳ Ｐゴシック" pitchFamily="-65" charset="-128"/>
              <a:cs typeface="+mn-cs"/>
            </a:endParaRPr>
          </a:p>
        </p:txBody>
      </p:sp>
      <p:sp>
        <p:nvSpPr>
          <p:cNvPr id="6" name="TextBox 17"/>
          <p:cNvSpPr txBox="1"/>
          <p:nvPr userDrawn="1"/>
        </p:nvSpPr>
        <p:spPr>
          <a:xfrm>
            <a:off x="-1357313" y="2044700"/>
            <a:ext cx="1296988" cy="18621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Arial" charset="0"/>
              </a:rPr>
              <a:t>Overskrift her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Navn på oplægsholder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Navn på KU-enhed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Arial" charset="0"/>
            </a:endParaRPr>
          </a:p>
        </p:txBody>
      </p:sp>
      <p:sp>
        <p:nvSpPr>
          <p:cNvPr id="7" name="Line 36"/>
          <p:cNvSpPr>
            <a:spLocks noChangeShapeType="1"/>
          </p:cNvSpPr>
          <p:nvPr userDrawn="1"/>
        </p:nvSpPr>
        <p:spPr bwMode="auto">
          <a:xfrm>
            <a:off x="-1357313" y="1982788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34" charset="0"/>
              <a:ea typeface="ＭＳ Ｐゴシック" pitchFamily="-65" charset="-128"/>
              <a:cs typeface="+mn-cs"/>
            </a:endParaRPr>
          </a:p>
        </p:txBody>
      </p:sp>
      <p:sp>
        <p:nvSpPr>
          <p:cNvPr id="8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For at ændre ”Enhedens navn” og ”Sted og dato”: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Klik i menulinjen,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vælg ”Indsæt” &gt; ”Sidehoved / Sidefod”.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Indføj ”Sted og dato” i feltet for dato og ”Enhedens navn” i Sidefod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4000" y="2065338"/>
            <a:ext cx="6496050" cy="685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a-DK" noProof="0"/>
              <a:t>Klik for at redigere titeltypografi i masteren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44000" y="2930525"/>
            <a:ext cx="6486525" cy="2803525"/>
          </a:xfrm>
        </p:spPr>
        <p:txBody>
          <a:bodyPr/>
          <a:lstStyle>
            <a:lvl1pPr>
              <a:defRPr sz="1400"/>
            </a:lvl1pPr>
          </a:lstStyle>
          <a:p>
            <a:r>
              <a:rPr lang="da-DK" noProof="0"/>
              <a:t>Click to edit Master subtitle style</a:t>
            </a:r>
          </a:p>
        </p:txBody>
      </p:sp>
      <p:sp>
        <p:nvSpPr>
          <p:cNvPr id="9" name="Rectangle 5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Enhedens navn</a:t>
            </a:r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Sted og dato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Dias </a:t>
            </a:r>
            <a:fld id="{7A1E0953-65C7-4B12-93C7-E6348A179D05}" type="slidenum">
              <a:rPr kumimoji="0" lang="da-DK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88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fke3b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Arial" charset="0"/>
              </a:rPr>
              <a:t>Tekst starter uden punktopstilling</a:t>
            </a:r>
            <a:b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Arial" charset="0"/>
              </a:rPr>
            </a:br>
            <a:endParaRPr kumimoji="0" lang="da-DK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Arial" charset="0"/>
              </a:rPr>
              <a:t>For at få punkt-opstilling på teksten, brug forøg indrykning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10" name="Line 37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34" charset="0"/>
              <a:ea typeface="ＭＳ Ｐゴシック" pitchFamily="-65" charset="-128"/>
              <a:cs typeface="+mn-cs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Overskrift her</a:t>
            </a:r>
          </a:p>
        </p:txBody>
      </p:sp>
      <p:sp>
        <p:nvSpPr>
          <p:cNvPr id="12" name="Line 39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34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13" name="Picture 4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41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34" charset="0"/>
              <a:ea typeface="ＭＳ Ｐゴシック" pitchFamily="-65" charset="-128"/>
              <a:cs typeface="+mn-cs"/>
            </a:endParaRPr>
          </a:p>
        </p:txBody>
      </p:sp>
      <p:sp>
        <p:nvSpPr>
          <p:cNvPr id="15" name="Line 42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34" charset="0"/>
              <a:ea typeface="ＭＳ Ｐゴシック" pitchFamily="-65" charset="-128"/>
              <a:cs typeface="+mn-cs"/>
            </a:endParaRPr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34" charset="0"/>
              <a:ea typeface="ＭＳ Ｐゴシック" pitchFamily="-65" charset="-128"/>
              <a:cs typeface="+mn-cs"/>
            </a:endParaRPr>
          </a:p>
        </p:txBody>
      </p:sp>
      <p:sp>
        <p:nvSpPr>
          <p:cNvPr id="17" name="Line 44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34" charset="0"/>
              <a:ea typeface="ＭＳ Ｐゴシック" pitchFamily="-65" charset="-128"/>
              <a:cs typeface="+mn-cs"/>
            </a:endParaRPr>
          </a:p>
        </p:txBody>
      </p:sp>
      <p:sp>
        <p:nvSpPr>
          <p:cNvPr id="18" name="Line 45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34" charset="0"/>
              <a:ea typeface="ＭＳ Ｐゴシック" pitchFamily="-65" charset="-128"/>
              <a:cs typeface="+mn-cs"/>
            </a:endParaRPr>
          </a:p>
        </p:txBody>
      </p:sp>
      <p:sp>
        <p:nvSpPr>
          <p:cNvPr id="19" name="Line 46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34" charset="0"/>
              <a:ea typeface="ＭＳ Ｐゴシック" pitchFamily="-65" charset="-128"/>
              <a:cs typeface="+mn-cs"/>
            </a:endParaRPr>
          </a:p>
        </p:txBody>
      </p:sp>
      <p:sp>
        <p:nvSpPr>
          <p:cNvPr id="20" name="Line 48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2400" b="0" i="0" u="none" strike="noStrike" kern="1200" cap="none" spc="0" normalizeH="0" baseline="0" noProof="0">
              <a:ln>
                <a:noFill/>
              </a:ln>
              <a:solidFill>
                <a:srgbClr val="6E6E6E"/>
              </a:solidFill>
              <a:effectLst/>
              <a:uLnTx/>
              <a:uFillTx/>
              <a:latin typeface="Verdana" pitchFamily="34" charset="0"/>
              <a:ea typeface="ＭＳ Ｐゴシック" pitchFamily="-65" charset="-128"/>
              <a:cs typeface="+mn-cs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For at ændre ”Enhedens navn” og ”Sted og dato”: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Klik i menulinjen,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vælg ”Indsæt” &gt; ”Sidehoved / Sidefod”.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Indføj ”Sted og dato” i feltet for dato og ”Enhedens navn” i Sidefod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374775"/>
            <a:ext cx="6577012" cy="1911349"/>
          </a:xfrm>
        </p:spPr>
        <p:txBody>
          <a:bodyPr/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044000" y="3358800"/>
            <a:ext cx="3744000" cy="2487600"/>
          </a:xfrm>
        </p:spPr>
        <p:txBody>
          <a:bodyPr/>
          <a:lstStyle/>
          <a:p>
            <a:pPr lvl="0"/>
            <a:endParaRPr lang="da-DK" noProof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Sted og dato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Dias </a:t>
            </a:r>
            <a:fld id="{A34004D3-AF5A-421F-92C9-FDB4343FC7D8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+mn-cs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Enhedens navn</a:t>
            </a:r>
          </a:p>
        </p:txBody>
      </p:sp>
    </p:spTree>
    <p:extLst>
      <p:ext uri="{BB962C8B-B14F-4D97-AF65-F5344CB8AC3E}">
        <p14:creationId xmlns:p14="http://schemas.microsoft.com/office/powerpoint/2010/main" val="3494625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Sted og dato</a:t>
            </a:r>
          </a:p>
        </p:txBody>
      </p:sp>
      <p:sp>
        <p:nvSpPr>
          <p:cNvPr id="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Dias </a:t>
            </a:r>
            <a:fld id="{5F10D8CA-4CF0-4F3E-8BFE-8A21B465ACB0}" type="slidenum">
              <a:rPr kumimoji="0" lang="da-DK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9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6675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84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1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3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59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16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95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25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9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9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3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0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17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009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92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1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9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fke3b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04938" y="2708275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7"/>
          <p:cNvSpPr txBox="1"/>
          <p:nvPr userDrawn="1"/>
        </p:nvSpPr>
        <p:spPr>
          <a:xfrm>
            <a:off x="-1404938" y="1474788"/>
            <a:ext cx="1296988" cy="2355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sz="1100">
                <a:solidFill>
                  <a:schemeClr val="bg1"/>
                </a:solidFill>
                <a:cs typeface="Arial" charset="0"/>
              </a:rPr>
              <a:t>Tekst starter uden punktopstilling</a:t>
            </a:r>
            <a:br>
              <a:rPr lang="da-DK" sz="1100">
                <a:solidFill>
                  <a:schemeClr val="bg1"/>
                </a:solidFill>
                <a:cs typeface="Arial" charset="0"/>
              </a:rPr>
            </a:br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sz="1100">
                <a:solidFill>
                  <a:schemeClr val="bg1"/>
                </a:solidFill>
                <a:cs typeface="Arial" charset="0"/>
              </a:rPr>
              <a:t>For at få punkt-opstilling på teksten, brug forøg indrykning</a:t>
            </a:r>
          </a:p>
          <a:p>
            <a:pPr>
              <a:defRPr/>
            </a:pPr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endParaRPr lang="da-DK" sz="1100">
              <a:solidFill>
                <a:schemeClr val="bg1"/>
              </a:solidFill>
              <a:cs typeface="Arial" charset="0"/>
            </a:endParaRPr>
          </a:p>
          <a:p>
            <a:pPr>
              <a:defRPr/>
            </a:pPr>
            <a:r>
              <a:rPr lang="da-DK" sz="1100">
                <a:solidFill>
                  <a:schemeClr val="bg1"/>
                </a:solidFill>
                <a:cs typeface="Arial" charset="0"/>
              </a:rPr>
              <a:t>For at få venstre-stillet tekst uden punktopstilling, brug formindsk indrykning</a:t>
            </a:r>
          </a:p>
        </p:txBody>
      </p:sp>
      <p:sp>
        <p:nvSpPr>
          <p:cNvPr id="10" name="Line 37"/>
          <p:cNvSpPr>
            <a:spLocks noChangeShapeType="1"/>
          </p:cNvSpPr>
          <p:nvPr userDrawn="1"/>
        </p:nvSpPr>
        <p:spPr bwMode="auto">
          <a:xfrm>
            <a:off x="-1404938" y="14128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 userDrawn="1"/>
        </p:nvSpPr>
        <p:spPr bwMode="auto">
          <a:xfrm>
            <a:off x="-1404938" y="827088"/>
            <a:ext cx="12969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sz="1100">
                <a:solidFill>
                  <a:schemeClr val="bg1"/>
                </a:solidFill>
              </a:rPr>
              <a:t>Overskrift her</a:t>
            </a:r>
          </a:p>
        </p:txBody>
      </p:sp>
      <p:sp>
        <p:nvSpPr>
          <p:cNvPr id="12" name="Line 39"/>
          <p:cNvSpPr>
            <a:spLocks noChangeShapeType="1"/>
          </p:cNvSpPr>
          <p:nvPr userDrawn="1"/>
        </p:nvSpPr>
        <p:spPr bwMode="auto">
          <a:xfrm>
            <a:off x="-1404938" y="7651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pic>
        <p:nvPicPr>
          <p:cNvPr id="13" name="Picture 4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04938" y="3875088"/>
            <a:ext cx="504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41"/>
          <p:cNvSpPr>
            <a:spLocks noChangeShapeType="1"/>
          </p:cNvSpPr>
          <p:nvPr userDrawn="1"/>
        </p:nvSpPr>
        <p:spPr bwMode="auto">
          <a:xfrm flipV="1">
            <a:off x="-1270000" y="4164013"/>
            <a:ext cx="0" cy="2159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5" name="Line 42"/>
          <p:cNvSpPr>
            <a:spLocks noChangeShapeType="1"/>
          </p:cNvSpPr>
          <p:nvPr userDrawn="1"/>
        </p:nvSpPr>
        <p:spPr bwMode="auto">
          <a:xfrm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auto">
          <a:xfrm flipH="1">
            <a:off x="-1116013" y="3875088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7" name="Line 44"/>
          <p:cNvSpPr>
            <a:spLocks noChangeShapeType="1"/>
          </p:cNvSpPr>
          <p:nvPr userDrawn="1"/>
        </p:nvSpPr>
        <p:spPr bwMode="auto">
          <a:xfrm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8" name="Line 45"/>
          <p:cNvSpPr>
            <a:spLocks noChangeShapeType="1"/>
          </p:cNvSpPr>
          <p:nvPr userDrawn="1"/>
        </p:nvSpPr>
        <p:spPr bwMode="auto">
          <a:xfrm flipH="1">
            <a:off x="-1404938" y="2679700"/>
            <a:ext cx="2159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19" name="Line 46"/>
          <p:cNvSpPr>
            <a:spLocks noChangeShapeType="1"/>
          </p:cNvSpPr>
          <p:nvPr userDrawn="1"/>
        </p:nvSpPr>
        <p:spPr bwMode="auto">
          <a:xfrm flipH="1">
            <a:off x="-900113" y="2800350"/>
            <a:ext cx="2159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20" name="Line 48"/>
          <p:cNvSpPr>
            <a:spLocks noChangeShapeType="1"/>
          </p:cNvSpPr>
          <p:nvPr userDrawn="1"/>
        </p:nvSpPr>
        <p:spPr bwMode="auto">
          <a:xfrm>
            <a:off x="-1404938" y="4676775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Verdana" pitchFamily="34" charset="0"/>
              <a:ea typeface="+mn-ea"/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 userDrawn="1"/>
        </p:nvSpPr>
        <p:spPr bwMode="auto">
          <a:xfrm>
            <a:off x="-1404938" y="4722813"/>
            <a:ext cx="1404938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a-DK" sz="1100">
                <a:solidFill>
                  <a:schemeClr val="bg1"/>
                </a:solidFill>
              </a:rPr>
              <a:t>For at ændre ”Enhedens navn” og ”Sted og dato”:</a:t>
            </a:r>
          </a:p>
          <a:p>
            <a:pPr>
              <a:defRPr/>
            </a:pPr>
            <a:endParaRPr lang="da-DK" sz="1100">
              <a:solidFill>
                <a:schemeClr val="bg1"/>
              </a:solidFill>
            </a:endParaRPr>
          </a:p>
          <a:p>
            <a:pPr>
              <a:defRPr/>
            </a:pPr>
            <a:r>
              <a:rPr lang="da-DK" sz="1100">
                <a:solidFill>
                  <a:schemeClr val="bg1"/>
                </a:solidFill>
              </a:rPr>
              <a:t>Klik i menulinjen, </a:t>
            </a:r>
          </a:p>
          <a:p>
            <a:pPr>
              <a:defRPr/>
            </a:pPr>
            <a:r>
              <a:rPr lang="da-DK" sz="1100">
                <a:solidFill>
                  <a:schemeClr val="bg1"/>
                </a:solidFill>
              </a:rPr>
              <a:t>vælg ”Indsæt” &gt; ”Sidehoved / Sidefod”.</a:t>
            </a:r>
          </a:p>
          <a:p>
            <a:pPr>
              <a:defRPr/>
            </a:pPr>
            <a:r>
              <a:rPr lang="da-DK" sz="1100">
                <a:solidFill>
                  <a:schemeClr val="bg1"/>
                </a:solidFill>
              </a:rPr>
              <a:t>Indføj ”Sted og dato” i feltet for dato og ”Enhedens navn” i Sidefod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374775"/>
            <a:ext cx="6577012" cy="1911349"/>
          </a:xfrm>
        </p:spPr>
        <p:txBody>
          <a:bodyPr/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1044000" y="3358800"/>
            <a:ext cx="3744000" cy="2487600"/>
          </a:xfrm>
        </p:spPr>
        <p:txBody>
          <a:bodyPr/>
          <a:lstStyle/>
          <a:p>
            <a:pPr lvl="0"/>
            <a:endParaRPr lang="da-DK" noProof="0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4B4BA4-2BAA-4522-942A-84A2060076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417349"/>
            <a:ext cx="1159565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26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DB795-1A2E-4E06-9B0F-8E4FB19B87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6287134"/>
            <a:ext cx="1490869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4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819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1592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91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9088" y="-3175"/>
            <a:ext cx="625316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8F8F8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Enhedens navn</a:t>
            </a:r>
          </a:p>
        </p:txBody>
      </p:sp>
      <p:sp>
        <p:nvSpPr>
          <p:cNvPr id="1029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60375"/>
            <a:ext cx="65770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titeltypografi i masteren</a:t>
            </a:r>
          </a:p>
        </p:txBody>
      </p:sp>
      <p:sp>
        <p:nvSpPr>
          <p:cNvPr id="1030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374775"/>
            <a:ext cx="6577012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2"/>
          </p:nvPr>
        </p:nvSpPr>
        <p:spPr>
          <a:xfrm>
            <a:off x="1044575" y="6350000"/>
            <a:ext cx="6577013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Sted og dato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>
          <a:xfrm>
            <a:off x="1044575" y="6508750"/>
            <a:ext cx="2133600" cy="1444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t>Dias </a:t>
            </a:r>
            <a:fld id="{A34004D3-AF5A-421F-92C9-FDB4343FC7D8}" type="slidenum">
              <a:rPr kumimoji="0" lang="da-DK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-65" charset="0"/>
                <a:ea typeface="ＭＳ Ｐゴシック" pitchFamily="-65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-65" charset="0"/>
              <a:ea typeface="ＭＳ Ｐゴシック" pitchFamily="-65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40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6" r:id="rId2"/>
    <p:sldLayoutId id="2147483802" r:id="rId3"/>
    <p:sldLayoutId id="2147483803" r:id="rId4"/>
    <p:sldLayoutId id="2147483804" r:id="rId5"/>
    <p:sldLayoutId id="2147483805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pitchFamily="-65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  <a:ea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21212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-65" charset="-128"/>
        </a:defRPr>
      </a:lvl2pPr>
      <a:lvl3pPr marL="114617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21212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437EE-04B7-4360-8478-135EC2A5C68C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2C50D-6B1F-4B91-B20D-61F4E705A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79578D-339F-4123-824E-9F8DF9F2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12776"/>
            <a:ext cx="8928992" cy="3672408"/>
          </a:xfrm>
        </p:spPr>
        <p:txBody>
          <a:bodyPr/>
          <a:lstStyle/>
          <a:p>
            <a:r>
              <a:rPr lang="en-US" b="1" dirty="0"/>
              <a:t>Data:</a:t>
            </a:r>
          </a:p>
          <a:p>
            <a:r>
              <a:rPr lang="en-US" dirty="0"/>
              <a:t>Step 1: Generate two random matrices: A = </a:t>
            </a:r>
            <a:r>
              <a:rPr lang="en-US" dirty="0" err="1"/>
              <a:t>randn</a:t>
            </a:r>
            <a:r>
              <a:rPr lang="en-US" dirty="0"/>
              <a:t>(1000,2); B = </a:t>
            </a:r>
            <a:r>
              <a:rPr lang="en-US" dirty="0" err="1"/>
              <a:t>randn</a:t>
            </a:r>
            <a:r>
              <a:rPr lang="en-US" dirty="0"/>
              <a:t>(200,2);</a:t>
            </a:r>
          </a:p>
          <a:p>
            <a:r>
              <a:rPr lang="en-US" dirty="0"/>
              <a:t>Step 2:</a:t>
            </a:r>
            <a:r>
              <a:rPr lang="en-US" b="1" dirty="0"/>
              <a:t> </a:t>
            </a:r>
            <a:r>
              <a:rPr lang="en-US" dirty="0"/>
              <a:t>Construct matrix X = A*B’ + noise, i.e., where noise is =0.1*</a:t>
            </a:r>
            <a:r>
              <a:rPr lang="en-US" dirty="0" err="1"/>
              <a:t>randn</a:t>
            </a:r>
            <a:r>
              <a:rPr lang="en-US" dirty="0"/>
              <a:t>(1000,200)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is the rank of X?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Plot the singular values of 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 X low-rank?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is the best rank-2 approximation of X?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Compute what percent of the “energy” is explained using the best rank-2 approx.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Plot the significant left and right singular vectors.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11AD2-CCD6-41D1-8D22-1AAFC39F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32656"/>
            <a:ext cx="7440488" cy="576263"/>
          </a:xfrm>
        </p:spPr>
        <p:txBody>
          <a:bodyPr/>
          <a:lstStyle/>
          <a:p>
            <a:pPr defTabSz="685800" eaLnBrk="1" hangingPunct="1">
              <a:lnSpc>
                <a:spcPct val="90000"/>
              </a:lnSpc>
            </a:pPr>
            <a:r>
              <a:rPr lang="en-US" sz="1700" b="1" kern="1200" dirty="0">
                <a:solidFill>
                  <a:srgbClr val="F15922"/>
                </a:solidFill>
                <a:ea typeface="+mj-ea"/>
              </a:rPr>
              <a:t>Exercise 1</a:t>
            </a:r>
            <a:r>
              <a:rPr lang="en-US" sz="1700" b="1" kern="1200" dirty="0" smtClean="0">
                <a:solidFill>
                  <a:srgbClr val="F15922"/>
                </a:solidFill>
                <a:ea typeface="+mj-ea"/>
              </a:rPr>
              <a:t>: SVD and its properties</a:t>
            </a:r>
            <a:endParaRPr lang="en-US" sz="1700" b="1" kern="1200" dirty="0">
              <a:solidFill>
                <a:srgbClr val="F15922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99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79578D-339F-4123-824E-9F8DF9F2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12776"/>
            <a:ext cx="9073008" cy="3672408"/>
          </a:xfrm>
        </p:spPr>
        <p:txBody>
          <a:bodyPr/>
          <a:lstStyle/>
          <a:p>
            <a:r>
              <a:rPr lang="en-US" dirty="0"/>
              <a:t>Given the following user-movie rating matrix, can you group users based on </a:t>
            </a:r>
          </a:p>
          <a:p>
            <a:r>
              <a:rPr lang="en-US" dirty="0"/>
              <a:t>their interests in movies? Which groups of users are interested in what type of movies?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11AD2-CCD6-41D1-8D22-1AAFC39F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55688"/>
            <a:ext cx="7440488" cy="576263"/>
          </a:xfrm>
        </p:spPr>
        <p:txBody>
          <a:bodyPr/>
          <a:lstStyle/>
          <a:p>
            <a:pPr defTabSz="685800" eaLnBrk="1" hangingPunct="1">
              <a:lnSpc>
                <a:spcPct val="90000"/>
              </a:lnSpc>
            </a:pPr>
            <a:r>
              <a:rPr lang="en-US" sz="1700" b="1" kern="1200" dirty="0">
                <a:solidFill>
                  <a:srgbClr val="F15922"/>
                </a:solidFill>
                <a:ea typeface="+mj-ea"/>
              </a:rPr>
              <a:t>Exercise 2: Recommender Systems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E4EE5A-4320-4264-BCA7-BD76ED4C66D5}"/>
              </a:ext>
            </a:extLst>
          </p:cNvPr>
          <p:cNvGrpSpPr/>
          <p:nvPr/>
        </p:nvGrpSpPr>
        <p:grpSpPr>
          <a:xfrm>
            <a:off x="539552" y="2355839"/>
            <a:ext cx="3089625" cy="2729345"/>
            <a:chOff x="1403648" y="1407599"/>
            <a:chExt cx="3089625" cy="2729345"/>
          </a:xfrm>
        </p:grpSpPr>
        <p:grpSp>
          <p:nvGrpSpPr>
            <p:cNvPr id="8" name="Group 89">
              <a:extLst>
                <a:ext uri="{FF2B5EF4-FFF2-40B4-BE49-F238E27FC236}">
                  <a16:creationId xmlns:a16="http://schemas.microsoft.com/office/drawing/2014/main" id="{8BE4666B-6FB3-4B27-A606-6AC700215CC5}"/>
                </a:ext>
              </a:extLst>
            </p:cNvPr>
            <p:cNvGrpSpPr/>
            <p:nvPr/>
          </p:nvGrpSpPr>
          <p:grpSpPr>
            <a:xfrm>
              <a:off x="1403648" y="1407599"/>
              <a:ext cx="3089625" cy="2685736"/>
              <a:chOff x="1104678" y="3407560"/>
              <a:chExt cx="3324280" cy="291036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94C5CE-E776-4027-B254-63CAAB121684}"/>
                  </a:ext>
                </a:extLst>
              </p:cNvPr>
              <p:cNvSpPr txBox="1"/>
              <p:nvPr/>
            </p:nvSpPr>
            <p:spPr bwMode="auto">
              <a:xfrm rot="16200000">
                <a:off x="1902142" y="4030789"/>
                <a:ext cx="686492" cy="281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Aloha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B46181-12B0-4B7D-A8A0-53831BEEC8C3}"/>
                  </a:ext>
                </a:extLst>
              </p:cNvPr>
              <p:cNvSpPr txBox="1"/>
              <p:nvPr/>
            </p:nvSpPr>
            <p:spPr bwMode="auto">
              <a:xfrm rot="16200000">
                <a:off x="2107136" y="3833609"/>
                <a:ext cx="1051276" cy="281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Star Wars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93BB3C-00B7-4B54-821C-A68D458E4ABD}"/>
                  </a:ext>
                </a:extLst>
              </p:cNvPr>
              <p:cNvSpPr txBox="1"/>
              <p:nvPr/>
            </p:nvSpPr>
            <p:spPr bwMode="auto">
              <a:xfrm rot="16200000">
                <a:off x="2437624" y="3747974"/>
                <a:ext cx="1101560" cy="46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American Pie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7C8090-271A-4E99-A136-9631D49CD844}"/>
                  </a:ext>
                </a:extLst>
              </p:cNvPr>
              <p:cNvSpPr txBox="1"/>
              <p:nvPr/>
            </p:nvSpPr>
            <p:spPr bwMode="auto">
              <a:xfrm rot="16200000">
                <a:off x="2795564" y="3723847"/>
                <a:ext cx="1096185" cy="46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Hunger Games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D1E893-476E-41CA-BFFB-DB6F2B566A14}"/>
                  </a:ext>
                </a:extLst>
              </p:cNvPr>
              <p:cNvSpPr txBox="1"/>
              <p:nvPr/>
            </p:nvSpPr>
            <p:spPr bwMode="auto">
              <a:xfrm rot="16200000">
                <a:off x="3304263" y="3829169"/>
                <a:ext cx="874783" cy="46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Silver Linings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AF0128-9B34-418E-A45D-D7FEEB71FD13}"/>
                  </a:ext>
                </a:extLst>
              </p:cNvPr>
              <p:cNvSpPr txBox="1"/>
              <p:nvPr/>
            </p:nvSpPr>
            <p:spPr bwMode="auto">
              <a:xfrm rot="16200000">
                <a:off x="3655781" y="3717124"/>
                <a:ext cx="1082741" cy="46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Maze Runner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E271C7-FA23-4FFA-9B91-A53E6644A409}"/>
                  </a:ext>
                </a:extLst>
              </p:cNvPr>
              <p:cNvSpPr txBox="1"/>
              <p:nvPr/>
            </p:nvSpPr>
            <p:spPr bwMode="auto">
              <a:xfrm>
                <a:off x="1104678" y="4449779"/>
                <a:ext cx="875034" cy="28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User 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DE7C3A-441D-43F4-932F-2FE1959FF083}"/>
                  </a:ext>
                </a:extLst>
              </p:cNvPr>
              <p:cNvSpPr txBox="1"/>
              <p:nvPr/>
            </p:nvSpPr>
            <p:spPr bwMode="auto">
              <a:xfrm>
                <a:off x="1104678" y="4808186"/>
                <a:ext cx="875034" cy="28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User 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75E4D7-192C-4A35-B4FE-C64CF4E1D4C2}"/>
                  </a:ext>
                </a:extLst>
              </p:cNvPr>
              <p:cNvSpPr txBox="1"/>
              <p:nvPr/>
            </p:nvSpPr>
            <p:spPr bwMode="auto">
              <a:xfrm>
                <a:off x="1104678" y="5085184"/>
                <a:ext cx="875034" cy="28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User 3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510C58-D0C2-4F29-AEB9-89DB8FF32190}"/>
                  </a:ext>
                </a:extLst>
              </p:cNvPr>
              <p:cNvSpPr txBox="1"/>
              <p:nvPr/>
            </p:nvSpPr>
            <p:spPr bwMode="auto">
              <a:xfrm>
                <a:off x="1104679" y="5410188"/>
                <a:ext cx="1029987" cy="28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User 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840EB8-84DE-4104-B93D-70823DF8A72D}"/>
                  </a:ext>
                </a:extLst>
              </p:cNvPr>
              <p:cNvSpPr txBox="1"/>
              <p:nvPr/>
            </p:nvSpPr>
            <p:spPr bwMode="auto">
              <a:xfrm>
                <a:off x="1104679" y="5746401"/>
                <a:ext cx="1029987" cy="28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User 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3E5F14-5F34-424E-B4B6-EA750FDB277C}"/>
                  </a:ext>
                </a:extLst>
              </p:cNvPr>
              <p:cNvSpPr txBox="1"/>
              <p:nvPr/>
            </p:nvSpPr>
            <p:spPr bwMode="auto">
              <a:xfrm>
                <a:off x="1104679" y="6034432"/>
                <a:ext cx="1029987" cy="283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206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User 6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EFF16B-2E39-4945-AB05-5188A549B77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165" y="2420888"/>
              <a:ext cx="2156819" cy="1716056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40EC05D-8291-475F-B929-02FD349D1C40}"/>
              </a:ext>
            </a:extLst>
          </p:cNvPr>
          <p:cNvSpPr txBox="1"/>
          <p:nvPr/>
        </p:nvSpPr>
        <p:spPr>
          <a:xfrm>
            <a:off x="4644008" y="2744088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exercise2_usermovie.mat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its SVD</a:t>
            </a:r>
          </a:p>
        </p:txBody>
      </p:sp>
    </p:spTree>
    <p:extLst>
      <p:ext uri="{BB962C8B-B14F-4D97-AF65-F5344CB8AC3E}">
        <p14:creationId xmlns:p14="http://schemas.microsoft.com/office/powerpoint/2010/main" val="23237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79578D-339F-4123-824E-9F8DF9F2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12776"/>
            <a:ext cx="9073008" cy="3672408"/>
          </a:xfrm>
        </p:spPr>
        <p:txBody>
          <a:bodyPr/>
          <a:lstStyle/>
          <a:p>
            <a:r>
              <a:rPr lang="en-US" dirty="0"/>
              <a:t>Given the following document-term matrix, find the related documents and what they </a:t>
            </a:r>
          </a:p>
          <a:p>
            <a:r>
              <a:rPr lang="en-US" dirty="0"/>
              <a:t>are about.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11AD2-CCD6-41D1-8D22-1AAFC39F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60375"/>
            <a:ext cx="7440488" cy="576263"/>
          </a:xfrm>
        </p:spPr>
        <p:txBody>
          <a:bodyPr/>
          <a:lstStyle/>
          <a:p>
            <a:pPr defTabSz="685800" eaLnBrk="1" hangingPunct="1">
              <a:lnSpc>
                <a:spcPct val="90000"/>
              </a:lnSpc>
            </a:pPr>
            <a:r>
              <a:rPr lang="en-US" sz="1700" b="1" kern="1200" dirty="0">
                <a:solidFill>
                  <a:srgbClr val="F15922"/>
                </a:solidFill>
                <a:ea typeface="+mj-ea"/>
              </a:rPr>
              <a:t>Exercise 3: Text Mining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D874654-E7C3-4371-A7BF-885BF9CA7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121137"/>
            <a:ext cx="3826163" cy="16520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E9C16A-FD17-47D9-8061-854E58998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8" y="2107318"/>
            <a:ext cx="4575547" cy="18257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0E1CAAE-2742-4A1D-8E5B-4370CD7C2279}"/>
              </a:ext>
            </a:extLst>
          </p:cNvPr>
          <p:cNvSpPr txBox="1"/>
          <p:nvPr/>
        </p:nvSpPr>
        <p:spPr>
          <a:xfrm>
            <a:off x="3116479" y="4011161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exercise3_docterm.mat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its SVD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FE43E2-CFED-45F5-B9C2-50EF77D90B18}"/>
              </a:ext>
            </a:extLst>
          </p:cNvPr>
          <p:cNvSpPr txBox="1"/>
          <p:nvPr/>
        </p:nvSpPr>
        <p:spPr>
          <a:xfrm>
            <a:off x="107504" y="5517232"/>
            <a:ext cx="4459833" cy="461665"/>
          </a:xfrm>
          <a:prstGeom prst="rect">
            <a:avLst/>
          </a:prstGeom>
          <a:solidFill>
            <a:srgbClr val="00339A">
              <a:alpha val="25000"/>
            </a:srgbClr>
          </a:solidFill>
        </p:spPr>
        <p:txBody>
          <a:bodyPr wrap="square" rtlCol="0">
            <a:spAutoFit/>
          </a:bodyPr>
          <a:lstStyle/>
          <a:p>
            <a:endParaRPr lang="en-US" sz="1200" b="1" dirty="0">
              <a:solidFill>
                <a:srgbClr val="000000"/>
              </a:solidFill>
            </a:endParaRPr>
          </a:p>
          <a:p>
            <a:r>
              <a:rPr lang="en-US" sz="1200" b="1" dirty="0">
                <a:solidFill>
                  <a:srgbClr val="901A1E"/>
                </a:solidFill>
              </a:rPr>
              <a:t>Document 8: </a:t>
            </a:r>
            <a:r>
              <a:rPr lang="en-US" sz="1200" b="1" dirty="0">
                <a:solidFill>
                  <a:srgbClr val="000000"/>
                </a:solidFill>
              </a:rPr>
              <a:t>Tiger</a:t>
            </a:r>
            <a:r>
              <a:rPr lang="en-US" sz="1200" dirty="0">
                <a:solidFill>
                  <a:srgbClr val="000000"/>
                </a:solidFill>
              </a:rPr>
              <a:t> back to </a:t>
            </a:r>
            <a:r>
              <a:rPr lang="en-US" sz="1200" b="1" dirty="0">
                <a:solidFill>
                  <a:srgbClr val="000000"/>
                </a:solidFill>
              </a:rPr>
              <a:t>golf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CA6C28-0B13-4778-BA1C-DA5C55FDFB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7" y="6151254"/>
            <a:ext cx="5611389" cy="334960"/>
          </a:xfrm>
          <a:prstGeom prst="rect">
            <a:avLst/>
          </a:prstGeom>
          <a:noFill/>
          <a:ln/>
          <a:effectLst/>
        </p:spPr>
      </p:pic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BBD02A8E-E743-4AEF-9FE6-E514FAC573DA}"/>
              </a:ext>
            </a:extLst>
          </p:cNvPr>
          <p:cNvSpPr txBox="1">
            <a:spLocks/>
          </p:cNvSpPr>
          <p:nvPr/>
        </p:nvSpPr>
        <p:spPr bwMode="auto">
          <a:xfrm>
            <a:off x="108680" y="5085183"/>
            <a:ext cx="9073008" cy="354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212121"/>
                </a:solidFill>
                <a:latin typeface="+mn-lt"/>
                <a:ea typeface="ＭＳ Ｐゴシック" pitchFamily="-65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212121"/>
                </a:solidFill>
                <a:latin typeface="+mn-lt"/>
                <a:ea typeface="ＭＳ Ｐゴシック" pitchFamily="-65" charset="-128"/>
              </a:defRPr>
            </a:lvl2pPr>
            <a:lvl3pPr marL="1146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21212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21212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21212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21212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21212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21212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212121"/>
                </a:solidFill>
                <a:latin typeface="+mn-lt"/>
              </a:defRPr>
            </a:lvl9pPr>
          </a:lstStyle>
          <a:p>
            <a:r>
              <a:rPr lang="en-US" kern="0" dirty="0"/>
              <a:t>Which group does this document belong to?</a:t>
            </a:r>
          </a:p>
        </p:txBody>
      </p:sp>
    </p:spTree>
    <p:extLst>
      <p:ext uri="{BB962C8B-B14F-4D97-AF65-F5344CB8AC3E}">
        <p14:creationId xmlns:p14="http://schemas.microsoft.com/office/powerpoint/2010/main" val="8738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D11AD2-CCD6-41D1-8D22-1AAFC39F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60375"/>
            <a:ext cx="7440488" cy="576263"/>
          </a:xfrm>
        </p:spPr>
        <p:txBody>
          <a:bodyPr>
            <a:normAutofit/>
          </a:bodyPr>
          <a:lstStyle/>
          <a:p>
            <a:pPr defTabSz="685800" eaLnBrk="1" hangingPunct="1">
              <a:lnSpc>
                <a:spcPct val="90000"/>
              </a:lnSpc>
            </a:pPr>
            <a:r>
              <a:rPr lang="en-US" sz="1700" b="1" kern="1200" dirty="0">
                <a:solidFill>
                  <a:srgbClr val="F15922"/>
                </a:solidFill>
                <a:ea typeface="+mj-ea"/>
              </a:rPr>
              <a:t>Exercise 4: Metabolomics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937928-4EDE-478F-B6A1-F7A20BAEC6CE}"/>
              </a:ext>
            </a:extLst>
          </p:cNvPr>
          <p:cNvSpPr/>
          <p:nvPr/>
        </p:nvSpPr>
        <p:spPr>
          <a:xfrm>
            <a:off x="251520" y="1268760"/>
            <a:ext cx="3319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+mj-lt"/>
                <a:cs typeface="+mn-cs"/>
              </a:rPr>
              <a:t>Some are fed with 10g apple while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+mj-lt"/>
              </a:rPr>
              <a:t>some are controls (no apple)</a:t>
            </a:r>
            <a:endParaRPr lang="en-US" sz="1400" kern="0" dirty="0">
              <a:solidFill>
                <a:srgbClr val="FF0000"/>
              </a:solidFill>
              <a:latin typeface="+mj-lt"/>
              <a:cs typeface="+mn-cs"/>
            </a:endParaRPr>
          </a:p>
        </p:txBody>
      </p:sp>
      <p:sp>
        <p:nvSpPr>
          <p:cNvPr id="13" name="Right Arrow 26">
            <a:extLst>
              <a:ext uri="{FF2B5EF4-FFF2-40B4-BE49-F238E27FC236}">
                <a16:creationId xmlns:a16="http://schemas.microsoft.com/office/drawing/2014/main" id="{C9F8115D-07CC-4140-B8CA-AE14BE11B5B3}"/>
              </a:ext>
            </a:extLst>
          </p:cNvPr>
          <p:cNvSpPr/>
          <p:nvPr/>
        </p:nvSpPr>
        <p:spPr>
          <a:xfrm>
            <a:off x="1835696" y="2348880"/>
            <a:ext cx="288032" cy="271699"/>
          </a:xfrm>
          <a:prstGeom prst="rightArrow">
            <a:avLst/>
          </a:prstGeom>
          <a:solidFill>
            <a:srgbClr val="901A1E"/>
          </a:solidFill>
          <a:ln>
            <a:solidFill>
              <a:srgbClr val="901A1E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 1" descr="C:\Users\gozg\Pictures\rats food.jpg">
            <a:extLst>
              <a:ext uri="{FF2B5EF4-FFF2-40B4-BE49-F238E27FC236}">
                <a16:creationId xmlns:a16="http://schemas.microsoft.com/office/drawing/2014/main" id="{1DFBDF72-DF91-4045-929E-5C10D70FE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1269521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 2">
            <a:extLst>
              <a:ext uri="{FF2B5EF4-FFF2-40B4-BE49-F238E27FC236}">
                <a16:creationId xmlns:a16="http://schemas.microsoft.com/office/drawing/2014/main" id="{705528FD-CC7D-4D39-A336-79440B64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2132856"/>
            <a:ext cx="8348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4CAC0D-EF2F-4D94-AB62-02D349D66393}"/>
              </a:ext>
            </a:extLst>
          </p:cNvPr>
          <p:cNvGrpSpPr/>
          <p:nvPr/>
        </p:nvGrpSpPr>
        <p:grpSpPr>
          <a:xfrm>
            <a:off x="3512335" y="1556830"/>
            <a:ext cx="5524161" cy="1472561"/>
            <a:chOff x="3296311" y="2492934"/>
            <a:chExt cx="5524161" cy="1472561"/>
          </a:xfrm>
        </p:grpSpPr>
        <p:sp>
          <p:nvSpPr>
            <p:cNvPr id="17" name="Right Arrow 30 1">
              <a:extLst>
                <a:ext uri="{FF2B5EF4-FFF2-40B4-BE49-F238E27FC236}">
                  <a16:creationId xmlns:a16="http://schemas.microsoft.com/office/drawing/2014/main" id="{CE6FEA75-FD56-4799-9143-F8A71F166D46}"/>
                </a:ext>
              </a:extLst>
            </p:cNvPr>
            <p:cNvSpPr/>
            <p:nvPr/>
          </p:nvSpPr>
          <p:spPr>
            <a:xfrm>
              <a:off x="3347864" y="3356992"/>
              <a:ext cx="288032" cy="271699"/>
            </a:xfrm>
            <a:prstGeom prst="rightArrow">
              <a:avLst/>
            </a:prstGeom>
            <a:solidFill>
              <a:srgbClr val="901A1E"/>
            </a:solidFill>
            <a:ln>
              <a:solidFill>
                <a:srgbClr val="901A1E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84329129-1EBD-458A-AFC9-B2F572EE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" t="20103" r="7530" b="5440"/>
            <a:stretch>
              <a:fillRect/>
            </a:stretch>
          </p:blipFill>
          <p:spPr bwMode="auto">
            <a:xfrm>
              <a:off x="3812255" y="3147871"/>
              <a:ext cx="1800200" cy="817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ight Arrow 30 2">
              <a:extLst>
                <a:ext uri="{FF2B5EF4-FFF2-40B4-BE49-F238E27FC236}">
                  <a16:creationId xmlns:a16="http://schemas.microsoft.com/office/drawing/2014/main" id="{7497D244-E490-4FC4-A9BF-CEFD5B396728}"/>
                </a:ext>
              </a:extLst>
            </p:cNvPr>
            <p:cNvSpPr/>
            <p:nvPr/>
          </p:nvSpPr>
          <p:spPr>
            <a:xfrm>
              <a:off x="5724128" y="3356992"/>
              <a:ext cx="288032" cy="271699"/>
            </a:xfrm>
            <a:prstGeom prst="rightArrow">
              <a:avLst/>
            </a:prstGeom>
            <a:solidFill>
              <a:srgbClr val="901A1E"/>
            </a:solidFill>
            <a:ln>
              <a:solidFill>
                <a:srgbClr val="901A1E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2C5FC0-4D25-46F7-BC4C-E42FF74141BE}"/>
                </a:ext>
              </a:extLst>
            </p:cNvPr>
            <p:cNvSpPr/>
            <p:nvPr/>
          </p:nvSpPr>
          <p:spPr>
            <a:xfrm>
              <a:off x="6466095" y="3134065"/>
              <a:ext cx="2354377" cy="1509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CD5A03B-CB79-43E7-A38D-7FB8A52F0DFA}"/>
                </a:ext>
              </a:extLst>
            </p:cNvPr>
            <p:cNvSpPr/>
            <p:nvPr/>
          </p:nvSpPr>
          <p:spPr>
            <a:xfrm>
              <a:off x="7092280" y="2761183"/>
              <a:ext cx="11840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+mj-lt"/>
                  <a:cs typeface="+mn-cs"/>
                </a:rPr>
                <a:t>features</a:t>
              </a:r>
              <a:endParaRPr lang="en-US" sz="1400" b="1" kern="0" dirty="0">
                <a:solidFill>
                  <a:srgbClr val="FF0000"/>
                </a:solidFill>
                <a:latin typeface="+mj-lt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59973B-A283-4E92-A61B-A9E216F1D4E1}"/>
                </a:ext>
              </a:extLst>
            </p:cNvPr>
            <p:cNvSpPr/>
            <p:nvPr/>
          </p:nvSpPr>
          <p:spPr>
            <a:xfrm>
              <a:off x="3296311" y="2492934"/>
              <a:ext cx="27067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+mj-lt"/>
                  <a:cs typeface="+mn-cs"/>
                </a:rPr>
                <a:t>Liquid Chromatography-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+mj-lt"/>
                </a:rPr>
                <a:t>Mass Spectrometry (LC-MS)</a:t>
              </a:r>
              <a:endParaRPr lang="en-US" sz="1400" kern="0" dirty="0">
                <a:solidFill>
                  <a:sysClr val="windowText" lastClr="000000"/>
                </a:solidFill>
                <a:latin typeface="+mj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>
                <a:solidFill>
                  <a:srgbClr val="FF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8FA557-2DC8-4F10-A42B-5465CCF2C179}"/>
              </a:ext>
            </a:extLst>
          </p:cNvPr>
          <p:cNvGrpSpPr/>
          <p:nvPr/>
        </p:nvGrpSpPr>
        <p:grpSpPr>
          <a:xfrm>
            <a:off x="403920" y="1930414"/>
            <a:ext cx="8632576" cy="1621493"/>
            <a:chOff x="187896" y="2866518"/>
            <a:chExt cx="8632576" cy="1621493"/>
          </a:xfrm>
        </p:grpSpPr>
        <p:pic>
          <p:nvPicPr>
            <p:cNvPr id="30" name="Picture 2 3">
              <a:extLst>
                <a:ext uri="{FF2B5EF4-FFF2-40B4-BE49-F238E27FC236}">
                  <a16:creationId xmlns:a16="http://schemas.microsoft.com/office/drawing/2014/main" id="{560ECC6A-1260-4B1E-B4FC-5FD855BC1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98413" y="3267066"/>
              <a:ext cx="83488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 4">
              <a:extLst>
                <a:ext uri="{FF2B5EF4-FFF2-40B4-BE49-F238E27FC236}">
                  <a16:creationId xmlns:a16="http://schemas.microsoft.com/office/drawing/2014/main" id="{ACA1AAB6-FB8E-4C60-9D33-D49BA4523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92576" y="3420833"/>
              <a:ext cx="83488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2 5">
              <a:extLst>
                <a:ext uri="{FF2B5EF4-FFF2-40B4-BE49-F238E27FC236}">
                  <a16:creationId xmlns:a16="http://schemas.microsoft.com/office/drawing/2014/main" id="{280DC65F-1EC9-4CFA-A7DD-16A47DB08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86739" y="3573611"/>
              <a:ext cx="83488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E187C36-0B4F-471A-B943-97105EB90CC6}"/>
                </a:ext>
              </a:extLst>
            </p:cNvPr>
            <p:cNvSpPr/>
            <p:nvPr/>
          </p:nvSpPr>
          <p:spPr>
            <a:xfrm>
              <a:off x="6466095" y="3286465"/>
              <a:ext cx="2354377" cy="69689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ECB3DC-D9B1-4014-BEEA-794D10EBA8B6}"/>
                </a:ext>
              </a:extLst>
            </p:cNvPr>
            <p:cNvSpPr/>
            <p:nvPr/>
          </p:nvSpPr>
          <p:spPr>
            <a:xfrm rot="16200000">
              <a:off x="5679463" y="3304637"/>
              <a:ext cx="11840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+mj-lt"/>
                  <a:cs typeface="+mn-cs"/>
                </a:rPr>
                <a:t>samples</a:t>
              </a:r>
              <a:endParaRPr lang="en-US" sz="1400" b="1" kern="0" dirty="0">
                <a:solidFill>
                  <a:srgbClr val="FF0000"/>
                </a:solidFill>
                <a:latin typeface="+mj-lt"/>
                <a:cs typeface="+mn-cs"/>
              </a:endParaRPr>
            </a:p>
          </p:txBody>
        </p:sp>
        <p:pic>
          <p:nvPicPr>
            <p:cNvPr id="35" name="Picture 2 6" descr="C:\Users\gozg\Pictures\rats food.jpg">
              <a:extLst>
                <a:ext uri="{FF2B5EF4-FFF2-40B4-BE49-F238E27FC236}">
                  <a16:creationId xmlns:a16="http://schemas.microsoft.com/office/drawing/2014/main" id="{7D26088E-887B-412F-8B76-F98D50203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3149352"/>
              <a:ext cx="1269521" cy="100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 7" descr="C:\Users\gozg\Pictures\rats food.jpg">
              <a:extLst>
                <a:ext uri="{FF2B5EF4-FFF2-40B4-BE49-F238E27FC236}">
                  <a16:creationId xmlns:a16="http://schemas.microsoft.com/office/drawing/2014/main" id="{A1C268DF-FA2B-4D6C-B48A-F331E3E60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3301752"/>
              <a:ext cx="1269521" cy="100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 8" descr="C:\Users\gozg\Pictures\rats food.jpg">
              <a:extLst>
                <a:ext uri="{FF2B5EF4-FFF2-40B4-BE49-F238E27FC236}">
                  <a16:creationId xmlns:a16="http://schemas.microsoft.com/office/drawing/2014/main" id="{CD445EDD-7A0E-43A0-A4AE-A05BE83B8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96" y="3454152"/>
              <a:ext cx="1269521" cy="100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9B348F28-1A20-4834-B622-0BCC3C8F7B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lum bright="70000" contrast="-70000"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08" y="2532120"/>
            <a:ext cx="235005" cy="204765"/>
          </a:xfrm>
          <a:prstGeom prst="rect">
            <a:avLst/>
          </a:prstGeom>
          <a:noFill/>
          <a:ln/>
          <a:effectLst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03B038E-26AB-4153-9B24-56140CF4AD17}"/>
              </a:ext>
            </a:extLst>
          </p:cNvPr>
          <p:cNvSpPr txBox="1"/>
          <p:nvPr/>
        </p:nvSpPr>
        <p:spPr>
          <a:xfrm>
            <a:off x="403920" y="3935271"/>
            <a:ext cx="8560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exercise4_metabolomics.mat</a:t>
            </a:r>
          </a:p>
          <a:p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singular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the best rank-r approximation that represents the 80% of the “energy”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group the samples based on apple consumption (Class1:10g apple, Class2: no apple)?</a:t>
            </a:r>
          </a:p>
        </p:txBody>
      </p:sp>
    </p:spTree>
    <p:extLst>
      <p:ext uri="{BB962C8B-B14F-4D97-AF65-F5344CB8AC3E}">
        <p14:creationId xmlns:p14="http://schemas.microsoft.com/office/powerpoint/2010/main" val="16132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-36512" y="260648"/>
            <a:ext cx="8784976" cy="576263"/>
          </a:xfrm>
        </p:spPr>
        <p:txBody>
          <a:bodyPr>
            <a:normAutofit/>
          </a:bodyPr>
          <a:lstStyle/>
          <a:p>
            <a:pPr defTabSz="685800" eaLnBrk="1" hangingPunct="1">
              <a:lnSpc>
                <a:spcPct val="90000"/>
              </a:lnSpc>
            </a:pPr>
            <a:r>
              <a:rPr lang="en-US" sz="1700" b="1" kern="1200" dirty="0">
                <a:solidFill>
                  <a:srgbClr val="F15922"/>
                </a:solidFill>
                <a:ea typeface="+mj-ea"/>
              </a:rPr>
              <a:t>  Exercise 5: </a:t>
            </a:r>
            <a:r>
              <a:rPr lang="en-US" sz="1700" b="1" kern="1200" dirty="0" smtClean="0">
                <a:solidFill>
                  <a:srgbClr val="F15922"/>
                </a:solidFill>
                <a:ea typeface="+mj-ea"/>
              </a:rPr>
              <a:t>Link </a:t>
            </a:r>
            <a:r>
              <a:rPr lang="en-US" sz="1700" b="1" kern="1200" dirty="0">
                <a:solidFill>
                  <a:srgbClr val="F15922"/>
                </a:solidFill>
                <a:ea typeface="+mj-ea"/>
              </a:rPr>
              <a:t>Prediction using the DBLP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0768"/>
            <a:ext cx="7628731" cy="48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-36512" y="260648"/>
            <a:ext cx="8784976" cy="576263"/>
          </a:xfrm>
        </p:spPr>
        <p:txBody>
          <a:bodyPr>
            <a:normAutofit/>
          </a:bodyPr>
          <a:lstStyle/>
          <a:p>
            <a:pPr defTabSz="685800" eaLnBrk="1" hangingPunct="1">
              <a:lnSpc>
                <a:spcPct val="90000"/>
              </a:lnSpc>
            </a:pPr>
            <a:r>
              <a:rPr lang="en-US" sz="1700" b="1" dirty="0"/>
              <a:t>  </a:t>
            </a:r>
            <a:r>
              <a:rPr lang="en-US" sz="1700" b="1" dirty="0" smtClean="0"/>
              <a:t>Exercise 6: Solving </a:t>
            </a:r>
            <a:r>
              <a:rPr lang="en-US" sz="1700" b="1" dirty="0"/>
              <a:t>Least Squares using SVD</a:t>
            </a:r>
          </a:p>
        </p:txBody>
      </p:sp>
    </p:spTree>
    <p:extLst>
      <p:ext uri="{BB962C8B-B14F-4D97-AF65-F5344CB8AC3E}">
        <p14:creationId xmlns:p14="http://schemas.microsoft.com/office/powerpoint/2010/main" val="18758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7.274"/>
  <p:tag name="ORIGINALWIDTH" val="2271.466"/>
  <p:tag name="OUTPUTDPI" val="1200"/>
  <p:tag name="LATEXADDIN" val="\documentclass{slides}\pagestyle{empty}&#10;\usepackage{color}&#10;\definecolor{green}{rgb}{0,0.6,0}&#10;\newcommand{\red}[1]{{\color{red}#1}}&#10;\newcommand{\blue}[1]{{\color{blue}#1}}&#10;\newcommand{\green}[1]{{\color{green}#1}}&#10;\input{input-packages}&#10;\input{input-definitions}&#10;\begin{document}&#10;\begin{displaymath}&#10;\left[&#10; \begin{array}{cccccc}&#10;5 &amp; 2 &amp; 4 &amp;  1 &amp;  3  &amp;  2 \\&#10;1 &amp; 4 &amp; 1 &amp;  4 &amp;  1  &amp;  4 \\&#10;3 &amp; 1 &amp; 5 &amp;  2 &amp;  5  &amp;  2 \\&#10;1 &amp; 4 &amp; 1 &amp;  5 &amp;  3  &amp;  4 \\&#10;3 &amp; 1 &amp; 4 &amp;  2 &amp;  3  &amp;  2 \\&#10;2 &amp; 4 &amp; 2 &amp;  4 &amp;  2  &amp;  4 \\&#10;\end{array}&#10;\right]&#10;\end{displaymath}&#10;\end{document}&#10;"/>
  <p:tag name="IGUANATEXSIZE" val="20"/>
  <p:tag name="IGUANATEXCURSOR" val="498"/>
  <p:tag name="TRANSPARENCY" val="True"/>
  <p:tag name="FILENAME" val=""/>
  <p:tag name="INPUTTYPE" val="0"/>
  <p:tag name="LATEXENGINEID" val="0"/>
  <p:tag name="TEMPFOLDER" val="C:\Users\Evrim\Documents\Talks\2017_August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7.7015"/>
  <p:tag name="ORIGINALWIDTH" val="6494.938"/>
  <p:tag name="OUTPUTDPI" val="1200"/>
  <p:tag name="LATEXADDIN" val="\documentclass{slides}\pagestyle{empty}&#10;\usepackage{color}&#10;\definecolor{green}{rgb}{0,0.6,0}&#10;\newcommand{\red}[1]{{\color{red}#1}}&#10;\newcommand{\blue}[1]{{\color{blue}#1}}&#10;\newcommand{\green}[1]{{\color{green}#1}}&#10;\input{input-packages}&#10;\input{input-definitions}&#10;\begin{document}&#10;\begin{displaymath}&#10;\V{q}\Tra=\left[&#10; \begin{array}{cccccccccccccccc}&#10;1 &amp; 0 &amp; 0 &amp;  1 &amp;  0  &amp;  0 &amp;  0  &amp;   0  &amp; 0  &amp;   0  &amp;   0 &amp;  0 &amp;  0 &amp; 0  &amp;  0  &amp;  0 \\&#10;\end{array}&#10;\right]&#10;\end{displaymath}&#10;\end{document}&#10;"/>
  <p:tag name="IGUANATEXSIZE" val="20"/>
  <p:tag name="IGUANATEXCURSOR" val="308"/>
  <p:tag name="TRANSPARENCY" val="True"/>
  <p:tag name="FILENAME" val=""/>
  <p:tag name="INPUTTYPE" val="0"/>
  <p:tag name="LATEXENGINEID" val="0"/>
  <p:tag name="TEMPFOLDER" val="C:\Users\Evrim\Documents\Teaching\NLA_2017\Lecture1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7.7278"/>
  <p:tag name="ORIGINALWIDTH" val="203.9745"/>
  <p:tag name="OUTPUTDPI" val="1200"/>
  <p:tag name="LATEXADDIN" val="\documentclass{slides}\pagestyle{empty}&#10;\usepackage{color}&#10;\definecolor{green}{rgb}{0,0.6,0}&#10;\definecolor{white}{rgb}{0,0,0}&#10;\newcommand{\white}[1]{{\color{white}#1}}&#10;\newcommand{\red}[1]{{\color{red}#1}}&#10;\newcommand{\blue}[1]{{\color{blue}#1}}&#10;\newcommand{\green}[1]{{\color{green}#1}}&#10;\input{input-packages}&#10;\input{input-definitions}&#10;\begin{document}&#10;\begin{displaymath}&#10;\white{\M{X}}&#10;\end{displaymath}&#10;\end{document}&#10;"/>
  <p:tag name="IGUANATEXSIZE" val="20"/>
  <p:tag name="IGUANATEXCURSOR" val="384"/>
  <p:tag name="TRANSPARENCY" val="True"/>
  <p:tag name="FILENAME" val=""/>
  <p:tag name="INPUTTYPE" val="0"/>
  <p:tag name="LATEXENGINEID" val="0"/>
  <p:tag name="TEMPFOLDER" val="C:\Users\Evrim\Documents\Teaching\NLA_2017\Lecture1\"/>
</p:tagLst>
</file>

<file path=ppt/theme/theme1.xml><?xml version="1.0" encoding="utf-8"?>
<a:theme xmlns:a="http://schemas.openxmlformats.org/drawingml/2006/main" name="Office Theme">
  <a:themeElements>
    <a:clrScheme name="Simulafa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5922"/>
      </a:accent1>
      <a:accent2>
        <a:srgbClr val="ED7D31"/>
      </a:accent2>
      <a:accent3>
        <a:srgbClr val="7F7F7F"/>
      </a:accent3>
      <a:accent4>
        <a:srgbClr val="BFBFBF"/>
      </a:accent4>
      <a:accent5>
        <a:srgbClr val="F4B183"/>
      </a:accent5>
      <a:accent6>
        <a:srgbClr val="833C0B"/>
      </a:accent6>
      <a:hlink>
        <a:srgbClr val="F15922"/>
      </a:hlink>
      <a:folHlink>
        <a:srgbClr val="ED7D31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ula Powerpoint Template PC.potx" id="{29104C53-9DE7-4276-B7BB-E0EA6A8582B3}" vid="{21091EBE-7EF0-47E6-A862-8698257F9680}"/>
    </a:ext>
  </a:extLst>
</a:theme>
</file>

<file path=ppt/theme/theme2.xml><?xml version="1.0" encoding="utf-8"?>
<a:theme xmlns:a="http://schemas.openxmlformats.org/drawingml/2006/main" name="ku_dk">
  <a:themeElements>
    <a:clrScheme name="ku_dk 1">
      <a:dk1>
        <a:srgbClr val="6E6E6E"/>
      </a:dk1>
      <a:lt1>
        <a:srgbClr val="FFFFFF"/>
      </a:lt1>
      <a:dk2>
        <a:srgbClr val="933027"/>
      </a:dk2>
      <a:lt2>
        <a:srgbClr val="6E6E6E"/>
      </a:lt2>
      <a:accent1>
        <a:srgbClr val="933027"/>
      </a:accent1>
      <a:accent2>
        <a:srgbClr val="B2523C"/>
      </a:accent2>
      <a:accent3>
        <a:srgbClr val="FFFFFF"/>
      </a:accent3>
      <a:accent4>
        <a:srgbClr val="5D5D5D"/>
      </a:accent4>
      <a:accent5>
        <a:srgbClr val="C8ADAC"/>
      </a:accent5>
      <a:accent6>
        <a:srgbClr val="A14935"/>
      </a:accent6>
      <a:hlink>
        <a:srgbClr val="C98872"/>
      </a:hlink>
      <a:folHlink>
        <a:srgbClr val="E3C3B6"/>
      </a:folHlink>
    </a:clrScheme>
    <a:fontScheme name="ku_d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u_dk 1">
        <a:dk1>
          <a:srgbClr val="6E6E6E"/>
        </a:dk1>
        <a:lt1>
          <a:srgbClr val="FFFFFF"/>
        </a:lt1>
        <a:dk2>
          <a:srgbClr val="933027"/>
        </a:dk2>
        <a:lt2>
          <a:srgbClr val="6E6E6E"/>
        </a:lt2>
        <a:accent1>
          <a:srgbClr val="933027"/>
        </a:accent1>
        <a:accent2>
          <a:srgbClr val="B2523C"/>
        </a:accent2>
        <a:accent3>
          <a:srgbClr val="FFFFFF"/>
        </a:accent3>
        <a:accent4>
          <a:srgbClr val="5D5D5D"/>
        </a:accent4>
        <a:accent5>
          <a:srgbClr val="C8ADAC"/>
        </a:accent5>
        <a:accent6>
          <a:srgbClr val="A14935"/>
        </a:accent6>
        <a:hlink>
          <a:srgbClr val="C98872"/>
        </a:hlink>
        <a:folHlink>
          <a:srgbClr val="E3C3B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37273</TotalTime>
  <Words>292</Words>
  <Application>Microsoft Office PowerPoint</Application>
  <PresentationFormat>On-screen Show (4:3)</PresentationFormat>
  <Paragraphs>56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Verdana</vt:lpstr>
      <vt:lpstr>Calibri Light</vt:lpstr>
      <vt:lpstr>Calibri</vt:lpstr>
      <vt:lpstr>ＭＳ Ｐゴシック</vt:lpstr>
      <vt:lpstr>Arial</vt:lpstr>
      <vt:lpstr>Office Theme</vt:lpstr>
      <vt:lpstr>ku_dk</vt:lpstr>
      <vt:lpstr>Custom Design</vt:lpstr>
      <vt:lpstr>Exercise 1: SVD and its properties</vt:lpstr>
      <vt:lpstr>Exercise 2: Recommender Systems</vt:lpstr>
      <vt:lpstr>Exercise 3: Text Mining</vt:lpstr>
      <vt:lpstr>Exercise 4: Metabolomics</vt:lpstr>
      <vt:lpstr>  Exercise 5: Link Prediction using the DBLP data</vt:lpstr>
      <vt:lpstr>  Exercise 6: Solving Least Squares using SVD</vt:lpstr>
    </vt:vector>
  </TitlesOfParts>
  <Company>Københavns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install</dc:creator>
  <cp:lastModifiedBy>Evrim Acar</cp:lastModifiedBy>
  <cp:revision>9387</cp:revision>
  <cp:lastPrinted>2018-06-29T11:36:44Z</cp:lastPrinted>
  <dcterms:created xsi:type="dcterms:W3CDTF">2005-11-10T15:02:29Z</dcterms:created>
  <dcterms:modified xsi:type="dcterms:W3CDTF">2019-06-05T13:22:35Z</dcterms:modified>
</cp:coreProperties>
</file>