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95"/>
          <a:sy d="100" n="95"/>
        </p:scale>
        <p:origin x="182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Xanomeline Model Diagnostic Plots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Tim Bergsma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23 August,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Untransformed and Log-log</a:t>
            </a:r>
          </a:p>
        </p:txBody>
      </p:sp>
      <p:pic>
        <p:nvPicPr>
          <p:cNvPr descr="fig:  diagnostics_files/figure-pptx/IWRES-TIME-IWRES-TIME-un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trendpair(IWRES, TIME, IWRES, TIME, trans2 = c(‘identity’, ‘log10’), symmetric = TRUE)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Full Grid vs Horizontal Grid</a:t>
            </a:r>
          </a:p>
        </p:txBody>
      </p:sp>
      <p:pic>
        <p:nvPicPr>
          <p:cNvPr descr="diagnostics_files/figure-pptx/IWRES-TIME-IWRES-TIME-horizonal-gr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Various Horizontal Reference Lines</a:t>
            </a:r>
          </a:p>
        </p:txBody>
      </p:sp>
      <p:pic>
        <p:nvPicPr>
          <p:cNvPr descr="diagnostics_files/figure-pptx/IWRES-TIME-IWRES-TIME-reference-lin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</a:t>
            </a:r>
          </a:p>
        </p:txBody>
      </p:sp>
      <p:pic>
        <p:nvPicPr>
          <p:cNvPr descr="diagnostics_files/figure-pptx/individu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 – Detailed Panel Strip</a:t>
            </a:r>
          </a:p>
        </p:txBody>
      </p:sp>
      <p:pic>
        <p:nvPicPr>
          <p:cNvPr descr="diagnostics_files/figure-pptx/individuals-detai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717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Diagnostics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 by Arm, per Visit</a:t>
            </a:r>
          </a:p>
        </p:txBody>
      </p:sp>
      <p:pic>
        <p:nvPicPr>
          <p:cNvPr descr="fig:  diagnostics_files/figure-pptx/DV-IPRED-ACTARM-VIS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</a:t>
            </a:r>
          </a:p>
        </p:txBody>
      </p:sp>
      <p:pic>
        <p:nvPicPr>
          <p:cNvPr descr="fig:  diagnostics_files/figure-pptx/DV-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With/without Grids</a:t>
            </a:r>
          </a:p>
        </p:txBody>
      </p:sp>
      <p:pic>
        <p:nvPicPr>
          <p:cNvPr descr="fig:  diagnostics_files/figure-pptx/DV-PRED-grid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Predictions, Log-log</a:t>
            </a:r>
          </a:p>
        </p:txBody>
      </p:sp>
      <p:pic>
        <p:nvPicPr>
          <p:cNvPr descr="fig:  diagnostics_files/figure-pptx/DV-PRED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PRED, trans = ‘log10’)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and Individual Predictions</a:t>
            </a:r>
          </a:p>
        </p:txBody>
      </p:sp>
      <p:pic>
        <p:nvPicPr>
          <p:cNvPr descr="fig:  diagnostics_files/figure-pptx/DV-PRED-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PRED, DV, IPRED)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Untransformed and Log-log</a:t>
            </a:r>
          </a:p>
        </p:txBody>
      </p:sp>
      <p:pic>
        <p:nvPicPr>
          <p:cNvPr descr="fig:  diagnostics_files/figure-pptx/DV-IPRED-DV-IPRED-no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IPRED, DV, IPRED, trans = c(‘identity’,‘log10’))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</a:t>
            </a:r>
          </a:p>
        </p:txBody>
      </p:sp>
      <p:pic>
        <p:nvPicPr>
          <p:cNvPr descr="fig:  diagnostics_files/figure-pptx/IWRES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trendplot(IWRES, TIME) + symmetric()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Title</vt:lpstr>
      <vt:lpstr>Scenarios</vt:lpstr>
      <vt:lpstr>Summary Data</vt:lpstr>
      <vt:lpstr>Figure</vt:lpstr>
      <vt:lpstr>Figure and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Xanomeline Model Diagnostic Plots</dc:title>
  <dc:creator>Tim Bergsma</dc:creator>
  <cp:keywords/>
  <dcterms:created xsi:type="dcterms:W3CDTF">2022-08-23T16:56:52Z</dcterms:created>
  <dcterms:modified xsi:type="dcterms:W3CDTF">2022-08-23T16:56:52Z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23 August, 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