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regular.fntdata"/><Relationship Id="rId25" Type="http://schemas.openxmlformats.org/officeDocument/2006/relationships/slide" Target="slides/slide21.xml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十个中国公司</a:t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1" Type="http://schemas.openxmlformats.org/officeDocument/2006/relationships/image" Target="../media/image20.png"/><Relationship Id="rId10" Type="http://schemas.openxmlformats.org/officeDocument/2006/relationships/image" Target="../media/image24.png"/><Relationship Id="rId12" Type="http://schemas.openxmlformats.org/officeDocument/2006/relationships/image" Target="../media/image22.png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1" Type="http://schemas.openxmlformats.org/officeDocument/2006/relationships/hyperlink" Target="https://github.com/kata-containers/" TargetMode="External"/><Relationship Id="rId10" Type="http://schemas.openxmlformats.org/officeDocument/2006/relationships/hyperlink" Target="https://katacontainers.io/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37944" l="14199" r="44198" t="42662"/>
          <a:stretch/>
        </p:blipFill>
        <p:spPr>
          <a:xfrm>
            <a:off x="-13063" y="-242812"/>
            <a:ext cx="10289974" cy="28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791" y="386861"/>
            <a:ext cx="2739907" cy="10902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561862" y="2741002"/>
            <a:ext cx="506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A41B4"/>
                </a:solidFill>
              </a:rPr>
              <a:t>hyper的开源之路</a:t>
            </a:r>
            <a:endParaRPr b="1" i="0" sz="4000" u="none" cap="none" strike="noStrike">
              <a:solidFill>
                <a:srgbClr val="5A41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4237200" y="3561225"/>
            <a:ext cx="3717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41B4"/>
                </a:solidFill>
              </a:rPr>
              <a:t>从runv到kata containers</a:t>
            </a:r>
            <a:endParaRPr b="0" i="0" sz="2400" u="none" cap="none" strike="noStrike">
              <a:solidFill>
                <a:srgbClr val="5A41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9188" y="5539154"/>
            <a:ext cx="3445511" cy="133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4450" y="4768126"/>
            <a:ext cx="1555750" cy="21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891152" y="4124950"/>
            <a:ext cx="24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41B4"/>
                </a:solidFill>
              </a:rPr>
              <a:t>彭涛 bergwolf@hyper.sh</a:t>
            </a:r>
            <a:endParaRPr sz="1200">
              <a:solidFill>
                <a:srgbClr val="5A41B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A41B4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26925" y="6108050"/>
            <a:ext cx="1363700" cy="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24" y="222067"/>
            <a:ext cx="1264571" cy="450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>
            <a:off x="1998617" y="404947"/>
            <a:ext cx="9666600" cy="0"/>
          </a:xfrm>
          <a:prstGeom prst="straightConnector1">
            <a:avLst/>
          </a:prstGeom>
          <a:noFill/>
          <a:ln cap="flat" cmpd="sng" w="19050">
            <a:solidFill>
              <a:srgbClr val="FFE6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647525" y="1123438"/>
            <a:ext cx="9020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hyper.sh: </a:t>
            </a:r>
            <a:r>
              <a:rPr b="1" lang="en-US" sz="3000">
                <a:solidFill>
                  <a:srgbClr val="5A41B4"/>
                </a:solidFill>
              </a:rPr>
              <a:t>改变未来的最好方式是创造未来</a:t>
            </a:r>
            <a:endParaRPr b="1" sz="3000">
              <a:solidFill>
                <a:srgbClr val="5A41B4"/>
              </a:solidFill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540" y="1954150"/>
            <a:ext cx="8602922" cy="45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24" y="222067"/>
            <a:ext cx="1264571" cy="450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1998617" y="404947"/>
            <a:ext cx="9666600" cy="0"/>
          </a:xfrm>
          <a:prstGeom prst="straightConnector1">
            <a:avLst/>
          </a:prstGeom>
          <a:noFill/>
          <a:ln cap="flat" cmpd="sng" w="19050">
            <a:solidFill>
              <a:srgbClr val="FFE6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647525" y="1123547"/>
            <a:ext cx="9020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hyper.sh: </a:t>
            </a:r>
            <a:r>
              <a:rPr b="1" lang="en-US" sz="3000">
                <a:solidFill>
                  <a:srgbClr val="5A41B4"/>
                </a:solidFill>
              </a:rPr>
              <a:t>改变未来的最好方式是创造未来</a:t>
            </a:r>
            <a:endParaRPr b="1" sz="3000">
              <a:solidFill>
                <a:srgbClr val="5A41B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A41B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41B4"/>
                </a:solidFill>
                <a:highlight>
                  <a:srgbClr val="FFFFFF"/>
                </a:highlight>
              </a:rPr>
              <a:t>hyper.sh公司的人员早进入了市场...我认为,各大公共云都提供serverless容器基础设施只是时间早晚的问题.</a:t>
            </a:r>
            <a:endParaRPr sz="2400">
              <a:solidFill>
                <a:srgbClr val="5A41B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A41B4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A41B4"/>
                </a:solidFill>
                <a:highlight>
                  <a:srgbClr val="FFFFFF"/>
                </a:highlight>
              </a:rPr>
              <a:t>                                        -- Kubernetes联合创始人Brendan Burns</a:t>
            </a:r>
            <a:endParaRPr sz="2400">
              <a:solidFill>
                <a:srgbClr val="5A41B4"/>
              </a:solidFill>
              <a:highlight>
                <a:srgbClr val="FFFFFF"/>
              </a:highlight>
            </a:endParaRPr>
          </a:p>
        </p:txBody>
      </p:sp>
      <p:cxnSp>
        <p:nvCxnSpPr>
          <p:cNvPr id="203" name="Shape 203"/>
          <p:cNvCxnSpPr/>
          <p:nvPr/>
        </p:nvCxnSpPr>
        <p:spPr>
          <a:xfrm flipH="1" rot="10800000">
            <a:off x="2807050" y="4942625"/>
            <a:ext cx="6238200" cy="18600"/>
          </a:xfrm>
          <a:prstGeom prst="straightConnector1">
            <a:avLst/>
          </a:prstGeom>
          <a:noFill/>
          <a:ln cap="flat" cmpd="sng" w="38100">
            <a:solidFill>
              <a:srgbClr val="5A41B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Shape 204"/>
          <p:cNvCxnSpPr>
            <a:stCxn id="205" idx="0"/>
          </p:cNvCxnSpPr>
          <p:nvPr/>
        </p:nvCxnSpPr>
        <p:spPr>
          <a:xfrm rot="10800000">
            <a:off x="3509450" y="4238225"/>
            <a:ext cx="312900" cy="7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2807050" y="3813100"/>
            <a:ext cx="1264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hyper.sh</a:t>
            </a:r>
            <a:r>
              <a:rPr lang="en-US"/>
              <a:t>发布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288950" y="4961225"/>
            <a:ext cx="10668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2016年4月</a:t>
            </a:r>
            <a:endParaRPr/>
          </a:p>
        </p:txBody>
      </p:sp>
      <p:cxnSp>
        <p:nvCxnSpPr>
          <p:cNvPr id="207" name="Shape 207"/>
          <p:cNvCxnSpPr>
            <a:endCxn id="208" idx="0"/>
          </p:cNvCxnSpPr>
          <p:nvPr/>
        </p:nvCxnSpPr>
        <p:spPr>
          <a:xfrm flipH="1">
            <a:off x="4944775" y="4977625"/>
            <a:ext cx="1977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4246675" y="5607925"/>
            <a:ext cx="1396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微软发布</a:t>
            </a:r>
            <a:r>
              <a:rPr lang="en-US" sz="1200">
                <a:solidFill>
                  <a:srgbClr val="333333"/>
                </a:solidFill>
                <a:highlight>
                  <a:srgbClr val="FDFDFD"/>
                </a:highlight>
                <a:latin typeface="Merriweather"/>
                <a:ea typeface="Merriweather"/>
                <a:cs typeface="Merriweather"/>
                <a:sym typeface="Merriweather"/>
              </a:rPr>
              <a:t>Azure Container Instances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627600" y="4611125"/>
            <a:ext cx="10668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2017年7月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6266925" y="4977725"/>
            <a:ext cx="11862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2017年11月</a:t>
            </a:r>
            <a:endParaRPr/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6328750" y="4244450"/>
            <a:ext cx="3087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5611900" y="3813088"/>
            <a:ext cx="2037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</a:t>
            </a:r>
            <a:r>
              <a:rPr lang="en-US"/>
              <a:t>发布Fargate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1647525" y="1428750"/>
            <a:ext cx="9020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5A41B4"/>
                </a:solidFill>
              </a:rPr>
              <a:t>Clear Containers: 英雄所见略同</a:t>
            </a:r>
            <a:endParaRPr b="1" sz="3000">
              <a:solidFill>
                <a:srgbClr val="5A41B4"/>
              </a:solidFill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812950" y="2483725"/>
            <a:ext cx="8217300" cy="20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几乎和 runV 同时启动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类似的想法,不同的实现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早期合作: 共同使用 hyperhq/hyperstart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2017年10月奥斯汀会议敲定合并细节</a:t>
            </a:r>
            <a:endParaRPr sz="2400">
              <a:solidFill>
                <a:srgbClr val="5A41B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1963" y="1757475"/>
            <a:ext cx="9128080" cy="348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38013" y="489399"/>
            <a:ext cx="3614051" cy="1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647525" y="1428750"/>
            <a:ext cx="90204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项目目标</a:t>
            </a:r>
            <a:endParaRPr b="1" sz="3200">
              <a:solidFill>
                <a:srgbClr val="5A41B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A41B4"/>
                </a:solidFill>
              </a:rPr>
              <a:t>厂商中立的开源项目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取 Clear Containers 和 runV 所长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A41B4"/>
                </a:solidFill>
              </a:rPr>
              <a:t>虚拟化容器的事实标准</a:t>
            </a:r>
            <a:endParaRPr sz="2400">
              <a:solidFill>
                <a:srgbClr val="5A41B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38013" y="489399"/>
            <a:ext cx="3614051" cy="1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1647525" y="1428750"/>
            <a:ext cx="90204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技术愿景</a:t>
            </a:r>
            <a:endParaRPr b="1" sz="3200">
              <a:solidFill>
                <a:srgbClr val="5A41B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A41B4"/>
                </a:solidFill>
              </a:rPr>
              <a:t>轻量快速的基于虚机的容器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无缝集成 Kubernetes(CRI), docker, openstack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A41B4"/>
                </a:solidFill>
              </a:rPr>
              <a:t>多</a:t>
            </a:r>
            <a:r>
              <a:rPr lang="en-US" sz="2400">
                <a:solidFill>
                  <a:srgbClr val="5A41B4"/>
                </a:solidFill>
              </a:rPr>
              <a:t>体系结构支持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多hypervisor支持</a:t>
            </a:r>
            <a:endParaRPr sz="2400">
              <a:solidFill>
                <a:srgbClr val="5A41B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38013" y="489399"/>
            <a:ext cx="3614051" cy="1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647525" y="1428750"/>
            <a:ext cx="90204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项目管理</a:t>
            </a:r>
            <a:endParaRPr b="1" sz="3200">
              <a:solidFill>
                <a:srgbClr val="5A41B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A41B4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架构委员会: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hyper, Intel, 华为, Google, 微软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OpenStack基金会管理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独立于其他OpenStack基金会项目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四个开放: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open source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open design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open development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open community</a:t>
            </a:r>
            <a:endParaRPr sz="2400">
              <a:solidFill>
                <a:srgbClr val="5A41B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4840" y="1407388"/>
            <a:ext cx="8522320" cy="465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8963" y="711824"/>
            <a:ext cx="3614051" cy="1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5677" y="2052788"/>
            <a:ext cx="9944784" cy="39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98074" y="5166900"/>
            <a:ext cx="1238824" cy="8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19870" y="5403753"/>
            <a:ext cx="1396700" cy="2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38013" y="489399"/>
            <a:ext cx="3614051" cy="1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1647525" y="1428750"/>
            <a:ext cx="90204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如何参与</a:t>
            </a:r>
            <a:endParaRPr b="1" sz="3200">
              <a:solidFill>
                <a:srgbClr val="5A41B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Font typeface="Arial"/>
              <a:buChar char="●"/>
            </a:pPr>
            <a:r>
              <a:rPr lang="en-US" sz="2400" u="sng">
                <a:solidFill>
                  <a:schemeClr val="hlink"/>
                </a:solidFill>
                <a:hlinkClick r:id="rId10"/>
              </a:rPr>
              <a:t>https://katacontainers.io/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11"/>
              </a:rPr>
              <a:t>https://github.com/kata-containers/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开发者指南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https://github.com/kata-containers/documentation/blob/master/Developer-Guide.md</a:t>
            </a:r>
            <a:endParaRPr sz="2400">
              <a:solidFill>
                <a:srgbClr val="5A41B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6BE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37944" l="14199" r="44198" t="42662"/>
          <a:stretch/>
        </p:blipFill>
        <p:spPr>
          <a:xfrm>
            <a:off x="-13063" y="-242812"/>
            <a:ext cx="10289974" cy="28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791" y="386861"/>
            <a:ext cx="2739907" cy="109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9188" y="5539154"/>
            <a:ext cx="3445511" cy="133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4450" y="4768126"/>
            <a:ext cx="1555750" cy="21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211800" y="1477100"/>
            <a:ext cx="57684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大纲:</a:t>
            </a:r>
            <a:endParaRPr b="1" sz="3200">
              <a:solidFill>
                <a:srgbClr val="5A41B4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A41B4"/>
              </a:solidFill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3200"/>
              <a:buChar char="★"/>
            </a:pPr>
            <a:r>
              <a:rPr b="1" lang="en-US" sz="3200">
                <a:solidFill>
                  <a:srgbClr val="5A41B4"/>
                </a:solidFill>
              </a:rPr>
              <a:t>hyper介绍</a:t>
            </a:r>
            <a:endParaRPr b="1" sz="3200">
              <a:solidFill>
                <a:srgbClr val="5A41B4"/>
              </a:solidFill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3200"/>
              <a:buChar char="★"/>
            </a:pPr>
            <a:r>
              <a:rPr b="1" lang="en-US" sz="3200">
                <a:solidFill>
                  <a:srgbClr val="5A41B4"/>
                </a:solidFill>
              </a:rPr>
              <a:t>hyper container</a:t>
            </a:r>
            <a:endParaRPr b="1" sz="3200">
              <a:solidFill>
                <a:srgbClr val="5A41B4"/>
              </a:solidFill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3200"/>
              <a:buChar char="★"/>
            </a:pPr>
            <a:r>
              <a:rPr b="1" lang="en-US" sz="3200">
                <a:solidFill>
                  <a:srgbClr val="5A41B4"/>
                </a:solidFill>
              </a:rPr>
              <a:t>hyper.sh</a:t>
            </a:r>
            <a:endParaRPr b="1" sz="3200">
              <a:solidFill>
                <a:srgbClr val="5A41B4"/>
              </a:solidFill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3200"/>
              <a:buChar char="★"/>
            </a:pPr>
            <a:r>
              <a:rPr b="1" lang="en-US" sz="3200">
                <a:solidFill>
                  <a:srgbClr val="5A41B4"/>
                </a:solidFill>
              </a:rPr>
              <a:t>kata containers</a:t>
            </a:r>
            <a:endParaRPr b="1" sz="3200">
              <a:solidFill>
                <a:srgbClr val="5A41B4"/>
              </a:solidFill>
            </a:endParaRPr>
          </a:p>
          <a:p>
            <a:pPr indent="-4318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3200"/>
              <a:buChar char="★"/>
            </a:pPr>
            <a:r>
              <a:rPr b="1" lang="en-US" sz="3200">
                <a:solidFill>
                  <a:srgbClr val="5A41B4"/>
                </a:solidFill>
              </a:rPr>
              <a:t>总结</a:t>
            </a:r>
            <a:endParaRPr b="1" sz="3200">
              <a:solidFill>
                <a:srgbClr val="5A41B4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26925" y="6108050"/>
            <a:ext cx="1363700" cy="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1647525" y="1428750"/>
            <a:ext cx="90204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总结</a:t>
            </a:r>
            <a:endParaRPr b="1" sz="3200">
              <a:solidFill>
                <a:srgbClr val="5A41B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5A41B4"/>
                </a:solidFill>
              </a:rPr>
              <a:t>在基础架构领域, 开源是关键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开源能实现行业合作,集中力量办大事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中国公司能引领开源技术发展方向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中国创业公司能引领国际化开源项目</a:t>
            </a:r>
            <a:endParaRPr sz="2400">
              <a:solidFill>
                <a:srgbClr val="5A41B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37944" l="14199" r="44198" t="42662"/>
          <a:stretch/>
        </p:blipFill>
        <p:spPr>
          <a:xfrm>
            <a:off x="-13063" y="-242812"/>
            <a:ext cx="10289974" cy="28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791" y="386861"/>
            <a:ext cx="2739907" cy="109024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2438851" y="2540549"/>
            <a:ext cx="73143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5A41B4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b="1" sz="4000">
              <a:solidFill>
                <a:srgbClr val="5A41B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5A41B4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A41B4"/>
                </a:solidFill>
              </a:rPr>
              <a:t>我们的征途是星辰大海</a:t>
            </a:r>
            <a:endParaRPr b="1" sz="4000">
              <a:solidFill>
                <a:srgbClr val="5A41B4"/>
              </a:solidFill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9188" y="5539154"/>
            <a:ext cx="3445511" cy="133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4450" y="4768126"/>
            <a:ext cx="1555750" cy="211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7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43584" l="0" r="0" t="0"/>
          <a:stretch/>
        </p:blipFill>
        <p:spPr>
          <a:xfrm>
            <a:off x="-13063" y="6037779"/>
            <a:ext cx="1086339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37944" l="18001" r="44198" t="44771"/>
          <a:stretch/>
        </p:blipFill>
        <p:spPr>
          <a:xfrm>
            <a:off x="-26126" y="-26126"/>
            <a:ext cx="7038268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3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581000" y="1445875"/>
            <a:ext cx="90300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hyper</a:t>
            </a:r>
            <a:r>
              <a:rPr b="1" lang="en-US" sz="3200">
                <a:solidFill>
                  <a:srgbClr val="5A41B4"/>
                </a:solidFill>
              </a:rPr>
              <a:t>: 来自中国的团队</a:t>
            </a:r>
            <a:endParaRPr sz="2400">
              <a:solidFill>
                <a:srgbClr val="5A41B4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9">
            <a:alphaModFix/>
          </a:blip>
          <a:srcRect b="0" l="0" r="0" t="11126"/>
          <a:stretch/>
        </p:blipFill>
        <p:spPr>
          <a:xfrm>
            <a:off x="1812975" y="2075925"/>
            <a:ext cx="8023001" cy="50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581000" y="1445875"/>
            <a:ext cx="90300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286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h</a:t>
            </a:r>
            <a:r>
              <a:rPr b="1" lang="en-US" sz="3200">
                <a:solidFill>
                  <a:srgbClr val="5A41B4"/>
                </a:solidFill>
              </a:rPr>
              <a:t>yper: </a:t>
            </a:r>
            <a:r>
              <a:rPr b="1" lang="en-US" sz="3200">
                <a:solidFill>
                  <a:srgbClr val="5A41B4"/>
                </a:solidFill>
              </a:rPr>
              <a:t>一个国际化的项目</a:t>
            </a:r>
            <a:endParaRPr sz="2400">
              <a:solidFill>
                <a:srgbClr val="5A41B4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1002" y="2167075"/>
            <a:ext cx="8022800" cy="43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585800" y="1047000"/>
            <a:ext cx="9020400" cy="5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hyper的开源项目们</a:t>
            </a:r>
            <a:endParaRPr b="1" sz="3200">
              <a:solidFill>
                <a:srgbClr val="5A41B4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hyperqh/runv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OCI兼容的虚拟化容器runtime,对应于docker runC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hyperhq/hyperstart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虚机内的init服务程序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hyperhq/hyperd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虚拟化容器的运行时管理 daemon,类似 docker daemon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kubernetes/frakti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集成hyperd的kubernetes CRI实现</a:t>
            </a:r>
            <a:endParaRPr sz="2400">
              <a:solidFill>
                <a:srgbClr val="5A41B4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●"/>
            </a:pPr>
            <a:r>
              <a:rPr lang="en-US" sz="2400">
                <a:solidFill>
                  <a:srgbClr val="5A41B4"/>
                </a:solidFill>
              </a:rPr>
              <a:t>openstack/stackube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以kubernetes为中心集成frakti的openstack发行版</a:t>
            </a:r>
            <a:endParaRPr sz="2400">
              <a:solidFill>
                <a:srgbClr val="5A41B4"/>
              </a:solidFill>
              <a:highlight>
                <a:srgbClr val="FFFFFF"/>
              </a:highlight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647525" y="1428750"/>
            <a:ext cx="90204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Docker Container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2950" y="2663525"/>
            <a:ext cx="7726225" cy="2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647525" y="1428750"/>
            <a:ext cx="90204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Hyper</a:t>
            </a:r>
            <a:r>
              <a:rPr b="1" lang="en-US" sz="3200">
                <a:solidFill>
                  <a:srgbClr val="5A41B4"/>
                </a:solidFill>
              </a:rPr>
              <a:t> Container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50101" y="2739975"/>
            <a:ext cx="7354249" cy="2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24" y="222067"/>
            <a:ext cx="1264571" cy="450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>
            <a:off x="1998617" y="404947"/>
            <a:ext cx="9666600" cy="0"/>
          </a:xfrm>
          <a:prstGeom prst="straightConnector1">
            <a:avLst/>
          </a:prstGeom>
          <a:noFill/>
          <a:ln cap="flat" cmpd="sng" w="19050">
            <a:solidFill>
              <a:srgbClr val="FFE6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6375" y="846757"/>
            <a:ext cx="2290175" cy="10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812075" y="846738"/>
            <a:ext cx="65886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Secure as VM, Fast as Container</a:t>
            </a:r>
            <a:endParaRPr b="1" sz="3200">
              <a:solidFill>
                <a:srgbClr val="5A41B4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521900" y="1763275"/>
            <a:ext cx="8217300" cy="47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亚秒级启动</a:t>
            </a:r>
            <a:endParaRPr sz="2400">
              <a:solidFill>
                <a:srgbClr val="5A41B4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■"/>
            </a:pPr>
            <a:r>
              <a:rPr lang="en-US" sz="2400">
                <a:solidFill>
                  <a:srgbClr val="5A41B4"/>
                </a:solidFill>
              </a:rPr>
              <a:t>&lt;100ms ( Xeon 1270 3.5GHz )</a:t>
            </a:r>
            <a:endParaRPr sz="2400">
              <a:solidFill>
                <a:srgbClr val="5A41B4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■"/>
            </a:pPr>
            <a:r>
              <a:rPr lang="en-US" sz="2400">
                <a:solidFill>
                  <a:srgbClr val="5A41B4"/>
                </a:solidFill>
              </a:rPr>
              <a:t>~400ms (Pine64 ARM)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虚拟机级别隔离</a:t>
            </a:r>
            <a:endParaRPr sz="2400">
              <a:solidFill>
                <a:srgbClr val="5A41B4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■"/>
            </a:pPr>
            <a:r>
              <a:rPr lang="en-US" sz="2400">
                <a:solidFill>
                  <a:srgbClr val="5A41B4"/>
                </a:solidFill>
              </a:rPr>
              <a:t>仍然是虚拟机,只是非常快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高密度</a:t>
            </a:r>
            <a:endParaRPr sz="2400">
              <a:solidFill>
                <a:srgbClr val="5A41B4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■"/>
            </a:pPr>
            <a:r>
              <a:rPr lang="en-US" sz="2400">
                <a:solidFill>
                  <a:srgbClr val="5A41B4"/>
                </a:solidFill>
              </a:rPr>
              <a:t>5k vs 500 (</a:t>
            </a:r>
            <a:r>
              <a:rPr lang="en-US" sz="2400">
                <a:solidFill>
                  <a:srgbClr val="5A41B4"/>
                </a:solidFill>
              </a:rPr>
              <a:t>传统虚机</a:t>
            </a:r>
            <a:r>
              <a:rPr lang="en-US" sz="2400">
                <a:solidFill>
                  <a:srgbClr val="5A41B4"/>
                </a:solidFill>
              </a:rPr>
              <a:t>) per commodity server</a:t>
            </a:r>
            <a:endParaRPr sz="2400">
              <a:solidFill>
                <a:srgbClr val="5A41B4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○"/>
            </a:pPr>
            <a:r>
              <a:rPr lang="en-US" sz="2400">
                <a:solidFill>
                  <a:srgbClr val="5A41B4"/>
                </a:solidFill>
              </a:rPr>
              <a:t>可</a:t>
            </a:r>
            <a:r>
              <a:rPr lang="en-US" sz="2400">
                <a:solidFill>
                  <a:srgbClr val="5A41B4"/>
                </a:solidFill>
              </a:rPr>
              <a:t>移植性</a:t>
            </a:r>
            <a:endParaRPr sz="2400">
              <a:solidFill>
                <a:srgbClr val="5A41B4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■"/>
            </a:pPr>
            <a:r>
              <a:rPr lang="en-US" sz="2400">
                <a:solidFill>
                  <a:srgbClr val="5A41B4"/>
                </a:solidFill>
              </a:rPr>
              <a:t>qemu/kvm, libvirt, Xen, kvmtool</a:t>
            </a:r>
            <a:endParaRPr sz="2400">
              <a:solidFill>
                <a:srgbClr val="5A41B4"/>
              </a:solidFill>
            </a:endParaRP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2400"/>
              <a:buChar char="■"/>
            </a:pPr>
            <a:r>
              <a:rPr lang="en-US" sz="2400">
                <a:solidFill>
                  <a:srgbClr val="5A41B4"/>
                </a:solidFill>
              </a:rPr>
              <a:t>x86, ARM, Power, Mainframe</a:t>
            </a:r>
            <a:endParaRPr sz="2400">
              <a:solidFill>
                <a:srgbClr val="5A41B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2078" y="6152605"/>
            <a:ext cx="1866046" cy="7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43582" l="0" r="0" t="0"/>
          <a:stretch/>
        </p:blipFill>
        <p:spPr>
          <a:xfrm>
            <a:off x="-13063" y="6037779"/>
            <a:ext cx="1086340" cy="833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 b="37945" l="18000" r="44199" t="44770"/>
          <a:stretch/>
        </p:blipFill>
        <p:spPr>
          <a:xfrm>
            <a:off x="-26126" y="-26126"/>
            <a:ext cx="7038270" cy="192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260" y="344245"/>
            <a:ext cx="1511702" cy="60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6077" y="6540484"/>
            <a:ext cx="854639" cy="15811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647525" y="1428750"/>
            <a:ext cx="9020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A41B4"/>
                </a:solidFill>
              </a:rPr>
              <a:t>hyper.sh: </a:t>
            </a:r>
            <a:r>
              <a:rPr b="1" lang="en-US" sz="3200">
                <a:solidFill>
                  <a:srgbClr val="5A41B4"/>
                </a:solidFill>
              </a:rPr>
              <a:t>从开源项目到产品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600" y="6300123"/>
            <a:ext cx="482425" cy="4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293600" y="2137725"/>
            <a:ext cx="4254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1800"/>
              <a:buChar char="●"/>
            </a:pPr>
            <a:r>
              <a:rPr lang="en-US" sz="1800">
                <a:solidFill>
                  <a:srgbClr val="5A41B4"/>
                </a:solidFill>
              </a:rPr>
              <a:t>为什么要做 hyper.sh 服务</a:t>
            </a:r>
            <a:endParaRPr sz="1800">
              <a:solidFill>
                <a:srgbClr val="5A41B4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1800"/>
              <a:buChar char="○"/>
            </a:pPr>
            <a:r>
              <a:rPr lang="en-US" sz="1800">
                <a:solidFill>
                  <a:srgbClr val="5A41B4"/>
                </a:solidFill>
              </a:rPr>
              <a:t>有个想法把它实现：开源项目</a:t>
            </a:r>
            <a:endParaRPr sz="1800">
              <a:solidFill>
                <a:srgbClr val="5A41B4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1800"/>
              <a:buChar char="○"/>
            </a:pPr>
            <a:r>
              <a:rPr lang="en-US" sz="1800">
                <a:solidFill>
                  <a:srgbClr val="5A41B4"/>
                </a:solidFill>
              </a:rPr>
              <a:t>有个项目改变世界：做出产品</a:t>
            </a:r>
            <a:endParaRPr sz="1800">
              <a:solidFill>
                <a:srgbClr val="5A41B4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5479625" y="2137725"/>
            <a:ext cx="470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1800"/>
              <a:buChar char="●"/>
            </a:pPr>
            <a:r>
              <a:rPr lang="en-US" sz="1800">
                <a:solidFill>
                  <a:srgbClr val="5A41B4"/>
                </a:solidFill>
              </a:rPr>
              <a:t>hyper.sh 产品与开源项目的关系</a:t>
            </a:r>
            <a:endParaRPr sz="1800">
              <a:solidFill>
                <a:srgbClr val="5A41B4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1800"/>
              <a:buChar char="○"/>
            </a:pPr>
            <a:r>
              <a:rPr lang="en-US" sz="1800">
                <a:solidFill>
                  <a:srgbClr val="5A41B4"/>
                </a:solidFill>
              </a:rPr>
              <a:t>基于 hyper 开源项目</a:t>
            </a:r>
            <a:endParaRPr sz="1800">
              <a:solidFill>
                <a:srgbClr val="5A41B4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41B4"/>
              </a:buClr>
              <a:buSzPts val="1800"/>
              <a:buChar char="○"/>
            </a:pPr>
            <a:r>
              <a:rPr lang="en-US" sz="1800">
                <a:solidFill>
                  <a:srgbClr val="5A41B4"/>
                </a:solidFill>
              </a:rPr>
              <a:t>提供原生的云上的 docker/k8s 使用体验</a:t>
            </a:r>
            <a:endParaRPr sz="1800">
              <a:solidFill>
                <a:srgbClr val="5A41B4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60400" y="3897250"/>
            <a:ext cx="5778728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65650" y="3897250"/>
            <a:ext cx="26670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