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49" r:id="rId1"/>
  </p:sldMasterIdLst>
  <p:notesMasterIdLst>
    <p:notesMasterId r:id="rId13"/>
  </p:notesMasterIdLst>
  <p:sldIdLst>
    <p:sldId id="256" r:id="rId2"/>
    <p:sldId id="301" r:id="rId3"/>
    <p:sldId id="280" r:id="rId4"/>
    <p:sldId id="281" r:id="rId5"/>
    <p:sldId id="297" r:id="rId6"/>
    <p:sldId id="286" r:id="rId7"/>
    <p:sldId id="282" r:id="rId8"/>
    <p:sldId id="296" r:id="rId9"/>
    <p:sldId id="300" r:id="rId10"/>
    <p:sldId id="288" r:id="rId11"/>
    <p:sldId id="295"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5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099"/>
    <p:restoredTop sz="83363"/>
  </p:normalViewPr>
  <p:slideViewPr>
    <p:cSldViewPr snapToGrid="0" snapToObjects="1">
      <p:cViewPr>
        <p:scale>
          <a:sx n="67" d="100"/>
          <a:sy n="67" d="100"/>
        </p:scale>
        <p:origin x="1632"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B7866F-C45B-B642-BC5F-4002186DAC1D}" type="datetimeFigureOut">
              <a:rPr lang="en-US" smtClean="0"/>
              <a:t>9/17/19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B1E18F-F71D-5241-9915-3F0A71869149}" type="slidenum">
              <a:rPr lang="en-US" smtClean="0"/>
              <a:t>‹#›</a:t>
            </a:fld>
            <a:endParaRPr lang="en-US"/>
          </a:p>
        </p:txBody>
      </p:sp>
    </p:spTree>
    <p:extLst>
      <p:ext uri="{BB962C8B-B14F-4D97-AF65-F5344CB8AC3E}">
        <p14:creationId xmlns:p14="http://schemas.microsoft.com/office/powerpoint/2010/main" val="1201461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logo</a:t>
            </a:r>
            <a:endParaRPr lang="en-US" dirty="0"/>
          </a:p>
        </p:txBody>
      </p:sp>
      <p:sp>
        <p:nvSpPr>
          <p:cNvPr id="4" name="Slide Number Placeholder 3"/>
          <p:cNvSpPr>
            <a:spLocks noGrp="1"/>
          </p:cNvSpPr>
          <p:nvPr>
            <p:ph type="sldNum" sz="quarter" idx="10"/>
          </p:nvPr>
        </p:nvSpPr>
        <p:spPr/>
        <p:txBody>
          <a:bodyPr/>
          <a:lstStyle/>
          <a:p>
            <a:fld id="{28B1E18F-F71D-5241-9915-3F0A71869149}" type="slidenum">
              <a:rPr lang="en-US" smtClean="0"/>
              <a:t>1</a:t>
            </a:fld>
            <a:endParaRPr lang="en-US"/>
          </a:p>
        </p:txBody>
      </p:sp>
    </p:spTree>
    <p:extLst>
      <p:ext uri="{BB962C8B-B14F-4D97-AF65-F5344CB8AC3E}">
        <p14:creationId xmlns:p14="http://schemas.microsoft.com/office/powerpoint/2010/main" val="1838990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B1E18F-F71D-5241-9915-3F0A71869149}" type="slidenum">
              <a:rPr lang="en-US" smtClean="0"/>
              <a:t>2</a:t>
            </a:fld>
            <a:endParaRPr lang="en-US"/>
          </a:p>
        </p:txBody>
      </p:sp>
    </p:spTree>
    <p:extLst>
      <p:ext uri="{BB962C8B-B14F-4D97-AF65-F5344CB8AC3E}">
        <p14:creationId xmlns:p14="http://schemas.microsoft.com/office/powerpoint/2010/main" val="1004726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B1E18F-F71D-5241-9915-3F0A71869149}" type="slidenum">
              <a:rPr lang="en-US" smtClean="0"/>
              <a:t>3</a:t>
            </a:fld>
            <a:endParaRPr lang="en-US"/>
          </a:p>
        </p:txBody>
      </p:sp>
    </p:spTree>
    <p:extLst>
      <p:ext uri="{BB962C8B-B14F-4D97-AF65-F5344CB8AC3E}">
        <p14:creationId xmlns:p14="http://schemas.microsoft.com/office/powerpoint/2010/main" val="1020386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B1E18F-F71D-5241-9915-3F0A71869149}" type="slidenum">
              <a:rPr lang="en-US" smtClean="0"/>
              <a:t>10</a:t>
            </a:fld>
            <a:endParaRPr lang="en-US"/>
          </a:p>
        </p:txBody>
      </p:sp>
    </p:spTree>
    <p:extLst>
      <p:ext uri="{BB962C8B-B14F-4D97-AF65-F5344CB8AC3E}">
        <p14:creationId xmlns:p14="http://schemas.microsoft.com/office/powerpoint/2010/main" val="1420123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B1E18F-F71D-5241-9915-3F0A71869149}" type="slidenum">
              <a:rPr lang="en-US" smtClean="0"/>
              <a:t>11</a:t>
            </a:fld>
            <a:endParaRPr lang="en-US"/>
          </a:p>
        </p:txBody>
      </p:sp>
    </p:spTree>
    <p:extLst>
      <p:ext uri="{BB962C8B-B14F-4D97-AF65-F5344CB8AC3E}">
        <p14:creationId xmlns:p14="http://schemas.microsoft.com/office/powerpoint/2010/main" val="71569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4464028"/>
            <a:ext cx="6858000" cy="1194650"/>
          </a:xfrm>
        </p:spPr>
        <p:txBody>
          <a:bodyPr wrap="none" anchor="t">
            <a:normAutofit/>
          </a:bodyPr>
          <a:lstStyle>
            <a:lvl1pPr algn="r">
              <a:defRPr sz="7200" b="0" spc="-225">
                <a:gradFill flip="none" rotWithShape="1">
                  <a:gsLst>
                    <a:gs pos="32000">
                      <a:schemeClr val="tx1">
                        <a:lumMod val="89000"/>
                      </a:schemeClr>
                    </a:gs>
                    <a:gs pos="100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1657349" y="3829878"/>
            <a:ext cx="6858000" cy="618523"/>
          </a:xfrm>
        </p:spPr>
        <p:txBody>
          <a:bodyPr anchor="b">
            <a:normAutofit/>
          </a:bodyPr>
          <a:lstStyle>
            <a:lvl1pPr marL="0" indent="0" algn="r">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2FBD018B-AA2D-A14D-B8B3-E289F3A495ED}" type="datetime1">
              <a:rPr lang="en-US" smtClean="0"/>
              <a:t>9/17/19</a:t>
            </a:fld>
            <a:endParaRPr lang="en-US"/>
          </a:p>
        </p:txBody>
      </p:sp>
      <p:sp>
        <p:nvSpPr>
          <p:cNvPr id="8" name="Footer Placeholder 7"/>
          <p:cNvSpPr>
            <a:spLocks noGrp="1"/>
          </p:cNvSpPr>
          <p:nvPr>
            <p:ph type="ftr" sz="quarter" idx="11"/>
          </p:nvPr>
        </p:nvSpPr>
        <p:spPr/>
        <p:txBody>
          <a:bodyPr/>
          <a:lstStyle/>
          <a:p>
            <a:r>
              <a:rPr lang="en-US" smtClean="0"/>
              <a:t>Data Driven Solutions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346550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367161"/>
            <a:ext cx="7886700" cy="819355"/>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29841" y="987426"/>
            <a:ext cx="7886700" cy="337973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5186516"/>
            <a:ext cx="7885509" cy="682472"/>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D08362-7536-3C49-944B-49057B574F54}" type="datetime1">
              <a:rPr lang="en-US" smtClean="0"/>
              <a:t>9/17/19</a:t>
            </a:fld>
            <a:endParaRPr lang="en-US"/>
          </a:p>
        </p:txBody>
      </p:sp>
      <p:sp>
        <p:nvSpPr>
          <p:cNvPr id="6" name="Footer Placeholder 5"/>
          <p:cNvSpPr>
            <a:spLocks noGrp="1"/>
          </p:cNvSpPr>
          <p:nvPr>
            <p:ph type="ftr" sz="quarter" idx="11"/>
          </p:nvPr>
        </p:nvSpPr>
        <p:spPr/>
        <p:txBody>
          <a:bodyPr/>
          <a:lstStyle/>
          <a:p>
            <a:r>
              <a:rPr lang="en-US" smtClean="0"/>
              <a:t>Data Driven Solutions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5582232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3534344"/>
          </a:xfrm>
        </p:spPr>
        <p:txBody>
          <a:bodyPr anchor="ctr"/>
          <a:lstStyle>
            <a:lvl1pPr>
              <a:defRPr sz="2400"/>
            </a:lvl1pPr>
          </a:lstStyle>
          <a:p>
            <a:r>
              <a:rPr lang="en-US" smtClean="0"/>
              <a:t>Click to edit Master title style</a:t>
            </a:r>
            <a:endParaRPr lang="en-US" dirty="0"/>
          </a:p>
        </p:txBody>
      </p:sp>
      <p:sp>
        <p:nvSpPr>
          <p:cNvPr id="4" name="Text Placeholder 3"/>
          <p:cNvSpPr>
            <a:spLocks noGrp="1"/>
          </p:cNvSpPr>
          <p:nvPr>
            <p:ph type="body" sz="half" idx="2"/>
          </p:nvPr>
        </p:nvSpPr>
        <p:spPr>
          <a:xfrm>
            <a:off x="629841" y="4489399"/>
            <a:ext cx="7885509" cy="1501826"/>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891530-6F81-634C-B2F9-2D93D45700CD}" type="datetime1">
              <a:rPr lang="en-US" smtClean="0"/>
              <a:t>9/17/19</a:t>
            </a:fld>
            <a:endParaRPr lang="en-US"/>
          </a:p>
        </p:txBody>
      </p:sp>
      <p:sp>
        <p:nvSpPr>
          <p:cNvPr id="6" name="Footer Placeholder 5"/>
          <p:cNvSpPr>
            <a:spLocks noGrp="1"/>
          </p:cNvSpPr>
          <p:nvPr>
            <p:ph type="ftr" sz="quarter" idx="11"/>
          </p:nvPr>
        </p:nvSpPr>
        <p:spPr/>
        <p:txBody>
          <a:bodyPr/>
          <a:lstStyle/>
          <a:p>
            <a:r>
              <a:rPr lang="en-US" smtClean="0"/>
              <a:t>Data Driven Solutions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1616193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365125"/>
            <a:ext cx="6977064" cy="2992904"/>
          </a:xfrm>
        </p:spPr>
        <p:txBody>
          <a:bodyPr anchor="ctr"/>
          <a:lstStyle>
            <a:lvl1pPr>
              <a:defRPr sz="33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4" name="Text Placeholder 3"/>
          <p:cNvSpPr>
            <a:spLocks noGrp="1"/>
          </p:cNvSpPr>
          <p:nvPr>
            <p:ph type="body" sz="half" idx="2"/>
          </p:nvPr>
        </p:nvSpPr>
        <p:spPr>
          <a:xfrm>
            <a:off x="628650" y="4501729"/>
            <a:ext cx="7884318" cy="1489496"/>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CBB06E-4E35-BC4D-AF87-788B9DA2DFFE}" type="datetime1">
              <a:rPr lang="en-US" smtClean="0"/>
              <a:t>9/17/19</a:t>
            </a:fld>
            <a:endParaRPr lang="en-US"/>
          </a:p>
        </p:txBody>
      </p:sp>
      <p:sp>
        <p:nvSpPr>
          <p:cNvPr id="6" name="Footer Placeholder 5"/>
          <p:cNvSpPr>
            <a:spLocks noGrp="1"/>
          </p:cNvSpPr>
          <p:nvPr>
            <p:ph type="ftr" sz="quarter" idx="11"/>
          </p:nvPr>
        </p:nvSpPr>
        <p:spPr/>
        <p:txBody>
          <a:bodyPr/>
          <a:lstStyle/>
          <a:p>
            <a:r>
              <a:rPr lang="en-US" smtClean="0"/>
              <a:t>Data Driven Solutions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9" name="TextBox 8"/>
          <p:cNvSpPr txBox="1"/>
          <p:nvPr/>
        </p:nvSpPr>
        <p:spPr>
          <a:xfrm>
            <a:off x="833283" y="786824"/>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7828359" y="2743200"/>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126882071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29841" y="2326968"/>
            <a:ext cx="7886700" cy="2511835"/>
          </a:xfrm>
        </p:spPr>
        <p:txBody>
          <a:bodyPr anchor="b">
            <a:normAutofit/>
          </a:bodyPr>
          <a:lstStyle>
            <a:lvl1pPr>
              <a:defRPr sz="4050"/>
            </a:lvl1pPr>
          </a:lstStyle>
          <a:p>
            <a:r>
              <a:rPr lang="en-US" smtClean="0"/>
              <a:t>Click to edit Master title style</a:t>
            </a:r>
            <a:endParaRPr lang="en-US" dirty="0"/>
          </a:p>
        </p:txBody>
      </p:sp>
      <p:sp>
        <p:nvSpPr>
          <p:cNvPr id="4" name="Text Placeholder 3"/>
          <p:cNvSpPr>
            <a:spLocks noGrp="1"/>
          </p:cNvSpPr>
          <p:nvPr>
            <p:ph type="body" sz="half" idx="2"/>
          </p:nvPr>
        </p:nvSpPr>
        <p:spPr>
          <a:xfrm>
            <a:off x="629841" y="4850581"/>
            <a:ext cx="7885509" cy="114064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F4022D-FEFE-1940-A749-144A97DC1990}" type="datetime1">
              <a:rPr lang="en-US" smtClean="0"/>
              <a:t>9/17/19</a:t>
            </a:fld>
            <a:endParaRPr lang="en-US"/>
          </a:p>
        </p:txBody>
      </p:sp>
      <p:sp>
        <p:nvSpPr>
          <p:cNvPr id="6" name="Footer Placeholder 5"/>
          <p:cNvSpPr>
            <a:spLocks noGrp="1"/>
          </p:cNvSpPr>
          <p:nvPr>
            <p:ph type="ftr" sz="quarter" idx="11"/>
          </p:nvPr>
        </p:nvSpPr>
        <p:spPr/>
        <p:txBody>
          <a:bodyPr/>
          <a:lstStyle/>
          <a:p>
            <a:r>
              <a:rPr lang="en-US" smtClean="0"/>
              <a:t>Data Driven Solutions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5709187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28650" y="365126"/>
            <a:ext cx="78867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002961" y="1885950"/>
            <a:ext cx="2210150" cy="576262"/>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8" name="Text Placeholder 3"/>
          <p:cNvSpPr>
            <a:spLocks noGrp="1"/>
          </p:cNvSpPr>
          <p:nvPr>
            <p:ph type="body" sz="half" idx="15"/>
          </p:nvPr>
        </p:nvSpPr>
        <p:spPr>
          <a:xfrm>
            <a:off x="1017598" y="2571750"/>
            <a:ext cx="2195513"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9" name="Text Placeholder 4"/>
          <p:cNvSpPr>
            <a:spLocks noGrp="1"/>
          </p:cNvSpPr>
          <p:nvPr>
            <p:ph type="body" sz="quarter" idx="3"/>
          </p:nvPr>
        </p:nvSpPr>
        <p:spPr>
          <a:xfrm>
            <a:off x="3440996" y="1885950"/>
            <a:ext cx="2202181" cy="576262"/>
          </a:xfrm>
        </p:spPr>
        <p:txBody>
          <a:bodyPr vert="horz" lIns="91440" tIns="45720" rIns="91440" bIns="45720"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3433081" y="2571750"/>
            <a:ext cx="2210096"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1" name="Text Placeholder 4"/>
          <p:cNvSpPr>
            <a:spLocks noGrp="1"/>
          </p:cNvSpPr>
          <p:nvPr>
            <p:ph type="body" sz="quarter" idx="13"/>
          </p:nvPr>
        </p:nvSpPr>
        <p:spPr>
          <a:xfrm>
            <a:off x="5871777" y="1885950"/>
            <a:ext cx="2199085" cy="576262"/>
          </a:xfrm>
        </p:spPr>
        <p:txBody>
          <a:bodyPr vert="horz" lIns="91440" tIns="45720" rIns="91440" bIns="45720"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5871777" y="2571750"/>
            <a:ext cx="2199085"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60A65B1-869C-CE4B-93B5-797B0CCA8A22}" type="datetime1">
              <a:rPr lang="en-US" smtClean="0"/>
              <a:t>9/17/19</a:t>
            </a:fld>
            <a:endParaRPr lang="en-US"/>
          </a:p>
        </p:txBody>
      </p:sp>
      <p:sp>
        <p:nvSpPr>
          <p:cNvPr id="4" name="Footer Placeholder 3"/>
          <p:cNvSpPr>
            <a:spLocks noGrp="1"/>
          </p:cNvSpPr>
          <p:nvPr>
            <p:ph type="ftr" sz="quarter" idx="11"/>
          </p:nvPr>
        </p:nvSpPr>
        <p:spPr/>
        <p:txBody>
          <a:bodyPr/>
          <a:lstStyle/>
          <a:p>
            <a:r>
              <a:rPr lang="en-US" smtClean="0"/>
              <a:t>Data Driven Solutions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42539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28650" y="365126"/>
            <a:ext cx="78867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99064" y="4297503"/>
            <a:ext cx="2205038"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0" name="Picture Placeholder 2"/>
          <p:cNvSpPr>
            <a:spLocks noGrp="1" noChangeAspect="1"/>
          </p:cNvSpPr>
          <p:nvPr>
            <p:ph type="pic" idx="15"/>
          </p:nvPr>
        </p:nvSpPr>
        <p:spPr>
          <a:xfrm>
            <a:off x="999064" y="2256354"/>
            <a:ext cx="220503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999064" y="4873766"/>
            <a:ext cx="2205038"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22" name="Text Placeholder 4"/>
          <p:cNvSpPr>
            <a:spLocks noGrp="1"/>
          </p:cNvSpPr>
          <p:nvPr>
            <p:ph type="body" sz="quarter" idx="3"/>
          </p:nvPr>
        </p:nvSpPr>
        <p:spPr>
          <a:xfrm>
            <a:off x="3426748" y="4297503"/>
            <a:ext cx="2197894"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3" name="Picture Placeholder 2"/>
          <p:cNvSpPr>
            <a:spLocks noGrp="1" noChangeAspect="1"/>
          </p:cNvSpPr>
          <p:nvPr>
            <p:ph type="pic" idx="21"/>
          </p:nvPr>
        </p:nvSpPr>
        <p:spPr>
          <a:xfrm>
            <a:off x="3426747" y="2256354"/>
            <a:ext cx="219789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3425733" y="4873765"/>
            <a:ext cx="2200805"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25" name="Text Placeholder 4"/>
          <p:cNvSpPr>
            <a:spLocks noGrp="1"/>
          </p:cNvSpPr>
          <p:nvPr>
            <p:ph type="body" sz="quarter" idx="13"/>
          </p:nvPr>
        </p:nvSpPr>
        <p:spPr>
          <a:xfrm>
            <a:off x="5853242" y="4297503"/>
            <a:ext cx="2199085"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6" name="Picture Placeholder 2"/>
          <p:cNvSpPr>
            <a:spLocks noGrp="1" noChangeAspect="1"/>
          </p:cNvSpPr>
          <p:nvPr>
            <p:ph type="pic" idx="22"/>
          </p:nvPr>
        </p:nvSpPr>
        <p:spPr>
          <a:xfrm>
            <a:off x="5853241" y="2256354"/>
            <a:ext cx="219908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5853148" y="4873763"/>
            <a:ext cx="2201998"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D2AB21C-CF91-6B49-B4C1-FD89EE28193A}" type="datetime1">
              <a:rPr lang="en-US" smtClean="0"/>
              <a:t>9/17/19</a:t>
            </a:fld>
            <a:endParaRPr lang="en-US"/>
          </a:p>
        </p:txBody>
      </p:sp>
      <p:sp>
        <p:nvSpPr>
          <p:cNvPr id="4" name="Footer Placeholder 3"/>
          <p:cNvSpPr>
            <a:spLocks noGrp="1"/>
          </p:cNvSpPr>
          <p:nvPr>
            <p:ph type="ftr" sz="quarter" idx="11"/>
          </p:nvPr>
        </p:nvSpPr>
        <p:spPr/>
        <p:txBody>
          <a:bodyPr/>
          <a:lstStyle/>
          <a:p>
            <a:r>
              <a:rPr lang="en-US" smtClean="0"/>
              <a:t>Data Driven Solutions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2949572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8588DE-E4B7-8F44-8E66-F6FAD6C21103}" type="datetime1">
              <a:rPr lang="en-US" smtClean="0"/>
              <a:t>9/17/19</a:t>
            </a:fld>
            <a:endParaRPr lang="en-US"/>
          </a:p>
        </p:txBody>
      </p:sp>
      <p:sp>
        <p:nvSpPr>
          <p:cNvPr id="5" name="Footer Placeholder 4"/>
          <p:cNvSpPr>
            <a:spLocks noGrp="1"/>
          </p:cNvSpPr>
          <p:nvPr>
            <p:ph type="ftr" sz="quarter" idx="11"/>
          </p:nvPr>
        </p:nvSpPr>
        <p:spPr/>
        <p:txBody>
          <a:bodyPr/>
          <a:lstStyle/>
          <a:p>
            <a:r>
              <a:rPr lang="en-US" smtClean="0"/>
              <a:t>Data Driven Solutions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3152995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3B75E10-9961-1740-B09B-7F36DF5F9311}" type="datetime1">
              <a:rPr lang="en-US" smtClean="0"/>
              <a:t>9/17/19</a:t>
            </a:fld>
            <a:endParaRPr lang="en-US"/>
          </a:p>
        </p:txBody>
      </p:sp>
      <p:sp>
        <p:nvSpPr>
          <p:cNvPr id="5" name="Footer Placeholder 4"/>
          <p:cNvSpPr>
            <a:spLocks noGrp="1"/>
          </p:cNvSpPr>
          <p:nvPr>
            <p:ph type="ftr" sz="quarter" idx="11"/>
          </p:nvPr>
        </p:nvSpPr>
        <p:spPr/>
        <p:txBody>
          <a:bodyPr/>
          <a:lstStyle/>
          <a:p>
            <a:r>
              <a:rPr lang="en-US" smtClean="0"/>
              <a:t>Data Driven Solutions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814332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C2BF77-A1CF-184A-9878-778F8197540E}" type="datetime1">
              <a:rPr lang="en-US" smtClean="0"/>
              <a:t>9/17/19</a:t>
            </a:fld>
            <a:endParaRPr lang="en-US"/>
          </a:p>
        </p:txBody>
      </p:sp>
      <p:sp>
        <p:nvSpPr>
          <p:cNvPr id="5" name="Footer Placeholder 4"/>
          <p:cNvSpPr>
            <a:spLocks noGrp="1"/>
          </p:cNvSpPr>
          <p:nvPr>
            <p:ph type="ftr" sz="quarter" idx="11"/>
          </p:nvPr>
        </p:nvSpPr>
        <p:spPr/>
        <p:txBody>
          <a:bodyPr/>
          <a:lstStyle/>
          <a:p>
            <a:r>
              <a:rPr lang="en-US" smtClean="0"/>
              <a:t>Data Driven Solutions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516446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640899" y="4464028"/>
            <a:ext cx="6858000" cy="1194650"/>
          </a:xfrm>
        </p:spPr>
        <p:txBody>
          <a:bodyPr wrap="none" anchor="t">
            <a:normAutofit/>
          </a:bodyPr>
          <a:lstStyle>
            <a:lvl1pPr algn="l">
              <a:defRPr sz="7200" b="0" spc="-22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640899" y="3829878"/>
            <a:ext cx="6858000" cy="617822"/>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D67805-4439-724C-BBAB-295D85AB4776}" type="datetime1">
              <a:rPr lang="en-US" smtClean="0"/>
              <a:t>9/17/19</a:t>
            </a:fld>
            <a:endParaRPr lang="en-US"/>
          </a:p>
        </p:txBody>
      </p:sp>
      <p:sp>
        <p:nvSpPr>
          <p:cNvPr id="5" name="Footer Placeholder 4"/>
          <p:cNvSpPr>
            <a:spLocks noGrp="1"/>
          </p:cNvSpPr>
          <p:nvPr>
            <p:ph type="ftr" sz="quarter" idx="11"/>
          </p:nvPr>
        </p:nvSpPr>
        <p:spPr/>
        <p:txBody>
          <a:bodyPr/>
          <a:lstStyle/>
          <a:p>
            <a:r>
              <a:rPr lang="en-US" smtClean="0"/>
              <a:t>Data Driven Solutions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938769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40000" y="1825625"/>
            <a:ext cx="3768912"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39880" y="1825625"/>
            <a:ext cx="377547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1A39A2C-DFA5-C846-824B-684F7B5187B5}" type="datetime1">
              <a:rPr lang="en-US" smtClean="0"/>
              <a:t>9/17/19</a:t>
            </a:fld>
            <a:endParaRPr lang="en-US"/>
          </a:p>
        </p:txBody>
      </p:sp>
      <p:sp>
        <p:nvSpPr>
          <p:cNvPr id="6" name="Footer Placeholder 5"/>
          <p:cNvSpPr>
            <a:spLocks noGrp="1"/>
          </p:cNvSpPr>
          <p:nvPr>
            <p:ph type="ftr" sz="quarter" idx="11"/>
          </p:nvPr>
        </p:nvSpPr>
        <p:spPr/>
        <p:txBody>
          <a:bodyPr/>
          <a:lstStyle/>
          <a:p>
            <a:r>
              <a:rPr lang="en-US" smtClean="0"/>
              <a:t>Data Driven Solutions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556591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40000" y="1681163"/>
            <a:ext cx="3768912" cy="823912"/>
          </a:xfrm>
        </p:spPr>
        <p:txBody>
          <a:bodyPr anchor="b">
            <a:normAutofit/>
          </a:bodyPr>
          <a:lstStyle>
            <a:lvl1pPr marL="0" indent="0">
              <a:buNone/>
              <a:defRPr sz="20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40000" y="2505075"/>
            <a:ext cx="3768912"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39880" y="1681163"/>
            <a:ext cx="3776661" cy="823912"/>
          </a:xfrm>
        </p:spPr>
        <p:txBody>
          <a:bodyPr vert="horz" lIns="91440" tIns="45720" rIns="91440" bIns="45720" rtlCol="0" anchor="b">
            <a:normAutofit/>
          </a:bodyPr>
          <a:lstStyle>
            <a:lvl1pPr>
              <a:buNone/>
              <a:defRPr lang="en-US" sz="20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4739880" y="2505075"/>
            <a:ext cx="377666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06CAAC3-9367-734F-B7B8-3AC3EE5D81B9}" type="datetime1">
              <a:rPr lang="en-US" smtClean="0"/>
              <a:t>9/17/19</a:t>
            </a:fld>
            <a:endParaRPr lang="en-US"/>
          </a:p>
        </p:txBody>
      </p:sp>
      <p:sp>
        <p:nvSpPr>
          <p:cNvPr id="8" name="Footer Placeholder 7"/>
          <p:cNvSpPr>
            <a:spLocks noGrp="1"/>
          </p:cNvSpPr>
          <p:nvPr>
            <p:ph type="ftr" sz="quarter" idx="11"/>
          </p:nvPr>
        </p:nvSpPr>
        <p:spPr/>
        <p:txBody>
          <a:bodyPr/>
          <a:lstStyle/>
          <a:p>
            <a:r>
              <a:rPr lang="en-US" smtClean="0"/>
              <a:t>Data Driven Solutions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3730156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B5C291-CA7E-174E-8E99-021FD5D055C2}" type="datetime1">
              <a:rPr lang="en-US" smtClean="0"/>
              <a:t>9/17/19</a:t>
            </a:fld>
            <a:endParaRPr lang="en-US"/>
          </a:p>
        </p:txBody>
      </p:sp>
      <p:sp>
        <p:nvSpPr>
          <p:cNvPr id="4" name="Footer Placeholder 3"/>
          <p:cNvSpPr>
            <a:spLocks noGrp="1"/>
          </p:cNvSpPr>
          <p:nvPr>
            <p:ph type="ftr" sz="quarter" idx="11"/>
          </p:nvPr>
        </p:nvSpPr>
        <p:spPr/>
        <p:txBody>
          <a:bodyPr/>
          <a:lstStyle/>
          <a:p>
            <a:r>
              <a:rPr lang="en-US" smtClean="0"/>
              <a:t>Data Driven Solutions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3491943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62FA5D-727E-C642-9A85-460DA83FCD4E}" type="datetime1">
              <a:rPr lang="en-US" smtClean="0"/>
              <a:t>9/17/19</a:t>
            </a:fld>
            <a:endParaRPr lang="en-US"/>
          </a:p>
        </p:txBody>
      </p:sp>
      <p:sp>
        <p:nvSpPr>
          <p:cNvPr id="3" name="Footer Placeholder 2"/>
          <p:cNvSpPr>
            <a:spLocks noGrp="1"/>
          </p:cNvSpPr>
          <p:nvPr>
            <p:ph type="ftr" sz="quarter" idx="11"/>
          </p:nvPr>
        </p:nvSpPr>
        <p:spPr/>
        <p:txBody>
          <a:bodyPr/>
          <a:lstStyle/>
          <a:p>
            <a:r>
              <a:rPr lang="en-US" smtClean="0"/>
              <a:t>Data Driven Solutions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4963865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24080D-5B3D-6143-9F73-A76596BB391E}" type="datetime1">
              <a:rPr lang="en-US" smtClean="0"/>
              <a:t>9/17/19</a:t>
            </a:fld>
            <a:endParaRPr lang="en-US"/>
          </a:p>
        </p:txBody>
      </p:sp>
      <p:sp>
        <p:nvSpPr>
          <p:cNvPr id="6" name="Footer Placeholder 5"/>
          <p:cNvSpPr>
            <a:spLocks noGrp="1"/>
          </p:cNvSpPr>
          <p:nvPr>
            <p:ph type="ftr" sz="quarter" idx="11"/>
          </p:nvPr>
        </p:nvSpPr>
        <p:spPr/>
        <p:txBody>
          <a:bodyPr/>
          <a:lstStyle/>
          <a:p>
            <a:r>
              <a:rPr lang="en-US" smtClean="0"/>
              <a:t>Data Driven Solutions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193759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324DF1-9AC3-6843-B31A-43C1C721927E}" type="datetime1">
              <a:rPr lang="en-US" smtClean="0"/>
              <a:t>9/17/19</a:t>
            </a:fld>
            <a:endParaRPr lang="en-US"/>
          </a:p>
        </p:txBody>
      </p:sp>
      <p:sp>
        <p:nvSpPr>
          <p:cNvPr id="6" name="Footer Placeholder 5"/>
          <p:cNvSpPr>
            <a:spLocks noGrp="1"/>
          </p:cNvSpPr>
          <p:nvPr>
            <p:ph type="ftr" sz="quarter" idx="11"/>
          </p:nvPr>
        </p:nvSpPr>
        <p:spPr/>
        <p:txBody>
          <a:bodyPr/>
          <a:lstStyle/>
          <a:p>
            <a:r>
              <a:rPr lang="en-US" smtClean="0"/>
              <a:t>Data Driven Solutions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8820866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40000" y="1825625"/>
            <a:ext cx="767535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17CC4285-7833-CA43-AD6E-38BFFD284022}" type="datetime1">
              <a:rPr lang="en-US" smtClean="0"/>
              <a:t>9/17/19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r>
              <a:rPr lang="en-US" smtClean="0"/>
              <a:t>Data Driven Solutions
              </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58377177"/>
      </p:ext>
    </p:extLst>
  </p:cSld>
  <p:clrMap bg1="dk1" tx1="lt1" bg2="dk2" tx2="lt2" accent1="accent1" accent2="accent2" accent3="accent3" accent4="accent4" accent5="accent5" accent6="accent6" hlink="hlink" folHlink="folHlink"/>
  <p:sldLayoutIdLst>
    <p:sldLayoutId id="2147484050" r:id="rId1"/>
    <p:sldLayoutId id="2147484051" r:id="rId2"/>
    <p:sldLayoutId id="2147484052" r:id="rId3"/>
    <p:sldLayoutId id="2147484053" r:id="rId4"/>
    <p:sldLayoutId id="2147484054" r:id="rId5"/>
    <p:sldLayoutId id="2147484055" r:id="rId6"/>
    <p:sldLayoutId id="2147484056" r:id="rId7"/>
    <p:sldLayoutId id="2147484057" r:id="rId8"/>
    <p:sldLayoutId id="2147484058" r:id="rId9"/>
    <p:sldLayoutId id="2147484059" r:id="rId10"/>
    <p:sldLayoutId id="2147484060" r:id="rId11"/>
    <p:sldLayoutId id="2147484061" r:id="rId12"/>
    <p:sldLayoutId id="2147484062" r:id="rId13"/>
    <p:sldLayoutId id="2147484063" r:id="rId14"/>
    <p:sldLayoutId id="2147484064" r:id="rId15"/>
    <p:sldLayoutId id="2147484065" r:id="rId16"/>
    <p:sldLayoutId id="2147484066" r:id="rId17"/>
  </p:sldLayoutIdLst>
  <p:transition>
    <p:fade/>
  </p:transition>
  <p:timing>
    <p:tnLst>
      <p:par>
        <p:cTn id="1" dur="indefinite" restart="never" nodeType="tmRoot"/>
      </p:par>
    </p:tnLst>
  </p:timing>
  <p:hf hdr="0"/>
  <p:txStyles>
    <p:titleStyle>
      <a:lvl1pPr algn="l" defTabSz="685800" rtl="0" eaLnBrk="1" latinLnBrk="0" hangingPunct="1">
        <a:lnSpc>
          <a:spcPct val="90000"/>
        </a:lnSpc>
        <a:spcBef>
          <a:spcPct val="0"/>
        </a:spcBef>
        <a:buNone/>
        <a:defRPr sz="4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jpg"/><Relationship Id="rId6" Type="http://schemas.openxmlformats.org/officeDocument/2006/relationships/image" Target="../media/image5.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s://ethz.ch/spin-offs" TargetMode="External"/><Relationship Id="rId4" Type="http://schemas.openxmlformats.org/officeDocument/2006/relationships/hyperlink" Target="https://beratics.com/reviewresponse/)" TargetMode="External"/><Relationship Id="rId5" Type="http://schemas.openxmlformats.org/officeDocument/2006/relationships/hyperlink" Target="https://beratics.com/" TargetMode="External"/><Relationship Id="rId6" Type="http://schemas.openxmlformats.org/officeDocument/2006/relationships/hyperlink" Target="mailto:bpolat@beratics.com" TargetMode="External"/><Relationship Id="rId7" Type="http://schemas.openxmlformats.org/officeDocument/2006/relationships/image" Target="../media/image5.jpg"/><Relationship Id="rId8" Type="http://schemas.openxmlformats.org/officeDocument/2006/relationships/image" Target="../media/image3.png"/><Relationship Id="rId9"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hyperlink" Target="https://review.response.beratics.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alpha val="92000"/>
          </a:schemeClr>
        </a:solidFill>
        <a:effectLst/>
      </p:bgPr>
    </p:bg>
    <p:spTree>
      <p:nvGrpSpPr>
        <p:cNvPr id="1" name=""/>
        <p:cNvGrpSpPr/>
        <p:nvPr/>
      </p:nvGrpSpPr>
      <p:grpSpPr>
        <a:xfrm>
          <a:off x="0" y="0"/>
          <a:ext cx="0" cy="0"/>
          <a:chOff x="0" y="0"/>
          <a:chExt cx="0" cy="0"/>
        </a:xfrm>
      </p:grpSpPr>
      <p:sp>
        <p:nvSpPr>
          <p:cNvPr id="11" name="TextBox 10"/>
          <p:cNvSpPr txBox="1"/>
          <p:nvPr/>
        </p:nvSpPr>
        <p:spPr>
          <a:xfrm>
            <a:off x="5145785" y="1594671"/>
            <a:ext cx="4047683" cy="3170099"/>
          </a:xfrm>
          <a:prstGeom prst="rect">
            <a:avLst/>
          </a:prstGeom>
          <a:noFill/>
        </p:spPr>
        <p:txBody>
          <a:bodyPr wrap="square" rtlCol="0">
            <a:spAutoFit/>
          </a:bodyPr>
          <a:lstStyle/>
          <a:p>
            <a:r>
              <a:rPr lang="en-US" sz="4000" dirty="0">
                <a:solidFill>
                  <a:srgbClr val="FF0000"/>
                </a:solidFill>
              </a:rPr>
              <a:t>What can natural language </a:t>
            </a:r>
          </a:p>
          <a:p>
            <a:r>
              <a:rPr lang="en-US" sz="4000" dirty="0">
                <a:solidFill>
                  <a:srgbClr val="FF0000"/>
                </a:solidFill>
              </a:rPr>
              <a:t>p</a:t>
            </a:r>
            <a:r>
              <a:rPr lang="en-US" sz="4000" dirty="0">
                <a:solidFill>
                  <a:srgbClr val="FF0000"/>
                </a:solidFill>
              </a:rPr>
              <a:t>rocessing and generation achieve for SBB?</a:t>
            </a:r>
            <a:endParaRPr lang="en-US" sz="4000" dirty="0">
              <a:solidFill>
                <a:srgbClr val="FF0000"/>
              </a:solidFill>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4709" y="130300"/>
            <a:ext cx="1786426" cy="103917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380139"/>
            <a:ext cx="5145786" cy="539496"/>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594671"/>
            <a:ext cx="5145785" cy="4425375"/>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71702" y="5350609"/>
            <a:ext cx="1786426" cy="1338873"/>
          </a:xfrm>
          <a:prstGeom prst="rect">
            <a:avLst/>
          </a:prstGeom>
        </p:spPr>
      </p:pic>
    </p:spTree>
    <p:extLst>
      <p:ext uri="{BB962C8B-B14F-4D97-AF65-F5344CB8AC3E}">
        <p14:creationId xmlns:p14="http://schemas.microsoft.com/office/powerpoint/2010/main" val="5176316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081217"/>
            <a:ext cx="6781800" cy="4280562"/>
          </a:xfrm>
        </p:spPr>
        <p:txBody>
          <a:bodyPr>
            <a:normAutofit fontScale="92500" lnSpcReduction="20000"/>
          </a:bodyPr>
          <a:lstStyle/>
          <a:p>
            <a:r>
              <a:rPr lang="en-US" dirty="0" err="1" smtClean="0">
                <a:solidFill>
                  <a:schemeClr val="bg1"/>
                </a:solidFill>
              </a:rPr>
              <a:t>Beratics</a:t>
            </a:r>
            <a:r>
              <a:rPr lang="en-US" dirty="0" smtClean="0">
                <a:solidFill>
                  <a:schemeClr val="bg1"/>
                </a:solidFill>
              </a:rPr>
              <a:t> is a solution of NLP GmbH that focuses on business digitalization through natural language processing. </a:t>
            </a:r>
          </a:p>
          <a:p>
            <a:r>
              <a:rPr lang="en-US" dirty="0" smtClean="0">
                <a:solidFill>
                  <a:schemeClr val="bg1"/>
                </a:solidFill>
              </a:rPr>
              <a:t>NLP GmbH is a recognized spinoff from ETH Zurich in the area of natural language processing (</a:t>
            </a:r>
            <a:r>
              <a:rPr lang="en-US" dirty="0" smtClean="0">
                <a:hlinkClick r:id="rId3"/>
              </a:rPr>
              <a:t>https</a:t>
            </a:r>
            <a:r>
              <a:rPr lang="en-US" dirty="0">
                <a:hlinkClick r:id="rId3"/>
              </a:rPr>
              <a:t>://ethz.ch/spin-offs</a:t>
            </a:r>
            <a:r>
              <a:rPr lang="en-US" dirty="0" smtClean="0">
                <a:solidFill>
                  <a:schemeClr val="bg1"/>
                </a:solidFill>
              </a:rPr>
              <a:t>). </a:t>
            </a:r>
          </a:p>
          <a:p>
            <a:r>
              <a:rPr lang="en-US" dirty="0" smtClean="0">
                <a:solidFill>
                  <a:schemeClr val="bg1"/>
                </a:solidFill>
              </a:rPr>
              <a:t>A similar concept that was developed by </a:t>
            </a:r>
            <a:r>
              <a:rPr lang="en-US" dirty="0" err="1" smtClean="0">
                <a:solidFill>
                  <a:schemeClr val="bg1"/>
                </a:solidFill>
              </a:rPr>
              <a:t>Beratics</a:t>
            </a:r>
            <a:r>
              <a:rPr lang="en-US" dirty="0" smtClean="0">
                <a:solidFill>
                  <a:schemeClr val="bg1"/>
                </a:solidFill>
              </a:rPr>
              <a:t> is the review response software that helps hotel managers to respond to online reviews automatically (</a:t>
            </a:r>
            <a:r>
              <a:rPr lang="en-US" dirty="0">
                <a:hlinkClick r:id="rId4"/>
              </a:rPr>
              <a:t>https://beratics.com/reviewresponse</a:t>
            </a:r>
            <a:r>
              <a:rPr lang="en-US" dirty="0" smtClean="0">
                <a:hlinkClick r:id="rId4"/>
              </a:rPr>
              <a:t>/</a:t>
            </a:r>
            <a:r>
              <a:rPr lang="en-US" dirty="0" smtClean="0">
                <a:solidFill>
                  <a:schemeClr val="bg1"/>
                </a:solidFill>
                <a:hlinkClick r:id="rId4"/>
              </a:rPr>
              <a:t>)</a:t>
            </a:r>
            <a:r>
              <a:rPr lang="en-US" dirty="0" smtClean="0">
                <a:solidFill>
                  <a:schemeClr val="bg1"/>
                </a:solidFill>
              </a:rPr>
              <a:t>.</a:t>
            </a:r>
          </a:p>
          <a:p>
            <a:r>
              <a:rPr lang="en-US" dirty="0" smtClean="0">
                <a:solidFill>
                  <a:schemeClr val="bg1"/>
                </a:solidFill>
              </a:rPr>
              <a:t>Official website: </a:t>
            </a:r>
            <a:r>
              <a:rPr lang="en-US" dirty="0" smtClean="0">
                <a:solidFill>
                  <a:schemeClr val="bg1"/>
                </a:solidFill>
                <a:hlinkClick r:id="rId5"/>
              </a:rPr>
              <a:t>https://beratics.com</a:t>
            </a:r>
            <a:endParaRPr lang="en-US" dirty="0" smtClean="0">
              <a:solidFill>
                <a:schemeClr val="bg1"/>
              </a:solidFill>
            </a:endParaRPr>
          </a:p>
          <a:p>
            <a:r>
              <a:rPr lang="en-US" dirty="0" smtClean="0">
                <a:solidFill>
                  <a:schemeClr val="bg1"/>
                </a:solidFill>
              </a:rPr>
              <a:t>Contact person for this project: M.Sc. ETH </a:t>
            </a:r>
            <a:r>
              <a:rPr lang="en-US" dirty="0" err="1" smtClean="0">
                <a:solidFill>
                  <a:schemeClr val="bg1"/>
                </a:solidFill>
              </a:rPr>
              <a:t>Berhan</a:t>
            </a:r>
            <a:r>
              <a:rPr lang="en-US" dirty="0" smtClean="0">
                <a:solidFill>
                  <a:schemeClr val="bg1"/>
                </a:solidFill>
              </a:rPr>
              <a:t> </a:t>
            </a:r>
            <a:r>
              <a:rPr lang="en-US" dirty="0" err="1" smtClean="0">
                <a:solidFill>
                  <a:schemeClr val="bg1"/>
                </a:solidFill>
              </a:rPr>
              <a:t>Polat</a:t>
            </a:r>
            <a:r>
              <a:rPr lang="en-US" dirty="0" smtClean="0">
                <a:solidFill>
                  <a:schemeClr val="bg1"/>
                </a:solidFill>
              </a:rPr>
              <a:t>, CEO of NLP GmbH.</a:t>
            </a:r>
          </a:p>
          <a:p>
            <a:pPr marL="0" indent="0">
              <a:buNone/>
            </a:pPr>
            <a:r>
              <a:rPr lang="en-US" dirty="0">
                <a:solidFill>
                  <a:schemeClr val="bg1"/>
                </a:solidFill>
              </a:rPr>
              <a:t> </a:t>
            </a:r>
            <a:r>
              <a:rPr lang="en-US" dirty="0" smtClean="0">
                <a:solidFill>
                  <a:schemeClr val="bg1"/>
                </a:solidFill>
              </a:rPr>
              <a:t>  </a:t>
            </a:r>
            <a:r>
              <a:rPr lang="en-US" dirty="0" smtClean="0">
                <a:solidFill>
                  <a:schemeClr val="bg1"/>
                </a:solidFill>
                <a:hlinkClick r:id="rId6"/>
              </a:rPr>
              <a:t>bpolat@beratics.com</a:t>
            </a:r>
            <a:endParaRPr lang="en-US" dirty="0" smtClean="0">
              <a:solidFill>
                <a:schemeClr val="bg1"/>
              </a:solidFill>
            </a:endParaRPr>
          </a:p>
          <a:p>
            <a:endParaRPr lang="en-US" dirty="0" smtClean="0">
              <a:solidFill>
                <a:schemeClr val="bg1"/>
              </a:solidFill>
            </a:endParaRPr>
          </a:p>
          <a:p>
            <a:endParaRPr lang="en-US" dirty="0" smtClean="0">
              <a:solidFill>
                <a:schemeClr val="bg1"/>
              </a:solidFill>
            </a:endParaRPr>
          </a:p>
        </p:txBody>
      </p:sp>
      <p:sp>
        <p:nvSpPr>
          <p:cNvPr id="4" name="Date Placeholder 3"/>
          <p:cNvSpPr>
            <a:spLocks noGrp="1"/>
          </p:cNvSpPr>
          <p:nvPr>
            <p:ph type="dt" sz="half" idx="10"/>
          </p:nvPr>
        </p:nvSpPr>
        <p:spPr>
          <a:noFill/>
        </p:spPr>
        <p:txBody>
          <a:bodyPr/>
          <a:lstStyle/>
          <a:p>
            <a:fld id="{5AC2BF77-A1CF-184A-9878-778F8197540E}" type="datetime1">
              <a:rPr lang="en-US" smtClean="0">
                <a:solidFill>
                  <a:sysClr val="windowText" lastClr="000000"/>
                </a:solidFill>
              </a:rPr>
              <a:t>9/17/19</a:t>
            </a:fld>
            <a:endParaRPr lang="en-US" dirty="0">
              <a:solidFill>
                <a:sysClr val="windowText" lastClr="000000"/>
              </a:solidFill>
            </a:endParaRPr>
          </a:p>
        </p:txBody>
      </p:sp>
      <p:sp>
        <p:nvSpPr>
          <p:cNvPr id="5" name="Footer Placeholder 4"/>
          <p:cNvSpPr>
            <a:spLocks noGrp="1"/>
          </p:cNvSpPr>
          <p:nvPr>
            <p:ph type="ftr" sz="quarter" idx="11"/>
          </p:nvPr>
        </p:nvSpPr>
        <p:spPr/>
        <p:txBody>
          <a:bodyPr/>
          <a:lstStyle/>
          <a:p>
            <a:r>
              <a:rPr lang="en-US" dirty="0" smtClean="0">
                <a:solidFill>
                  <a:sysClr val="windowText" lastClr="000000"/>
                </a:solidFill>
              </a:rPr>
              <a:t>Data Driven Solutions
              </a:t>
            </a:r>
            <a:endParaRPr lang="en-US" dirty="0">
              <a:solidFill>
                <a:sysClr val="windowText" lastClr="000000"/>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solidFill>
                  <a:sysClr val="windowText" lastClr="000000"/>
                </a:solidFill>
              </a:rPr>
              <a:pPr/>
              <a:t>10</a:t>
            </a:fld>
            <a:endParaRPr lang="en-US" dirty="0">
              <a:solidFill>
                <a:sysClr val="windowText" lastClr="000000"/>
              </a:solidFill>
            </a:endParaRPr>
          </a:p>
        </p:txBody>
      </p:sp>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84709" y="2248625"/>
            <a:ext cx="1786426" cy="1338873"/>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380139"/>
            <a:ext cx="5145786" cy="539496"/>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84709" y="130300"/>
            <a:ext cx="1786426" cy="1039175"/>
          </a:xfrm>
          <a:prstGeom prst="rect">
            <a:avLst/>
          </a:prstGeom>
        </p:spPr>
      </p:pic>
      <p:sp>
        <p:nvSpPr>
          <p:cNvPr id="13" name="Title 1"/>
          <p:cNvSpPr txBox="1">
            <a:spLocks/>
          </p:cNvSpPr>
          <p:nvPr/>
        </p:nvSpPr>
        <p:spPr>
          <a:xfrm>
            <a:off x="0" y="1087044"/>
            <a:ext cx="8315325" cy="994172"/>
          </a:xfrm>
          <a:prstGeom prst="rect">
            <a:avLst/>
          </a:prstGeom>
          <a:noFill/>
        </p:spPr>
        <p:txBody>
          <a:bodyPr vert="horz" lIns="91440" tIns="45720" rIns="91440" bIns="45720" rtlCol="0" anchor="ctr">
            <a:normAutofit/>
          </a:bodyPr>
          <a:lstStyle>
            <a:lvl1pPr algn="l" defTabSz="685800" rtl="0" eaLnBrk="1" latinLnBrk="0" hangingPunct="1">
              <a:lnSpc>
                <a:spcPct val="90000"/>
              </a:lnSpc>
              <a:spcBef>
                <a:spcPct val="0"/>
              </a:spcBef>
              <a:buNone/>
              <a:defRPr sz="4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3375" dirty="0">
                <a:solidFill>
                  <a:srgbClr val="0045C2"/>
                </a:solidFill>
              </a:rPr>
              <a:t>About us</a:t>
            </a:r>
          </a:p>
        </p:txBody>
      </p:sp>
    </p:spTree>
    <p:extLst>
      <p:ext uri="{BB962C8B-B14F-4D97-AF65-F5344CB8AC3E}">
        <p14:creationId xmlns:p14="http://schemas.microsoft.com/office/powerpoint/2010/main" val="1590898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4325" y="1450006"/>
            <a:ext cx="7886700" cy="994172"/>
          </a:xfrm>
        </p:spPr>
        <p:txBody>
          <a:bodyPr>
            <a:normAutofit/>
          </a:bodyPr>
          <a:lstStyle/>
          <a:p>
            <a:r>
              <a:rPr lang="en-US" sz="3375" dirty="0">
                <a:solidFill>
                  <a:srgbClr val="0045C2"/>
                </a:solidFill>
              </a:rPr>
              <a:t>Which problems do we aim to solve?</a:t>
            </a:r>
            <a:endParaRPr lang="en-US" sz="3375" dirty="0">
              <a:solidFill>
                <a:srgbClr val="0045C2"/>
              </a:solidFill>
            </a:endParaRPr>
          </a:p>
        </p:txBody>
      </p:sp>
      <p:sp>
        <p:nvSpPr>
          <p:cNvPr id="3" name="Content Placeholder 2"/>
          <p:cNvSpPr>
            <a:spLocks noGrp="1"/>
          </p:cNvSpPr>
          <p:nvPr>
            <p:ph idx="1"/>
          </p:nvPr>
        </p:nvSpPr>
        <p:spPr>
          <a:xfrm>
            <a:off x="314325" y="2226469"/>
            <a:ext cx="7886700" cy="3398044"/>
          </a:xfrm>
        </p:spPr>
        <p:txBody>
          <a:bodyPr>
            <a:normAutofit fontScale="55000" lnSpcReduction="20000"/>
          </a:bodyPr>
          <a:lstStyle/>
          <a:p>
            <a:pPr marL="0" indent="0">
              <a:buNone/>
            </a:pPr>
            <a:r>
              <a:rPr lang="en-US" dirty="0">
                <a:solidFill>
                  <a:schemeClr val="bg1"/>
                </a:solidFill>
              </a:rPr>
              <a:t>We are categorizing all incoming requests under two categories, universal </a:t>
            </a:r>
            <a:r>
              <a:rPr lang="en-US" dirty="0" smtClean="0">
                <a:solidFill>
                  <a:schemeClr val="bg1"/>
                </a:solidFill>
              </a:rPr>
              <a:t>issues and </a:t>
            </a:r>
            <a:r>
              <a:rPr lang="en-US" dirty="0">
                <a:solidFill>
                  <a:schemeClr val="bg1"/>
                </a:solidFill>
              </a:rPr>
              <a:t>private issues</a:t>
            </a:r>
            <a:r>
              <a:rPr lang="en-US" dirty="0" smtClean="0">
                <a:solidFill>
                  <a:schemeClr val="bg1"/>
                </a:solidFill>
              </a:rPr>
              <a:t>.</a:t>
            </a:r>
          </a:p>
          <a:p>
            <a:pPr marL="0" indent="0">
              <a:buNone/>
            </a:pPr>
            <a:r>
              <a:rPr lang="en-US" dirty="0" smtClean="0">
                <a:solidFill>
                  <a:schemeClr val="bg1"/>
                </a:solidFill>
              </a:rPr>
              <a:t>Universal issues are a result of the SBB system or products that everyone might experience, such as; I bought a train ticket from Zurich to Bern but my flight to Zurich was late that is why I missed the train. Can I get a refund? This experience can happen to anyone disregarding their personal characteristics. </a:t>
            </a:r>
          </a:p>
          <a:p>
            <a:pPr marL="0" indent="0">
              <a:buNone/>
            </a:pPr>
            <a:endParaRPr lang="en-US" dirty="0">
              <a:solidFill>
                <a:schemeClr val="bg1"/>
              </a:solidFill>
            </a:endParaRPr>
          </a:p>
          <a:p>
            <a:pPr marL="0" indent="0">
              <a:buNone/>
            </a:pPr>
            <a:r>
              <a:rPr lang="en-US" dirty="0" smtClean="0">
                <a:solidFill>
                  <a:schemeClr val="bg1"/>
                </a:solidFill>
              </a:rPr>
              <a:t>Let’s have a look at the following issue, which is private; I was mistreated by the SBB employee and feel discriminated that is why I left the train and demand my money back. </a:t>
            </a:r>
          </a:p>
          <a:p>
            <a:pPr marL="0" indent="0">
              <a:buNone/>
            </a:pPr>
            <a:endParaRPr lang="en-US" dirty="0">
              <a:solidFill>
                <a:schemeClr val="bg1"/>
              </a:solidFill>
            </a:endParaRPr>
          </a:p>
          <a:p>
            <a:pPr marL="0" indent="0">
              <a:buNone/>
            </a:pPr>
            <a:r>
              <a:rPr lang="en-US" dirty="0" smtClean="0">
                <a:solidFill>
                  <a:schemeClr val="bg1"/>
                </a:solidFill>
              </a:rPr>
              <a:t>In the private issue, we can not really know what has happened or verify that the event has happened as the employee tells it. It is an issue that is claimed to happen in an SBB train  but has nothing to do with the services of SBB. Nevertheless, SBB must respond to the customer. SBB will probably show goodwill although can not verify that claim is true. But how to show the goodwill? SBB is a very old institution and probably any type of human that we can imagine of used its services. SBB customer relations handled millions of requests from customers. </a:t>
            </a:r>
          </a:p>
          <a:p>
            <a:pPr marL="0" indent="0">
              <a:buNone/>
            </a:pPr>
            <a:r>
              <a:rPr lang="en-US" dirty="0" smtClean="0">
                <a:solidFill>
                  <a:schemeClr val="bg1"/>
                </a:solidFill>
              </a:rPr>
              <a:t>Universal </a:t>
            </a:r>
            <a:r>
              <a:rPr lang="en-US" dirty="0">
                <a:solidFill>
                  <a:schemeClr val="bg1"/>
                </a:solidFill>
              </a:rPr>
              <a:t>issues might arise for everyone and are not likely to depend on the characteristics of the underlying person, such as ethnicity, psychological condition or anything sort of. </a:t>
            </a:r>
          </a:p>
          <a:p>
            <a:endParaRPr lang="en-US" dirty="0"/>
          </a:p>
          <a:p>
            <a:endParaRPr lang="en-US" dirty="0" smtClean="0">
              <a:solidFill>
                <a:schemeClr val="bg1"/>
              </a:solidFill>
            </a:endParaRPr>
          </a:p>
        </p:txBody>
      </p:sp>
      <p:sp>
        <p:nvSpPr>
          <p:cNvPr id="4" name="Date Placeholder 3"/>
          <p:cNvSpPr>
            <a:spLocks noGrp="1"/>
          </p:cNvSpPr>
          <p:nvPr>
            <p:ph type="dt" sz="half" idx="10"/>
          </p:nvPr>
        </p:nvSpPr>
        <p:spPr/>
        <p:txBody>
          <a:bodyPr/>
          <a:lstStyle/>
          <a:p>
            <a:fld id="{5AC2BF77-A1CF-184A-9878-778F8197540E}" type="datetime1">
              <a:rPr lang="en-US" smtClean="0">
                <a:solidFill>
                  <a:sysClr val="windowText" lastClr="000000"/>
                </a:solidFill>
              </a:rPr>
              <a:t>9/17/19</a:t>
            </a:fld>
            <a:endParaRPr lang="en-US" dirty="0">
              <a:solidFill>
                <a:sysClr val="windowText" lastClr="000000"/>
              </a:solidFill>
            </a:endParaRPr>
          </a:p>
        </p:txBody>
      </p:sp>
      <p:sp>
        <p:nvSpPr>
          <p:cNvPr id="5" name="Footer Placeholder 4"/>
          <p:cNvSpPr>
            <a:spLocks noGrp="1"/>
          </p:cNvSpPr>
          <p:nvPr>
            <p:ph type="ftr" sz="quarter" idx="11"/>
          </p:nvPr>
        </p:nvSpPr>
        <p:spPr>
          <a:xfrm>
            <a:off x="3028950" y="5662613"/>
            <a:ext cx="3086100" cy="273844"/>
          </a:xfrm>
        </p:spPr>
        <p:txBody>
          <a:bodyPr/>
          <a:lstStyle/>
          <a:p>
            <a:r>
              <a:rPr lang="en-US" dirty="0" smtClean="0">
                <a:solidFill>
                  <a:sysClr val="windowText" lastClr="000000"/>
                </a:solidFill>
              </a:rPr>
              <a:t>Data Driven Solutions
              </a:t>
            </a:r>
            <a:endParaRPr lang="en-US" dirty="0">
              <a:solidFill>
                <a:sysClr val="windowText" lastClr="000000"/>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solidFill>
                  <a:sysClr val="windowText" lastClr="000000"/>
                </a:solidFill>
              </a:rPr>
              <a:pPr/>
              <a:t>11</a:t>
            </a:fld>
            <a:endParaRPr lang="en-US" dirty="0">
              <a:solidFill>
                <a:sysClr val="windowText" lastClr="000000"/>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4914" y="876546"/>
            <a:ext cx="1139086" cy="66261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57250"/>
            <a:ext cx="5145786" cy="539496"/>
          </a:xfrm>
          <a:prstGeom prst="rect">
            <a:avLst/>
          </a:prstGeom>
        </p:spPr>
      </p:pic>
    </p:spTree>
    <p:extLst>
      <p:ext uri="{BB962C8B-B14F-4D97-AF65-F5344CB8AC3E}">
        <p14:creationId xmlns:p14="http://schemas.microsoft.com/office/powerpoint/2010/main" val="202687003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928194"/>
            <a:ext cx="7886700" cy="994172"/>
          </a:xfrm>
        </p:spPr>
        <p:txBody>
          <a:bodyPr>
            <a:normAutofit/>
          </a:bodyPr>
          <a:lstStyle/>
          <a:p>
            <a:r>
              <a:rPr lang="en-US" sz="3375" dirty="0">
                <a:solidFill>
                  <a:srgbClr val="0045C2"/>
                </a:solidFill>
              </a:rPr>
              <a:t>Clarification of the used terms:</a:t>
            </a:r>
            <a:endParaRPr lang="en-US" sz="3375" dirty="0">
              <a:solidFill>
                <a:srgbClr val="0045C2"/>
              </a:solidFill>
            </a:endParaRPr>
          </a:p>
        </p:txBody>
      </p:sp>
      <p:sp>
        <p:nvSpPr>
          <p:cNvPr id="3" name="Content Placeholder 2"/>
          <p:cNvSpPr>
            <a:spLocks noGrp="1"/>
          </p:cNvSpPr>
          <p:nvPr>
            <p:ph idx="1"/>
          </p:nvPr>
        </p:nvSpPr>
        <p:spPr>
          <a:xfrm>
            <a:off x="0" y="1870472"/>
            <a:ext cx="9071135" cy="4622801"/>
          </a:xfrm>
        </p:spPr>
        <p:txBody>
          <a:bodyPr>
            <a:noAutofit/>
          </a:bodyPr>
          <a:lstStyle/>
          <a:p>
            <a:r>
              <a:rPr lang="en-US" sz="2200" b="1" dirty="0">
                <a:solidFill>
                  <a:schemeClr val="bg1"/>
                </a:solidFill>
              </a:rPr>
              <a:t>A</a:t>
            </a:r>
            <a:r>
              <a:rPr lang="en-US" sz="2200" b="1" dirty="0" smtClean="0">
                <a:solidFill>
                  <a:schemeClr val="bg1"/>
                </a:solidFill>
              </a:rPr>
              <a:t> request or an e-mail</a:t>
            </a:r>
            <a:r>
              <a:rPr lang="en-US" sz="2200" dirty="0" smtClean="0">
                <a:solidFill>
                  <a:schemeClr val="bg1"/>
                </a:solidFill>
              </a:rPr>
              <a:t> is a method for written communication that is generated by a customer or a potential customer and sent to SBB customer center</a:t>
            </a:r>
          </a:p>
          <a:p>
            <a:r>
              <a:rPr lang="en-US" sz="2200" b="1" dirty="0" smtClean="0">
                <a:solidFill>
                  <a:schemeClr val="bg1"/>
                </a:solidFill>
              </a:rPr>
              <a:t>A response</a:t>
            </a:r>
            <a:r>
              <a:rPr lang="en-US" sz="2200" dirty="0" smtClean="0">
                <a:solidFill>
                  <a:schemeClr val="bg1"/>
                </a:solidFill>
              </a:rPr>
              <a:t> is a method for written communication that is generated by SBB customer center to </a:t>
            </a:r>
            <a:r>
              <a:rPr lang="en-US" sz="2200" dirty="0" smtClean="0">
                <a:solidFill>
                  <a:schemeClr val="bg1"/>
                </a:solidFill>
              </a:rPr>
              <a:t>respond to each</a:t>
            </a:r>
            <a:r>
              <a:rPr lang="en-US" sz="2200" dirty="0" smtClean="0">
                <a:solidFill>
                  <a:schemeClr val="bg1"/>
                </a:solidFill>
              </a:rPr>
              <a:t> </a:t>
            </a:r>
            <a:r>
              <a:rPr lang="en-US" sz="2200" dirty="0" smtClean="0">
                <a:solidFill>
                  <a:schemeClr val="bg1"/>
                </a:solidFill>
              </a:rPr>
              <a:t>incoming request or e-mail </a:t>
            </a:r>
            <a:endParaRPr lang="en-US" sz="2200" dirty="0" smtClean="0">
              <a:solidFill>
                <a:schemeClr val="bg1"/>
              </a:solidFill>
            </a:endParaRPr>
          </a:p>
          <a:p>
            <a:r>
              <a:rPr lang="en-US" sz="2200" b="1" dirty="0" smtClean="0">
                <a:solidFill>
                  <a:schemeClr val="bg1"/>
                </a:solidFill>
              </a:rPr>
              <a:t>A </a:t>
            </a:r>
            <a:r>
              <a:rPr lang="en-US" sz="2200" b="1" dirty="0" smtClean="0">
                <a:solidFill>
                  <a:schemeClr val="bg1"/>
                </a:solidFill>
              </a:rPr>
              <a:t>feedback</a:t>
            </a:r>
            <a:r>
              <a:rPr lang="en-US" sz="2200" dirty="0" smtClean="0">
                <a:solidFill>
                  <a:schemeClr val="bg1"/>
                </a:solidFill>
              </a:rPr>
              <a:t> is the reaction of the customer to the response/solution of the SBB customer center</a:t>
            </a:r>
          </a:p>
          <a:p>
            <a:r>
              <a:rPr lang="en-US" sz="2200" b="1" dirty="0" smtClean="0">
                <a:solidFill>
                  <a:schemeClr val="bg1"/>
                </a:solidFill>
              </a:rPr>
              <a:t>A conversation </a:t>
            </a:r>
            <a:r>
              <a:rPr lang="en-US" sz="2200" dirty="0" smtClean="0">
                <a:solidFill>
                  <a:schemeClr val="bg1"/>
                </a:solidFill>
              </a:rPr>
              <a:t>is the total written communication (</a:t>
            </a:r>
            <a:r>
              <a:rPr lang="en-US" sz="2200" dirty="0" err="1" smtClean="0">
                <a:solidFill>
                  <a:schemeClr val="bg1"/>
                </a:solidFill>
              </a:rPr>
              <a:t>request+response+feedback</a:t>
            </a:r>
            <a:r>
              <a:rPr lang="en-US" sz="2200" dirty="0" smtClean="0">
                <a:solidFill>
                  <a:schemeClr val="bg1"/>
                </a:solidFill>
              </a:rPr>
              <a:t>) that has happened between the SBB customer center and a person, who created the request</a:t>
            </a:r>
          </a:p>
          <a:p>
            <a:r>
              <a:rPr lang="en-US" sz="2200" b="1" dirty="0" smtClean="0">
                <a:solidFill>
                  <a:schemeClr val="bg1"/>
                </a:solidFill>
              </a:rPr>
              <a:t>A positive conversation </a:t>
            </a:r>
            <a:r>
              <a:rPr lang="en-US" sz="2200" dirty="0" smtClean="0">
                <a:solidFill>
                  <a:schemeClr val="bg1"/>
                </a:solidFill>
              </a:rPr>
              <a:t>is a conversation that has positive feedback from the customer</a:t>
            </a:r>
          </a:p>
        </p:txBody>
      </p:sp>
      <p:sp>
        <p:nvSpPr>
          <p:cNvPr id="4" name="Date Placeholder 3"/>
          <p:cNvSpPr>
            <a:spLocks noGrp="1"/>
          </p:cNvSpPr>
          <p:nvPr>
            <p:ph type="dt" sz="half" idx="10"/>
          </p:nvPr>
        </p:nvSpPr>
        <p:spPr/>
        <p:txBody>
          <a:bodyPr/>
          <a:lstStyle/>
          <a:p>
            <a:fld id="{5AC2BF77-A1CF-184A-9878-778F8197540E}" type="datetime1">
              <a:rPr lang="en-US" smtClean="0">
                <a:solidFill>
                  <a:sysClr val="windowText" lastClr="000000"/>
                </a:solidFill>
              </a:rPr>
              <a:t>9/17/19</a:t>
            </a:fld>
            <a:endParaRPr lang="en-US" dirty="0">
              <a:solidFill>
                <a:sysClr val="windowText" lastClr="000000"/>
              </a:solidFill>
            </a:endParaRPr>
          </a:p>
        </p:txBody>
      </p:sp>
      <p:sp>
        <p:nvSpPr>
          <p:cNvPr id="5" name="Footer Placeholder 4"/>
          <p:cNvSpPr>
            <a:spLocks noGrp="1"/>
          </p:cNvSpPr>
          <p:nvPr>
            <p:ph type="ftr" sz="quarter" idx="11"/>
          </p:nvPr>
        </p:nvSpPr>
        <p:spPr>
          <a:xfrm>
            <a:off x="3028950" y="6356351"/>
            <a:ext cx="3086100" cy="273844"/>
          </a:xfrm>
        </p:spPr>
        <p:txBody>
          <a:bodyPr/>
          <a:lstStyle/>
          <a:p>
            <a:r>
              <a:rPr lang="en-US" dirty="0" smtClean="0">
                <a:solidFill>
                  <a:sysClr val="windowText" lastClr="000000"/>
                </a:solidFill>
              </a:rPr>
              <a:t>Data Driven Solutions
              </a:t>
            </a:r>
            <a:endParaRPr lang="en-US" dirty="0">
              <a:solidFill>
                <a:sysClr val="windowText" lastClr="000000"/>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solidFill>
                  <a:sysClr val="windowText" lastClr="000000"/>
                </a:solidFill>
              </a:rPr>
              <a:pPr/>
              <a:t>2</a:t>
            </a:fld>
            <a:endParaRPr lang="en-US" dirty="0">
              <a:solidFill>
                <a:sysClr val="windowText" lastClr="000000"/>
              </a:solidFill>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3800"/>
            <a:ext cx="5145786" cy="539496"/>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4709" y="130300"/>
            <a:ext cx="1786426" cy="1039175"/>
          </a:xfrm>
          <a:prstGeom prst="rect">
            <a:avLst/>
          </a:prstGeom>
        </p:spPr>
      </p:pic>
    </p:spTree>
    <p:extLst>
      <p:ext uri="{BB962C8B-B14F-4D97-AF65-F5344CB8AC3E}">
        <p14:creationId xmlns:p14="http://schemas.microsoft.com/office/powerpoint/2010/main" val="682112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158995"/>
            <a:ext cx="7886700" cy="994172"/>
          </a:xfrm>
        </p:spPr>
        <p:txBody>
          <a:bodyPr>
            <a:normAutofit/>
          </a:bodyPr>
          <a:lstStyle/>
          <a:p>
            <a:r>
              <a:rPr lang="en-US" sz="3375" dirty="0">
                <a:solidFill>
                  <a:srgbClr val="0045C2"/>
                </a:solidFill>
              </a:rPr>
              <a:t>Which problems do we aim to solve?</a:t>
            </a:r>
            <a:endParaRPr lang="en-US" sz="3375" dirty="0">
              <a:solidFill>
                <a:srgbClr val="0045C2"/>
              </a:solidFill>
            </a:endParaRPr>
          </a:p>
        </p:txBody>
      </p:sp>
      <p:sp>
        <p:nvSpPr>
          <p:cNvPr id="3" name="Content Placeholder 2"/>
          <p:cNvSpPr>
            <a:spLocks noGrp="1"/>
          </p:cNvSpPr>
          <p:nvPr>
            <p:ph idx="1"/>
          </p:nvPr>
        </p:nvSpPr>
        <p:spPr>
          <a:xfrm>
            <a:off x="0" y="2189818"/>
            <a:ext cx="7886700" cy="4129882"/>
          </a:xfrm>
        </p:spPr>
        <p:txBody>
          <a:bodyPr>
            <a:noAutofit/>
          </a:bodyPr>
          <a:lstStyle/>
          <a:p>
            <a:r>
              <a:rPr lang="en-US" sz="2200" dirty="0" smtClean="0">
                <a:solidFill>
                  <a:schemeClr val="bg1"/>
                </a:solidFill>
              </a:rPr>
              <a:t>The customers of SBB face same or similar issues -&gt; similar requests or e-mails are sent to SBB customer center every day</a:t>
            </a:r>
          </a:p>
          <a:p>
            <a:r>
              <a:rPr lang="en-US" sz="2200" dirty="0" smtClean="0">
                <a:solidFill>
                  <a:schemeClr val="bg1"/>
                </a:solidFill>
              </a:rPr>
              <a:t>Each request must be responded individually but each request is not distinct or different</a:t>
            </a:r>
          </a:p>
          <a:p>
            <a:r>
              <a:rPr lang="en-US" sz="2200" dirty="0" smtClean="0">
                <a:solidFill>
                  <a:schemeClr val="bg1"/>
                </a:solidFill>
              </a:rPr>
              <a:t>Employees spend several hours per day to generate similar or even the same responses to requests from different customers</a:t>
            </a:r>
          </a:p>
          <a:p>
            <a:r>
              <a:rPr lang="en-US" sz="2200" dirty="0" smtClean="0">
                <a:solidFill>
                  <a:schemeClr val="bg1"/>
                </a:solidFill>
              </a:rPr>
              <a:t>Employees face challenges during decision-making process, e.g., which path to choose in order to solve the underlying issue and prevent potential issues that might arise from her/his decision.</a:t>
            </a:r>
          </a:p>
          <a:p>
            <a:r>
              <a:rPr lang="en-US" sz="2200" dirty="0" smtClean="0">
                <a:solidFill>
                  <a:schemeClr val="bg1"/>
                </a:solidFill>
              </a:rPr>
              <a:t>New employees must gain experience in order to learn how the system at SBB works in order to become productive -&gt; learning by doing -&gt; there is a better solution</a:t>
            </a:r>
          </a:p>
        </p:txBody>
      </p:sp>
      <p:sp>
        <p:nvSpPr>
          <p:cNvPr id="4" name="Date Placeholder 3"/>
          <p:cNvSpPr>
            <a:spLocks noGrp="1"/>
          </p:cNvSpPr>
          <p:nvPr>
            <p:ph type="dt" sz="half" idx="10"/>
          </p:nvPr>
        </p:nvSpPr>
        <p:spPr/>
        <p:txBody>
          <a:bodyPr/>
          <a:lstStyle/>
          <a:p>
            <a:fld id="{5AC2BF77-A1CF-184A-9878-778F8197540E}" type="datetime1">
              <a:rPr lang="en-US" smtClean="0">
                <a:solidFill>
                  <a:sysClr val="windowText" lastClr="000000"/>
                </a:solidFill>
              </a:rPr>
              <a:t>9/17/19</a:t>
            </a:fld>
            <a:endParaRPr lang="en-US" dirty="0">
              <a:solidFill>
                <a:sysClr val="windowText" lastClr="000000"/>
              </a:solidFill>
            </a:endParaRPr>
          </a:p>
        </p:txBody>
      </p:sp>
      <p:sp>
        <p:nvSpPr>
          <p:cNvPr id="5" name="Footer Placeholder 4"/>
          <p:cNvSpPr>
            <a:spLocks noGrp="1"/>
          </p:cNvSpPr>
          <p:nvPr>
            <p:ph type="ftr" sz="quarter" idx="11"/>
          </p:nvPr>
        </p:nvSpPr>
        <p:spPr>
          <a:xfrm>
            <a:off x="3028950" y="6405739"/>
            <a:ext cx="3086100" cy="273844"/>
          </a:xfrm>
        </p:spPr>
        <p:txBody>
          <a:bodyPr/>
          <a:lstStyle/>
          <a:p>
            <a:r>
              <a:rPr lang="en-US" dirty="0" smtClean="0">
                <a:solidFill>
                  <a:sysClr val="windowText" lastClr="000000"/>
                </a:solidFill>
              </a:rPr>
              <a:t>Data Driven Solutions
              </a:t>
            </a:r>
            <a:endParaRPr lang="en-US" dirty="0">
              <a:solidFill>
                <a:sysClr val="windowText" lastClr="000000"/>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solidFill>
                  <a:sysClr val="windowText" lastClr="000000"/>
                </a:solidFill>
              </a:rPr>
              <a:pPr/>
              <a:t>3</a:t>
            </a:fld>
            <a:endParaRPr lang="en-US" dirty="0">
              <a:solidFill>
                <a:sysClr val="windowText" lastClr="000000"/>
              </a:solidFill>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4900"/>
            <a:ext cx="5145786" cy="539496"/>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4709" y="130300"/>
            <a:ext cx="1786426" cy="1039175"/>
          </a:xfrm>
          <a:prstGeom prst="rect">
            <a:avLst/>
          </a:prstGeom>
        </p:spPr>
      </p:pic>
    </p:spTree>
    <p:extLst>
      <p:ext uri="{BB962C8B-B14F-4D97-AF65-F5344CB8AC3E}">
        <p14:creationId xmlns:p14="http://schemas.microsoft.com/office/powerpoint/2010/main" val="114993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259315"/>
            <a:ext cx="8315325" cy="994172"/>
          </a:xfrm>
          <a:noFill/>
        </p:spPr>
        <p:txBody>
          <a:bodyPr>
            <a:normAutofit/>
          </a:bodyPr>
          <a:lstStyle/>
          <a:p>
            <a:r>
              <a:rPr lang="en-US" sz="3375" dirty="0">
                <a:solidFill>
                  <a:srgbClr val="0045C2"/>
                </a:solidFill>
              </a:rPr>
              <a:t>Solution: Automation of communication</a:t>
            </a:r>
            <a:endParaRPr lang="en-US" sz="3375" dirty="0">
              <a:solidFill>
                <a:srgbClr val="0045C2"/>
              </a:solidFill>
            </a:endParaRPr>
          </a:p>
        </p:txBody>
      </p:sp>
      <p:sp>
        <p:nvSpPr>
          <p:cNvPr id="3" name="Content Placeholder 2"/>
          <p:cNvSpPr>
            <a:spLocks noGrp="1"/>
          </p:cNvSpPr>
          <p:nvPr>
            <p:ph idx="1"/>
          </p:nvPr>
        </p:nvSpPr>
        <p:spPr>
          <a:xfrm>
            <a:off x="0" y="2593168"/>
            <a:ext cx="7675350" cy="3263504"/>
          </a:xfrm>
        </p:spPr>
        <p:txBody>
          <a:bodyPr>
            <a:normAutofit fontScale="92500"/>
          </a:bodyPr>
          <a:lstStyle/>
          <a:p>
            <a:pPr marL="385763" indent="-385763">
              <a:buFont typeface="+mj-lt"/>
              <a:buAutoNum type="arabicPeriod"/>
            </a:pPr>
            <a:r>
              <a:rPr lang="en-US" dirty="0" smtClean="0">
                <a:solidFill>
                  <a:schemeClr val="bg1"/>
                </a:solidFill>
              </a:rPr>
              <a:t>A new request arrives, similar requests/e-mails are filtered from the past through text similarity</a:t>
            </a:r>
          </a:p>
          <a:p>
            <a:pPr marL="385763" indent="-385763">
              <a:buFont typeface="+mj-lt"/>
              <a:buAutoNum type="arabicPeriod"/>
            </a:pPr>
            <a:r>
              <a:rPr lang="en-US" dirty="0" smtClean="0">
                <a:solidFill>
                  <a:schemeClr val="bg1"/>
                </a:solidFill>
              </a:rPr>
              <a:t>The appropriate response is selected among past responses</a:t>
            </a:r>
          </a:p>
          <a:p>
            <a:pPr marL="385763" indent="-385763">
              <a:buFont typeface="+mj-lt"/>
              <a:buAutoNum type="arabicPeriod"/>
            </a:pPr>
            <a:r>
              <a:rPr lang="en-US" dirty="0" smtClean="0">
                <a:solidFill>
                  <a:schemeClr val="bg1"/>
                </a:solidFill>
              </a:rPr>
              <a:t>The employee can see the whole conversation in order see how his/her decisions will reflect on customer</a:t>
            </a:r>
          </a:p>
          <a:p>
            <a:pPr marL="385763" indent="-385763">
              <a:buFont typeface="+mj-lt"/>
              <a:buAutoNum type="arabicPeriod"/>
            </a:pPr>
            <a:r>
              <a:rPr lang="en-US" dirty="0" smtClean="0">
                <a:solidFill>
                  <a:schemeClr val="bg1"/>
                </a:solidFill>
              </a:rPr>
              <a:t>In this way similar requests can be automatically responded without employee writing anything </a:t>
            </a:r>
          </a:p>
          <a:p>
            <a:pPr marL="385763" indent="-385763">
              <a:buFont typeface="+mj-lt"/>
              <a:buAutoNum type="arabicPeriod"/>
            </a:pPr>
            <a:r>
              <a:rPr lang="en-US" dirty="0" smtClean="0">
                <a:solidFill>
                  <a:schemeClr val="bg1"/>
                </a:solidFill>
              </a:rPr>
              <a:t>For a </a:t>
            </a:r>
            <a:r>
              <a:rPr lang="en-US" u="sng" dirty="0" smtClean="0">
                <a:solidFill>
                  <a:schemeClr val="bg1"/>
                </a:solidFill>
              </a:rPr>
              <a:t>similar</a:t>
            </a:r>
            <a:r>
              <a:rPr lang="en-US" dirty="0" smtClean="0">
                <a:solidFill>
                  <a:schemeClr val="bg1"/>
                </a:solidFill>
              </a:rPr>
              <a:t> solution, please check the website:  </a:t>
            </a:r>
            <a:r>
              <a:rPr lang="en-US" dirty="0" smtClean="0">
                <a:solidFill>
                  <a:schemeClr val="bg1"/>
                </a:solidFill>
                <a:hlinkClick r:id="rId2"/>
              </a:rPr>
              <a:t>https://review.response.beratics.com</a:t>
            </a:r>
            <a:endParaRPr lang="en-US" dirty="0">
              <a:solidFill>
                <a:schemeClr val="bg1"/>
              </a:solidFill>
            </a:endParaRPr>
          </a:p>
          <a:p>
            <a:endParaRPr lang="en-US" dirty="0" smtClean="0">
              <a:solidFill>
                <a:schemeClr val="bg1"/>
              </a:solidFill>
            </a:endParaRPr>
          </a:p>
        </p:txBody>
      </p:sp>
      <p:sp>
        <p:nvSpPr>
          <p:cNvPr id="4" name="Date Placeholder 3"/>
          <p:cNvSpPr>
            <a:spLocks noGrp="1"/>
          </p:cNvSpPr>
          <p:nvPr>
            <p:ph type="dt" sz="half" idx="10"/>
          </p:nvPr>
        </p:nvSpPr>
        <p:spPr/>
        <p:txBody>
          <a:bodyPr/>
          <a:lstStyle/>
          <a:p>
            <a:fld id="{5AC2BF77-A1CF-184A-9878-778F8197540E}" type="datetime1">
              <a:rPr lang="en-US" smtClean="0">
                <a:solidFill>
                  <a:sysClr val="windowText" lastClr="000000"/>
                </a:solidFill>
              </a:rPr>
              <a:t>9/17/19</a:t>
            </a:fld>
            <a:endParaRPr lang="en-US" dirty="0">
              <a:solidFill>
                <a:sysClr val="windowText" lastClr="000000"/>
              </a:solidFill>
            </a:endParaRPr>
          </a:p>
        </p:txBody>
      </p:sp>
      <p:sp>
        <p:nvSpPr>
          <p:cNvPr id="5" name="Footer Placeholder 4"/>
          <p:cNvSpPr>
            <a:spLocks noGrp="1"/>
          </p:cNvSpPr>
          <p:nvPr>
            <p:ph type="ftr" sz="quarter" idx="11"/>
          </p:nvPr>
        </p:nvSpPr>
        <p:spPr/>
        <p:txBody>
          <a:bodyPr/>
          <a:lstStyle/>
          <a:p>
            <a:r>
              <a:rPr lang="en-US" dirty="0" smtClean="0">
                <a:solidFill>
                  <a:sysClr val="windowText" lastClr="000000"/>
                </a:solidFill>
              </a:rPr>
              <a:t>Data Driven Solutions
              </a:t>
            </a:r>
            <a:endParaRPr lang="en-US" dirty="0">
              <a:solidFill>
                <a:sysClr val="windowText" lastClr="000000"/>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solidFill>
                  <a:sysClr val="windowText" lastClr="000000"/>
                </a:solidFill>
              </a:rPr>
              <a:pPr/>
              <a:t>4</a:t>
            </a:fld>
            <a:endParaRPr lang="en-US" dirty="0">
              <a:solidFill>
                <a:sysClr val="windowText" lastClr="000000"/>
              </a:solidFill>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0139"/>
            <a:ext cx="5145786" cy="539496"/>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4709" y="130300"/>
            <a:ext cx="1786426" cy="1039175"/>
          </a:xfrm>
          <a:prstGeom prst="rect">
            <a:avLst/>
          </a:prstGeom>
        </p:spPr>
      </p:pic>
    </p:spTree>
    <p:extLst>
      <p:ext uri="{BB962C8B-B14F-4D97-AF65-F5344CB8AC3E}">
        <p14:creationId xmlns:p14="http://schemas.microsoft.com/office/powerpoint/2010/main" val="35059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457950" y="2126055"/>
            <a:ext cx="2837039" cy="3263504"/>
          </a:xfrm>
        </p:spPr>
        <p:txBody>
          <a:bodyPr>
            <a:normAutofit lnSpcReduction="10000"/>
          </a:bodyPr>
          <a:lstStyle/>
          <a:p>
            <a:r>
              <a:rPr lang="en-US" dirty="0" smtClean="0">
                <a:solidFill>
                  <a:schemeClr val="bg1"/>
                </a:solidFill>
              </a:rPr>
              <a:t>The request appears on the left </a:t>
            </a:r>
            <a:r>
              <a:rPr lang="en-US" dirty="0" err="1" smtClean="0">
                <a:solidFill>
                  <a:schemeClr val="bg1"/>
                </a:solidFill>
              </a:rPr>
              <a:t>textarea</a:t>
            </a:r>
            <a:r>
              <a:rPr lang="en-US" dirty="0" smtClean="0">
                <a:solidFill>
                  <a:schemeClr val="bg1"/>
                </a:solidFill>
              </a:rPr>
              <a:t> and the appropriate response appears on the right side. </a:t>
            </a:r>
          </a:p>
          <a:p>
            <a:r>
              <a:rPr lang="en-US" dirty="0" smtClean="0">
                <a:solidFill>
                  <a:schemeClr val="bg1"/>
                </a:solidFill>
              </a:rPr>
              <a:t>The next best responses can also to be seen by </a:t>
            </a:r>
            <a:r>
              <a:rPr lang="en-US" dirty="0" smtClean="0">
                <a:solidFill>
                  <a:schemeClr val="bg1"/>
                </a:solidFill>
              </a:rPr>
              <a:t>scrolling</a:t>
            </a:r>
            <a:endParaRPr lang="en-US" dirty="0" smtClean="0">
              <a:solidFill>
                <a:schemeClr val="bg1"/>
              </a:solidFill>
            </a:endParaRPr>
          </a:p>
        </p:txBody>
      </p:sp>
      <p:sp>
        <p:nvSpPr>
          <p:cNvPr id="4" name="Date Placeholder 3"/>
          <p:cNvSpPr>
            <a:spLocks noGrp="1"/>
          </p:cNvSpPr>
          <p:nvPr>
            <p:ph type="dt" sz="half" idx="10"/>
          </p:nvPr>
        </p:nvSpPr>
        <p:spPr/>
        <p:txBody>
          <a:bodyPr/>
          <a:lstStyle/>
          <a:p>
            <a:fld id="{5AC2BF77-A1CF-184A-9878-778F8197540E}" type="datetime1">
              <a:rPr lang="en-US" smtClean="0">
                <a:solidFill>
                  <a:sysClr val="windowText" lastClr="000000"/>
                </a:solidFill>
              </a:rPr>
              <a:t>9/17/19</a:t>
            </a:fld>
            <a:endParaRPr lang="en-US" dirty="0">
              <a:solidFill>
                <a:sysClr val="windowText" lastClr="000000"/>
              </a:solidFill>
            </a:endParaRPr>
          </a:p>
        </p:txBody>
      </p:sp>
      <p:sp>
        <p:nvSpPr>
          <p:cNvPr id="5" name="Footer Placeholder 4"/>
          <p:cNvSpPr>
            <a:spLocks noGrp="1"/>
          </p:cNvSpPr>
          <p:nvPr>
            <p:ph type="ftr" sz="quarter" idx="11"/>
          </p:nvPr>
        </p:nvSpPr>
        <p:spPr/>
        <p:txBody>
          <a:bodyPr/>
          <a:lstStyle/>
          <a:p>
            <a:r>
              <a:rPr lang="en-US" dirty="0" smtClean="0">
                <a:solidFill>
                  <a:sysClr val="windowText" lastClr="000000"/>
                </a:solidFill>
              </a:rPr>
              <a:t>Data Driven Solutions
              </a:t>
            </a:r>
            <a:endParaRPr lang="en-US" dirty="0">
              <a:solidFill>
                <a:sysClr val="windowText" lastClr="000000"/>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solidFill>
                  <a:sysClr val="windowText" lastClr="000000"/>
                </a:solidFill>
              </a:rPr>
              <a:pPr/>
              <a:t>5</a:t>
            </a:fld>
            <a:endParaRPr lang="en-US" dirty="0">
              <a:solidFill>
                <a:sysClr val="windowText" lastClr="000000"/>
              </a:solidFill>
            </a:endParaRPr>
          </a:p>
        </p:txBody>
      </p:sp>
      <p:pic>
        <p:nvPicPr>
          <p:cNvPr id="11" name="Picture 10" descr="/Users/berhandiclepolat/Desktop/Screen Shot 2019-09-17 at 9.54.14 AM.png"/>
          <p:cNvPicPr/>
          <p:nvPr/>
        </p:nvPicPr>
        <p:blipFill rotWithShape="1">
          <a:blip r:embed="rId2">
            <a:extLst>
              <a:ext uri="{28A0092B-C50C-407E-A947-70E740481C1C}">
                <a14:useLocalDpi xmlns:a14="http://schemas.microsoft.com/office/drawing/2010/main" val="0"/>
              </a:ext>
            </a:extLst>
          </a:blip>
          <a:srcRect l="7170" t="22170" r="2578" b="6971"/>
          <a:stretch/>
        </p:blipFill>
        <p:spPr bwMode="auto">
          <a:xfrm>
            <a:off x="0" y="2126055"/>
            <a:ext cx="6457950" cy="3829891"/>
          </a:xfrm>
          <a:prstGeom prst="rect">
            <a:avLst/>
          </a:prstGeom>
          <a:noFill/>
          <a:ln>
            <a:noFill/>
          </a:ln>
          <a:extLst>
            <a:ext uri="{53640926-AAD7-44D8-BBD7-CCE9431645EC}">
              <a14:shadowObscured xmlns:a14="http://schemas.microsoft.com/office/drawing/2010/main"/>
            </a:ext>
          </a:extLst>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0139"/>
            <a:ext cx="5145786" cy="539496"/>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4709" y="130300"/>
            <a:ext cx="1786426" cy="1039175"/>
          </a:xfrm>
          <a:prstGeom prst="rect">
            <a:avLst/>
          </a:prstGeom>
        </p:spPr>
      </p:pic>
      <p:sp>
        <p:nvSpPr>
          <p:cNvPr id="14" name="Title 1"/>
          <p:cNvSpPr txBox="1">
            <a:spLocks/>
          </p:cNvSpPr>
          <p:nvPr/>
        </p:nvSpPr>
        <p:spPr>
          <a:xfrm>
            <a:off x="0" y="1259315"/>
            <a:ext cx="7886700" cy="99417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4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3600" dirty="0">
                <a:solidFill>
                  <a:srgbClr val="0045C2"/>
                </a:solidFill>
              </a:rPr>
              <a:t>A simple visualization of the solution</a:t>
            </a:r>
            <a:endParaRPr lang="en-US" sz="3380" dirty="0">
              <a:solidFill>
                <a:srgbClr val="0045C2"/>
              </a:solidFill>
            </a:endParaRPr>
          </a:p>
        </p:txBody>
      </p:sp>
    </p:spTree>
    <p:extLst>
      <p:ext uri="{BB962C8B-B14F-4D97-AF65-F5344CB8AC3E}">
        <p14:creationId xmlns:p14="http://schemas.microsoft.com/office/powerpoint/2010/main" val="47264397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366933"/>
            <a:ext cx="7675350" cy="3989418"/>
          </a:xfrm>
        </p:spPr>
        <p:txBody>
          <a:bodyPr>
            <a:normAutofit/>
          </a:bodyPr>
          <a:lstStyle/>
          <a:p>
            <a:r>
              <a:rPr lang="en-US" sz="2200" dirty="0" smtClean="0">
                <a:solidFill>
                  <a:schemeClr val="bg1"/>
                </a:solidFill>
              </a:rPr>
              <a:t>Past requests and their responses are saved in a database (in this step bad responses from the past can be eliminated)</a:t>
            </a:r>
          </a:p>
          <a:p>
            <a:r>
              <a:rPr lang="en-US" sz="2200" dirty="0" smtClean="0">
                <a:solidFill>
                  <a:schemeClr val="bg1"/>
                </a:solidFill>
              </a:rPr>
              <a:t>A new incoming request is equated </a:t>
            </a:r>
            <a:r>
              <a:rPr lang="en-US" sz="2200" dirty="0">
                <a:solidFill>
                  <a:schemeClr val="bg1"/>
                </a:solidFill>
              </a:rPr>
              <a:t>through text </a:t>
            </a:r>
            <a:r>
              <a:rPr lang="en-US" sz="2200" dirty="0" smtClean="0">
                <a:solidFill>
                  <a:schemeClr val="bg1"/>
                </a:solidFill>
              </a:rPr>
              <a:t>similarity with similar requests that already exist in the database</a:t>
            </a:r>
          </a:p>
          <a:p>
            <a:r>
              <a:rPr lang="en-US" sz="2200" dirty="0" smtClean="0">
                <a:solidFill>
                  <a:schemeClr val="bg1"/>
                </a:solidFill>
              </a:rPr>
              <a:t>The similarity can be calculated based either on the whole text of the request, on a sentence or keyword</a:t>
            </a:r>
          </a:p>
          <a:p>
            <a:r>
              <a:rPr lang="en-US" sz="2200" dirty="0" smtClean="0">
                <a:solidFill>
                  <a:schemeClr val="bg1"/>
                </a:solidFill>
              </a:rPr>
              <a:t>Or employees create their own phrases to search in the system/database</a:t>
            </a:r>
          </a:p>
          <a:p>
            <a:r>
              <a:rPr lang="en-US" sz="2200" dirty="0" smtClean="0">
                <a:solidFill>
                  <a:schemeClr val="bg1"/>
                </a:solidFill>
              </a:rPr>
              <a:t>Show the requests from the past and their corresponding answers or solutions</a:t>
            </a:r>
          </a:p>
          <a:p>
            <a:endParaRPr lang="en-US" sz="2200" dirty="0">
              <a:solidFill>
                <a:schemeClr val="bg1"/>
              </a:solidFill>
            </a:endParaRPr>
          </a:p>
        </p:txBody>
      </p:sp>
      <p:sp>
        <p:nvSpPr>
          <p:cNvPr id="4" name="Date Placeholder 3"/>
          <p:cNvSpPr>
            <a:spLocks noGrp="1"/>
          </p:cNvSpPr>
          <p:nvPr>
            <p:ph type="dt" sz="half" idx="10"/>
          </p:nvPr>
        </p:nvSpPr>
        <p:spPr/>
        <p:txBody>
          <a:bodyPr/>
          <a:lstStyle/>
          <a:p>
            <a:fld id="{5AC2BF77-A1CF-184A-9878-778F8197540E}" type="datetime1">
              <a:rPr lang="en-US" smtClean="0">
                <a:solidFill>
                  <a:sysClr val="windowText" lastClr="000000"/>
                </a:solidFill>
              </a:rPr>
              <a:t>9/17/19</a:t>
            </a:fld>
            <a:endParaRPr lang="en-US" dirty="0">
              <a:solidFill>
                <a:sysClr val="windowText" lastClr="000000"/>
              </a:solidFill>
            </a:endParaRPr>
          </a:p>
        </p:txBody>
      </p:sp>
      <p:sp>
        <p:nvSpPr>
          <p:cNvPr id="5" name="Footer Placeholder 4"/>
          <p:cNvSpPr>
            <a:spLocks noGrp="1"/>
          </p:cNvSpPr>
          <p:nvPr>
            <p:ph type="ftr" sz="quarter" idx="11"/>
          </p:nvPr>
        </p:nvSpPr>
        <p:spPr/>
        <p:txBody>
          <a:bodyPr/>
          <a:lstStyle/>
          <a:p>
            <a:r>
              <a:rPr lang="en-US" dirty="0" smtClean="0">
                <a:solidFill>
                  <a:sysClr val="windowText" lastClr="000000"/>
                </a:solidFill>
              </a:rPr>
              <a:t>Data Driven Solutions
              </a:t>
            </a:r>
            <a:endParaRPr lang="en-US" dirty="0">
              <a:solidFill>
                <a:sysClr val="windowText" lastClr="000000"/>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solidFill>
                  <a:sysClr val="windowText" lastClr="000000"/>
                </a:solidFill>
              </a:rPr>
              <a:pPr/>
              <a:t>6</a:t>
            </a:fld>
            <a:endParaRPr lang="en-US" dirty="0">
              <a:solidFill>
                <a:sysClr val="windowText" lastClr="000000"/>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0139"/>
            <a:ext cx="5145786" cy="539496"/>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4709" y="130300"/>
            <a:ext cx="1786426" cy="1039175"/>
          </a:xfrm>
          <a:prstGeom prst="rect">
            <a:avLst/>
          </a:prstGeom>
        </p:spPr>
      </p:pic>
      <p:sp>
        <p:nvSpPr>
          <p:cNvPr id="12" name="Title 1"/>
          <p:cNvSpPr txBox="1">
            <a:spLocks/>
          </p:cNvSpPr>
          <p:nvPr/>
        </p:nvSpPr>
        <p:spPr>
          <a:xfrm>
            <a:off x="0" y="1259315"/>
            <a:ext cx="7886700" cy="99417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4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3380" dirty="0">
                <a:solidFill>
                  <a:srgbClr val="0045C2"/>
                </a:solidFill>
              </a:rPr>
              <a:t>The working principles of the system</a:t>
            </a:r>
          </a:p>
        </p:txBody>
      </p:sp>
    </p:spTree>
    <p:extLst>
      <p:ext uri="{BB962C8B-B14F-4D97-AF65-F5344CB8AC3E}">
        <p14:creationId xmlns:p14="http://schemas.microsoft.com/office/powerpoint/2010/main" val="902742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259315"/>
            <a:ext cx="7886700" cy="994172"/>
          </a:xfrm>
        </p:spPr>
        <p:txBody>
          <a:bodyPr>
            <a:normAutofit/>
          </a:bodyPr>
          <a:lstStyle/>
          <a:p>
            <a:r>
              <a:rPr lang="en-US" sz="3380" dirty="0">
                <a:solidFill>
                  <a:srgbClr val="0045C2"/>
                </a:solidFill>
              </a:rPr>
              <a:t>Benefits of the solution</a:t>
            </a:r>
            <a:endParaRPr lang="en-US" sz="3380" dirty="0">
              <a:solidFill>
                <a:srgbClr val="0045C2"/>
              </a:solidFill>
            </a:endParaRPr>
          </a:p>
        </p:txBody>
      </p:sp>
      <p:sp>
        <p:nvSpPr>
          <p:cNvPr id="3" name="Content Placeholder 2"/>
          <p:cNvSpPr>
            <a:spLocks noGrp="1"/>
          </p:cNvSpPr>
          <p:nvPr>
            <p:ph idx="1"/>
          </p:nvPr>
        </p:nvSpPr>
        <p:spPr>
          <a:xfrm>
            <a:off x="0" y="2253487"/>
            <a:ext cx="7675350" cy="3263504"/>
          </a:xfrm>
        </p:spPr>
        <p:txBody>
          <a:bodyPr>
            <a:noAutofit/>
          </a:bodyPr>
          <a:lstStyle/>
          <a:p>
            <a:r>
              <a:rPr lang="en-US" sz="2200" dirty="0">
                <a:solidFill>
                  <a:schemeClr val="bg1"/>
                </a:solidFill>
              </a:rPr>
              <a:t>S</a:t>
            </a:r>
            <a:r>
              <a:rPr lang="en-US" sz="2200" dirty="0" smtClean="0">
                <a:solidFill>
                  <a:schemeClr val="bg1"/>
                </a:solidFill>
              </a:rPr>
              <a:t>everal hours per day </a:t>
            </a:r>
            <a:r>
              <a:rPr lang="en-US" sz="2200" dirty="0">
                <a:solidFill>
                  <a:schemeClr val="bg1"/>
                </a:solidFill>
              </a:rPr>
              <a:t>is saved</a:t>
            </a:r>
            <a:r>
              <a:rPr lang="en-US" sz="2200" dirty="0" smtClean="0">
                <a:solidFill>
                  <a:schemeClr val="bg1"/>
                </a:solidFill>
              </a:rPr>
              <a:t> per employee (for a better estimation we need more information about SBB customer center)</a:t>
            </a:r>
          </a:p>
          <a:p>
            <a:r>
              <a:rPr lang="en-US" sz="2200" dirty="0" smtClean="0">
                <a:solidFill>
                  <a:schemeClr val="bg1"/>
                </a:solidFill>
              </a:rPr>
              <a:t>Employees can use the saved time to do more creative activities rather than repetitive work</a:t>
            </a:r>
          </a:p>
          <a:p>
            <a:r>
              <a:rPr lang="en-US" sz="2200" dirty="0" smtClean="0">
                <a:solidFill>
                  <a:schemeClr val="bg1"/>
                </a:solidFill>
              </a:rPr>
              <a:t>Fewer mistakes while solving customer issues since the past will become a guidance for everyone</a:t>
            </a:r>
          </a:p>
          <a:p>
            <a:r>
              <a:rPr lang="en-US" sz="2200" dirty="0" smtClean="0">
                <a:solidFill>
                  <a:schemeClr val="bg1"/>
                </a:solidFill>
              </a:rPr>
              <a:t>A better customer experience with customer center thanks to text analytics</a:t>
            </a:r>
          </a:p>
          <a:p>
            <a:r>
              <a:rPr lang="en-US" sz="2200" dirty="0" smtClean="0">
                <a:solidFill>
                  <a:schemeClr val="bg1"/>
                </a:solidFill>
              </a:rPr>
              <a:t>A big step for SBB Customer Center into Industry 4.0</a:t>
            </a:r>
            <a:endParaRPr lang="en-US" sz="2200" dirty="0">
              <a:solidFill>
                <a:schemeClr val="bg1"/>
              </a:solidFill>
            </a:endParaRPr>
          </a:p>
          <a:p>
            <a:endParaRPr lang="en-US" sz="2200" dirty="0">
              <a:solidFill>
                <a:schemeClr val="bg1"/>
              </a:solidFill>
            </a:endParaRPr>
          </a:p>
          <a:p>
            <a:endParaRPr lang="en-US" sz="2200" dirty="0" smtClean="0">
              <a:solidFill>
                <a:schemeClr val="bg1"/>
              </a:solidFill>
            </a:endParaRPr>
          </a:p>
          <a:p>
            <a:endParaRPr lang="en-US" sz="2200" dirty="0" smtClean="0">
              <a:solidFill>
                <a:schemeClr val="bg1"/>
              </a:solidFill>
            </a:endParaRPr>
          </a:p>
        </p:txBody>
      </p:sp>
      <p:sp>
        <p:nvSpPr>
          <p:cNvPr id="4" name="Date Placeholder 3"/>
          <p:cNvSpPr>
            <a:spLocks noGrp="1"/>
          </p:cNvSpPr>
          <p:nvPr>
            <p:ph type="dt" sz="half" idx="10"/>
          </p:nvPr>
        </p:nvSpPr>
        <p:spPr/>
        <p:txBody>
          <a:bodyPr/>
          <a:lstStyle/>
          <a:p>
            <a:fld id="{5AC2BF77-A1CF-184A-9878-778F8197540E}" type="datetime1">
              <a:rPr lang="en-US" smtClean="0">
                <a:solidFill>
                  <a:sysClr val="windowText" lastClr="000000"/>
                </a:solidFill>
              </a:rPr>
              <a:t>9/17/19</a:t>
            </a:fld>
            <a:endParaRPr lang="en-US" dirty="0">
              <a:solidFill>
                <a:sysClr val="windowText" lastClr="000000"/>
              </a:solidFill>
            </a:endParaRPr>
          </a:p>
        </p:txBody>
      </p:sp>
      <p:sp>
        <p:nvSpPr>
          <p:cNvPr id="5" name="Footer Placeholder 4"/>
          <p:cNvSpPr>
            <a:spLocks noGrp="1"/>
          </p:cNvSpPr>
          <p:nvPr>
            <p:ph type="ftr" sz="quarter" idx="11"/>
          </p:nvPr>
        </p:nvSpPr>
        <p:spPr/>
        <p:txBody>
          <a:bodyPr/>
          <a:lstStyle/>
          <a:p>
            <a:r>
              <a:rPr lang="en-US" dirty="0" smtClean="0">
                <a:solidFill>
                  <a:sysClr val="windowText" lastClr="000000"/>
                </a:solidFill>
              </a:rPr>
              <a:t>Data Driven Solutions
              </a:t>
            </a:r>
            <a:endParaRPr lang="en-US" dirty="0">
              <a:solidFill>
                <a:sysClr val="windowText" lastClr="000000"/>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solidFill>
                  <a:sysClr val="windowText" lastClr="000000"/>
                </a:solidFill>
              </a:rPr>
              <a:pPr/>
              <a:t>7</a:t>
            </a:fld>
            <a:endParaRPr lang="en-US" dirty="0">
              <a:solidFill>
                <a:sysClr val="windowText" lastClr="000000"/>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0139"/>
            <a:ext cx="5145786" cy="539496"/>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4709" y="130300"/>
            <a:ext cx="1786426" cy="1039175"/>
          </a:xfrm>
          <a:prstGeom prst="rect">
            <a:avLst/>
          </a:prstGeom>
        </p:spPr>
      </p:pic>
    </p:spTree>
    <p:extLst>
      <p:ext uri="{BB962C8B-B14F-4D97-AF65-F5344CB8AC3E}">
        <p14:creationId xmlns:p14="http://schemas.microsoft.com/office/powerpoint/2010/main" val="85158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275161"/>
            <a:ext cx="8315325" cy="994172"/>
          </a:xfrm>
          <a:noFill/>
        </p:spPr>
        <p:txBody>
          <a:bodyPr>
            <a:normAutofit/>
          </a:bodyPr>
          <a:lstStyle/>
          <a:p>
            <a:r>
              <a:rPr lang="en-US" sz="3375" dirty="0">
                <a:solidFill>
                  <a:srgbClr val="0045C2"/>
                </a:solidFill>
              </a:rPr>
              <a:t>What else results from the solution?</a:t>
            </a:r>
            <a:endParaRPr lang="en-US" sz="3375" dirty="0">
              <a:solidFill>
                <a:srgbClr val="0045C2"/>
              </a:solidFill>
            </a:endParaRPr>
          </a:p>
        </p:txBody>
      </p:sp>
      <p:sp>
        <p:nvSpPr>
          <p:cNvPr id="3" name="Content Placeholder 2"/>
          <p:cNvSpPr>
            <a:spLocks noGrp="1"/>
          </p:cNvSpPr>
          <p:nvPr>
            <p:ph idx="1"/>
          </p:nvPr>
        </p:nvSpPr>
        <p:spPr>
          <a:xfrm>
            <a:off x="0" y="2624860"/>
            <a:ext cx="7675350" cy="3263504"/>
          </a:xfrm>
        </p:spPr>
        <p:txBody>
          <a:bodyPr>
            <a:normAutofit fontScale="92500"/>
          </a:bodyPr>
          <a:lstStyle/>
          <a:p>
            <a:r>
              <a:rPr lang="en-US" dirty="0" smtClean="0">
                <a:solidFill>
                  <a:schemeClr val="bg1"/>
                </a:solidFill>
              </a:rPr>
              <a:t>The SBB regulations can be integrated into our solution so that the system checks if the prepared response is in line with SBB policies, e.g. if a benefit might be granted to a customer or not</a:t>
            </a:r>
          </a:p>
          <a:p>
            <a:r>
              <a:rPr lang="en-US" dirty="0" smtClean="0">
                <a:solidFill>
                  <a:schemeClr val="bg1"/>
                </a:solidFill>
              </a:rPr>
              <a:t>The system learns with time which responses are often chosen and becomes better in predicting thanks to machine learning</a:t>
            </a:r>
          </a:p>
          <a:p>
            <a:r>
              <a:rPr lang="en-US" dirty="0" smtClean="0">
                <a:solidFill>
                  <a:schemeClr val="bg1"/>
                </a:solidFill>
              </a:rPr>
              <a:t>We can train the system by creating artificial requests that are similar to real customer requests</a:t>
            </a:r>
          </a:p>
          <a:p>
            <a:r>
              <a:rPr lang="en-US" dirty="0" smtClean="0">
                <a:solidFill>
                  <a:schemeClr val="bg1"/>
                </a:solidFill>
              </a:rPr>
              <a:t>A big percentage of all incoming requests can be responded automatically in the following years</a:t>
            </a:r>
          </a:p>
        </p:txBody>
      </p:sp>
      <p:sp>
        <p:nvSpPr>
          <p:cNvPr id="4" name="Date Placeholder 3"/>
          <p:cNvSpPr>
            <a:spLocks noGrp="1"/>
          </p:cNvSpPr>
          <p:nvPr>
            <p:ph type="dt" sz="half" idx="10"/>
          </p:nvPr>
        </p:nvSpPr>
        <p:spPr/>
        <p:txBody>
          <a:bodyPr/>
          <a:lstStyle/>
          <a:p>
            <a:fld id="{5AC2BF77-A1CF-184A-9878-778F8197540E}" type="datetime1">
              <a:rPr lang="en-US" smtClean="0">
                <a:solidFill>
                  <a:sysClr val="windowText" lastClr="000000"/>
                </a:solidFill>
              </a:rPr>
              <a:t>9/17/19</a:t>
            </a:fld>
            <a:endParaRPr lang="en-US" dirty="0">
              <a:solidFill>
                <a:sysClr val="windowText" lastClr="000000"/>
              </a:solidFill>
            </a:endParaRPr>
          </a:p>
        </p:txBody>
      </p:sp>
      <p:sp>
        <p:nvSpPr>
          <p:cNvPr id="5" name="Footer Placeholder 4"/>
          <p:cNvSpPr>
            <a:spLocks noGrp="1"/>
          </p:cNvSpPr>
          <p:nvPr>
            <p:ph type="ftr" sz="quarter" idx="11"/>
          </p:nvPr>
        </p:nvSpPr>
        <p:spPr/>
        <p:txBody>
          <a:bodyPr/>
          <a:lstStyle/>
          <a:p>
            <a:r>
              <a:rPr lang="en-US" dirty="0" smtClean="0">
                <a:solidFill>
                  <a:sysClr val="windowText" lastClr="000000"/>
                </a:solidFill>
              </a:rPr>
              <a:t>Data Driven Solutions
              </a:t>
            </a:r>
            <a:endParaRPr lang="en-US" dirty="0">
              <a:solidFill>
                <a:sysClr val="windowText" lastClr="000000"/>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solidFill>
                  <a:sysClr val="windowText" lastClr="000000"/>
                </a:solidFill>
              </a:rPr>
              <a:pPr/>
              <a:t>8</a:t>
            </a:fld>
            <a:endParaRPr lang="en-US" dirty="0">
              <a:solidFill>
                <a:sysClr val="windowText" lastClr="000000"/>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0139"/>
            <a:ext cx="5145786" cy="539496"/>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4709" y="130300"/>
            <a:ext cx="1786426" cy="1039175"/>
          </a:xfrm>
          <a:prstGeom prst="rect">
            <a:avLst/>
          </a:prstGeom>
        </p:spPr>
      </p:pic>
    </p:spTree>
    <p:extLst>
      <p:ext uri="{BB962C8B-B14F-4D97-AF65-F5344CB8AC3E}">
        <p14:creationId xmlns:p14="http://schemas.microsoft.com/office/powerpoint/2010/main" val="1250395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375019"/>
            <a:ext cx="7675350" cy="3263504"/>
          </a:xfrm>
        </p:spPr>
        <p:txBody>
          <a:bodyPr>
            <a:normAutofit/>
          </a:bodyPr>
          <a:lstStyle/>
          <a:p>
            <a:r>
              <a:rPr lang="en-US" sz="2200" dirty="0" smtClean="0">
                <a:solidFill>
                  <a:schemeClr val="bg1"/>
                </a:solidFill>
              </a:rPr>
              <a:t>One can analyze thousands of conversations and can see which services perform best and result in less requests or which services/benefits are loved most by the customers</a:t>
            </a:r>
          </a:p>
          <a:p>
            <a:r>
              <a:rPr lang="en-US" sz="2200" dirty="0" smtClean="0">
                <a:solidFill>
                  <a:schemeClr val="bg1"/>
                </a:solidFill>
              </a:rPr>
              <a:t>Through text and sentiment analytics of thousands of conversations SBB can see how its policies on solving issues reflect on customer</a:t>
            </a:r>
          </a:p>
          <a:p>
            <a:r>
              <a:rPr lang="en-US" sz="2200" dirty="0" smtClean="0">
                <a:solidFill>
                  <a:schemeClr val="bg1"/>
                </a:solidFill>
              </a:rPr>
              <a:t>Before a new product (e.g. a new abonnement) is launched one will be able to learn from past; what issues are likely to arise and how they can be prevented</a:t>
            </a:r>
          </a:p>
        </p:txBody>
      </p:sp>
      <p:sp>
        <p:nvSpPr>
          <p:cNvPr id="4" name="Date Placeholder 3"/>
          <p:cNvSpPr>
            <a:spLocks noGrp="1"/>
          </p:cNvSpPr>
          <p:nvPr>
            <p:ph type="dt" sz="half" idx="10"/>
          </p:nvPr>
        </p:nvSpPr>
        <p:spPr/>
        <p:txBody>
          <a:bodyPr/>
          <a:lstStyle/>
          <a:p>
            <a:fld id="{5AC2BF77-A1CF-184A-9878-778F8197540E}" type="datetime1">
              <a:rPr lang="en-US" smtClean="0">
                <a:solidFill>
                  <a:sysClr val="windowText" lastClr="000000"/>
                </a:solidFill>
              </a:rPr>
              <a:t>9/17/19</a:t>
            </a:fld>
            <a:endParaRPr lang="en-US" dirty="0">
              <a:solidFill>
                <a:sysClr val="windowText" lastClr="000000"/>
              </a:solidFill>
            </a:endParaRPr>
          </a:p>
        </p:txBody>
      </p:sp>
      <p:sp>
        <p:nvSpPr>
          <p:cNvPr id="5" name="Footer Placeholder 4"/>
          <p:cNvSpPr>
            <a:spLocks noGrp="1"/>
          </p:cNvSpPr>
          <p:nvPr>
            <p:ph type="ftr" sz="quarter" idx="11"/>
          </p:nvPr>
        </p:nvSpPr>
        <p:spPr/>
        <p:txBody>
          <a:bodyPr/>
          <a:lstStyle/>
          <a:p>
            <a:r>
              <a:rPr lang="en-US" dirty="0" smtClean="0">
                <a:solidFill>
                  <a:sysClr val="windowText" lastClr="000000"/>
                </a:solidFill>
              </a:rPr>
              <a:t>Data Driven Solutions
              </a:t>
            </a:r>
            <a:endParaRPr lang="en-US" dirty="0">
              <a:solidFill>
                <a:sysClr val="windowText" lastClr="000000"/>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solidFill>
                  <a:sysClr val="windowText" lastClr="000000"/>
                </a:solidFill>
              </a:rPr>
              <a:pPr/>
              <a:t>9</a:t>
            </a:fld>
            <a:endParaRPr lang="en-US" dirty="0">
              <a:solidFill>
                <a:sysClr val="windowText" lastClr="000000"/>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6751"/>
            <a:ext cx="5145786" cy="539496"/>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4709" y="130300"/>
            <a:ext cx="1786426" cy="1039175"/>
          </a:xfrm>
          <a:prstGeom prst="rect">
            <a:avLst/>
          </a:prstGeom>
        </p:spPr>
      </p:pic>
      <p:sp>
        <p:nvSpPr>
          <p:cNvPr id="13" name="Title 1"/>
          <p:cNvSpPr txBox="1">
            <a:spLocks/>
          </p:cNvSpPr>
          <p:nvPr/>
        </p:nvSpPr>
        <p:spPr>
          <a:xfrm>
            <a:off x="0" y="1275161"/>
            <a:ext cx="8315325" cy="994172"/>
          </a:xfrm>
          <a:prstGeom prst="rect">
            <a:avLst/>
          </a:prstGeom>
          <a:noFill/>
        </p:spPr>
        <p:txBody>
          <a:bodyPr vert="horz" lIns="91440" tIns="45720" rIns="91440" bIns="45720" rtlCol="0" anchor="ctr">
            <a:normAutofit/>
          </a:bodyPr>
          <a:lstStyle>
            <a:lvl1pPr algn="l" defTabSz="685800" rtl="0" eaLnBrk="1" latinLnBrk="0" hangingPunct="1">
              <a:lnSpc>
                <a:spcPct val="90000"/>
              </a:lnSpc>
              <a:spcBef>
                <a:spcPct val="0"/>
              </a:spcBef>
              <a:buNone/>
              <a:defRPr sz="4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r>
              <a:rPr lang="en-US" sz="3375" smtClean="0">
                <a:solidFill>
                  <a:srgbClr val="0045C2"/>
                </a:solidFill>
              </a:rPr>
              <a:t>What else results from the solution?</a:t>
            </a:r>
            <a:endParaRPr lang="en-US" sz="3375" dirty="0">
              <a:solidFill>
                <a:srgbClr val="0045C2"/>
              </a:solidFill>
            </a:endParaRPr>
          </a:p>
        </p:txBody>
      </p:sp>
    </p:spTree>
    <p:extLst>
      <p:ext uri="{BB962C8B-B14F-4D97-AF65-F5344CB8AC3E}">
        <p14:creationId xmlns:p14="http://schemas.microsoft.com/office/powerpoint/2010/main" val="1972208194"/>
      </p:ext>
    </p:extLst>
  </p:cSld>
  <p:clrMapOvr>
    <a:masterClrMapping/>
  </p:clrMapOvr>
</p:sld>
</file>

<file path=ppt/theme/theme1.xml><?xml version="1.0" encoding="utf-8"?>
<a:theme xmlns:a="http://schemas.openxmlformats.org/drawingml/2006/main" name="Depth">
  <a:themeElements>
    <a:clrScheme name="Custom 2">
      <a:dk1>
        <a:srgbClr val="000000"/>
      </a:dk1>
      <a:lt1>
        <a:srgbClr val="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2A3EFC"/>
      </a:hlink>
      <a:folHlink>
        <a:srgbClr val="D3B86D"/>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4507</TotalTime>
  <Words>1113</Words>
  <Application>Microsoft Macintosh PowerPoint</Application>
  <PresentationFormat>On-screen Show (4:3)</PresentationFormat>
  <Paragraphs>96</Paragraphs>
  <Slides>11</Slides>
  <Notes>5</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Corbel</vt:lpstr>
      <vt:lpstr>Arial</vt:lpstr>
      <vt:lpstr>Depth</vt:lpstr>
      <vt:lpstr>PowerPoint Presentation</vt:lpstr>
      <vt:lpstr>Clarification of the used terms:</vt:lpstr>
      <vt:lpstr>Which problems do we aim to solve?</vt:lpstr>
      <vt:lpstr>Solution: Automation of communication</vt:lpstr>
      <vt:lpstr>PowerPoint Presentation</vt:lpstr>
      <vt:lpstr>PowerPoint Presentation</vt:lpstr>
      <vt:lpstr>Benefits of the solution</vt:lpstr>
      <vt:lpstr>What else results from the solution?</vt:lpstr>
      <vt:lpstr>PowerPoint Presentation</vt:lpstr>
      <vt:lpstr>PowerPoint Presentation</vt:lpstr>
      <vt:lpstr>Which problems do we aim to solve?</vt:lpstr>
    </vt:vector>
  </TitlesOfParts>
  <Manager/>
  <Company/>
  <LinksUpToDate>false</LinksUpToDate>
  <SharedDoc>false</SharedDoc>
  <HyperlinkBase/>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bhIqevNBY0@student.ethz.ch</dc:creator>
  <cp:keywords/>
  <dc:description/>
  <cp:lastModifiedBy>bhIqevNBY0@student.ethz.ch</cp:lastModifiedBy>
  <cp:revision>314</cp:revision>
  <cp:lastPrinted>2019-09-17T12:40:45Z</cp:lastPrinted>
  <dcterms:created xsi:type="dcterms:W3CDTF">2019-04-23T12:21:01Z</dcterms:created>
  <dcterms:modified xsi:type="dcterms:W3CDTF">2019-09-17T12:40:45Z</dcterms:modified>
  <cp:category/>
</cp:coreProperties>
</file>