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76" r:id="rId4"/>
    <p:sldId id="273" r:id="rId5"/>
    <p:sldId id="261" r:id="rId6"/>
    <p:sldId id="279" r:id="rId7"/>
    <p:sldId id="274" r:id="rId8"/>
    <p:sldId id="275" r:id="rId9"/>
    <p:sldId id="280" r:id="rId10"/>
    <p:sldId id="281" r:id="rId11"/>
    <p:sldId id="272" r:id="rId12"/>
    <p:sldId id="277" r:id="rId13"/>
    <p:sldId id="27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39466-3D90-BF59-A071-2CBD453DC37F}" v="304" dt="2024-04-04T07:46:00.298"/>
    <p1510:client id="{74F9363B-7681-4A76-78B7-FD83C9246F6E}" v="3" dt="2024-04-04T09:37:52.779"/>
    <p1510:client id="{7A5BD7AF-FA1F-E9FF-1893-33D95B2F68F0}" v="742" dt="2024-04-04T09:12:16.944"/>
    <p1510:client id="{FB1238E1-F643-0CEB-932F-F3E786ABE271}" v="999" dt="2024-04-03T18:37:58.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03552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956219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281793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26081916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07325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363578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410912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46576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37736761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297272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4981595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64748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tatsmodels.org/devel/examples/notebooks/generated/quantile_regression.html" TargetMode="External"/><Relationship Id="rId2" Type="http://schemas.openxmlformats.org/officeDocument/2006/relationships/hyperlink" Target="https://scikit-learn.org/stable/auto_examples/linear_model/plot_quantile_regression.html" TargetMode="External"/><Relationship Id="rId1" Type="http://schemas.openxmlformats.org/officeDocument/2006/relationships/slideLayout" Target="../slideLayouts/slideLayout7.xml"/><Relationship Id="rId6" Type="http://schemas.openxmlformats.org/officeDocument/2006/relationships/hyperlink" Target="https://sites.google.com/site/econometricsacademy/econometrics-models/quantile-regression" TargetMode="External"/><Relationship Id="rId5" Type="http://schemas.openxmlformats.org/officeDocument/2006/relationships/hyperlink" Target="https://en.wikipedia.org/wiki/Special:BookSources/1-58488-174-7" TargetMode="External"/><Relationship Id="rId4" Type="http://schemas.openxmlformats.org/officeDocument/2006/relationships/hyperlink" Target="https://en.wikipedia.org/wiki/ISBN_(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pPr>
              <a:lnSpc>
                <a:spcPct val="100000"/>
              </a:lnSpc>
              <a:spcBef>
                <a:spcPts val="0"/>
              </a:spcBef>
            </a:pPr>
            <a:r>
              <a:rPr lang="tr-TR" sz="4800" b="1" noProof="1">
                <a:ea typeface="+mj-lt"/>
                <a:cs typeface="+mj-lt"/>
              </a:rPr>
              <a:t>MAT555E: Statistical Data Analysis for</a:t>
            </a:r>
            <a:endParaRPr lang="tr-TR"/>
          </a:p>
          <a:p>
            <a:pPr>
              <a:lnSpc>
                <a:spcPct val="100000"/>
              </a:lnSpc>
              <a:spcBef>
                <a:spcPts val="0"/>
              </a:spcBef>
            </a:pPr>
            <a:r>
              <a:rPr lang="tr-TR" sz="4800" b="1" noProof="1">
                <a:ea typeface="+mj-lt"/>
                <a:cs typeface="+mj-lt"/>
              </a:rPr>
              <a:t>Computational Sciences</a:t>
            </a:r>
            <a:br>
              <a:rPr lang="tr-TR" sz="4800" b="1" noProof="1">
                <a:ea typeface="+mj-lt"/>
                <a:cs typeface="+mj-lt"/>
              </a:rPr>
            </a:br>
            <a:r>
              <a:rPr lang="tr-TR" sz="4000" noProof="1">
                <a:ea typeface="+mj-lt"/>
                <a:cs typeface="+mj-lt"/>
              </a:rPr>
              <a:t>Spring24-Presentation: Quantile Regression</a:t>
            </a:r>
            <a:br>
              <a:rPr lang="tr-TR" sz="4000" noProof="1">
                <a:ea typeface="+mj-lt"/>
                <a:cs typeface="+mj-lt"/>
              </a:rPr>
            </a:br>
            <a:endParaRPr lang="tr-TR" sz="4000" b="1" noProof="1">
              <a:ea typeface="Calibri Light"/>
              <a:cs typeface="Calibri Light"/>
            </a:endParaRPr>
          </a:p>
        </p:txBody>
      </p:sp>
      <p:sp>
        <p:nvSpPr>
          <p:cNvPr id="3" name="Alt Başlık 2"/>
          <p:cNvSpPr>
            <a:spLocks noGrp="1"/>
          </p:cNvSpPr>
          <p:nvPr>
            <p:ph type="subTitle" idx="1"/>
          </p:nvPr>
        </p:nvSpPr>
        <p:spPr/>
        <p:txBody>
          <a:bodyPr vert="horz" lIns="91440" tIns="45720" rIns="91440" bIns="45720" rtlCol="0" anchor="t">
            <a:normAutofit fontScale="62500" lnSpcReduction="20000"/>
          </a:bodyPr>
          <a:lstStyle/>
          <a:p>
            <a:pPr>
              <a:lnSpc>
                <a:spcPct val="120000"/>
              </a:lnSpc>
            </a:pPr>
            <a:r>
              <a:rPr lang="tr-TR" noProof="1">
                <a:ea typeface="+mj-lt"/>
                <a:cs typeface="+mj-lt"/>
              </a:rPr>
              <a:t>Beria ayşenur can </a:t>
            </a:r>
            <a:endParaRPr lang="tr-TR"/>
          </a:p>
          <a:p>
            <a:pPr>
              <a:lnSpc>
                <a:spcPct val="120000"/>
              </a:lnSpc>
            </a:pPr>
            <a:r>
              <a:rPr lang="tr-TR" noProof="1">
                <a:ea typeface="Calibri Light"/>
                <a:cs typeface="Calibri Light"/>
              </a:rPr>
              <a:t>090200705</a:t>
            </a:r>
          </a:p>
          <a:p>
            <a:pPr>
              <a:lnSpc>
                <a:spcPct val="120000"/>
              </a:lnSpc>
            </a:pPr>
            <a:r>
              <a:rPr lang="en-US">
                <a:ea typeface="+mj-lt"/>
                <a:cs typeface="+mj-lt"/>
              </a:rPr>
              <a:t>Istanbul Technical University</a:t>
            </a:r>
            <a:endParaRPr lang="en-US">
              <a:ea typeface="Calibri Light"/>
              <a:cs typeface="Calibri Light"/>
            </a:endParaRPr>
          </a:p>
        </p:txBody>
      </p:sp>
      <p:sp>
        <p:nvSpPr>
          <p:cNvPr id="4" name="Slayt Numarası Yer Tutucusu 3">
            <a:extLst>
              <a:ext uri="{FF2B5EF4-FFF2-40B4-BE49-F238E27FC236}">
                <a16:creationId xmlns:a16="http://schemas.microsoft.com/office/drawing/2014/main" id="{87CE016F-680A-32BA-D1F7-FF17C1F6D0B5}"/>
              </a:ext>
            </a:extLst>
          </p:cNvPr>
          <p:cNvSpPr>
            <a:spLocks noGrp="1"/>
          </p:cNvSpPr>
          <p:nvPr>
            <p:ph type="sldNum" sz="quarter" idx="12"/>
          </p:nvPr>
        </p:nvSpPr>
        <p:spPr/>
        <p:txBody>
          <a:bodyPr/>
          <a:lstStyle/>
          <a:p>
            <a:fld id="{4FAB73BC-B049-4115-A692-8D63A059BFB8}" type="slidenum">
              <a:rPr lang="en-US" dirty="0"/>
              <a:t>1</a:t>
            </a:fld>
            <a:endParaRPr lang="tr-T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10</a:t>
            </a:fld>
            <a:endParaRPr lang="tr-TR"/>
          </a:p>
        </p:txBody>
      </p:sp>
      <p:sp>
        <p:nvSpPr>
          <p:cNvPr id="3" name="Metin kutusu 2">
            <a:extLst>
              <a:ext uri="{FF2B5EF4-FFF2-40B4-BE49-F238E27FC236}">
                <a16:creationId xmlns:a16="http://schemas.microsoft.com/office/drawing/2014/main" id="{1561CFEB-2577-254A-47DD-9D129CB7A969}"/>
              </a:ext>
            </a:extLst>
          </p:cNvPr>
          <p:cNvSpPr txBox="1"/>
          <p:nvPr/>
        </p:nvSpPr>
        <p:spPr>
          <a:xfrm>
            <a:off x="420130" y="193589"/>
            <a:ext cx="6800335" cy="697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en-US" b="1">
                <a:latin typeface="Times New Roman"/>
                <a:cs typeface="Times New Roman"/>
              </a:rPr>
              <a:t>d. QR Objective Function</a:t>
            </a:r>
            <a:endParaRPr lang="tr-TR">
              <a:solidFill>
                <a:srgbClr val="000000"/>
              </a:solidFill>
              <a:latin typeface="Times New Roman"/>
              <a:ea typeface="+mn-lt"/>
              <a:cs typeface="Times New Roman"/>
            </a:endParaRPr>
          </a:p>
          <a:p>
            <a:pPr marL="0" lvl="1"/>
            <a:endParaRPr lang="tr-TR" b="1">
              <a:latin typeface="Times New Roman"/>
              <a:ea typeface="Calibri"/>
              <a:cs typeface="Times New Roman"/>
            </a:endParaRPr>
          </a:p>
        </p:txBody>
      </p:sp>
      <p:pic>
        <p:nvPicPr>
          <p:cNvPr id="4" name="Resim 3" descr="metin, ekran görüntüsü, yazı tipi, sayı, numara içeren bir resim&#10;&#10;Açıklama otomatik olarak oluşturuldu">
            <a:extLst>
              <a:ext uri="{FF2B5EF4-FFF2-40B4-BE49-F238E27FC236}">
                <a16:creationId xmlns:a16="http://schemas.microsoft.com/office/drawing/2014/main" id="{E56F4781-F74E-0704-1E1C-62D4B4562463}"/>
              </a:ext>
            </a:extLst>
          </p:cNvPr>
          <p:cNvPicPr>
            <a:picLocks noChangeAspect="1"/>
          </p:cNvPicPr>
          <p:nvPr/>
        </p:nvPicPr>
        <p:blipFill>
          <a:blip r:embed="rId2"/>
          <a:stretch>
            <a:fillRect/>
          </a:stretch>
        </p:blipFill>
        <p:spPr>
          <a:xfrm>
            <a:off x="1515113" y="762661"/>
            <a:ext cx="9164553" cy="4274718"/>
          </a:xfrm>
          <a:prstGeom prst="rect">
            <a:avLst/>
          </a:prstGeom>
        </p:spPr>
      </p:pic>
    </p:spTree>
    <p:extLst>
      <p:ext uri="{BB962C8B-B14F-4D97-AF65-F5344CB8AC3E}">
        <p14:creationId xmlns:p14="http://schemas.microsoft.com/office/powerpoint/2010/main" val="154607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11</a:t>
            </a:fld>
            <a:endParaRPr lang="tr-TR"/>
          </a:p>
        </p:txBody>
      </p:sp>
      <p:sp>
        <p:nvSpPr>
          <p:cNvPr id="3" name="Metin kutusu 2">
            <a:extLst>
              <a:ext uri="{FF2B5EF4-FFF2-40B4-BE49-F238E27FC236}">
                <a16:creationId xmlns:a16="http://schemas.microsoft.com/office/drawing/2014/main" id="{1561CFEB-2577-254A-47DD-9D129CB7A969}"/>
              </a:ext>
            </a:extLst>
          </p:cNvPr>
          <p:cNvSpPr txBox="1"/>
          <p:nvPr/>
        </p:nvSpPr>
        <p:spPr>
          <a:xfrm>
            <a:off x="420130" y="193589"/>
            <a:ext cx="6800335" cy="9746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tr-TR" b="1" dirty="0">
                <a:latin typeface="Times New Roman"/>
                <a:ea typeface="Calibri"/>
                <a:cs typeface="Arial"/>
              </a:rPr>
              <a:t>e. </a:t>
            </a:r>
            <a:r>
              <a:rPr lang="tr-TR" b="1" err="1">
                <a:latin typeface="Times New Roman"/>
                <a:ea typeface="Calibri"/>
                <a:cs typeface="Arial"/>
              </a:rPr>
              <a:t>The</a:t>
            </a:r>
            <a:r>
              <a:rPr lang="tr-TR" b="1" dirty="0">
                <a:latin typeface="Times New Roman"/>
                <a:ea typeface="Calibri"/>
                <a:cs typeface="Arial"/>
              </a:rPr>
              <a:t> </a:t>
            </a:r>
            <a:r>
              <a:rPr lang="tr-TR" b="1" err="1">
                <a:latin typeface="Times New Roman"/>
                <a:ea typeface="Calibri"/>
                <a:cs typeface="Arial"/>
              </a:rPr>
              <a:t>differences</a:t>
            </a:r>
            <a:r>
              <a:rPr lang="tr-TR" b="1" dirty="0">
                <a:latin typeface="Times New Roman"/>
                <a:ea typeface="Calibri"/>
                <a:cs typeface="Arial"/>
              </a:rPr>
              <a:t> </a:t>
            </a:r>
            <a:r>
              <a:rPr lang="tr-TR" b="1" err="1">
                <a:latin typeface="Times New Roman"/>
                <a:ea typeface="Calibri"/>
                <a:cs typeface="Arial"/>
              </a:rPr>
              <a:t>between</a:t>
            </a:r>
            <a:r>
              <a:rPr lang="tr-TR" b="1" dirty="0">
                <a:latin typeface="Times New Roman"/>
                <a:ea typeface="Calibri"/>
                <a:cs typeface="Arial"/>
              </a:rPr>
              <a:t> </a:t>
            </a:r>
            <a:r>
              <a:rPr lang="tr-TR" b="1" err="1">
                <a:latin typeface="Times New Roman"/>
                <a:ea typeface="Calibri"/>
                <a:cs typeface="Arial"/>
              </a:rPr>
              <a:t>linear</a:t>
            </a:r>
            <a:r>
              <a:rPr lang="tr-TR" b="1" dirty="0">
                <a:latin typeface="Times New Roman"/>
                <a:ea typeface="Calibri"/>
                <a:cs typeface="Arial"/>
              </a:rPr>
              <a:t> </a:t>
            </a:r>
            <a:r>
              <a:rPr lang="tr-TR" b="1" err="1">
                <a:latin typeface="Times New Roman"/>
                <a:ea typeface="Calibri"/>
                <a:cs typeface="Arial"/>
              </a:rPr>
              <a:t>regression</a:t>
            </a:r>
            <a:r>
              <a:rPr lang="tr-TR" b="1" dirty="0">
                <a:latin typeface="Times New Roman"/>
                <a:ea typeface="Calibri"/>
                <a:cs typeface="Arial"/>
              </a:rPr>
              <a:t> </a:t>
            </a:r>
            <a:r>
              <a:rPr lang="tr-TR" b="1" err="1">
                <a:latin typeface="Times New Roman"/>
                <a:ea typeface="Calibri"/>
                <a:cs typeface="Arial"/>
              </a:rPr>
              <a:t>and</a:t>
            </a:r>
            <a:r>
              <a:rPr lang="tr-TR" b="1" dirty="0">
                <a:latin typeface="Times New Roman"/>
                <a:ea typeface="Calibri"/>
                <a:cs typeface="Arial"/>
              </a:rPr>
              <a:t> </a:t>
            </a:r>
            <a:r>
              <a:rPr lang="tr-TR" b="1" err="1">
                <a:latin typeface="Times New Roman"/>
                <a:ea typeface="Calibri"/>
                <a:cs typeface="Arial"/>
              </a:rPr>
              <a:t>quantile</a:t>
            </a:r>
            <a:r>
              <a:rPr lang="tr-TR" b="1" dirty="0">
                <a:latin typeface="Times New Roman"/>
                <a:ea typeface="Calibri"/>
                <a:cs typeface="Arial"/>
              </a:rPr>
              <a:t> </a:t>
            </a:r>
            <a:r>
              <a:rPr lang="tr-TR" b="1" err="1">
                <a:latin typeface="Times New Roman"/>
                <a:ea typeface="Calibri"/>
                <a:cs typeface="Arial"/>
              </a:rPr>
              <a:t>regression</a:t>
            </a:r>
            <a:r>
              <a:rPr lang="tr-TR" b="1" dirty="0">
                <a:latin typeface="Times New Roman"/>
                <a:ea typeface="Calibri"/>
                <a:cs typeface="Arial"/>
              </a:rPr>
              <a:t>.</a:t>
            </a:r>
            <a:endParaRPr lang="en-US" b="1">
              <a:latin typeface="Times New Roman"/>
              <a:ea typeface="Calibri"/>
              <a:cs typeface="Arial"/>
            </a:endParaRPr>
          </a:p>
          <a:p>
            <a:pPr marL="0" lvl="1"/>
            <a:endParaRPr lang="tr-TR" b="1" dirty="0">
              <a:latin typeface="Times New Roman"/>
              <a:ea typeface="Calibri"/>
              <a:cs typeface="Arial"/>
            </a:endParaRPr>
          </a:p>
        </p:txBody>
      </p:sp>
      <p:pic>
        <p:nvPicPr>
          <p:cNvPr id="2" name="Resim 1" descr="metin, ekran görüntüsü, yazı tipi, sayı, numara içeren bir resim&#10;&#10;Açıklama otomatik olarak oluşturuldu">
            <a:extLst>
              <a:ext uri="{FF2B5EF4-FFF2-40B4-BE49-F238E27FC236}">
                <a16:creationId xmlns:a16="http://schemas.microsoft.com/office/drawing/2014/main" id="{B8D2434B-7730-E8A0-CF13-83BD3CF1D954}"/>
              </a:ext>
            </a:extLst>
          </p:cNvPr>
          <p:cNvPicPr>
            <a:picLocks noChangeAspect="1"/>
          </p:cNvPicPr>
          <p:nvPr/>
        </p:nvPicPr>
        <p:blipFill rotWithShape="1">
          <a:blip r:embed="rId2"/>
          <a:srcRect l="1294" t="2056" r="3452" b="2571"/>
          <a:stretch/>
        </p:blipFill>
        <p:spPr>
          <a:xfrm>
            <a:off x="782807" y="892514"/>
            <a:ext cx="10356404" cy="4330257"/>
          </a:xfrm>
          <a:prstGeom prst="rect">
            <a:avLst/>
          </a:prstGeom>
        </p:spPr>
      </p:pic>
    </p:spTree>
    <p:extLst>
      <p:ext uri="{BB962C8B-B14F-4D97-AF65-F5344CB8AC3E}">
        <p14:creationId xmlns:p14="http://schemas.microsoft.com/office/powerpoint/2010/main" val="426524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12</a:t>
            </a:fld>
            <a:endParaRPr lang="tr-TR"/>
          </a:p>
        </p:txBody>
      </p:sp>
      <p:sp>
        <p:nvSpPr>
          <p:cNvPr id="3" name="Metin kutusu 2">
            <a:extLst>
              <a:ext uri="{FF2B5EF4-FFF2-40B4-BE49-F238E27FC236}">
                <a16:creationId xmlns:a16="http://schemas.microsoft.com/office/drawing/2014/main" id="{1561CFEB-2577-254A-47DD-9D129CB7A969}"/>
              </a:ext>
            </a:extLst>
          </p:cNvPr>
          <p:cNvSpPr txBox="1"/>
          <p:nvPr/>
        </p:nvSpPr>
        <p:spPr>
          <a:xfrm>
            <a:off x="245455" y="213642"/>
            <a:ext cx="9062899" cy="10515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en-US" b="1" dirty="0">
                <a:latin typeface="Times New Roman"/>
                <a:ea typeface="Calibri"/>
                <a:cs typeface="Arial"/>
              </a:rPr>
              <a:t>f. The advantages and limitations of quantile regression models.</a:t>
            </a:r>
            <a:endParaRPr lang="tr-TR" b="1">
              <a:latin typeface="Times New Roman"/>
              <a:cs typeface="Calibri"/>
            </a:endParaRPr>
          </a:p>
          <a:p>
            <a:pPr marL="0" lvl="1">
              <a:spcBef>
                <a:spcPts val="200"/>
              </a:spcBef>
              <a:spcAft>
                <a:spcPts val="400"/>
              </a:spcAft>
            </a:pPr>
            <a:endParaRPr lang="tr-TR" b="1" dirty="0">
              <a:latin typeface="Calibri"/>
              <a:ea typeface="Calibri"/>
              <a:cs typeface="Arial"/>
            </a:endParaRPr>
          </a:p>
          <a:p>
            <a:pPr marL="0" lvl="1"/>
            <a:endParaRPr lang="tr-TR" b="1">
              <a:ea typeface="Calibri"/>
              <a:cs typeface="Arial"/>
            </a:endParaRPr>
          </a:p>
        </p:txBody>
      </p:sp>
      <p:sp>
        <p:nvSpPr>
          <p:cNvPr id="2" name="Metin kutusu 1">
            <a:extLst>
              <a:ext uri="{FF2B5EF4-FFF2-40B4-BE49-F238E27FC236}">
                <a16:creationId xmlns:a16="http://schemas.microsoft.com/office/drawing/2014/main" id="{243907B3-9C5D-E33F-EA53-182D049CE836}"/>
              </a:ext>
            </a:extLst>
          </p:cNvPr>
          <p:cNvSpPr txBox="1"/>
          <p:nvPr/>
        </p:nvSpPr>
        <p:spPr>
          <a:xfrm>
            <a:off x="245455" y="711579"/>
            <a:ext cx="11112563"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lumMod val="75000"/>
                  </a:schemeClr>
                </a:solidFill>
                <a:latin typeface="Times New Roman"/>
                <a:cs typeface="Times New Roman"/>
              </a:rPr>
              <a:t>Limitations of Quantile Regression:</a:t>
            </a:r>
            <a:endParaRPr lang="en-US" dirty="0">
              <a:solidFill>
                <a:schemeClr val="accent1">
                  <a:lumMod val="75000"/>
                </a:schemeClr>
              </a:solidFill>
              <a:latin typeface="Times New Roman"/>
              <a:ea typeface="+mn-lt"/>
              <a:cs typeface="Times New Roman"/>
            </a:endParaRPr>
          </a:p>
          <a:p>
            <a:endParaRPr lang="en-US" b="1" dirty="0">
              <a:solidFill>
                <a:srgbClr val="000000"/>
              </a:solidFill>
              <a:latin typeface="Times New Roman"/>
              <a:ea typeface="+mn-lt"/>
              <a:cs typeface="Times New Roman"/>
            </a:endParaRPr>
          </a:p>
          <a:p>
            <a:pPr marL="285750" indent="-285750">
              <a:buFont typeface="Arial"/>
              <a:buChar char="•"/>
            </a:pPr>
            <a:r>
              <a:rPr lang="en-US" dirty="0">
                <a:solidFill>
                  <a:srgbClr val="000000"/>
                </a:solidFill>
                <a:latin typeface="Times New Roman"/>
                <a:ea typeface="+mn-lt"/>
                <a:cs typeface="Times New Roman"/>
              </a:rPr>
              <a:t>The computation of quantile regression</a:t>
            </a:r>
            <a:r>
              <a:rPr lang="en-US" b="1" dirty="0">
                <a:solidFill>
                  <a:srgbClr val="000000"/>
                </a:solidFill>
                <a:latin typeface="Times New Roman"/>
                <a:ea typeface="+mn-lt"/>
                <a:cs typeface="Times New Roman"/>
              </a:rPr>
              <a:t> </a:t>
            </a:r>
            <a:r>
              <a:rPr lang="en-US" b="1" dirty="0">
                <a:solidFill>
                  <a:srgbClr val="0070C0"/>
                </a:solidFill>
                <a:latin typeface="Times New Roman"/>
                <a:ea typeface="+mn-lt"/>
                <a:cs typeface="Times New Roman"/>
              </a:rPr>
              <a:t>can be more complex and time-consuming than OLS</a:t>
            </a:r>
            <a:r>
              <a:rPr lang="en-US" dirty="0">
                <a:solidFill>
                  <a:srgbClr val="000000"/>
                </a:solidFill>
                <a:latin typeface="Times New Roman"/>
                <a:ea typeface="+mn-lt"/>
                <a:cs typeface="Times New Roman"/>
              </a:rPr>
              <a:t>, especially for large datasets, because it typically requires linear programming to solve.</a:t>
            </a:r>
            <a:endParaRPr lang="en-US" dirty="0">
              <a:solidFill>
                <a:srgbClr val="000000"/>
              </a:solidFill>
              <a:latin typeface="Times New Roman"/>
              <a:cs typeface="Times New Roman"/>
            </a:endParaRPr>
          </a:p>
          <a:p>
            <a:pPr marL="285750" indent="-285750">
              <a:buFont typeface="Arial"/>
              <a:buChar char="•"/>
            </a:pPr>
            <a:endParaRPr lang="en-US" dirty="0">
              <a:solidFill>
                <a:srgbClr val="000000"/>
              </a:solidFill>
              <a:latin typeface="Times New Roman"/>
              <a:cs typeface="Times New Roman"/>
            </a:endParaRPr>
          </a:p>
          <a:p>
            <a:pPr marL="285750" indent="-285750">
              <a:buFont typeface="Arial"/>
              <a:buChar char="•"/>
            </a:pPr>
            <a:r>
              <a:rPr lang="en-US" dirty="0">
                <a:solidFill>
                  <a:srgbClr val="000000"/>
                </a:solidFill>
                <a:latin typeface="Times New Roman"/>
                <a:ea typeface="+mn-lt"/>
                <a:cs typeface="Times New Roman"/>
              </a:rPr>
              <a:t>The coefficients in quantile regression can be </a:t>
            </a:r>
            <a:r>
              <a:rPr lang="en-US" b="1" dirty="0">
                <a:solidFill>
                  <a:srgbClr val="000000"/>
                </a:solidFill>
                <a:latin typeface="Times New Roman"/>
                <a:ea typeface="+mn-lt"/>
                <a:cs typeface="Times New Roman"/>
              </a:rPr>
              <a:t>more difficult to interpret </a:t>
            </a:r>
            <a:r>
              <a:rPr lang="en-US" dirty="0">
                <a:solidFill>
                  <a:srgbClr val="000000"/>
                </a:solidFill>
                <a:latin typeface="Times New Roman"/>
                <a:ea typeface="+mn-lt"/>
                <a:cs typeface="Times New Roman"/>
              </a:rPr>
              <a:t>than OLS coefficients, particularly in the presence of heterogeneous effects.</a:t>
            </a:r>
            <a:endParaRPr lang="en-US" dirty="0">
              <a:solidFill>
                <a:srgbClr val="000000"/>
              </a:solidFill>
              <a:latin typeface="Times New Roman"/>
              <a:cs typeface="Times New Roman"/>
            </a:endParaRPr>
          </a:p>
          <a:p>
            <a:pPr marL="285750" indent="-285750">
              <a:buFont typeface="Arial"/>
              <a:buChar char="•"/>
            </a:pPr>
            <a:endParaRPr lang="en-US" dirty="0">
              <a:solidFill>
                <a:srgbClr val="000000"/>
              </a:solidFill>
              <a:latin typeface="Times New Roman"/>
              <a:cs typeface="Times New Roman"/>
            </a:endParaRPr>
          </a:p>
          <a:p>
            <a:pPr marL="285750" indent="-285750">
              <a:buFont typeface="Arial"/>
              <a:buChar char="•"/>
            </a:pPr>
            <a:r>
              <a:rPr lang="en-US" dirty="0">
                <a:solidFill>
                  <a:srgbClr val="000000"/>
                </a:solidFill>
                <a:latin typeface="Times New Roman"/>
                <a:ea typeface="+mn-lt"/>
                <a:cs typeface="Times New Roman"/>
              </a:rPr>
              <a:t>Standard errors and confidence intervals for quantile regression are not as straightforward to compute as in OLS. While bootstrap methods can be used, they add computational burden.</a:t>
            </a:r>
            <a:endParaRPr lang="en-US" dirty="0">
              <a:solidFill>
                <a:srgbClr val="000000"/>
              </a:solidFill>
              <a:latin typeface="Times New Roman"/>
              <a:cs typeface="Times New Roman"/>
            </a:endParaRPr>
          </a:p>
          <a:p>
            <a:pPr marL="285750" indent="-285750">
              <a:buFont typeface="Arial"/>
              <a:buChar char="•"/>
            </a:pPr>
            <a:endParaRPr lang="en-US" dirty="0">
              <a:solidFill>
                <a:srgbClr val="000000"/>
              </a:solidFill>
              <a:latin typeface="Times New Roman"/>
              <a:cs typeface="Times New Roman"/>
            </a:endParaRPr>
          </a:p>
          <a:p>
            <a:pPr marL="285750" indent="-285750">
              <a:buFont typeface="Arial"/>
              <a:buChar char="•"/>
            </a:pPr>
            <a:r>
              <a:rPr lang="en-US" dirty="0">
                <a:solidFill>
                  <a:srgbClr val="000000"/>
                </a:solidFill>
                <a:latin typeface="Times New Roman"/>
                <a:ea typeface="+mn-lt"/>
                <a:cs typeface="Times New Roman"/>
              </a:rPr>
              <a:t>Ideally, quantile regression lines for different quantiles should not cross each other; however, the basic quantile regression algorithm does not guarantee this. Advanced methods are required to enforce non-crossing conditions.</a:t>
            </a:r>
          </a:p>
          <a:p>
            <a:pPr marL="285750" indent="-285750">
              <a:buFont typeface="Arial"/>
              <a:buChar char="•"/>
            </a:pPr>
            <a:endParaRPr lang="en-US" dirty="0">
              <a:solidFill>
                <a:srgbClr val="000000"/>
              </a:solidFill>
              <a:latin typeface="Times New Roman"/>
              <a:cs typeface="Times New Roman"/>
            </a:endParaRPr>
          </a:p>
          <a:p>
            <a:pPr marL="285750" indent="-285750">
              <a:buFont typeface="Arial"/>
              <a:buChar char="•"/>
            </a:pPr>
            <a:r>
              <a:rPr lang="en-US" dirty="0">
                <a:solidFill>
                  <a:srgbClr val="000000"/>
                </a:solidFill>
                <a:latin typeface="Times New Roman"/>
                <a:ea typeface="+mn-lt"/>
                <a:cs typeface="Times New Roman"/>
              </a:rPr>
              <a:t>Quantile regression, particularly for extreme quantiles, may not perform well for extrapolation outside the range of the data.</a:t>
            </a:r>
            <a:endParaRPr lang="en-US"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p:txBody>
      </p:sp>
    </p:spTree>
    <p:extLst>
      <p:ext uri="{BB962C8B-B14F-4D97-AF65-F5344CB8AC3E}">
        <p14:creationId xmlns:p14="http://schemas.microsoft.com/office/powerpoint/2010/main" val="145098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13</a:t>
            </a:fld>
            <a:endParaRPr lang="tr-TR"/>
          </a:p>
        </p:txBody>
      </p:sp>
      <p:sp>
        <p:nvSpPr>
          <p:cNvPr id="3" name="Metin kutusu 2">
            <a:extLst>
              <a:ext uri="{FF2B5EF4-FFF2-40B4-BE49-F238E27FC236}">
                <a16:creationId xmlns:a16="http://schemas.microsoft.com/office/drawing/2014/main" id="{1561CFEB-2577-254A-47DD-9D129CB7A969}"/>
              </a:ext>
            </a:extLst>
          </p:cNvPr>
          <p:cNvSpPr txBox="1"/>
          <p:nvPr/>
        </p:nvSpPr>
        <p:spPr>
          <a:xfrm>
            <a:off x="245697" y="120143"/>
            <a:ext cx="9062899" cy="10515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en-US" b="1" dirty="0">
                <a:latin typeface="Times New Roman"/>
                <a:ea typeface="Calibri"/>
                <a:cs typeface="Arial"/>
              </a:rPr>
              <a:t>f. The advantages and limitations of quantile regression models.</a:t>
            </a:r>
            <a:endParaRPr lang="tr-TR" b="1">
              <a:latin typeface="Times New Roman"/>
              <a:cs typeface="Calibri"/>
            </a:endParaRPr>
          </a:p>
          <a:p>
            <a:pPr marL="0" lvl="1">
              <a:spcBef>
                <a:spcPts val="200"/>
              </a:spcBef>
              <a:spcAft>
                <a:spcPts val="400"/>
              </a:spcAft>
            </a:pPr>
            <a:endParaRPr lang="tr-TR" b="1" dirty="0">
              <a:latin typeface="Calibri"/>
              <a:ea typeface="Calibri"/>
              <a:cs typeface="Arial"/>
            </a:endParaRPr>
          </a:p>
          <a:p>
            <a:pPr marL="0" lvl="1"/>
            <a:endParaRPr lang="tr-TR" b="1">
              <a:ea typeface="Calibri"/>
              <a:cs typeface="Arial"/>
            </a:endParaRPr>
          </a:p>
        </p:txBody>
      </p:sp>
      <p:sp>
        <p:nvSpPr>
          <p:cNvPr id="2" name="Metin kutusu 1">
            <a:extLst>
              <a:ext uri="{FF2B5EF4-FFF2-40B4-BE49-F238E27FC236}">
                <a16:creationId xmlns:a16="http://schemas.microsoft.com/office/drawing/2014/main" id="{243907B3-9C5D-E33F-EA53-182D049CE836}"/>
              </a:ext>
            </a:extLst>
          </p:cNvPr>
          <p:cNvSpPr txBox="1"/>
          <p:nvPr/>
        </p:nvSpPr>
        <p:spPr>
          <a:xfrm>
            <a:off x="245455" y="711579"/>
            <a:ext cx="11112563"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1">
                    <a:lumMod val="75000"/>
                  </a:schemeClr>
                </a:solidFill>
                <a:latin typeface="Times New Roman"/>
                <a:cs typeface="Times New Roman"/>
              </a:rPr>
              <a:t>Alternatives to Quantile Regression:</a:t>
            </a:r>
            <a:endParaRPr lang="en-US" dirty="0">
              <a:solidFill>
                <a:schemeClr val="accent1">
                  <a:lumMod val="75000"/>
                </a:schemeClr>
              </a:solidFill>
              <a:latin typeface="Times New Roman"/>
              <a:ea typeface="+mn-lt"/>
              <a:cs typeface="Times New Roman"/>
            </a:endParaRPr>
          </a:p>
          <a:p>
            <a:endParaRPr lang="en-US" b="1" dirty="0">
              <a:solidFill>
                <a:srgbClr val="AB620E"/>
              </a:solidFill>
              <a:latin typeface="Times New Roman"/>
              <a:ea typeface="+mn-lt"/>
              <a:cs typeface="Times New Roman"/>
            </a:endParaRPr>
          </a:p>
          <a:p>
            <a:pPr marL="285750" indent="-285750">
              <a:buFont typeface="Arial"/>
              <a:buChar char="•"/>
            </a:pPr>
            <a:r>
              <a:rPr lang="en-US" b="1" dirty="0">
                <a:latin typeface="Times New Roman"/>
                <a:ea typeface="+mn-lt"/>
                <a:cs typeface="Times New Roman"/>
              </a:rPr>
              <a:t>Robust Regression:</a:t>
            </a:r>
            <a:endParaRPr lang="en-US" b="1" dirty="0">
              <a:latin typeface="Times New Roman"/>
              <a:cs typeface="Times New Roman"/>
            </a:endParaRPr>
          </a:p>
          <a:p>
            <a:pPr marL="285750" indent="-285750">
              <a:buFont typeface="Arial"/>
              <a:buChar char="•"/>
            </a:pPr>
            <a:endParaRPr lang="en-US" dirty="0">
              <a:cs typeface="Calibri"/>
            </a:endParaRPr>
          </a:p>
          <a:p>
            <a:r>
              <a:rPr lang="en-US" dirty="0">
                <a:latin typeface="Times New Roman"/>
                <a:ea typeface="+mn-lt"/>
                <a:cs typeface="Times New Roman"/>
              </a:rPr>
              <a:t>To mitigate the influence of outliers, robust regression methods such as M-estimators can be employed. These methods provide more reliable estimates by reducing the excessive influence of outliers. If a dataset contains a substantial number of outliers that are suspected to distort the predictions of the regression model, robust regression may be the method of choice.</a:t>
            </a:r>
            <a:endParaRPr lang="en-US" dirty="0">
              <a:latin typeface="Times New Roman"/>
              <a:cs typeface="Times New Roman"/>
            </a:endParaRPr>
          </a:p>
          <a:p>
            <a:endParaRPr lang="en-US" b="1" dirty="0">
              <a:latin typeface="Times New Roman"/>
              <a:ea typeface="+mn-lt"/>
              <a:cs typeface="Times New Roman"/>
            </a:endParaRPr>
          </a:p>
          <a:p>
            <a:endParaRPr lang="en-US" b="1" dirty="0">
              <a:latin typeface="Times New Roman"/>
              <a:ea typeface="+mn-lt"/>
              <a:cs typeface="Times New Roman"/>
            </a:endParaRPr>
          </a:p>
          <a:p>
            <a:pPr marL="285750" indent="-285750">
              <a:buFont typeface="Arial"/>
              <a:buChar char="•"/>
            </a:pPr>
            <a:r>
              <a:rPr lang="en-US" b="1" dirty="0">
                <a:latin typeface="Times New Roman"/>
                <a:ea typeface="+mn-lt"/>
                <a:cs typeface="Times New Roman"/>
              </a:rPr>
              <a:t>Transformation Models:</a:t>
            </a:r>
            <a:endParaRPr lang="en-US" dirty="0">
              <a:cs typeface="Calibri"/>
            </a:endParaRPr>
          </a:p>
          <a:p>
            <a:pPr marL="285750" indent="-285750">
              <a:buFont typeface="Arial"/>
              <a:buChar char="•"/>
            </a:pPr>
            <a:endParaRPr lang="en-US" dirty="0">
              <a:cs typeface="Calibri"/>
            </a:endParaRPr>
          </a:p>
          <a:p>
            <a:r>
              <a:rPr lang="en-US" dirty="0">
                <a:latin typeface="Times New Roman"/>
                <a:ea typeface="+mn-lt"/>
                <a:cs typeface="Times New Roman"/>
              </a:rPr>
              <a:t>When the dependent variable or error terms do not follow a normal distribution, applying an appropriate transformation (log, square root, etc.) before employing OLS can be effective. This approach helps to meet OLS assumptions such as homoscedasticity and normal distribution of error terms. Transformations can enhance the interpretability and statistical properties of the model.</a:t>
            </a:r>
            <a:endParaRPr lang="en-US" dirty="0">
              <a:cs typeface="Calibri"/>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a:p>
            <a:pPr marL="285750" indent="-285750">
              <a:buFont typeface="Arial"/>
              <a:buChar char="•"/>
            </a:pPr>
            <a:endParaRPr lang="tr-TR" dirty="0">
              <a:solidFill>
                <a:srgbClr val="000000"/>
              </a:solidFill>
              <a:latin typeface="Times New Roman"/>
              <a:cs typeface="Times New Roman"/>
            </a:endParaRPr>
          </a:p>
        </p:txBody>
      </p:sp>
    </p:spTree>
    <p:extLst>
      <p:ext uri="{BB962C8B-B14F-4D97-AF65-F5344CB8AC3E}">
        <p14:creationId xmlns:p14="http://schemas.microsoft.com/office/powerpoint/2010/main" val="36478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14</a:t>
            </a:fld>
            <a:endParaRPr lang="tr-TR"/>
          </a:p>
        </p:txBody>
      </p:sp>
      <p:sp>
        <p:nvSpPr>
          <p:cNvPr id="2" name="Metin kutusu 1">
            <a:extLst>
              <a:ext uri="{FF2B5EF4-FFF2-40B4-BE49-F238E27FC236}">
                <a16:creationId xmlns:a16="http://schemas.microsoft.com/office/drawing/2014/main" id="{75B1076F-9DC0-72CE-073F-5948500A4C79}"/>
              </a:ext>
            </a:extLst>
          </p:cNvPr>
          <p:cNvSpPr txBox="1"/>
          <p:nvPr/>
        </p:nvSpPr>
        <p:spPr>
          <a:xfrm>
            <a:off x="378941" y="471617"/>
            <a:ext cx="10733902" cy="4262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tr-TR" b="1" dirty="0" err="1">
                <a:latin typeface="Arial"/>
                <a:cs typeface="Arial"/>
              </a:rPr>
              <a:t>References</a:t>
            </a:r>
            <a:r>
              <a:rPr lang="tr-TR" b="1" dirty="0">
                <a:latin typeface="Arial"/>
                <a:cs typeface="Arial"/>
              </a:rPr>
              <a:t>:</a:t>
            </a:r>
            <a:endParaRPr lang="tr-TR" b="1" dirty="0">
              <a:latin typeface="Calibri" panose="020F0502020204030204"/>
              <a:ea typeface="Calibri" panose="020F0502020204030204"/>
              <a:cs typeface="Calibri" panose="020F0502020204030204"/>
            </a:endParaRPr>
          </a:p>
          <a:p>
            <a:pPr marL="0" lvl="1">
              <a:spcBef>
                <a:spcPts val="200"/>
              </a:spcBef>
              <a:spcAft>
                <a:spcPts val="400"/>
              </a:spcAft>
            </a:pPr>
            <a:endParaRPr lang="tr-TR">
              <a:latin typeface="Arial"/>
              <a:cs typeface="Arial"/>
            </a:endParaRPr>
          </a:p>
          <a:p>
            <a:pPr marL="0" lvl="1">
              <a:spcBef>
                <a:spcPts val="200"/>
              </a:spcBef>
              <a:spcAft>
                <a:spcPts val="400"/>
              </a:spcAft>
            </a:pPr>
            <a:r>
              <a:rPr lang="tr-TR" dirty="0">
                <a:ea typeface="+mn-lt"/>
                <a:cs typeface="+mn-lt"/>
                <a:hlinkClick r:id="rId2"/>
              </a:rPr>
              <a:t>https://scikit-learn.org/stable/auto_examples/linear_model/plot_quantile_regression.html</a:t>
            </a:r>
            <a:endParaRPr lang="tr-TR" dirty="0">
              <a:ea typeface="Calibri" panose="020F0502020204030204"/>
              <a:cs typeface="Calibri" panose="020F0502020204030204"/>
            </a:endParaRPr>
          </a:p>
          <a:p>
            <a:pPr marL="0" lvl="1">
              <a:spcBef>
                <a:spcPts val="200"/>
              </a:spcBef>
              <a:spcAft>
                <a:spcPts val="400"/>
              </a:spcAft>
            </a:pPr>
            <a:endParaRPr lang="tr-TR">
              <a:latin typeface="Calibri"/>
              <a:ea typeface="Calibri"/>
              <a:cs typeface="Calibri"/>
            </a:endParaRPr>
          </a:p>
          <a:p>
            <a:pPr marL="0" lvl="1">
              <a:spcBef>
                <a:spcPts val="200"/>
              </a:spcBef>
              <a:spcAft>
                <a:spcPts val="400"/>
              </a:spcAft>
            </a:pPr>
            <a:r>
              <a:rPr lang="tr-TR" dirty="0">
                <a:ea typeface="+mn-lt"/>
                <a:cs typeface="+mn-lt"/>
                <a:hlinkClick r:id="rId3"/>
              </a:rPr>
              <a:t>https://www.statsmodels.org/devel/examples/notebooks/generated/quantile_regression.html</a:t>
            </a:r>
            <a:endParaRPr lang="tr-TR" dirty="0">
              <a:ea typeface="Calibri" panose="020F0502020204030204"/>
              <a:cs typeface="Calibri" panose="020F0502020204030204"/>
            </a:endParaRPr>
          </a:p>
          <a:p>
            <a:pPr marL="0" lvl="1">
              <a:spcBef>
                <a:spcPts val="200"/>
              </a:spcBef>
              <a:spcAft>
                <a:spcPts val="400"/>
              </a:spcAft>
            </a:pPr>
            <a:endParaRPr lang="tr-TR">
              <a:latin typeface="Calibri"/>
              <a:ea typeface="Calibri"/>
              <a:cs typeface="Calibri"/>
            </a:endParaRPr>
          </a:p>
          <a:p>
            <a:pPr marL="0" lvl="1">
              <a:spcBef>
                <a:spcPts val="200"/>
              </a:spcBef>
              <a:spcAft>
                <a:spcPts val="400"/>
              </a:spcAft>
            </a:pPr>
            <a:r>
              <a:rPr lang="tr-TR" dirty="0" err="1">
                <a:ea typeface="+mn-lt"/>
                <a:cs typeface="+mn-lt"/>
              </a:rPr>
              <a:t>Gilchrist</a:t>
            </a:r>
            <a:r>
              <a:rPr lang="tr-TR" dirty="0">
                <a:ea typeface="+mn-lt"/>
                <a:cs typeface="+mn-lt"/>
              </a:rPr>
              <a:t>, W. (2000). </a:t>
            </a:r>
            <a:r>
              <a:rPr lang="tr-TR" i="1" dirty="0">
                <a:ea typeface="+mn-lt"/>
                <a:cs typeface="+mn-lt"/>
              </a:rPr>
              <a:t>Statistical </a:t>
            </a:r>
            <a:r>
              <a:rPr lang="tr-TR" i="1" dirty="0" err="1">
                <a:ea typeface="+mn-lt"/>
                <a:cs typeface="+mn-lt"/>
              </a:rPr>
              <a:t>Modelling</a:t>
            </a:r>
            <a:r>
              <a:rPr lang="tr-TR" i="1" dirty="0">
                <a:ea typeface="+mn-lt"/>
                <a:cs typeface="+mn-lt"/>
              </a:rPr>
              <a:t> </a:t>
            </a:r>
            <a:r>
              <a:rPr lang="tr-TR" i="1" dirty="0" err="1">
                <a:ea typeface="+mn-lt"/>
                <a:cs typeface="+mn-lt"/>
              </a:rPr>
              <a:t>with</a:t>
            </a:r>
            <a:r>
              <a:rPr lang="tr-TR" i="1" dirty="0">
                <a:ea typeface="+mn-lt"/>
                <a:cs typeface="+mn-lt"/>
              </a:rPr>
              <a:t> </a:t>
            </a:r>
            <a:r>
              <a:rPr lang="tr-TR" i="1" dirty="0" err="1">
                <a:ea typeface="+mn-lt"/>
                <a:cs typeface="+mn-lt"/>
              </a:rPr>
              <a:t>Quantile</a:t>
            </a:r>
            <a:r>
              <a:rPr lang="tr-TR" i="1" dirty="0">
                <a:ea typeface="+mn-lt"/>
                <a:cs typeface="+mn-lt"/>
              </a:rPr>
              <a:t> </a:t>
            </a:r>
            <a:r>
              <a:rPr lang="tr-TR" i="1" dirty="0" err="1">
                <a:ea typeface="+mn-lt"/>
                <a:cs typeface="+mn-lt"/>
              </a:rPr>
              <a:t>Functions</a:t>
            </a:r>
            <a:r>
              <a:rPr lang="tr-TR" dirty="0">
                <a:ea typeface="+mn-lt"/>
                <a:cs typeface="+mn-lt"/>
              </a:rPr>
              <a:t>. </a:t>
            </a:r>
            <a:r>
              <a:rPr lang="tr-TR" dirty="0">
                <a:ea typeface="+mn-lt"/>
                <a:cs typeface="+mn-lt"/>
                <a:hlinkClick r:id="rId4"/>
              </a:rPr>
              <a:t>ISBN</a:t>
            </a:r>
            <a:r>
              <a:rPr lang="tr-TR" dirty="0">
                <a:ea typeface="+mn-lt"/>
                <a:cs typeface="+mn-lt"/>
              </a:rPr>
              <a:t> </a:t>
            </a:r>
            <a:r>
              <a:rPr lang="tr-TR" dirty="0">
                <a:ea typeface="+mn-lt"/>
                <a:cs typeface="+mn-lt"/>
                <a:hlinkClick r:id="rId5"/>
              </a:rPr>
              <a:t>1-58488-174-7</a:t>
            </a:r>
            <a:r>
              <a:rPr lang="tr-TR" dirty="0">
                <a:ea typeface="+mn-lt"/>
                <a:cs typeface="+mn-lt"/>
              </a:rPr>
              <a:t>.</a:t>
            </a:r>
          </a:p>
          <a:p>
            <a:pPr marL="0" lvl="1">
              <a:spcBef>
                <a:spcPts val="200"/>
              </a:spcBef>
              <a:spcAft>
                <a:spcPts val="400"/>
              </a:spcAft>
            </a:pPr>
            <a:endParaRPr lang="tr-TR">
              <a:latin typeface="Calibri"/>
              <a:ea typeface="Calibri"/>
              <a:cs typeface="Calibri"/>
            </a:endParaRPr>
          </a:p>
          <a:p>
            <a:pPr marL="0" lvl="1">
              <a:spcBef>
                <a:spcPts val="200"/>
              </a:spcBef>
              <a:spcAft>
                <a:spcPts val="400"/>
              </a:spcAft>
            </a:pPr>
            <a:r>
              <a:rPr lang="tr-TR" dirty="0">
                <a:ea typeface="+mn-lt"/>
                <a:cs typeface="+mn-lt"/>
                <a:hlinkClick r:id="rId6"/>
              </a:rPr>
              <a:t>https://sites.google.com/site/econometricsacademy/econometrics-models/quantile-regression</a:t>
            </a:r>
            <a:endParaRPr lang="tr-TR">
              <a:cs typeface="Calibri" panose="020F0502020204030204"/>
            </a:endParaRPr>
          </a:p>
          <a:p>
            <a:pPr marL="0" lvl="1">
              <a:spcBef>
                <a:spcPts val="200"/>
              </a:spcBef>
              <a:spcAft>
                <a:spcPts val="400"/>
              </a:spcAft>
            </a:pPr>
            <a:endParaRPr lang="tr-TR" dirty="0">
              <a:latin typeface="Calibri"/>
              <a:cs typeface="Calibri"/>
            </a:endParaRPr>
          </a:p>
          <a:p>
            <a:pPr marL="0" lvl="1">
              <a:spcBef>
                <a:spcPts val="200"/>
              </a:spcBef>
              <a:spcAft>
                <a:spcPts val="400"/>
              </a:spcAft>
            </a:pPr>
            <a:endParaRPr lang="tr-TR" dirty="0">
              <a:latin typeface="Calibri"/>
              <a:cs typeface="Calibri"/>
            </a:endParaRPr>
          </a:p>
          <a:p>
            <a:pPr marL="0" lvl="1">
              <a:spcBef>
                <a:spcPts val="200"/>
              </a:spcBef>
              <a:spcAft>
                <a:spcPts val="400"/>
              </a:spcAft>
            </a:pPr>
            <a:endParaRPr lang="tr-TR">
              <a:latin typeface="Arial"/>
              <a:cs typeface="Arial"/>
            </a:endParaRPr>
          </a:p>
        </p:txBody>
      </p:sp>
    </p:spTree>
    <p:extLst>
      <p:ext uri="{BB962C8B-B14F-4D97-AF65-F5344CB8AC3E}">
        <p14:creationId xmlns:p14="http://schemas.microsoft.com/office/powerpoint/2010/main" val="174002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8DBC31-1B24-B04B-BF1E-21AF5CF5D6A2}"/>
              </a:ext>
            </a:extLst>
          </p:cNvPr>
          <p:cNvSpPr>
            <a:spLocks noGrp="1"/>
          </p:cNvSpPr>
          <p:nvPr>
            <p:ph type="title"/>
          </p:nvPr>
        </p:nvSpPr>
        <p:spPr>
          <a:xfrm>
            <a:off x="990932" y="286603"/>
            <a:ext cx="6750987" cy="1450757"/>
          </a:xfrm>
        </p:spPr>
        <p:txBody>
          <a:bodyPr>
            <a:normAutofit/>
          </a:bodyPr>
          <a:lstStyle/>
          <a:p>
            <a:pPr>
              <a:lnSpc>
                <a:spcPct val="100000"/>
              </a:lnSpc>
              <a:spcBef>
                <a:spcPts val="0"/>
              </a:spcBef>
            </a:pPr>
            <a:r>
              <a:rPr lang="tr-TR" b="1" noProof="1">
                <a:solidFill>
                  <a:schemeClr val="tx1"/>
                </a:solidFill>
                <a:latin typeface="Times New Roman"/>
                <a:ea typeface="+mj-lt"/>
                <a:cs typeface="+mj-lt"/>
              </a:rPr>
              <a:t>Learning Objectives</a:t>
            </a:r>
            <a:endParaRPr lang="tr-TR" b="1" noProof="1">
              <a:solidFill>
                <a:schemeClr val="tx1"/>
              </a:solidFill>
              <a:latin typeface="Times New Roman"/>
              <a:ea typeface="Calibri Light"/>
              <a:cs typeface="Calibri Light"/>
            </a:endParaRPr>
          </a:p>
        </p:txBody>
      </p:sp>
      <p:sp>
        <p:nvSpPr>
          <p:cNvPr id="3" name="İçerik Yer Tutucusu 2">
            <a:extLst>
              <a:ext uri="{FF2B5EF4-FFF2-40B4-BE49-F238E27FC236}">
                <a16:creationId xmlns:a16="http://schemas.microsoft.com/office/drawing/2014/main" id="{60667097-7A5F-EC8E-03E3-12560BC04D4F}"/>
              </a:ext>
            </a:extLst>
          </p:cNvPr>
          <p:cNvSpPr>
            <a:spLocks noGrp="1"/>
          </p:cNvSpPr>
          <p:nvPr>
            <p:ph idx="1"/>
          </p:nvPr>
        </p:nvSpPr>
        <p:spPr>
          <a:xfrm>
            <a:off x="1044204" y="2023962"/>
            <a:ext cx="6697715" cy="3845131"/>
          </a:xfrm>
        </p:spPr>
        <p:txBody>
          <a:bodyPr vert="horz" lIns="0" tIns="45720" rIns="0" bIns="45720" rtlCol="0" anchor="t">
            <a:normAutofit/>
          </a:bodyPr>
          <a:lstStyle/>
          <a:p>
            <a:pPr marL="457200" indent="-457200">
              <a:lnSpc>
                <a:spcPct val="100000"/>
              </a:lnSpc>
              <a:buAutoNum type="arabicPeriod"/>
            </a:pPr>
            <a:r>
              <a:rPr lang="en-US" b="1" dirty="0">
                <a:solidFill>
                  <a:schemeClr val="tx1"/>
                </a:solidFill>
                <a:latin typeface="Times New Roman"/>
                <a:ea typeface="+mn-lt"/>
                <a:cs typeface="+mn-lt"/>
              </a:rPr>
              <a:t>Quantile Regression</a:t>
            </a:r>
          </a:p>
          <a:p>
            <a:pPr marL="457200" lvl="1" indent="-342900">
              <a:lnSpc>
                <a:spcPct val="100000"/>
              </a:lnSpc>
              <a:buAutoNum type="alphaLcPeriod"/>
            </a:pPr>
            <a:r>
              <a:rPr lang="en-US" dirty="0">
                <a:solidFill>
                  <a:schemeClr val="tx1"/>
                </a:solidFill>
                <a:latin typeface="Times New Roman"/>
                <a:ea typeface="+mn-lt"/>
                <a:cs typeface="+mn-lt"/>
              </a:rPr>
              <a:t>What are Quantiles? Some Definitions</a:t>
            </a:r>
          </a:p>
          <a:p>
            <a:pPr marL="457200" lvl="1" indent="-342900">
              <a:lnSpc>
                <a:spcPct val="100000"/>
              </a:lnSpc>
              <a:buAutoNum type="alphaLcPeriod"/>
            </a:pPr>
            <a:r>
              <a:rPr lang="en-US" dirty="0">
                <a:solidFill>
                  <a:schemeClr val="tx1"/>
                </a:solidFill>
                <a:latin typeface="Times New Roman"/>
                <a:ea typeface="+mn-lt"/>
                <a:cs typeface="Calibri"/>
              </a:rPr>
              <a:t>Why Use Quantile Analysis? Advantages of Quantile Regression.</a:t>
            </a:r>
          </a:p>
          <a:p>
            <a:pPr marL="457200" lvl="1" indent="-342900">
              <a:lnSpc>
                <a:spcPct val="100000"/>
              </a:lnSpc>
              <a:buAutoNum type="alphaLcPeriod"/>
            </a:pPr>
            <a:r>
              <a:rPr lang="en-US" dirty="0">
                <a:solidFill>
                  <a:srgbClr val="000000"/>
                </a:solidFill>
                <a:latin typeface="Times New Roman"/>
                <a:ea typeface="+mn-lt"/>
                <a:cs typeface="+mn-lt"/>
              </a:rPr>
              <a:t>QR Model Specification</a:t>
            </a:r>
            <a:endParaRPr lang="en-US" dirty="0">
              <a:solidFill>
                <a:srgbClr val="000000"/>
              </a:solidFill>
              <a:latin typeface="Times New Roman"/>
              <a:ea typeface="+mn-lt"/>
              <a:cs typeface="Calibri"/>
            </a:endParaRPr>
          </a:p>
          <a:p>
            <a:pPr marL="457200" lvl="1" indent="-342900">
              <a:lnSpc>
                <a:spcPct val="100000"/>
              </a:lnSpc>
              <a:buAutoNum type="alphaLcPeriod"/>
            </a:pPr>
            <a:r>
              <a:rPr lang="en-US" dirty="0">
                <a:solidFill>
                  <a:schemeClr val="tx1"/>
                </a:solidFill>
                <a:latin typeface="Times New Roman"/>
                <a:ea typeface="+mn-lt"/>
                <a:cs typeface="Calibri"/>
              </a:rPr>
              <a:t>QR Objective Function</a:t>
            </a:r>
          </a:p>
          <a:p>
            <a:pPr marL="457200" lvl="1" indent="-342900">
              <a:lnSpc>
                <a:spcPct val="100000"/>
              </a:lnSpc>
              <a:buAutoNum type="alphaLcPeriod"/>
            </a:pPr>
            <a:r>
              <a:rPr lang="en-US" dirty="0">
                <a:solidFill>
                  <a:schemeClr val="tx1"/>
                </a:solidFill>
                <a:latin typeface="Times New Roman"/>
                <a:ea typeface="+mn-lt"/>
                <a:cs typeface="Calibri"/>
              </a:rPr>
              <a:t>The differences between linear regression and quantile regression.</a:t>
            </a:r>
            <a:endParaRPr lang="en-US">
              <a:latin typeface="Times New Roman"/>
              <a:cs typeface="Calibri"/>
            </a:endParaRPr>
          </a:p>
          <a:p>
            <a:pPr marL="457200" lvl="1" indent="-342900">
              <a:lnSpc>
                <a:spcPct val="100000"/>
              </a:lnSpc>
              <a:buAutoNum type="alphaLcPeriod"/>
            </a:pPr>
            <a:r>
              <a:rPr lang="en-US" dirty="0">
                <a:solidFill>
                  <a:srgbClr val="000000"/>
                </a:solidFill>
                <a:latin typeface="Times New Roman"/>
                <a:ea typeface="+mn-lt"/>
                <a:cs typeface="+mn-lt"/>
              </a:rPr>
              <a:t>The limitations and alternatives of quantile regression models.</a:t>
            </a:r>
            <a:endParaRPr lang="en-US">
              <a:latin typeface="Times New Roman"/>
              <a:cs typeface="Calibri"/>
            </a:endParaRPr>
          </a:p>
          <a:p>
            <a:pPr marL="457200" indent="-457200">
              <a:lnSpc>
                <a:spcPct val="100000"/>
              </a:lnSpc>
              <a:buAutoNum type="arabicPeriod"/>
            </a:pPr>
            <a:r>
              <a:rPr lang="en-US" b="1" dirty="0">
                <a:solidFill>
                  <a:schemeClr val="tx1"/>
                </a:solidFill>
                <a:latin typeface="Times New Roman"/>
                <a:ea typeface="+mn-lt"/>
                <a:cs typeface="+mn-lt"/>
              </a:rPr>
              <a:t>References</a:t>
            </a:r>
          </a:p>
          <a:p>
            <a:pPr marL="200660" lvl="1" indent="0">
              <a:lnSpc>
                <a:spcPct val="100000"/>
              </a:lnSpc>
              <a:buNone/>
            </a:pPr>
            <a:br>
              <a:rPr lang="en-US" dirty="0"/>
            </a:br>
            <a:endParaRPr lang="en-US">
              <a:latin typeface="Times New Roman"/>
              <a:ea typeface="Calibri"/>
              <a:cs typeface="Calibri"/>
            </a:endParaRPr>
          </a:p>
          <a:p>
            <a:pPr marL="457200" lvl="1" indent="-342900">
              <a:lnSpc>
                <a:spcPct val="100000"/>
              </a:lnSpc>
              <a:buSzPct val="100000"/>
              <a:buAutoNum type="alphaLcPeriod"/>
            </a:pPr>
            <a:endParaRPr lang="tr-TR" noProof="1">
              <a:latin typeface="Times New Roman"/>
              <a:ea typeface="+mn-lt"/>
              <a:cs typeface="+mn-lt"/>
            </a:endParaRPr>
          </a:p>
          <a:p>
            <a:pPr marL="342900" indent="-342900">
              <a:lnSpc>
                <a:spcPct val="100000"/>
              </a:lnSpc>
              <a:buAutoNum type="arabicPeriod"/>
            </a:pPr>
            <a:endParaRPr lang="tr-TR" dirty="0">
              <a:latin typeface="Times New Roman"/>
              <a:ea typeface="+mn-lt"/>
              <a:cs typeface="+mn-lt"/>
            </a:endParaRPr>
          </a:p>
        </p:txBody>
      </p:sp>
      <p:sp>
        <p:nvSpPr>
          <p:cNvPr id="4" name="Slayt Numarası Yer Tutucusu 3">
            <a:extLst>
              <a:ext uri="{FF2B5EF4-FFF2-40B4-BE49-F238E27FC236}">
                <a16:creationId xmlns:a16="http://schemas.microsoft.com/office/drawing/2014/main" id="{D5F810B1-372B-A623-5FA5-DFE9B2C136FC}"/>
              </a:ext>
            </a:extLst>
          </p:cNvPr>
          <p:cNvSpPr>
            <a:spLocks noGrp="1"/>
          </p:cNvSpPr>
          <p:nvPr>
            <p:ph type="sldNum" sz="quarter" idx="12"/>
          </p:nvPr>
        </p:nvSpPr>
        <p:spPr/>
        <p:txBody>
          <a:bodyPr/>
          <a:lstStyle/>
          <a:p>
            <a:fld id="{6113E31D-E2AB-40D1-8B51-AFA5AFEF393A}" type="slidenum">
              <a:rPr lang="en-US" dirty="0"/>
              <a:t>2</a:t>
            </a:fld>
            <a:endParaRPr lang="tr-TR"/>
          </a:p>
        </p:txBody>
      </p:sp>
    </p:spTree>
    <p:extLst>
      <p:ext uri="{BB962C8B-B14F-4D97-AF65-F5344CB8AC3E}">
        <p14:creationId xmlns:p14="http://schemas.microsoft.com/office/powerpoint/2010/main" val="211163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latin typeface="Times New Roman"/>
                <a:cs typeface="Times New Roman"/>
              </a:rPr>
              <a:pPr/>
              <a:t>3</a:t>
            </a:fld>
            <a:endParaRPr lang="tr-TR">
              <a:latin typeface="Times New Roman"/>
              <a:cs typeface="Times New Roman"/>
            </a:endParaRPr>
          </a:p>
        </p:txBody>
      </p:sp>
      <p:sp>
        <p:nvSpPr>
          <p:cNvPr id="3" name="Metin kutusu 2">
            <a:extLst>
              <a:ext uri="{FF2B5EF4-FFF2-40B4-BE49-F238E27FC236}">
                <a16:creationId xmlns:a16="http://schemas.microsoft.com/office/drawing/2014/main" id="{1561CFEB-2577-254A-47DD-9D129CB7A969}"/>
              </a:ext>
            </a:extLst>
          </p:cNvPr>
          <p:cNvSpPr txBox="1"/>
          <p:nvPr/>
        </p:nvSpPr>
        <p:spPr>
          <a:xfrm>
            <a:off x="420130" y="224481"/>
            <a:ext cx="68003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1" indent="-228600">
              <a:buAutoNum type="alphaLcPeriod"/>
            </a:pPr>
            <a:r>
              <a:rPr lang="tr-TR" b="1" noProof="1">
                <a:latin typeface="Times New Roman"/>
                <a:cs typeface="Times New Roman"/>
              </a:rPr>
              <a:t>What are Quantiles?</a:t>
            </a:r>
            <a:endParaRPr lang="tr-TR" b="1" noProof="1">
              <a:latin typeface="Times New Roman"/>
              <a:ea typeface="Calibri"/>
              <a:cs typeface="Times New Roman"/>
            </a:endParaRPr>
          </a:p>
        </p:txBody>
      </p:sp>
      <p:sp>
        <p:nvSpPr>
          <p:cNvPr id="4" name="Metin kutusu 3">
            <a:extLst>
              <a:ext uri="{FF2B5EF4-FFF2-40B4-BE49-F238E27FC236}">
                <a16:creationId xmlns:a16="http://schemas.microsoft.com/office/drawing/2014/main" id="{A4DBA48A-1BE5-209A-1721-96C996A701B8}"/>
              </a:ext>
            </a:extLst>
          </p:cNvPr>
          <p:cNvSpPr txBox="1"/>
          <p:nvPr/>
        </p:nvSpPr>
        <p:spPr>
          <a:xfrm>
            <a:off x="420130" y="759941"/>
            <a:ext cx="110119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a:latin typeface="Times New Roman"/>
                <a:ea typeface="+mn-lt"/>
                <a:cs typeface="Times New Roman"/>
              </a:rPr>
              <a:t> Quantiles are the inverse of CDF (Cumulative Distribution Function), mathematically they are defined as; </a:t>
            </a:r>
            <a:endParaRPr lang="tr-TR">
              <a:latin typeface="Times New Roman"/>
              <a:ea typeface="+mn-lt"/>
              <a:cs typeface="Times New Roman"/>
            </a:endParaRPr>
          </a:p>
          <a:p>
            <a:endParaRPr lang="tr-TR">
              <a:latin typeface="Times New Roman"/>
              <a:ea typeface="Calibri" panose="020F0502020204030204"/>
              <a:cs typeface="Times New Roman"/>
            </a:endParaRPr>
          </a:p>
        </p:txBody>
      </p:sp>
      <p:pic>
        <p:nvPicPr>
          <p:cNvPr id="2" name="Resim 1" descr="yazı tipi, metin, beyaz, tipografi içeren bir resim&#10;&#10;Açıklama otomatik olarak oluşturuldu">
            <a:extLst>
              <a:ext uri="{FF2B5EF4-FFF2-40B4-BE49-F238E27FC236}">
                <a16:creationId xmlns:a16="http://schemas.microsoft.com/office/drawing/2014/main" id="{26B7D882-8971-6474-7535-252EA73D2424}"/>
              </a:ext>
            </a:extLst>
          </p:cNvPr>
          <p:cNvPicPr>
            <a:picLocks noChangeAspect="1"/>
          </p:cNvPicPr>
          <p:nvPr/>
        </p:nvPicPr>
        <p:blipFill rotWithShape="1">
          <a:blip r:embed="rId2"/>
          <a:srcRect r="1200" b="8602"/>
          <a:stretch/>
        </p:blipFill>
        <p:spPr>
          <a:xfrm>
            <a:off x="3148034" y="1111456"/>
            <a:ext cx="5086356" cy="877388"/>
          </a:xfrm>
          <a:prstGeom prst="rect">
            <a:avLst/>
          </a:prstGeom>
        </p:spPr>
      </p:pic>
      <p:sp>
        <p:nvSpPr>
          <p:cNvPr id="5" name="Metin kutusu 4">
            <a:extLst>
              <a:ext uri="{FF2B5EF4-FFF2-40B4-BE49-F238E27FC236}">
                <a16:creationId xmlns:a16="http://schemas.microsoft.com/office/drawing/2014/main" id="{7E9E7C16-C99D-4E76-6D22-8660686A4B48}"/>
              </a:ext>
            </a:extLst>
          </p:cNvPr>
          <p:cNvSpPr txBox="1"/>
          <p:nvPr/>
        </p:nvSpPr>
        <p:spPr>
          <a:xfrm>
            <a:off x="415861" y="2079185"/>
            <a:ext cx="987510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ea typeface="+mn-lt"/>
                <a:cs typeface="Times New Roman"/>
              </a:rPr>
              <a:t>A quantile defines a </a:t>
            </a:r>
            <a:r>
              <a:rPr lang="en-US" dirty="0">
                <a:solidFill>
                  <a:srgbClr val="0070C0"/>
                </a:solidFill>
                <a:latin typeface="Times New Roman"/>
                <a:ea typeface="+mn-lt"/>
                <a:cs typeface="Times New Roman"/>
              </a:rPr>
              <a:t>particular part of data set.</a:t>
            </a:r>
            <a:endParaRPr lang="en-US" dirty="0">
              <a:cs typeface="Calibri" panose="020F0502020204030204"/>
            </a:endParaRPr>
          </a:p>
          <a:p>
            <a:pPr marL="285750" indent="-285750">
              <a:buFont typeface="Arial"/>
              <a:buChar char="•"/>
            </a:pPr>
            <a:endParaRPr lang="en-US" dirty="0">
              <a:solidFill>
                <a:srgbClr val="0070C0"/>
              </a:solidFill>
              <a:latin typeface="Times New Roman"/>
              <a:ea typeface="+mn-lt"/>
              <a:cs typeface="Times New Roman"/>
            </a:endParaRPr>
          </a:p>
          <a:p>
            <a:pPr marL="285750" indent="-285750">
              <a:buFont typeface="Arial"/>
              <a:buChar char="•"/>
            </a:pPr>
            <a:r>
              <a:rPr lang="en-US" dirty="0">
                <a:latin typeface="Times New Roman"/>
                <a:ea typeface="+mn-lt"/>
                <a:cs typeface="Times New Roman"/>
              </a:rPr>
              <a:t>We use quantiles to describe the distribution of dependent variable.</a:t>
            </a:r>
          </a:p>
          <a:p>
            <a:pPr marL="285750" indent="-285750">
              <a:buFont typeface="Arial"/>
              <a:buChar char="•"/>
            </a:pPr>
            <a:endParaRPr lang="en-US" dirty="0">
              <a:solidFill>
                <a:srgbClr val="000000"/>
              </a:solidFill>
              <a:latin typeface="Times New Roman"/>
              <a:ea typeface="+mn-lt"/>
              <a:cs typeface="Times New Roman"/>
            </a:endParaRPr>
          </a:p>
          <a:p>
            <a:pPr marL="285750" indent="-285750">
              <a:buFont typeface="Arial"/>
              <a:buChar char="•"/>
            </a:pPr>
            <a:r>
              <a:rPr lang="en-US" dirty="0">
                <a:solidFill>
                  <a:srgbClr val="000000"/>
                </a:solidFill>
                <a:latin typeface="Times New Roman"/>
                <a:ea typeface="+mn-lt"/>
                <a:cs typeface="Times New Roman"/>
              </a:rPr>
              <a:t>Quantiles and percentiles are synonyms –the 0.99 quantile is 99th percentile.</a:t>
            </a:r>
          </a:p>
          <a:p>
            <a:pPr marL="285750" indent="-285750">
              <a:buFont typeface="Arial"/>
              <a:buChar char="•"/>
            </a:pPr>
            <a:endParaRPr lang="en-US" dirty="0">
              <a:solidFill>
                <a:srgbClr val="000000"/>
              </a:solidFill>
              <a:latin typeface="Times New Roman"/>
              <a:ea typeface="+mn-lt"/>
              <a:cs typeface="Times New Roman"/>
            </a:endParaRPr>
          </a:p>
          <a:p>
            <a:pPr marL="285750" indent="-285750">
              <a:buFont typeface="Arial"/>
              <a:buChar char="•"/>
            </a:pPr>
            <a:r>
              <a:rPr lang="en-US" dirty="0">
                <a:latin typeface="Times New Roman"/>
                <a:ea typeface="+mn-lt"/>
                <a:cs typeface="Times New Roman"/>
              </a:rPr>
              <a:t>The best-known quantile is the median. The median is the 0.50 quantile.</a:t>
            </a:r>
            <a:endParaRPr lang="en-US" dirty="0">
              <a:solidFill>
                <a:srgbClr val="000000"/>
              </a:solidFill>
              <a:latin typeface="Times New Roman"/>
              <a:ea typeface="+mn-lt"/>
              <a:cs typeface="Times New Roman"/>
            </a:endParaRPr>
          </a:p>
          <a:p>
            <a:pPr marL="285750" indent="-285750">
              <a:buFont typeface="Arial"/>
              <a:buChar char="•"/>
            </a:pPr>
            <a:endParaRPr lang="en-US" dirty="0">
              <a:latin typeface="Times New Roman"/>
              <a:ea typeface="+mn-lt"/>
              <a:cs typeface="Times New Roman"/>
            </a:endParaRPr>
          </a:p>
          <a:p>
            <a:pPr marL="285750" indent="-285750">
              <a:buFont typeface="Arial"/>
              <a:buChar char="•"/>
            </a:pPr>
            <a:r>
              <a:rPr lang="en-US" dirty="0">
                <a:latin typeface="Times New Roman"/>
                <a:ea typeface="+mn-lt"/>
                <a:cs typeface="Times New Roman"/>
              </a:rPr>
              <a:t>Recall that ordinary least squares (OLS) models examine the relationship between the independent variables</a:t>
            </a:r>
            <a:r>
              <a:rPr lang="en-US" dirty="0">
                <a:solidFill>
                  <a:srgbClr val="00B0F0"/>
                </a:solidFill>
                <a:latin typeface="Times New Roman"/>
                <a:ea typeface="+mn-lt"/>
                <a:cs typeface="Times New Roman"/>
              </a:rPr>
              <a:t> </a:t>
            </a:r>
            <a:r>
              <a:rPr lang="en-US" dirty="0">
                <a:solidFill>
                  <a:srgbClr val="0070C0"/>
                </a:solidFill>
                <a:latin typeface="Times New Roman"/>
                <a:ea typeface="+mn-lt"/>
                <a:cs typeface="Times New Roman"/>
              </a:rPr>
              <a:t>x</a:t>
            </a:r>
            <a:r>
              <a:rPr lang="en-US" dirty="0">
                <a:solidFill>
                  <a:srgbClr val="00B0F0"/>
                </a:solidFill>
                <a:latin typeface="Times New Roman"/>
                <a:ea typeface="+mn-lt"/>
                <a:cs typeface="Times New Roman"/>
              </a:rPr>
              <a:t> </a:t>
            </a:r>
            <a:r>
              <a:rPr lang="en-US" dirty="0">
                <a:latin typeface="Times New Roman"/>
                <a:ea typeface="+mn-lt"/>
                <a:cs typeface="Times New Roman"/>
              </a:rPr>
              <a:t>and the</a:t>
            </a:r>
            <a:r>
              <a:rPr lang="en-US" dirty="0">
                <a:solidFill>
                  <a:srgbClr val="0070C0"/>
                </a:solidFill>
                <a:latin typeface="Times New Roman"/>
                <a:ea typeface="+mn-lt"/>
                <a:cs typeface="Times New Roman"/>
              </a:rPr>
              <a:t> conditional mean</a:t>
            </a:r>
            <a:r>
              <a:rPr lang="en-US" dirty="0">
                <a:latin typeface="Times New Roman"/>
                <a:ea typeface="+mn-lt"/>
                <a:cs typeface="Times New Roman"/>
              </a:rPr>
              <a:t> of a dependent variable </a:t>
            </a:r>
            <a:r>
              <a:rPr lang="en-US" dirty="0">
                <a:solidFill>
                  <a:srgbClr val="0070C0"/>
                </a:solidFill>
                <a:latin typeface="Times New Roman"/>
                <a:ea typeface="+mn-lt"/>
                <a:cs typeface="Times New Roman"/>
              </a:rPr>
              <a:t>y.</a:t>
            </a:r>
            <a:endParaRPr lang="en-US" dirty="0">
              <a:cs typeface="Calibri"/>
            </a:endParaRPr>
          </a:p>
          <a:p>
            <a:pPr marL="285750" indent="-285750">
              <a:buFont typeface="Arial"/>
              <a:buChar char="•"/>
            </a:pPr>
            <a:endParaRPr lang="en-US" dirty="0">
              <a:latin typeface="Times New Roman"/>
              <a:ea typeface="+mn-lt"/>
              <a:cs typeface="Times New Roman"/>
            </a:endParaRPr>
          </a:p>
          <a:p>
            <a:pPr marL="285750" indent="-285750">
              <a:buFont typeface="Arial"/>
              <a:buChar char="•"/>
            </a:pPr>
            <a:r>
              <a:rPr lang="en-US" dirty="0">
                <a:latin typeface="Times New Roman"/>
                <a:ea typeface="+mn-lt"/>
                <a:cs typeface="Times New Roman"/>
              </a:rPr>
              <a:t>Remember this interpretation "a percentage  change in </a:t>
            </a:r>
            <a:r>
              <a:rPr lang="en-US" dirty="0">
                <a:solidFill>
                  <a:srgbClr val="0070C0"/>
                </a:solidFill>
                <a:latin typeface="Times New Roman"/>
                <a:ea typeface="+mn-lt"/>
                <a:cs typeface="Times New Roman"/>
              </a:rPr>
              <a:t>x</a:t>
            </a:r>
            <a:r>
              <a:rPr lang="en-US" dirty="0">
                <a:latin typeface="Times New Roman"/>
                <a:ea typeface="+mn-lt"/>
                <a:cs typeface="Times New Roman"/>
              </a:rPr>
              <a:t> causes </a:t>
            </a:r>
            <a:r>
              <a:rPr lang="en-US" dirty="0">
                <a:solidFill>
                  <a:srgbClr val="0070C0"/>
                </a:solidFill>
                <a:latin typeface="Times New Roman"/>
                <a:ea typeface="+mn-lt"/>
                <a:cs typeface="Times New Roman"/>
              </a:rPr>
              <a:t>y</a:t>
            </a:r>
            <a:r>
              <a:rPr lang="en-US" dirty="0">
                <a:latin typeface="Times New Roman"/>
                <a:ea typeface="+mn-lt"/>
                <a:cs typeface="Times New Roman"/>
              </a:rPr>
              <a:t> to  change by </a:t>
            </a:r>
            <a:r>
              <a:rPr lang="en-US" dirty="0">
                <a:solidFill>
                  <a:srgbClr val="0070C0"/>
                </a:solidFill>
                <a:latin typeface="Times New Roman"/>
                <a:ea typeface="+mn-lt"/>
                <a:cs typeface="Times New Roman"/>
              </a:rPr>
              <a:t>%k on average</a:t>
            </a:r>
            <a:r>
              <a:rPr lang="en-US" dirty="0">
                <a:latin typeface="Times New Roman"/>
                <a:ea typeface="+mn-lt"/>
                <a:cs typeface="Times New Roman"/>
              </a:rPr>
              <a:t> ."</a:t>
            </a:r>
          </a:p>
          <a:p>
            <a:pPr marL="285750" indent="-285750">
              <a:buFont typeface="Arial"/>
              <a:buChar char="•"/>
            </a:pPr>
            <a:endParaRPr lang="en-US">
              <a:latin typeface="Times New Roman"/>
              <a:ea typeface="+mn-lt"/>
              <a:cs typeface="Times New Roman"/>
            </a:endParaRPr>
          </a:p>
          <a:p>
            <a:pPr marL="285750" indent="-285750">
              <a:buFont typeface="Arial"/>
              <a:buChar char="•"/>
            </a:pPr>
            <a:r>
              <a:rPr lang="en-US" dirty="0">
                <a:latin typeface="Times New Roman"/>
                <a:ea typeface="+mn-lt"/>
                <a:cs typeface="Times New Roman"/>
              </a:rPr>
              <a:t>But quantile regression (QR)  models examine the relationship between x and the  </a:t>
            </a:r>
            <a:r>
              <a:rPr lang="en-US" dirty="0">
                <a:solidFill>
                  <a:srgbClr val="0070C0"/>
                </a:solidFill>
                <a:latin typeface="Times New Roman"/>
                <a:ea typeface="+mn-lt"/>
                <a:cs typeface="Times New Roman"/>
              </a:rPr>
              <a:t>conditional quantiles </a:t>
            </a:r>
            <a:r>
              <a:rPr lang="en-US" dirty="0">
                <a:latin typeface="Times New Roman"/>
                <a:ea typeface="+mn-lt"/>
                <a:cs typeface="Times New Roman"/>
              </a:rPr>
              <a:t>of y rather than just the conditional mean of y.</a:t>
            </a:r>
          </a:p>
        </p:txBody>
      </p:sp>
    </p:spTree>
    <p:extLst>
      <p:ext uri="{BB962C8B-B14F-4D97-AF65-F5344CB8AC3E}">
        <p14:creationId xmlns:p14="http://schemas.microsoft.com/office/powerpoint/2010/main" val="281558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latin typeface="Times New Roman"/>
                <a:cs typeface="Times New Roman"/>
              </a:rPr>
              <a:pPr/>
              <a:t>4</a:t>
            </a:fld>
            <a:endParaRPr lang="tr-TR">
              <a:latin typeface="Times New Roman"/>
              <a:cs typeface="Times New Roman"/>
            </a:endParaRPr>
          </a:p>
        </p:txBody>
      </p:sp>
      <p:sp>
        <p:nvSpPr>
          <p:cNvPr id="3" name="Metin kutusu 2">
            <a:extLst>
              <a:ext uri="{FF2B5EF4-FFF2-40B4-BE49-F238E27FC236}">
                <a16:creationId xmlns:a16="http://schemas.microsoft.com/office/drawing/2014/main" id="{1561CFEB-2577-254A-47DD-9D129CB7A969}"/>
              </a:ext>
            </a:extLst>
          </p:cNvPr>
          <p:cNvSpPr txBox="1"/>
          <p:nvPr/>
        </p:nvSpPr>
        <p:spPr>
          <a:xfrm>
            <a:off x="420130" y="224481"/>
            <a:ext cx="68003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1" indent="-228600">
              <a:buAutoNum type="alphaLcPeriod"/>
            </a:pPr>
            <a:r>
              <a:rPr lang="tr-TR" b="1" noProof="1">
                <a:latin typeface="Times New Roman"/>
                <a:cs typeface="Times New Roman"/>
              </a:rPr>
              <a:t>What are Quantiles?</a:t>
            </a:r>
            <a:endParaRPr lang="tr-TR" b="1" noProof="1">
              <a:latin typeface="Times New Roman"/>
              <a:ea typeface="Calibri"/>
              <a:cs typeface="Times New Roman"/>
            </a:endParaRPr>
          </a:p>
        </p:txBody>
      </p:sp>
      <p:pic>
        <p:nvPicPr>
          <p:cNvPr id="7" name="Resim 6" descr="diyagram, çizgi, taslak, öykü gelişim çizgisi&#10;&#10;Açıklama otomatik olarak oluşturuldu">
            <a:extLst>
              <a:ext uri="{FF2B5EF4-FFF2-40B4-BE49-F238E27FC236}">
                <a16:creationId xmlns:a16="http://schemas.microsoft.com/office/drawing/2014/main" id="{388922BD-B078-2968-2689-1BA594D57BF4}"/>
              </a:ext>
            </a:extLst>
          </p:cNvPr>
          <p:cNvPicPr>
            <a:picLocks noChangeAspect="1"/>
          </p:cNvPicPr>
          <p:nvPr/>
        </p:nvPicPr>
        <p:blipFill>
          <a:blip r:embed="rId2"/>
          <a:stretch>
            <a:fillRect/>
          </a:stretch>
        </p:blipFill>
        <p:spPr>
          <a:xfrm>
            <a:off x="552578" y="1145574"/>
            <a:ext cx="4105275" cy="4381500"/>
          </a:xfrm>
          <a:prstGeom prst="rect">
            <a:avLst/>
          </a:prstGeom>
        </p:spPr>
      </p:pic>
      <p:pic>
        <p:nvPicPr>
          <p:cNvPr id="10" name="Resim 9" descr="metin, yazı tipi, ekran görüntüsü, çizgi içeren bir resim&#10;&#10;Açıklama otomatik olarak oluşturuldu">
            <a:extLst>
              <a:ext uri="{FF2B5EF4-FFF2-40B4-BE49-F238E27FC236}">
                <a16:creationId xmlns:a16="http://schemas.microsoft.com/office/drawing/2014/main" id="{4AA154CA-E207-54DD-3C20-D4D57E3CD5FE}"/>
              </a:ext>
            </a:extLst>
          </p:cNvPr>
          <p:cNvPicPr>
            <a:picLocks noChangeAspect="1"/>
          </p:cNvPicPr>
          <p:nvPr/>
        </p:nvPicPr>
        <p:blipFill>
          <a:blip r:embed="rId3"/>
          <a:stretch>
            <a:fillRect/>
          </a:stretch>
        </p:blipFill>
        <p:spPr>
          <a:xfrm>
            <a:off x="4974367" y="1243140"/>
            <a:ext cx="6794671" cy="1323719"/>
          </a:xfrm>
          <a:prstGeom prst="rect">
            <a:avLst/>
          </a:prstGeom>
        </p:spPr>
      </p:pic>
      <p:sp>
        <p:nvSpPr>
          <p:cNvPr id="12" name="Metin kutusu 11">
            <a:extLst>
              <a:ext uri="{FF2B5EF4-FFF2-40B4-BE49-F238E27FC236}">
                <a16:creationId xmlns:a16="http://schemas.microsoft.com/office/drawing/2014/main" id="{2F1289D9-38B0-8362-8C63-3E56A247A6D2}"/>
              </a:ext>
            </a:extLst>
          </p:cNvPr>
          <p:cNvSpPr txBox="1"/>
          <p:nvPr/>
        </p:nvSpPr>
        <p:spPr>
          <a:xfrm>
            <a:off x="4975057" y="3019926"/>
            <a:ext cx="688379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i="1" dirty="0">
                <a:latin typeface="Times New Roman"/>
                <a:cs typeface="Segoe UI"/>
              </a:rPr>
              <a:t> </a:t>
            </a:r>
            <a:r>
              <a:rPr lang="en-US" dirty="0">
                <a:latin typeface="Times New Roman"/>
                <a:cs typeface="Segoe UI"/>
              </a:rPr>
              <a:t>Compared with conventional mean regression, QR can characterize the entire heterogeneous conditional distribution of the outcome variable.​</a:t>
            </a:r>
            <a:endParaRPr lang="tr-TR" dirty="0"/>
          </a:p>
          <a:p>
            <a:pPr marL="285750" indent="-285750">
              <a:buFont typeface="Arial"/>
              <a:buChar char="•"/>
            </a:pPr>
            <a:endParaRPr lang="en-US" dirty="0">
              <a:latin typeface="Times New Roman"/>
              <a:cs typeface="Segoe UI"/>
            </a:endParaRPr>
          </a:p>
          <a:p>
            <a:pPr marL="285750" indent="-285750">
              <a:buFont typeface="Arial"/>
              <a:buChar char="•"/>
            </a:pPr>
            <a:r>
              <a:rPr lang="en-US" dirty="0">
                <a:latin typeface="Times New Roman"/>
                <a:cs typeface="Segoe UI"/>
              </a:rPr>
              <a:t>It may be more robust to outliers and misspecification of error distribution.​</a:t>
            </a:r>
          </a:p>
          <a:p>
            <a:endParaRPr lang="en-US" dirty="0">
              <a:latin typeface="Times New Roman"/>
              <a:cs typeface="Segoe UI"/>
            </a:endParaRPr>
          </a:p>
          <a:p>
            <a:pPr marL="285750" indent="-285750">
              <a:buFont typeface="Arial"/>
              <a:buChar char="•"/>
            </a:pPr>
            <a:r>
              <a:rPr lang="en-US" dirty="0">
                <a:latin typeface="Times New Roman"/>
                <a:cs typeface="Segoe UI"/>
              </a:rPr>
              <a:t>It provides more comprehensive statistical modeling than traditional mean regression.​</a:t>
            </a:r>
          </a:p>
          <a:p>
            <a:r>
              <a:rPr lang="en-US" dirty="0">
                <a:latin typeface="Times New Roman"/>
                <a:cs typeface="Segoe UI"/>
              </a:rPr>
              <a:t>​</a:t>
            </a:r>
          </a:p>
        </p:txBody>
      </p:sp>
    </p:spTree>
    <p:extLst>
      <p:ext uri="{BB962C8B-B14F-4D97-AF65-F5344CB8AC3E}">
        <p14:creationId xmlns:p14="http://schemas.microsoft.com/office/powerpoint/2010/main" val="467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5</a:t>
            </a:fld>
            <a:endParaRPr lang="tr-TR"/>
          </a:p>
        </p:txBody>
      </p:sp>
      <p:sp>
        <p:nvSpPr>
          <p:cNvPr id="3" name="Metin kutusu 2">
            <a:extLst>
              <a:ext uri="{FF2B5EF4-FFF2-40B4-BE49-F238E27FC236}">
                <a16:creationId xmlns:a16="http://schemas.microsoft.com/office/drawing/2014/main" id="{1561CFEB-2577-254A-47DD-9D129CB7A969}"/>
              </a:ext>
            </a:extLst>
          </p:cNvPr>
          <p:cNvSpPr txBox="1"/>
          <p:nvPr/>
        </p:nvSpPr>
        <p:spPr>
          <a:xfrm>
            <a:off x="420130" y="189240"/>
            <a:ext cx="6800335" cy="697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en-US" b="1" dirty="0">
                <a:latin typeface="Times New Roman"/>
                <a:ea typeface="Calibri"/>
                <a:cs typeface="Arial"/>
              </a:rPr>
              <a:t>b. Why Use Quantile Analysis? Advantages of Quantile Regression.</a:t>
            </a:r>
          </a:p>
          <a:p>
            <a:pPr marL="0" lvl="1"/>
            <a:endParaRPr lang="tr-TR" b="1">
              <a:latin typeface="Times New Roman"/>
              <a:ea typeface="Calibri"/>
              <a:cs typeface="Arial"/>
            </a:endParaRPr>
          </a:p>
        </p:txBody>
      </p:sp>
      <p:sp>
        <p:nvSpPr>
          <p:cNvPr id="4" name="Metin kutusu 3">
            <a:extLst>
              <a:ext uri="{FF2B5EF4-FFF2-40B4-BE49-F238E27FC236}">
                <a16:creationId xmlns:a16="http://schemas.microsoft.com/office/drawing/2014/main" id="{FEEA870F-4ED9-549B-5B37-37494E4561A4}"/>
              </a:ext>
            </a:extLst>
          </p:cNvPr>
          <p:cNvSpPr txBox="1"/>
          <p:nvPr/>
        </p:nvSpPr>
        <p:spPr>
          <a:xfrm>
            <a:off x="418963" y="539182"/>
            <a:ext cx="10431162"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a:cs typeface="Calibri"/>
            </a:endParaRPr>
          </a:p>
          <a:p>
            <a:pPr marL="285750" indent="-285750">
              <a:buFont typeface="Arial"/>
              <a:buChar char="•"/>
            </a:pPr>
            <a:r>
              <a:rPr lang="en-US" dirty="0">
                <a:solidFill>
                  <a:schemeClr val="accent1">
                    <a:lumMod val="75000"/>
                  </a:schemeClr>
                </a:solidFill>
                <a:latin typeface="Times New Roman"/>
                <a:cs typeface="Calibri"/>
              </a:rPr>
              <a:t>Robustness to Outliers:</a:t>
            </a:r>
            <a:r>
              <a:rPr lang="en-US" dirty="0">
                <a:latin typeface="Times New Roman"/>
                <a:cs typeface="Calibri"/>
              </a:rPr>
              <a:t> </a:t>
            </a:r>
          </a:p>
          <a:p>
            <a:r>
              <a:rPr lang="en-US" dirty="0">
                <a:latin typeface="Times New Roman"/>
                <a:cs typeface="Calibri"/>
              </a:rPr>
              <a:t>Quantile regression </a:t>
            </a:r>
            <a:r>
              <a:rPr lang="en-US" b="1" dirty="0">
                <a:latin typeface="Times New Roman"/>
                <a:cs typeface="Calibri"/>
              </a:rPr>
              <a:t>reduces the excessive influence of outliers on the predictions</a:t>
            </a:r>
            <a:r>
              <a:rPr lang="en-US" dirty="0">
                <a:latin typeface="Times New Roman"/>
                <a:cs typeface="Calibri"/>
              </a:rPr>
              <a:t>. The model is less affected by extreme values in the dataset, leading to more robust and reliable estimates.</a:t>
            </a:r>
            <a:endParaRPr lang="en-US" dirty="0">
              <a:cs typeface="Calibri"/>
            </a:endParaRPr>
          </a:p>
          <a:p>
            <a:pPr marL="285750" indent="-285750">
              <a:buFont typeface="Arial"/>
              <a:buChar char="•"/>
            </a:pPr>
            <a:endParaRPr lang="en-US">
              <a:cs typeface="Calibri" panose="020F0502020204030204"/>
            </a:endParaRPr>
          </a:p>
          <a:p>
            <a:pPr marL="285750" indent="-285750">
              <a:buFont typeface="Arial"/>
              <a:buChar char="•"/>
            </a:pPr>
            <a:r>
              <a:rPr lang="en-US" dirty="0">
                <a:solidFill>
                  <a:schemeClr val="accent1">
                    <a:lumMod val="75000"/>
                  </a:schemeClr>
                </a:solidFill>
                <a:latin typeface="Times New Roman"/>
                <a:cs typeface="Times New Roman"/>
              </a:rPr>
              <a:t>Modeling Relationships at Different Points in the Distribution:</a:t>
            </a:r>
            <a:endParaRPr lang="en-US" dirty="0">
              <a:solidFill>
                <a:schemeClr val="accent1">
                  <a:lumMod val="75000"/>
                </a:schemeClr>
              </a:solidFill>
              <a:latin typeface="Calibri" panose="020F0502020204030204"/>
              <a:cs typeface="Calibri" panose="020F0502020204030204"/>
            </a:endParaRPr>
          </a:p>
          <a:p>
            <a:r>
              <a:rPr lang="en-US" dirty="0">
                <a:latin typeface="Times New Roman"/>
                <a:cs typeface="Times New Roman"/>
              </a:rPr>
              <a:t>Quantile regression can examine relationships at various points in the conditional distribution of the dependent variable. </a:t>
            </a:r>
            <a:endParaRPr lang="en-US" dirty="0">
              <a:latin typeface="Calibri" panose="020F0502020204030204"/>
              <a:cs typeface="Calibri"/>
            </a:endParaRPr>
          </a:p>
          <a:p>
            <a:r>
              <a:rPr lang="en-US" dirty="0">
                <a:latin typeface="Times New Roman"/>
                <a:cs typeface="Times New Roman"/>
              </a:rPr>
              <a:t>This provides researchers with the opportunity to explore not only the median (0.5 quantile) but also other quantiles (for example, </a:t>
            </a:r>
            <a:r>
              <a:rPr lang="en-US" dirty="0">
                <a:solidFill>
                  <a:srgbClr val="0070C0"/>
                </a:solidFill>
                <a:latin typeface="Times New Roman"/>
                <a:cs typeface="Times New Roman"/>
              </a:rPr>
              <a:t>0.25</a:t>
            </a:r>
            <a:r>
              <a:rPr lang="en-US" dirty="0">
                <a:latin typeface="Times New Roman"/>
                <a:cs typeface="Times New Roman"/>
              </a:rPr>
              <a:t> or </a:t>
            </a:r>
            <a:r>
              <a:rPr lang="en-US" dirty="0">
                <a:solidFill>
                  <a:srgbClr val="0070C0"/>
                </a:solidFill>
                <a:latin typeface="Times New Roman"/>
                <a:cs typeface="Times New Roman"/>
              </a:rPr>
              <a:t>0.75</a:t>
            </a:r>
            <a:r>
              <a:rPr lang="en-US" dirty="0">
                <a:latin typeface="Times New Roman"/>
                <a:cs typeface="Times New Roman"/>
              </a:rPr>
              <a:t>).</a:t>
            </a:r>
            <a:endParaRPr lang="en-US">
              <a:cs typeface="Calibri"/>
            </a:endParaRPr>
          </a:p>
          <a:p>
            <a:pPr marL="285750" indent="-285750">
              <a:buFont typeface="Arial"/>
              <a:buChar char="•"/>
            </a:pPr>
            <a:endParaRPr lang="en-US">
              <a:cs typeface="Calibri"/>
            </a:endParaRPr>
          </a:p>
          <a:p>
            <a:pPr marL="285750" indent="-285750">
              <a:buFont typeface="Arial"/>
              <a:buChar char="•"/>
            </a:pPr>
            <a:r>
              <a:rPr lang="en-US" dirty="0">
                <a:solidFill>
                  <a:schemeClr val="accent1">
                    <a:lumMod val="75000"/>
                  </a:schemeClr>
                </a:solidFill>
                <a:latin typeface="Times New Roman"/>
                <a:cs typeface="Times New Roman"/>
              </a:rPr>
              <a:t>Handling Heteroscedasticity:</a:t>
            </a:r>
            <a:r>
              <a:rPr lang="en-US" dirty="0">
                <a:latin typeface="Times New Roman"/>
                <a:cs typeface="Times New Roman"/>
              </a:rPr>
              <a:t> </a:t>
            </a:r>
            <a:endParaRPr lang="en-US" dirty="0">
              <a:latin typeface="Calibri" panose="020F0502020204030204"/>
              <a:cs typeface="Calibri" panose="020F0502020204030204"/>
            </a:endParaRPr>
          </a:p>
          <a:p>
            <a:r>
              <a:rPr lang="en-US" dirty="0">
                <a:solidFill>
                  <a:srgbClr val="000000"/>
                </a:solidFill>
                <a:latin typeface="Times New Roman"/>
                <a:ea typeface="+mn-lt"/>
                <a:cs typeface="Times New Roman"/>
              </a:rPr>
              <a:t>The classical linear regression model (OLS) is based on the assumption that the error terms are homoscedastic (equal variance);</a:t>
            </a:r>
            <a:endParaRPr lang="en-US" dirty="0">
              <a:solidFill>
                <a:srgbClr val="000000"/>
              </a:solidFill>
              <a:latin typeface="Calibri" panose="020F0502020204030204"/>
              <a:ea typeface="+mn-lt"/>
              <a:cs typeface="Calibri" panose="020F0502020204030204"/>
            </a:endParaRPr>
          </a:p>
          <a:p>
            <a:r>
              <a:rPr lang="en-US" dirty="0">
                <a:solidFill>
                  <a:srgbClr val="000000"/>
                </a:solidFill>
                <a:latin typeface="Times New Roman"/>
                <a:ea typeface="+mn-lt"/>
                <a:cs typeface="Times New Roman"/>
              </a:rPr>
              <a:t>That is, the error terms are expected to have the </a:t>
            </a:r>
            <a:r>
              <a:rPr lang="en-US" dirty="0">
                <a:solidFill>
                  <a:srgbClr val="0070C0"/>
                </a:solidFill>
                <a:latin typeface="Times New Roman"/>
                <a:ea typeface="+mn-lt"/>
                <a:cs typeface="Times New Roman"/>
              </a:rPr>
              <a:t>same variance</a:t>
            </a:r>
            <a:r>
              <a:rPr lang="en-US" dirty="0">
                <a:solidFill>
                  <a:srgbClr val="000000"/>
                </a:solidFill>
                <a:latin typeface="Times New Roman"/>
                <a:ea typeface="+mn-lt"/>
                <a:cs typeface="Times New Roman"/>
              </a:rPr>
              <a:t> for the values of all independent variables. However, in real-world data this assumption does not always hold.</a:t>
            </a:r>
            <a:endParaRPr lang="en-US" dirty="0">
              <a:latin typeface="Calibri" panose="020F0502020204030204"/>
              <a:cs typeface="Calibri"/>
            </a:endParaRPr>
          </a:p>
          <a:p>
            <a:r>
              <a:rPr lang="en-US" dirty="0">
                <a:solidFill>
                  <a:srgbClr val="000000"/>
                </a:solidFill>
                <a:latin typeface="Times New Roman"/>
                <a:ea typeface="+mn-lt"/>
                <a:cs typeface="Times New Roman"/>
              </a:rPr>
              <a:t>Quantile regression lends itself naturally to heteroscedasticity because it estimates a </a:t>
            </a:r>
            <a:r>
              <a:rPr lang="en-US" dirty="0">
                <a:solidFill>
                  <a:srgbClr val="0070C0"/>
                </a:solidFill>
                <a:latin typeface="Times New Roman"/>
                <a:ea typeface="+mn-lt"/>
                <a:cs typeface="Times New Roman"/>
              </a:rPr>
              <a:t>separate regression line for each quantile</a:t>
            </a:r>
            <a:r>
              <a:rPr lang="en-US" dirty="0">
                <a:solidFill>
                  <a:srgbClr val="000000"/>
                </a:solidFill>
                <a:latin typeface="Times New Roman"/>
                <a:ea typeface="+mn-lt"/>
                <a:cs typeface="Times New Roman"/>
              </a:rPr>
              <a:t>, and the slope of each line reflects the relationship in that part of the distribution of the independent variable.</a:t>
            </a:r>
            <a:endParaRPr lang="en-US" dirty="0"/>
          </a:p>
          <a:p>
            <a:br>
              <a:rPr lang="en-US" dirty="0"/>
            </a:br>
            <a:endParaRPr lang="en-US" dirty="0"/>
          </a:p>
          <a:p>
            <a:endParaRPr lang="en-US" dirty="0">
              <a:latin typeface="Times New Roman"/>
              <a:cs typeface="Times New Roman"/>
            </a:endParaRPr>
          </a:p>
          <a:p>
            <a:endParaRPr lang="en-US" dirty="0">
              <a:latin typeface="Times New Roman"/>
              <a:cs typeface="Times New Roman"/>
            </a:endParaRPr>
          </a:p>
          <a:p>
            <a:br>
              <a:rPr lang="en-US" dirty="0"/>
            </a:br>
            <a:endParaRPr lang="en-US" dirty="0"/>
          </a:p>
          <a:p>
            <a:endParaRPr lang="en-US" dirty="0">
              <a:latin typeface="Times New Roman"/>
              <a:cs typeface="Times New Roman"/>
            </a:endParaRPr>
          </a:p>
          <a:p>
            <a:pPr marL="285750" indent="-285750">
              <a:buFont typeface="Arial"/>
              <a:buChar char="•"/>
            </a:pPr>
            <a:endParaRPr lang="en-US">
              <a:cs typeface="Calibri" panose="020F0502020204030204"/>
            </a:endParaRPr>
          </a:p>
          <a:p>
            <a:pPr marL="285750" indent="-285750">
              <a:buFont typeface="Arial"/>
              <a:buChar char="•"/>
            </a:pPr>
            <a:endParaRPr lang="en-US">
              <a:latin typeface="Times New Roman"/>
              <a:cs typeface="Times New Roman"/>
            </a:endParaRPr>
          </a:p>
          <a:p>
            <a:pPr marL="285750" indent="-285750">
              <a:buFont typeface="Arial"/>
              <a:buChar char="•"/>
            </a:pPr>
            <a:endParaRPr lang="en-US">
              <a:latin typeface="Times New Roman"/>
              <a:cs typeface="Calibri"/>
            </a:endParaRPr>
          </a:p>
          <a:p>
            <a:endParaRPr lang="en-US">
              <a:latin typeface="Times New Roman"/>
              <a:cs typeface="Calibri"/>
            </a:endParaRPr>
          </a:p>
          <a:p>
            <a:endParaRPr lang="tr-TR">
              <a:latin typeface="Times New Roman"/>
              <a:cs typeface="Calibri"/>
            </a:endParaRPr>
          </a:p>
          <a:p>
            <a:endParaRPr lang="tr-TR">
              <a:latin typeface="Times New Roman"/>
              <a:cs typeface="Calibri"/>
            </a:endParaRPr>
          </a:p>
        </p:txBody>
      </p:sp>
    </p:spTree>
    <p:extLst>
      <p:ext uri="{BB962C8B-B14F-4D97-AF65-F5344CB8AC3E}">
        <p14:creationId xmlns:p14="http://schemas.microsoft.com/office/powerpoint/2010/main" val="43024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6</a:t>
            </a:fld>
            <a:endParaRPr lang="tr-TR"/>
          </a:p>
        </p:txBody>
      </p:sp>
      <p:sp>
        <p:nvSpPr>
          <p:cNvPr id="3" name="Metin kutusu 2">
            <a:extLst>
              <a:ext uri="{FF2B5EF4-FFF2-40B4-BE49-F238E27FC236}">
                <a16:creationId xmlns:a16="http://schemas.microsoft.com/office/drawing/2014/main" id="{1561CFEB-2577-254A-47DD-9D129CB7A969}"/>
              </a:ext>
            </a:extLst>
          </p:cNvPr>
          <p:cNvSpPr txBox="1"/>
          <p:nvPr/>
        </p:nvSpPr>
        <p:spPr>
          <a:xfrm>
            <a:off x="420130" y="189240"/>
            <a:ext cx="6800335" cy="697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en-US" b="1" dirty="0">
                <a:latin typeface="Times New Roman"/>
                <a:ea typeface="Calibri"/>
                <a:cs typeface="Arial"/>
              </a:rPr>
              <a:t>b. Why Use Quantile Analysis? Advantages of Quantile Regression.</a:t>
            </a:r>
          </a:p>
          <a:p>
            <a:pPr marL="0" lvl="1"/>
            <a:endParaRPr lang="tr-TR" b="1">
              <a:latin typeface="Times New Roman"/>
              <a:ea typeface="Calibri"/>
              <a:cs typeface="Arial"/>
            </a:endParaRPr>
          </a:p>
        </p:txBody>
      </p:sp>
      <p:sp>
        <p:nvSpPr>
          <p:cNvPr id="4" name="Metin kutusu 3">
            <a:extLst>
              <a:ext uri="{FF2B5EF4-FFF2-40B4-BE49-F238E27FC236}">
                <a16:creationId xmlns:a16="http://schemas.microsoft.com/office/drawing/2014/main" id="{FEEA870F-4ED9-549B-5B37-37494E4561A4}"/>
              </a:ext>
            </a:extLst>
          </p:cNvPr>
          <p:cNvSpPr txBox="1"/>
          <p:nvPr/>
        </p:nvSpPr>
        <p:spPr>
          <a:xfrm>
            <a:off x="418963" y="796242"/>
            <a:ext cx="1043116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a:cs typeface="Calibri"/>
            </a:endParaRPr>
          </a:p>
          <a:p>
            <a:pPr marL="285750" indent="-285750">
              <a:buFont typeface="Arial,Sans-Serif"/>
              <a:buChar char="•"/>
            </a:pPr>
            <a:r>
              <a:rPr lang="en-US" dirty="0">
                <a:solidFill>
                  <a:srgbClr val="AB620E"/>
                </a:solidFill>
                <a:latin typeface="Times New Roman"/>
                <a:cs typeface="Times New Roman"/>
              </a:rPr>
              <a:t>Focusing on the Tails of the Distribution: </a:t>
            </a:r>
            <a:endParaRPr lang="en-US">
              <a:latin typeface="Times New Roman"/>
              <a:cs typeface="Times New Roman"/>
            </a:endParaRPr>
          </a:p>
          <a:p>
            <a:r>
              <a:rPr lang="en-US" dirty="0">
                <a:latin typeface="Times New Roman"/>
                <a:ea typeface="+mn-lt"/>
                <a:cs typeface="Times New Roman"/>
              </a:rPr>
              <a:t>The OLS (Ordinary Least Squares) method focuses on modeling the average relationship between the independent variables and the dependent variable, using all data points. </a:t>
            </a:r>
            <a:endParaRPr lang="en-US">
              <a:latin typeface="Calibri" panose="020F0502020204030204"/>
              <a:ea typeface="+mn-lt"/>
              <a:cs typeface="Calibri" panose="020F0502020204030204"/>
            </a:endParaRPr>
          </a:p>
          <a:p>
            <a:r>
              <a:rPr lang="en-US" dirty="0">
                <a:latin typeface="Times New Roman"/>
                <a:ea typeface="+mn-lt"/>
                <a:cs typeface="Times New Roman"/>
              </a:rPr>
              <a:t>However, OLS ignores behavior at the extremes of the distribution and cannot capture specific dynamics at these segments.</a:t>
            </a:r>
            <a:endParaRPr lang="en-US" dirty="0">
              <a:cs typeface="Calibri"/>
            </a:endParaRPr>
          </a:p>
          <a:p>
            <a:endParaRPr lang="en-US"/>
          </a:p>
          <a:p>
            <a:r>
              <a:rPr lang="en-US" dirty="0">
                <a:latin typeface="Times New Roman"/>
                <a:ea typeface="+mn-lt"/>
                <a:cs typeface="Times New Roman"/>
              </a:rPr>
              <a:t>Quantile regression can examine relationships at these extremes by focusing on a specific quantile (for example, 10%, 90%). </a:t>
            </a:r>
            <a:r>
              <a:rPr lang="en-US" b="1" dirty="0">
                <a:latin typeface="Times New Roman"/>
                <a:ea typeface="+mn-lt"/>
                <a:cs typeface="Times New Roman"/>
              </a:rPr>
              <a:t>This method reveals in detail how the effect of independent variables on the dependent variable may differ in the lower and upper tails of the data distribution. </a:t>
            </a:r>
            <a:r>
              <a:rPr lang="en-US" dirty="0">
                <a:latin typeface="Times New Roman"/>
                <a:ea typeface="+mn-lt"/>
                <a:cs typeface="Times New Roman"/>
              </a:rPr>
              <a:t>Thus, the heterogeneity in distribution can be better understood.</a:t>
            </a:r>
            <a:endParaRPr lang="en-US" dirty="0"/>
          </a:p>
          <a:p>
            <a:pPr marL="285750" indent="-285750">
              <a:buFont typeface="Arial"/>
              <a:buChar char="•"/>
            </a:pPr>
            <a:endParaRPr lang="en-US" dirty="0">
              <a:latin typeface="Times New Roman"/>
              <a:cs typeface="Calibri"/>
            </a:endParaRPr>
          </a:p>
          <a:p>
            <a:endParaRPr lang="en-US">
              <a:latin typeface="Times New Roman"/>
              <a:cs typeface="Calibri"/>
            </a:endParaRPr>
          </a:p>
          <a:p>
            <a:endParaRPr lang="tr-TR">
              <a:latin typeface="Times New Roman"/>
              <a:cs typeface="Calibri"/>
            </a:endParaRPr>
          </a:p>
          <a:p>
            <a:endParaRPr lang="tr-TR">
              <a:latin typeface="Times New Roman"/>
              <a:cs typeface="Calibri"/>
            </a:endParaRPr>
          </a:p>
        </p:txBody>
      </p:sp>
    </p:spTree>
    <p:extLst>
      <p:ext uri="{BB962C8B-B14F-4D97-AF65-F5344CB8AC3E}">
        <p14:creationId xmlns:p14="http://schemas.microsoft.com/office/powerpoint/2010/main" val="215744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7</a:t>
            </a:fld>
            <a:endParaRPr lang="tr-TR"/>
          </a:p>
        </p:txBody>
      </p:sp>
      <p:sp>
        <p:nvSpPr>
          <p:cNvPr id="3" name="Metin kutusu 2">
            <a:extLst>
              <a:ext uri="{FF2B5EF4-FFF2-40B4-BE49-F238E27FC236}">
                <a16:creationId xmlns:a16="http://schemas.microsoft.com/office/drawing/2014/main" id="{1561CFEB-2577-254A-47DD-9D129CB7A969}"/>
              </a:ext>
            </a:extLst>
          </p:cNvPr>
          <p:cNvSpPr txBox="1"/>
          <p:nvPr/>
        </p:nvSpPr>
        <p:spPr>
          <a:xfrm>
            <a:off x="420130" y="193589"/>
            <a:ext cx="6800335" cy="697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en-US" b="1">
                <a:latin typeface="Times New Roman"/>
                <a:cs typeface="Times New Roman"/>
              </a:rPr>
              <a:t>c. QR Model </a:t>
            </a:r>
            <a:r>
              <a:rPr lang="en-US" b="1">
                <a:solidFill>
                  <a:srgbClr val="000000"/>
                </a:solidFill>
                <a:latin typeface="Times New Roman"/>
                <a:ea typeface="+mn-lt"/>
                <a:cs typeface="Times New Roman"/>
              </a:rPr>
              <a:t>Specification</a:t>
            </a:r>
            <a:endParaRPr lang="tr-TR">
              <a:solidFill>
                <a:srgbClr val="000000"/>
              </a:solidFill>
              <a:latin typeface="Times New Roman"/>
              <a:ea typeface="+mn-lt"/>
              <a:cs typeface="Times New Roman"/>
            </a:endParaRPr>
          </a:p>
          <a:p>
            <a:pPr marL="0" lvl="1"/>
            <a:endParaRPr lang="tr-TR" b="1">
              <a:latin typeface="Times New Roman"/>
              <a:ea typeface="Calibri"/>
              <a:cs typeface="Times New Roman"/>
            </a:endParaRPr>
          </a:p>
        </p:txBody>
      </p:sp>
      <p:sp>
        <p:nvSpPr>
          <p:cNvPr id="7" name="Metin kutusu 6">
            <a:extLst>
              <a:ext uri="{FF2B5EF4-FFF2-40B4-BE49-F238E27FC236}">
                <a16:creationId xmlns:a16="http://schemas.microsoft.com/office/drawing/2014/main" id="{D57EC6ED-4CBB-1917-038B-914FE26DE5CD}"/>
              </a:ext>
            </a:extLst>
          </p:cNvPr>
          <p:cNvSpPr txBox="1"/>
          <p:nvPr/>
        </p:nvSpPr>
        <p:spPr>
          <a:xfrm>
            <a:off x="502509" y="883509"/>
            <a:ext cx="696509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In quantile regression, we aim to model the relationship between independent variables and the dependent variable at a specific α quantile.</a:t>
            </a:r>
            <a:endParaRPr lang="tr-TR">
              <a:latin typeface="Times New Roman"/>
              <a:cs typeface="Times New Roman"/>
            </a:endParaRPr>
          </a:p>
          <a:p>
            <a:endParaRPr lang="en-US">
              <a:latin typeface="Times New Roman"/>
              <a:cs typeface="Times New Roman"/>
            </a:endParaRPr>
          </a:p>
          <a:p>
            <a:r>
              <a:rPr lang="en-US">
                <a:latin typeface="Times New Roman"/>
                <a:cs typeface="Times New Roman"/>
              </a:rPr>
              <a:t> The general formula is as follows:</a:t>
            </a:r>
            <a:endParaRPr lang="en-US">
              <a:latin typeface="Calibri" panose="020F0502020204030204"/>
              <a:cs typeface="Calibri" panose="020F0502020204030204"/>
            </a:endParaRPr>
          </a:p>
          <a:p>
            <a:endParaRPr lang="en-US">
              <a:latin typeface="Times New Roman"/>
              <a:cs typeface="Times New Roman"/>
            </a:endParaRPr>
          </a:p>
        </p:txBody>
      </p:sp>
      <p:pic>
        <p:nvPicPr>
          <p:cNvPr id="8" name="Resim 7" descr="yazı tipi, tipografi içeren bir resim&#10;&#10;Açıklama otomatik olarak oluşturuldu">
            <a:extLst>
              <a:ext uri="{FF2B5EF4-FFF2-40B4-BE49-F238E27FC236}">
                <a16:creationId xmlns:a16="http://schemas.microsoft.com/office/drawing/2014/main" id="{47696128-A3A0-C1BB-AF5C-39134113B812}"/>
              </a:ext>
            </a:extLst>
          </p:cNvPr>
          <p:cNvPicPr>
            <a:picLocks noChangeAspect="1"/>
          </p:cNvPicPr>
          <p:nvPr/>
        </p:nvPicPr>
        <p:blipFill>
          <a:blip r:embed="rId2"/>
          <a:stretch>
            <a:fillRect/>
          </a:stretch>
        </p:blipFill>
        <p:spPr>
          <a:xfrm>
            <a:off x="2859689" y="2256910"/>
            <a:ext cx="6132812" cy="665720"/>
          </a:xfrm>
          <a:prstGeom prst="rect">
            <a:avLst/>
          </a:prstGeom>
        </p:spPr>
      </p:pic>
      <p:pic>
        <p:nvPicPr>
          <p:cNvPr id="11" name="Resim 10" descr="metin, ekran görüntüsü, yazı tipi içeren bir resim&#10;&#10;Açıklama otomatik olarak oluşturuldu">
            <a:extLst>
              <a:ext uri="{FF2B5EF4-FFF2-40B4-BE49-F238E27FC236}">
                <a16:creationId xmlns:a16="http://schemas.microsoft.com/office/drawing/2014/main" id="{5B6E801B-13D4-DC73-EA68-8D94D29BA2C6}"/>
              </a:ext>
            </a:extLst>
          </p:cNvPr>
          <p:cNvPicPr>
            <a:picLocks noChangeAspect="1"/>
          </p:cNvPicPr>
          <p:nvPr/>
        </p:nvPicPr>
        <p:blipFill>
          <a:blip r:embed="rId3"/>
          <a:stretch>
            <a:fillRect/>
          </a:stretch>
        </p:blipFill>
        <p:spPr>
          <a:xfrm>
            <a:off x="799328" y="3219193"/>
            <a:ext cx="8276452" cy="2685020"/>
          </a:xfrm>
          <a:prstGeom prst="rect">
            <a:avLst/>
          </a:prstGeom>
        </p:spPr>
      </p:pic>
    </p:spTree>
    <p:extLst>
      <p:ext uri="{BB962C8B-B14F-4D97-AF65-F5344CB8AC3E}">
        <p14:creationId xmlns:p14="http://schemas.microsoft.com/office/powerpoint/2010/main" val="290114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8</a:t>
            </a:fld>
            <a:endParaRPr lang="tr-TR"/>
          </a:p>
        </p:txBody>
      </p:sp>
      <p:sp>
        <p:nvSpPr>
          <p:cNvPr id="3" name="Metin kutusu 2">
            <a:extLst>
              <a:ext uri="{FF2B5EF4-FFF2-40B4-BE49-F238E27FC236}">
                <a16:creationId xmlns:a16="http://schemas.microsoft.com/office/drawing/2014/main" id="{1561CFEB-2577-254A-47DD-9D129CB7A969}"/>
              </a:ext>
            </a:extLst>
          </p:cNvPr>
          <p:cNvSpPr txBox="1"/>
          <p:nvPr/>
        </p:nvSpPr>
        <p:spPr>
          <a:xfrm>
            <a:off x="420130" y="193589"/>
            <a:ext cx="6800335" cy="697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en-US" b="1">
                <a:latin typeface="Times New Roman"/>
                <a:cs typeface="Times New Roman"/>
              </a:rPr>
              <a:t>d. QR Objective Function</a:t>
            </a:r>
            <a:endParaRPr lang="tr-TR">
              <a:solidFill>
                <a:srgbClr val="000000"/>
              </a:solidFill>
              <a:latin typeface="Times New Roman"/>
              <a:ea typeface="+mn-lt"/>
              <a:cs typeface="Times New Roman"/>
            </a:endParaRPr>
          </a:p>
          <a:p>
            <a:pPr marL="0" lvl="1"/>
            <a:endParaRPr lang="tr-TR" b="1">
              <a:latin typeface="Times New Roman"/>
              <a:ea typeface="Calibri"/>
              <a:cs typeface="Times New Roman"/>
            </a:endParaRPr>
          </a:p>
        </p:txBody>
      </p:sp>
      <p:sp>
        <p:nvSpPr>
          <p:cNvPr id="7" name="Metin kutusu 6">
            <a:extLst>
              <a:ext uri="{FF2B5EF4-FFF2-40B4-BE49-F238E27FC236}">
                <a16:creationId xmlns:a16="http://schemas.microsoft.com/office/drawing/2014/main" id="{D57EC6ED-4CBB-1917-038B-914FE26DE5CD}"/>
              </a:ext>
            </a:extLst>
          </p:cNvPr>
          <p:cNvSpPr txBox="1"/>
          <p:nvPr/>
        </p:nvSpPr>
        <p:spPr>
          <a:xfrm>
            <a:off x="542614" y="893535"/>
            <a:ext cx="696509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Times New Roman"/>
              </a:rPr>
              <a:t>In quantile regression, the objective function used is </a:t>
            </a:r>
            <a:r>
              <a:rPr lang="en-US" dirty="0">
                <a:solidFill>
                  <a:srgbClr val="0070C0"/>
                </a:solidFill>
                <a:latin typeface="Times New Roman"/>
                <a:ea typeface="+mn-lt"/>
                <a:cs typeface="Times New Roman"/>
              </a:rPr>
              <a:t>the quantile loss function. </a:t>
            </a:r>
            <a:endParaRPr lang="en-US" dirty="0">
              <a:solidFill>
                <a:srgbClr val="000000"/>
              </a:solidFill>
              <a:latin typeface="Calibri" panose="020F0502020204030204"/>
              <a:ea typeface="+mn-lt"/>
              <a:cs typeface="Calibri"/>
            </a:endParaRPr>
          </a:p>
          <a:p>
            <a:br>
              <a:rPr lang="en-US" dirty="0">
                <a:solidFill>
                  <a:srgbClr val="0070C0"/>
                </a:solidFill>
                <a:latin typeface="Times New Roman"/>
                <a:ea typeface="+mn-lt"/>
                <a:cs typeface="Times New Roman"/>
              </a:rPr>
            </a:br>
            <a:r>
              <a:rPr lang="en-US" dirty="0">
                <a:latin typeface="Times New Roman"/>
                <a:ea typeface="+mn-lt"/>
                <a:cs typeface="Times New Roman"/>
              </a:rPr>
              <a:t>The quantile loss function is different from the squared loss function used in OLS regression.</a:t>
            </a:r>
            <a:r>
              <a:rPr lang="en-US" dirty="0">
                <a:solidFill>
                  <a:srgbClr val="000000"/>
                </a:solidFill>
                <a:latin typeface="Times New Roman"/>
                <a:ea typeface="+mn-lt"/>
                <a:cs typeface="Times New Roman"/>
              </a:rPr>
              <a:t> </a:t>
            </a:r>
            <a:endParaRPr lang="en-US" dirty="0">
              <a:solidFill>
                <a:srgbClr val="000000"/>
              </a:solidFill>
              <a:latin typeface="Calibri" panose="020F0502020204030204"/>
              <a:ea typeface="+mn-lt"/>
              <a:cs typeface="Calibri"/>
            </a:endParaRPr>
          </a:p>
          <a:p>
            <a:endParaRPr lang="en-US" dirty="0">
              <a:solidFill>
                <a:srgbClr val="000000"/>
              </a:solidFill>
              <a:latin typeface="Times New Roman"/>
              <a:ea typeface="+mn-lt"/>
              <a:cs typeface="Times New Roman"/>
            </a:endParaRPr>
          </a:p>
          <a:p>
            <a:r>
              <a:rPr lang="en-US" dirty="0">
                <a:solidFill>
                  <a:srgbClr val="000000"/>
                </a:solidFill>
                <a:latin typeface="Times New Roman"/>
                <a:ea typeface="+mn-lt"/>
                <a:cs typeface="Times New Roman"/>
              </a:rPr>
              <a:t>The quantile loss function is used to calculate the total loss by specifically weighing the differences between the quantile values predicted by the regression model at each point and the actual values: </a:t>
            </a:r>
            <a:endParaRPr lang="en-US" dirty="0">
              <a:solidFill>
                <a:srgbClr val="000000"/>
              </a:solidFill>
              <a:latin typeface="Calibri" panose="020F0502020204030204"/>
              <a:ea typeface="+mn-lt"/>
              <a:cs typeface="Calibri"/>
            </a:endParaRPr>
          </a:p>
          <a:p>
            <a:endParaRPr lang="en-US">
              <a:latin typeface="Times New Roman"/>
              <a:ea typeface="+mn-lt"/>
              <a:cs typeface="Times New Roman"/>
            </a:endParaRPr>
          </a:p>
          <a:p>
            <a:endParaRPr lang="en-US">
              <a:latin typeface="Times New Roman"/>
              <a:cs typeface="Times New Roman"/>
            </a:endParaRPr>
          </a:p>
          <a:p>
            <a:endParaRPr lang="en-US">
              <a:latin typeface="Times New Roman"/>
              <a:cs typeface="Times New Roman"/>
            </a:endParaRPr>
          </a:p>
        </p:txBody>
      </p:sp>
      <p:pic>
        <p:nvPicPr>
          <p:cNvPr id="2" name="Resim 1" descr="metin, ekran görüntüsü, yazı tipi içeren bir resim&#10;&#10;Açıklama otomatik olarak oluşturuldu">
            <a:extLst>
              <a:ext uri="{FF2B5EF4-FFF2-40B4-BE49-F238E27FC236}">
                <a16:creationId xmlns:a16="http://schemas.microsoft.com/office/drawing/2014/main" id="{5315DE7E-778D-6AC7-2A6F-3616A6DAD584}"/>
              </a:ext>
            </a:extLst>
          </p:cNvPr>
          <p:cNvPicPr>
            <a:picLocks noChangeAspect="1"/>
          </p:cNvPicPr>
          <p:nvPr/>
        </p:nvPicPr>
        <p:blipFill rotWithShape="1">
          <a:blip r:embed="rId2"/>
          <a:srcRect l="27075" t="38111" r="28830" b="42020"/>
          <a:stretch/>
        </p:blipFill>
        <p:spPr>
          <a:xfrm>
            <a:off x="4307541" y="5062812"/>
            <a:ext cx="3369317" cy="612588"/>
          </a:xfrm>
          <a:prstGeom prst="rect">
            <a:avLst/>
          </a:prstGeom>
        </p:spPr>
      </p:pic>
      <p:pic>
        <p:nvPicPr>
          <p:cNvPr id="4" name="Resim 3" descr="metin, ekran görüntüsü, yazı tipi içeren bir resim&#10;&#10;Açıklama otomatik olarak oluşturuldu">
            <a:extLst>
              <a:ext uri="{FF2B5EF4-FFF2-40B4-BE49-F238E27FC236}">
                <a16:creationId xmlns:a16="http://schemas.microsoft.com/office/drawing/2014/main" id="{537645DD-5D91-652F-AEE8-788E930F44B3}"/>
              </a:ext>
            </a:extLst>
          </p:cNvPr>
          <p:cNvPicPr>
            <a:picLocks noChangeAspect="1"/>
          </p:cNvPicPr>
          <p:nvPr/>
        </p:nvPicPr>
        <p:blipFill rotWithShape="1">
          <a:blip r:embed="rId2"/>
          <a:srcRect l="30052" t="-82" r="30315" b="70033"/>
          <a:stretch/>
        </p:blipFill>
        <p:spPr>
          <a:xfrm>
            <a:off x="4481684" y="3747329"/>
            <a:ext cx="3028379" cy="926435"/>
          </a:xfrm>
          <a:prstGeom prst="rect">
            <a:avLst/>
          </a:prstGeom>
        </p:spPr>
      </p:pic>
    </p:spTree>
    <p:extLst>
      <p:ext uri="{BB962C8B-B14F-4D97-AF65-F5344CB8AC3E}">
        <p14:creationId xmlns:p14="http://schemas.microsoft.com/office/powerpoint/2010/main" val="233655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7A82EB7D-E4BC-EEFD-FF67-26493BCAAAF4}"/>
              </a:ext>
            </a:extLst>
          </p:cNvPr>
          <p:cNvSpPr>
            <a:spLocks noGrp="1"/>
          </p:cNvSpPr>
          <p:nvPr>
            <p:ph type="sldNum" sz="quarter" idx="12"/>
          </p:nvPr>
        </p:nvSpPr>
        <p:spPr/>
        <p:txBody>
          <a:bodyPr/>
          <a:lstStyle/>
          <a:p>
            <a:fld id="{4FAB73BC-B049-4115-A692-8D63A059BFB8}" type="slidenum">
              <a:rPr lang="en-US" dirty="0"/>
              <a:pPr/>
              <a:t>9</a:t>
            </a:fld>
            <a:endParaRPr lang="tr-TR"/>
          </a:p>
        </p:txBody>
      </p:sp>
      <p:sp>
        <p:nvSpPr>
          <p:cNvPr id="3" name="Metin kutusu 2">
            <a:extLst>
              <a:ext uri="{FF2B5EF4-FFF2-40B4-BE49-F238E27FC236}">
                <a16:creationId xmlns:a16="http://schemas.microsoft.com/office/drawing/2014/main" id="{1561CFEB-2577-254A-47DD-9D129CB7A969}"/>
              </a:ext>
            </a:extLst>
          </p:cNvPr>
          <p:cNvSpPr txBox="1"/>
          <p:nvPr/>
        </p:nvSpPr>
        <p:spPr>
          <a:xfrm>
            <a:off x="420130" y="193589"/>
            <a:ext cx="6800335" cy="697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200"/>
              </a:spcBef>
              <a:spcAft>
                <a:spcPts val="400"/>
              </a:spcAft>
            </a:pPr>
            <a:r>
              <a:rPr lang="en-US" b="1">
                <a:latin typeface="Times New Roman"/>
                <a:cs typeface="Times New Roman"/>
              </a:rPr>
              <a:t>d. QR Objective Function</a:t>
            </a:r>
            <a:endParaRPr lang="tr-TR">
              <a:solidFill>
                <a:srgbClr val="000000"/>
              </a:solidFill>
              <a:latin typeface="Times New Roman"/>
              <a:ea typeface="+mn-lt"/>
              <a:cs typeface="Times New Roman"/>
            </a:endParaRPr>
          </a:p>
          <a:p>
            <a:pPr marL="0" lvl="1"/>
            <a:endParaRPr lang="tr-TR" b="1">
              <a:latin typeface="Times New Roman"/>
              <a:ea typeface="Calibri"/>
              <a:cs typeface="Times New Roman"/>
            </a:endParaRPr>
          </a:p>
        </p:txBody>
      </p:sp>
      <p:sp>
        <p:nvSpPr>
          <p:cNvPr id="5" name="Metin kutusu 4">
            <a:extLst>
              <a:ext uri="{FF2B5EF4-FFF2-40B4-BE49-F238E27FC236}">
                <a16:creationId xmlns:a16="http://schemas.microsoft.com/office/drawing/2014/main" id="{8A46B4ED-0302-E7EF-2978-C3F31ACD770C}"/>
              </a:ext>
            </a:extLst>
          </p:cNvPr>
          <p:cNvSpPr txBox="1"/>
          <p:nvPr/>
        </p:nvSpPr>
        <p:spPr>
          <a:xfrm>
            <a:off x="820953" y="1975700"/>
            <a:ext cx="10600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dirty="0">
              <a:latin typeface="Times New Roman"/>
              <a:cs typeface="Times New Roman"/>
            </a:endParaRPr>
          </a:p>
        </p:txBody>
      </p:sp>
      <p:pic>
        <p:nvPicPr>
          <p:cNvPr id="8" name="Resim 7" descr="metin, ekran görüntüsü, yazı tipi içeren bir resim&#10;&#10;Açıklama otomatik olarak oluşturuldu">
            <a:extLst>
              <a:ext uri="{FF2B5EF4-FFF2-40B4-BE49-F238E27FC236}">
                <a16:creationId xmlns:a16="http://schemas.microsoft.com/office/drawing/2014/main" id="{C59B12CC-59FD-7B0A-D1B0-2F6EC5358897}"/>
              </a:ext>
            </a:extLst>
          </p:cNvPr>
          <p:cNvPicPr>
            <a:picLocks noChangeAspect="1"/>
          </p:cNvPicPr>
          <p:nvPr/>
        </p:nvPicPr>
        <p:blipFill>
          <a:blip r:embed="rId2"/>
          <a:stretch>
            <a:fillRect/>
          </a:stretch>
        </p:blipFill>
        <p:spPr>
          <a:xfrm>
            <a:off x="2212273" y="893846"/>
            <a:ext cx="7818188" cy="3233680"/>
          </a:xfrm>
          <a:prstGeom prst="rect">
            <a:avLst/>
          </a:prstGeom>
        </p:spPr>
      </p:pic>
    </p:spTree>
    <p:extLst>
      <p:ext uri="{BB962C8B-B14F-4D97-AF65-F5344CB8AC3E}">
        <p14:creationId xmlns:p14="http://schemas.microsoft.com/office/powerpoint/2010/main" val="28342609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14</Slides>
  <Notes>0</Notes>
  <HiddenSlides>0</HiddenSlide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Retrospect</vt:lpstr>
      <vt:lpstr>MAT555E: Statistical Data Analysis for Computational Sciences Spring24-Presentation: Quantile Regression </vt:lpstr>
      <vt:lpstr>Learning Objectives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287</cp:revision>
  <dcterms:created xsi:type="dcterms:W3CDTF">2024-03-28T15:14:41Z</dcterms:created>
  <dcterms:modified xsi:type="dcterms:W3CDTF">2024-04-18T18:36:58Z</dcterms:modified>
</cp:coreProperties>
</file>