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29"/>
  </p:notesMasterIdLst>
  <p:sldIdLst>
    <p:sldId id="256" r:id="rId2"/>
    <p:sldId id="267" r:id="rId3"/>
    <p:sldId id="282" r:id="rId4"/>
    <p:sldId id="283" r:id="rId5"/>
    <p:sldId id="284" r:id="rId6"/>
    <p:sldId id="285" r:id="rId7"/>
    <p:sldId id="286" r:id="rId8"/>
    <p:sldId id="287" r:id="rId9"/>
    <p:sldId id="290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300" r:id="rId18"/>
    <p:sldId id="298" r:id="rId19"/>
    <p:sldId id="301" r:id="rId20"/>
    <p:sldId id="303" r:id="rId21"/>
    <p:sldId id="312" r:id="rId22"/>
    <p:sldId id="310" r:id="rId23"/>
    <p:sldId id="315" r:id="rId24"/>
    <p:sldId id="318" r:id="rId25"/>
    <p:sldId id="316" r:id="rId26"/>
    <p:sldId id="317" r:id="rId27"/>
    <p:sldId id="319" r:id="rId2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D2EE4F-619F-4BE8-A815-2C2B5E97C12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44C197C-7274-44BE-B23F-B77262C0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192FEFA-1D60-4297-AA8C-3D02513B101B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E1A9-02AE-497B-AACC-33410B0B615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EBA-E4FC-49B5-A158-301CF4802122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735-893F-4304-889C-BBC782E37336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646F552-40A8-4D53-9988-90EE97A094CB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0532-A95A-4234-8039-B1D73C18FD99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36D1-6567-4DFC-99AA-58A5A6E3830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DC3B-1AC0-4DC4-8D90-F78C8CDCB046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F355-A8C0-419A-B3E9-C59CAF538169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AB-6E32-4967-9285-EED33DAA793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743471C-84AF-413D-A929-48A74211C4A0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778E32-2236-4313-BF98-B0FCD551242D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772" y="4216697"/>
            <a:ext cx="9070848" cy="714536"/>
          </a:xfrm>
        </p:spPr>
        <p:txBody>
          <a:bodyPr>
            <a:noAutofit/>
          </a:bodyPr>
          <a:lstStyle/>
          <a:p>
            <a:r>
              <a:rPr lang="en-US" sz="4000" dirty="0" smtClean="0"/>
              <a:t>Decidability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95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57" y="473779"/>
            <a:ext cx="10787575" cy="7149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Decidable Problems of Regular Languages – 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33" y="1463724"/>
            <a:ext cx="10058400" cy="400634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Decision Problem: Does a </a:t>
            </a:r>
            <a:r>
              <a:rPr lang="en-US" sz="2000" dirty="0"/>
              <a:t>r</a:t>
            </a:r>
            <a:r>
              <a:rPr lang="en-US" sz="2000" dirty="0" smtClean="0"/>
              <a:t>egular expression </a:t>
            </a:r>
            <a:r>
              <a:rPr lang="en-US" sz="2000" i="1" dirty="0" smtClean="0"/>
              <a:t>R</a:t>
            </a:r>
            <a:r>
              <a:rPr lang="en-US" sz="2000" dirty="0" smtClean="0"/>
              <a:t> describe a string </a:t>
            </a:r>
            <a:r>
              <a:rPr lang="en-US" sz="2000" i="1" dirty="0" smtClean="0"/>
              <a:t>w</a:t>
            </a:r>
            <a:r>
              <a:rPr lang="en-US" sz="2000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The corresponding language is: </a:t>
            </a:r>
            <a:r>
              <a:rPr lang="en-US" sz="2000" b="1" i="1" dirty="0" smtClean="0"/>
              <a:t>A</a:t>
            </a:r>
            <a:r>
              <a:rPr lang="en-US" sz="2000" b="1" baseline="-25000" dirty="0" smtClean="0"/>
              <a:t>REX</a:t>
            </a:r>
            <a:r>
              <a:rPr lang="en-US" sz="2000" b="1" dirty="0" smtClean="0"/>
              <a:t> </a:t>
            </a:r>
            <a:r>
              <a:rPr lang="en-US" sz="2000" dirty="0" smtClean="0"/>
              <a:t>= { &lt;</a:t>
            </a:r>
            <a:r>
              <a:rPr lang="en-US" sz="2000" i="1" dirty="0" err="1" smtClean="0"/>
              <a:t>R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w</a:t>
            </a:r>
            <a:r>
              <a:rPr lang="en-US" sz="2000" dirty="0" smtClean="0"/>
              <a:t>&gt;| </a:t>
            </a:r>
            <a:r>
              <a:rPr lang="en-US" sz="2000" i="1" dirty="0" smtClean="0"/>
              <a:t>R</a:t>
            </a:r>
            <a:r>
              <a:rPr lang="en-US" sz="2000" dirty="0" smtClean="0"/>
              <a:t> is a </a:t>
            </a:r>
            <a:r>
              <a:rPr lang="en-US" sz="2000" dirty="0" err="1" smtClean="0"/>
              <a:t>RegEx</a:t>
            </a:r>
            <a:r>
              <a:rPr lang="en-US" sz="2000" dirty="0" smtClean="0"/>
              <a:t> that describes 	string </a:t>
            </a:r>
            <a:r>
              <a:rPr lang="en-US" sz="2000" i="1" dirty="0" smtClean="0"/>
              <a:t>w </a:t>
            </a:r>
            <a:r>
              <a:rPr lang="en-US" sz="2000" dirty="0" smtClean="0"/>
              <a:t>} </a:t>
            </a:r>
          </a:p>
          <a:p>
            <a:pPr>
              <a:spcBef>
                <a:spcPts val="2400"/>
              </a:spcBef>
            </a:pPr>
            <a:r>
              <a:rPr lang="en-US" sz="2000" b="1" i="1" dirty="0" smtClean="0"/>
              <a:t>A</a:t>
            </a:r>
            <a:r>
              <a:rPr lang="en-US" sz="2000" b="1" baseline="-25000" dirty="0" smtClean="0"/>
              <a:t>REX </a:t>
            </a:r>
            <a:r>
              <a:rPr lang="en-US" sz="2000" dirty="0" smtClean="0"/>
              <a:t> is </a:t>
            </a:r>
            <a:r>
              <a:rPr lang="en-US" sz="2000" dirty="0"/>
              <a:t>decidable (</a:t>
            </a:r>
            <a:r>
              <a:rPr lang="en-US" sz="2000" b="1" dirty="0"/>
              <a:t>Theorem </a:t>
            </a:r>
            <a:r>
              <a:rPr lang="en-US" sz="2000" b="1" dirty="0" smtClean="0"/>
              <a:t>4.3</a:t>
            </a:r>
            <a:r>
              <a:rPr lang="en-US" sz="2000" dirty="0" smtClean="0"/>
              <a:t>), which we prove by constructing a TM that 	converts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into an equivalent DFA and then simulates the DFA 	on string </a:t>
            </a:r>
            <a:r>
              <a:rPr lang="en-US" sz="2000" i="1" dirty="0" smtClean="0"/>
              <a:t>w</a:t>
            </a:r>
          </a:p>
          <a:p>
            <a:pPr>
              <a:spcBef>
                <a:spcPts val="2400"/>
              </a:spcBef>
            </a:pPr>
            <a:r>
              <a:rPr lang="en-US" sz="2000" u="sng" dirty="0" smtClean="0"/>
              <a:t>Proof</a:t>
            </a:r>
            <a:r>
              <a:rPr lang="en-US" sz="2000" dirty="0" smtClean="0"/>
              <a:t>.</a:t>
            </a:r>
            <a:endParaRPr lang="en-US" sz="2000" u="sng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047587" y="4210361"/>
            <a:ext cx="6085244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TM </a:t>
            </a:r>
            <a:r>
              <a:rPr lang="en-US" sz="1600" i="1" dirty="0" smtClean="0"/>
              <a:t>P</a:t>
            </a:r>
            <a:r>
              <a:rPr lang="en-US" sz="1600" dirty="0" smtClean="0"/>
              <a:t> = On input &lt;</a:t>
            </a:r>
            <a:r>
              <a:rPr lang="en-US" sz="1600" i="1" dirty="0"/>
              <a:t>R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&gt;, where </a:t>
            </a:r>
            <a:r>
              <a:rPr lang="en-US" sz="1600" i="1" dirty="0" smtClean="0"/>
              <a:t>R</a:t>
            </a:r>
            <a:r>
              <a:rPr lang="en-US" sz="1600" dirty="0" smtClean="0"/>
              <a:t> is a </a:t>
            </a:r>
            <a:r>
              <a:rPr lang="en-US" sz="1600" dirty="0" err="1" smtClean="0"/>
              <a:t>RegEx</a:t>
            </a:r>
            <a:r>
              <a:rPr lang="en-US" sz="1600" dirty="0" smtClean="0"/>
              <a:t> and </a:t>
            </a:r>
            <a:r>
              <a:rPr lang="en-US" sz="1600" i="1" dirty="0" smtClean="0"/>
              <a:t>w</a:t>
            </a:r>
            <a:r>
              <a:rPr lang="en-US" sz="1600" dirty="0" smtClean="0"/>
              <a:t> is 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Convert </a:t>
            </a:r>
            <a:r>
              <a:rPr lang="en-US" sz="1600" i="1" dirty="0" smtClean="0"/>
              <a:t>R</a:t>
            </a:r>
            <a:r>
              <a:rPr lang="en-US" sz="1600" dirty="0" smtClean="0"/>
              <a:t> to an equivalent NFA </a:t>
            </a:r>
            <a:r>
              <a:rPr lang="en-US" sz="1600" i="1" dirty="0" smtClean="0"/>
              <a:t>N</a:t>
            </a:r>
            <a:r>
              <a:rPr lang="en-US" sz="1600" dirty="0" smtClean="0"/>
              <a:t> by using Theorem 1.54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Run TM </a:t>
            </a:r>
            <a:r>
              <a:rPr lang="en-US" sz="1600" i="1" dirty="0" smtClean="0"/>
              <a:t>T </a:t>
            </a:r>
            <a:r>
              <a:rPr lang="en-US" sz="1600" dirty="0" smtClean="0"/>
              <a:t>from Theorem 4.2 on input &lt;</a:t>
            </a:r>
            <a:r>
              <a:rPr lang="en-US" sz="1600" i="1" dirty="0" smtClean="0"/>
              <a:t>N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It </a:t>
            </a:r>
            <a:r>
              <a:rPr lang="en-US" sz="1600" i="1" dirty="0" smtClean="0"/>
              <a:t>T</a:t>
            </a:r>
            <a:r>
              <a:rPr lang="en-US" sz="1600" dirty="0" smtClean="0"/>
              <a:t> accepts, </a:t>
            </a:r>
            <a:r>
              <a:rPr lang="en-US" sz="1600" i="1" dirty="0" smtClean="0"/>
              <a:t>accept</a:t>
            </a:r>
            <a:r>
              <a:rPr lang="en-US" sz="1600" dirty="0" smtClean="0"/>
              <a:t>, otherwise, </a:t>
            </a:r>
            <a:r>
              <a:rPr lang="en-US" sz="1600" i="1" dirty="0" smtClean="0"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1148" y="5626124"/>
            <a:ext cx="9227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Theorem 1.54 states that “A language is </a:t>
            </a:r>
            <a:r>
              <a:rPr lang="en-US" i="1" dirty="0" smtClean="0"/>
              <a:t>regular</a:t>
            </a:r>
            <a:r>
              <a:rPr lang="en-US" dirty="0" smtClean="0"/>
              <a:t> if and only if some </a:t>
            </a:r>
            <a:r>
              <a:rPr lang="en-US" i="1" dirty="0" smtClean="0"/>
              <a:t>RE</a:t>
            </a:r>
            <a:r>
              <a:rPr lang="en-US" dirty="0" smtClean="0"/>
              <a:t> describes it”</a:t>
            </a:r>
          </a:p>
          <a:p>
            <a:endParaRPr lang="en-US" dirty="0" smtClean="0"/>
          </a:p>
          <a:p>
            <a:r>
              <a:rPr lang="en-US" dirty="0" smtClean="0"/>
              <a:t>Theorem 4.2 states that “</a:t>
            </a:r>
            <a:r>
              <a:rPr lang="en-US" i="1" dirty="0" smtClean="0"/>
              <a:t>A</a:t>
            </a:r>
            <a:r>
              <a:rPr lang="en-US" baseline="-25000" dirty="0"/>
              <a:t>N</a:t>
            </a:r>
            <a:r>
              <a:rPr lang="en-US" baseline="-25000" dirty="0" smtClean="0"/>
              <a:t>FA</a:t>
            </a:r>
            <a:r>
              <a:rPr lang="en-US" dirty="0" smtClean="0"/>
              <a:t> is a decidable language”</a:t>
            </a:r>
          </a:p>
        </p:txBody>
      </p:sp>
    </p:spTree>
    <p:extLst>
      <p:ext uri="{BB962C8B-B14F-4D97-AF65-F5344CB8AC3E}">
        <p14:creationId xmlns:p14="http://schemas.microsoft.com/office/powerpoint/2010/main" val="33457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15" y="269678"/>
            <a:ext cx="11043138" cy="848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Decidable Problems of Regular Languages – Emptiness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9766" y="1303909"/>
                <a:ext cx="10166252" cy="30558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sz="2000" dirty="0" smtClean="0"/>
                  <a:t>Decision Problem: Does a DFA 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 reject all strings?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 smtClean="0"/>
                  <a:t>The corresponding language is: </a:t>
                </a:r>
                <a:r>
                  <a:rPr lang="en-US" sz="2000" b="1" i="1" dirty="0" smtClean="0"/>
                  <a:t>E</a:t>
                </a:r>
                <a:r>
                  <a:rPr lang="en-US" sz="2000" b="1" baseline="-25000" dirty="0" smtClean="0"/>
                  <a:t>DFA</a:t>
                </a:r>
                <a:r>
                  <a:rPr lang="en-US" sz="2000" dirty="0" smtClean="0"/>
                  <a:t>= { &lt;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&gt;| 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 is a DFA and </a:t>
                </a:r>
                <a:r>
                  <a:rPr lang="en-US" sz="2000" i="1" dirty="0" smtClean="0"/>
                  <a:t>L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000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}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b="1" i="1" dirty="0" smtClean="0"/>
                  <a:t>E</a:t>
                </a:r>
                <a:r>
                  <a:rPr lang="en-US" sz="2000" b="1" baseline="-25000" dirty="0" smtClean="0"/>
                  <a:t>DFA </a:t>
                </a:r>
                <a:r>
                  <a:rPr lang="en-US" sz="2000" dirty="0" smtClean="0"/>
                  <a:t> is </a:t>
                </a:r>
                <a:r>
                  <a:rPr lang="en-US" sz="2000" dirty="0"/>
                  <a:t>decidable (</a:t>
                </a:r>
                <a:r>
                  <a:rPr lang="en-US" sz="2000" b="1" dirty="0"/>
                  <a:t>Theorem </a:t>
                </a:r>
                <a:r>
                  <a:rPr lang="en-US" sz="2000" b="1" dirty="0" smtClean="0"/>
                  <a:t>4.4</a:t>
                </a:r>
                <a:r>
                  <a:rPr lang="en-US" sz="2000" dirty="0" smtClean="0"/>
                  <a:t>), which we prove by constructing a TM </a:t>
                </a:r>
                <a:r>
                  <a:rPr lang="en-US" sz="2000" i="1" dirty="0" smtClean="0"/>
                  <a:t>S</a:t>
                </a:r>
                <a:r>
                  <a:rPr lang="en-US" sz="2000" dirty="0" smtClean="0"/>
                  <a:t> that 	verifies whether it is possible to reach an accept state from the start state: 	if true, reject &lt;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&gt;; otherwise, accept &lt;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&gt;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u="sng" dirty="0" smtClean="0"/>
                  <a:t>Proof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766" y="1303909"/>
                <a:ext cx="10166252" cy="3055820"/>
              </a:xfrm>
              <a:blipFill rotWithShape="1">
                <a:blip r:embed="rId2"/>
                <a:stretch>
                  <a:fillRect l="-540" t="-998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03029" y="4439118"/>
            <a:ext cx="6085244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TM </a:t>
            </a:r>
            <a:r>
              <a:rPr lang="en-US" sz="1600" i="1" dirty="0" smtClean="0"/>
              <a:t>S</a:t>
            </a:r>
            <a:r>
              <a:rPr lang="en-US" sz="1600" dirty="0" smtClean="0"/>
              <a:t> = On input &lt;</a:t>
            </a:r>
            <a:r>
              <a:rPr lang="en-US" sz="1600" i="1" dirty="0" smtClean="0"/>
              <a:t>D</a:t>
            </a:r>
            <a:r>
              <a:rPr lang="en-US" sz="1600" dirty="0" smtClean="0"/>
              <a:t>&gt;, where </a:t>
            </a:r>
            <a:r>
              <a:rPr lang="en-US" sz="1600" i="1" dirty="0" smtClean="0"/>
              <a:t>D</a:t>
            </a:r>
            <a:r>
              <a:rPr lang="en-US" sz="1600" dirty="0" smtClean="0"/>
              <a:t> is a DFA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Mark the start state of </a:t>
            </a:r>
            <a:r>
              <a:rPr lang="en-US" sz="1600" i="1" dirty="0" smtClean="0"/>
              <a:t>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Repeat until no new states get marked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Mark any state that has a transition coming into it from any state that is already marked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no accept state is marked, </a:t>
            </a:r>
            <a:r>
              <a:rPr lang="en-US" sz="1600" i="1" dirty="0" smtClean="0"/>
              <a:t>accept</a:t>
            </a:r>
            <a:r>
              <a:rPr lang="en-US" sz="1600" dirty="0" smtClean="0"/>
              <a:t>, otherwise, </a:t>
            </a:r>
            <a:r>
              <a:rPr lang="en-US" sz="1600" i="1" dirty="0" smtClean="0"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91" y="225582"/>
            <a:ext cx="11556609" cy="6969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Decidable Problems of Regular Languages – Equivalence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7583" y="1094008"/>
                <a:ext cx="10812224" cy="416379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Decision Problem: Two DFAs are </a:t>
                </a:r>
                <a:r>
                  <a:rPr lang="en-US" sz="2000" i="1" dirty="0" smtClean="0"/>
                  <a:t>equivalent</a:t>
                </a:r>
                <a:r>
                  <a:rPr lang="en-US" sz="2000" dirty="0" smtClean="0"/>
                  <a:t>, i.e., they recognize the same language?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 smtClean="0"/>
                  <a:t>The corresponding language is: </a:t>
                </a:r>
                <a:r>
                  <a:rPr lang="en-US" sz="2000" b="1" i="1" dirty="0" smtClean="0"/>
                  <a:t>EQ</a:t>
                </a:r>
                <a:r>
                  <a:rPr lang="en-US" sz="2000" b="1" baseline="-25000" dirty="0" smtClean="0"/>
                  <a:t>DFA</a:t>
                </a:r>
                <a:r>
                  <a:rPr lang="en-US" sz="2000" dirty="0" smtClean="0"/>
                  <a:t>= { &lt;</a:t>
                </a:r>
                <a:r>
                  <a:rPr lang="en-US" sz="2000" i="1" dirty="0" smtClean="0"/>
                  <a:t>D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, </a:t>
                </a:r>
                <a:r>
                  <a:rPr lang="en-US" sz="2000" i="1" dirty="0" smtClean="0"/>
                  <a:t>D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&gt;| </a:t>
                </a:r>
                <a:r>
                  <a:rPr lang="en-US" sz="2000" i="1" dirty="0" smtClean="0"/>
                  <a:t>D</a:t>
                </a:r>
                <a:r>
                  <a:rPr lang="en-US" sz="2000" baseline="-25000" dirty="0" smtClean="0"/>
                  <a:t>1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&amp; </a:t>
                </a:r>
                <a:r>
                  <a:rPr lang="en-US" sz="2000" i="1" dirty="0" smtClean="0"/>
                  <a:t>D</a:t>
                </a:r>
                <a:r>
                  <a:rPr lang="en-US" sz="2000" baseline="-25000" dirty="0" smtClean="0"/>
                  <a:t>2 </a:t>
                </a:r>
                <a:r>
                  <a:rPr lang="en-US" sz="2000" dirty="0" smtClean="0"/>
                  <a:t>are DFAs &amp; </a:t>
                </a:r>
                <a:r>
                  <a:rPr lang="en-US" sz="2000" i="1" dirty="0" smtClean="0"/>
                  <a:t>L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D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) = </a:t>
                </a:r>
                <a:r>
                  <a:rPr lang="en-US" sz="2000" i="1" dirty="0" smtClean="0"/>
                  <a:t>L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D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) }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b="1" i="1" dirty="0" smtClean="0"/>
                  <a:t>EQ</a:t>
                </a:r>
                <a:r>
                  <a:rPr lang="en-US" sz="2000" b="1" baseline="-25000" dirty="0" smtClean="0"/>
                  <a:t>DFA </a:t>
                </a:r>
                <a:r>
                  <a:rPr lang="en-US" sz="2000" dirty="0" smtClean="0"/>
                  <a:t>is </a:t>
                </a:r>
                <a:r>
                  <a:rPr lang="en-US" sz="2000" i="1" dirty="0" smtClean="0"/>
                  <a:t>decidable 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Theorem 4.5</a:t>
                </a:r>
                <a:r>
                  <a:rPr lang="en-US" sz="2000" dirty="0" smtClean="0"/>
                  <a:t>), which we prove by constructing a TM </a:t>
                </a:r>
                <a:r>
                  <a:rPr lang="en-US" sz="2000" i="1" dirty="0" smtClean="0"/>
                  <a:t>V</a:t>
                </a:r>
                <a:r>
                  <a:rPr lang="en-US" sz="2000" dirty="0" smtClean="0"/>
                  <a:t> that first 	creates a new DFA 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 which recognizes the following language 		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L(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 .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Then </a:t>
                </a:r>
                <a:r>
                  <a:rPr lang="en-US" sz="2000" i="1" dirty="0" smtClean="0"/>
                  <a:t>V</a:t>
                </a:r>
                <a:r>
                  <a:rPr lang="en-US" sz="2000" dirty="0" smtClean="0"/>
                  <a:t> checks whether 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 rejects all strings, i.e., whether </a:t>
                </a:r>
                <a:r>
                  <a:rPr lang="en-US" sz="2000" i="1" dirty="0" smtClean="0"/>
                  <a:t>L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) =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000" b="0" i="0" smtClean="0">
                        <a:latin typeface="Cambria Math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 panose="02040503050406030204" pitchFamily="18" charset="0"/>
                      </a:rPr>
                      <m:t>it</m:t>
                    </m:r>
                    <m:r>
                      <a:rPr lang="en-US" sz="20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 panose="02040503050406030204" pitchFamily="18" charset="0"/>
                      </a:rPr>
                      <m:t>does</m:t>
                    </m:r>
                    <m:r>
                      <a:rPr lang="en-US" sz="2000" b="0" i="0" smtClean="0">
                        <a:latin typeface="Cambria Math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 panose="02040503050406030204" pitchFamily="18" charset="0"/>
                      </a:rPr>
                      <m:t>then</m:t>
                    </m:r>
                  </m:oMath>
                </a14:m>
                <a:r>
                  <a:rPr lang="en-US" sz="2000" dirty="0" smtClean="0"/>
                  <a:t> 		</a:t>
                </a:r>
                <a:r>
                  <a:rPr lang="en-US" sz="2000" i="1" dirty="0" smtClean="0"/>
                  <a:t>V</a:t>
                </a:r>
                <a:r>
                  <a:rPr lang="en-US" sz="2000" dirty="0" smtClean="0"/>
                  <a:t> accepts &lt;</a:t>
                </a:r>
                <a:r>
                  <a:rPr lang="en-US" sz="2000" i="1" dirty="0"/>
                  <a:t>D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</a:t>
                </a:r>
                <a:r>
                  <a:rPr lang="en-US" sz="2000" i="1" dirty="0"/>
                  <a:t>D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&gt;, otherwise, reject.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u="sng" dirty="0" smtClean="0"/>
                  <a:t>Proof</a:t>
                </a:r>
                <a:r>
                  <a:rPr lang="en-US" sz="2000" dirty="0" smtClean="0"/>
                  <a:t>. Theorem 4.4 states “</a:t>
                </a:r>
                <a:r>
                  <a:rPr lang="en-US" sz="2000" i="1" dirty="0" smtClean="0"/>
                  <a:t>E</a:t>
                </a:r>
                <a:r>
                  <a:rPr lang="en-US" sz="2000" baseline="-25000" dirty="0" smtClean="0"/>
                  <a:t>DFA</a:t>
                </a:r>
                <a:r>
                  <a:rPr lang="en-US" sz="2000" dirty="0" smtClean="0"/>
                  <a:t> is a decidable language.”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3" y="1094008"/>
                <a:ext cx="10812224" cy="4163796"/>
              </a:xfrm>
              <a:blipFill rotWithShape="1">
                <a:blip r:embed="rId2"/>
                <a:stretch>
                  <a:fillRect l="-451" t="-731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56052" y="5294118"/>
            <a:ext cx="6085244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TM </a:t>
            </a:r>
            <a:r>
              <a:rPr lang="en-US" sz="1600" i="1" dirty="0" smtClean="0"/>
              <a:t>V</a:t>
            </a:r>
            <a:r>
              <a:rPr lang="en-US" sz="1600" dirty="0" smtClean="0"/>
              <a:t> = On input &lt; </a:t>
            </a:r>
            <a:r>
              <a:rPr lang="en-US" sz="1600" i="1" dirty="0" smtClean="0"/>
              <a:t>D</a:t>
            </a:r>
            <a:r>
              <a:rPr lang="en-US" sz="1600" baseline="-25000" dirty="0" smtClean="0"/>
              <a:t>1</a:t>
            </a:r>
            <a:r>
              <a:rPr lang="en-US" sz="1600" dirty="0"/>
              <a:t>, </a:t>
            </a:r>
            <a:r>
              <a:rPr lang="en-US" sz="1600" i="1" dirty="0" smtClean="0"/>
              <a:t>D</a:t>
            </a:r>
            <a:r>
              <a:rPr lang="en-US" sz="1600" baseline="-25000" dirty="0" smtClean="0"/>
              <a:t>2 </a:t>
            </a:r>
            <a:r>
              <a:rPr lang="en-US" sz="1600" dirty="0" smtClean="0"/>
              <a:t>&gt;, where </a:t>
            </a:r>
            <a:r>
              <a:rPr lang="en-US" sz="1600" i="1" dirty="0"/>
              <a:t>D</a:t>
            </a:r>
            <a:r>
              <a:rPr lang="en-US" sz="1600" baseline="-25000" dirty="0"/>
              <a:t>1</a:t>
            </a:r>
            <a:r>
              <a:rPr lang="en-US" sz="1600" dirty="0" smtClean="0"/>
              <a:t> and </a:t>
            </a:r>
            <a:r>
              <a:rPr lang="en-US" sz="1600" i="1" dirty="0"/>
              <a:t>D</a:t>
            </a:r>
            <a:r>
              <a:rPr lang="en-US" sz="1600" baseline="-25000" dirty="0"/>
              <a:t>2 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are DFAs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Construct DFA </a:t>
            </a:r>
            <a:r>
              <a:rPr lang="en-US" sz="1600" i="1" dirty="0" smtClean="0"/>
              <a:t>D</a:t>
            </a:r>
            <a:r>
              <a:rPr lang="en-US" sz="1600" dirty="0" smtClean="0"/>
              <a:t> as described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Run TM </a:t>
            </a:r>
            <a:r>
              <a:rPr lang="en-US" sz="1600" i="1" dirty="0" smtClean="0"/>
              <a:t>S</a:t>
            </a:r>
            <a:r>
              <a:rPr lang="en-US" sz="1600" dirty="0" smtClean="0"/>
              <a:t> from Theorem 4.4 on &lt; </a:t>
            </a:r>
            <a:r>
              <a:rPr lang="en-US" sz="1600" i="1" dirty="0" smtClean="0"/>
              <a:t>D </a:t>
            </a:r>
            <a:r>
              <a:rPr lang="en-US" sz="16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S</a:t>
            </a:r>
            <a:r>
              <a:rPr lang="en-US" sz="1600" dirty="0" smtClean="0"/>
              <a:t> accepts, </a:t>
            </a:r>
            <a:r>
              <a:rPr lang="en-US" sz="1600" i="1" dirty="0" smtClean="0"/>
              <a:t>accept</a:t>
            </a:r>
            <a:r>
              <a:rPr lang="en-US" sz="1600" dirty="0" smtClean="0"/>
              <a:t>. If </a:t>
            </a:r>
            <a:r>
              <a:rPr lang="en-US" sz="1600" i="1" dirty="0" smtClean="0"/>
              <a:t>S</a:t>
            </a:r>
            <a:r>
              <a:rPr lang="en-US" sz="1600" dirty="0" smtClean="0"/>
              <a:t> rejects, </a:t>
            </a:r>
            <a:r>
              <a:rPr lang="en-US" sz="1600" i="1" dirty="0" smtClean="0"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8" y="297928"/>
            <a:ext cx="11218984" cy="68680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Decidable Problems of Context-Free  Languages – CFG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78" y="1188214"/>
            <a:ext cx="10991835" cy="532688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Decision Problem: Does a CFG </a:t>
            </a:r>
            <a:r>
              <a:rPr lang="en-US" sz="2000" i="1" dirty="0" smtClean="0"/>
              <a:t>G</a:t>
            </a:r>
            <a:r>
              <a:rPr lang="en-US" sz="2000" dirty="0" smtClean="0"/>
              <a:t> generate </a:t>
            </a:r>
            <a:r>
              <a:rPr lang="en-US" sz="2000" i="1" dirty="0" smtClean="0"/>
              <a:t>w</a:t>
            </a:r>
            <a:r>
              <a:rPr lang="en-US" sz="2000" dirty="0" smtClean="0"/>
              <a:t>?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The corresponding language is: </a:t>
            </a:r>
            <a:r>
              <a:rPr lang="en-US" sz="2000" b="1" i="1" dirty="0" smtClean="0"/>
              <a:t>A</a:t>
            </a:r>
            <a:r>
              <a:rPr lang="en-US" sz="2000" b="1" baseline="-25000" dirty="0" smtClean="0"/>
              <a:t>CFG</a:t>
            </a:r>
            <a:r>
              <a:rPr lang="en-US" sz="2000" dirty="0" smtClean="0"/>
              <a:t>= { &lt; </a:t>
            </a:r>
            <a:r>
              <a:rPr lang="en-US" sz="2000" i="1" dirty="0" smtClean="0"/>
              <a:t>G</a:t>
            </a:r>
            <a:r>
              <a:rPr lang="en-US" sz="2000" dirty="0" smtClean="0"/>
              <a:t>, </a:t>
            </a:r>
            <a:r>
              <a:rPr lang="en-US" sz="2000" i="1" dirty="0" smtClean="0"/>
              <a:t>w </a:t>
            </a:r>
            <a:r>
              <a:rPr lang="en-US" sz="2000" dirty="0" smtClean="0"/>
              <a:t>&gt;| </a:t>
            </a:r>
            <a:r>
              <a:rPr lang="en-US" sz="2000" i="1" dirty="0" smtClean="0"/>
              <a:t>G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dirty="0" smtClean="0"/>
              <a:t>CFG that generates string </a:t>
            </a:r>
            <a:r>
              <a:rPr lang="en-US" sz="2000" i="1" dirty="0" smtClean="0"/>
              <a:t>w </a:t>
            </a:r>
            <a:r>
              <a:rPr lang="en-US" sz="2000" dirty="0" smtClean="0"/>
              <a:t>}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sz="2000" b="1" i="1" dirty="0"/>
              <a:t>A</a:t>
            </a:r>
            <a:r>
              <a:rPr lang="en-US" sz="2000" b="1" baseline="-25000" dirty="0"/>
              <a:t>CFG</a:t>
            </a:r>
            <a:r>
              <a:rPr lang="en-US" sz="2000" b="1" baseline="-25000" dirty="0" smtClean="0"/>
              <a:t> </a:t>
            </a:r>
            <a:r>
              <a:rPr lang="en-US" sz="2000" dirty="0" smtClean="0"/>
              <a:t>is decidable (</a:t>
            </a:r>
            <a:r>
              <a:rPr lang="en-US" sz="2000" b="1" dirty="0" smtClean="0"/>
              <a:t>Theorem 4.7</a:t>
            </a:r>
            <a:r>
              <a:rPr lang="en-US" sz="2000" dirty="0" smtClean="0"/>
              <a:t>)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We could construct a TM to generate all the strings of </a:t>
            </a:r>
            <a:r>
              <a:rPr lang="en-US" sz="1800" i="1" dirty="0" smtClean="0"/>
              <a:t>L</a:t>
            </a:r>
            <a:r>
              <a:rPr lang="en-US" sz="1800" dirty="0" smtClean="0"/>
              <a:t>(</a:t>
            </a:r>
            <a:r>
              <a:rPr lang="en-US" sz="1800" i="1" dirty="0" smtClean="0"/>
              <a:t>G</a:t>
            </a:r>
            <a:r>
              <a:rPr lang="en-US" sz="1800" dirty="0" smtClean="0"/>
              <a:t>), but </a:t>
            </a:r>
            <a:r>
              <a:rPr lang="en-US" sz="1800" i="1" dirty="0" smtClean="0"/>
              <a:t>G</a:t>
            </a:r>
            <a:r>
              <a:rPr lang="en-US" sz="1800" dirty="0" smtClean="0"/>
              <a:t> might generate infinite 	strings, causing the TM not to halt, thus the TM is not a decider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A valid alternative involves considering the </a:t>
            </a:r>
            <a:r>
              <a:rPr lang="en-US" sz="1800" i="1" dirty="0" smtClean="0"/>
              <a:t>Chomsky Normal form</a:t>
            </a:r>
            <a:r>
              <a:rPr lang="en-US" sz="1800" dirty="0" smtClean="0"/>
              <a:t> of CFG, i.e., </a:t>
            </a:r>
            <a:r>
              <a:rPr lang="en-US" sz="1800" i="1" dirty="0" smtClean="0"/>
              <a:t>G</a:t>
            </a:r>
            <a:r>
              <a:rPr lang="en-US" sz="1800" dirty="0" smtClean="0"/>
              <a:t>’</a:t>
            </a:r>
          </a:p>
          <a:p>
            <a:pPr lvl="2">
              <a:spcBef>
                <a:spcPts val="1800"/>
              </a:spcBef>
            </a:pPr>
            <a:r>
              <a:rPr lang="en-US" sz="1600" dirty="0" smtClean="0"/>
              <a:t>In Chomsky normal </a:t>
            </a:r>
            <a:r>
              <a:rPr lang="en-US" sz="1600" dirty="0"/>
              <a:t>form every rule is of the form </a:t>
            </a:r>
            <a:r>
              <a:rPr lang="en-US" sz="1600" i="1" dirty="0"/>
              <a:t>A</a:t>
            </a:r>
            <a:r>
              <a:rPr lang="en-US" sz="1600" dirty="0"/>
              <a:t> </a:t>
            </a:r>
            <a:r>
              <a:rPr lang="en-US" sz="1600" dirty="0" smtClean="0"/>
              <a:t>→ </a:t>
            </a:r>
            <a:r>
              <a:rPr lang="en-US" sz="1600" i="1" dirty="0"/>
              <a:t>BC</a:t>
            </a:r>
            <a:r>
              <a:rPr lang="en-US" sz="1600" dirty="0"/>
              <a:t> or </a:t>
            </a:r>
            <a:r>
              <a:rPr lang="en-US" sz="1600" i="1" dirty="0"/>
              <a:t>A</a:t>
            </a:r>
            <a:r>
              <a:rPr lang="en-US" sz="1600" dirty="0"/>
              <a:t> →</a:t>
            </a:r>
            <a:r>
              <a:rPr lang="en-US" sz="1600" dirty="0" smtClean="0"/>
              <a:t> </a:t>
            </a:r>
            <a:r>
              <a:rPr lang="en-US" sz="1600" i="1" dirty="0"/>
              <a:t>a</a:t>
            </a:r>
            <a:r>
              <a:rPr lang="en-US" sz="1600" dirty="0"/>
              <a:t> &amp;</a:t>
            </a:r>
            <a:r>
              <a:rPr lang="en-US" sz="1600" dirty="0" smtClean="0"/>
              <a:t>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C</a:t>
            </a:r>
            <a:r>
              <a:rPr lang="en-US" sz="1600" dirty="0"/>
              <a:t> cannot be </a:t>
            </a:r>
            <a:r>
              <a:rPr lang="en-US" sz="1600" dirty="0" smtClean="0"/>
              <a:t>start variables</a:t>
            </a:r>
          </a:p>
          <a:p>
            <a:pPr lvl="2">
              <a:spcBef>
                <a:spcPts val="1800"/>
              </a:spcBef>
            </a:pPr>
            <a:r>
              <a:rPr lang="en-US" sz="1600" dirty="0" smtClean="0"/>
              <a:t>An </a:t>
            </a:r>
            <a:r>
              <a:rPr lang="en-US" sz="1600" dirty="0"/>
              <a:t>important property of Chomsky normal form is that if a string </a:t>
            </a:r>
            <a:r>
              <a:rPr lang="en-US" sz="1600" i="1" dirty="0"/>
              <a:t>w</a:t>
            </a:r>
            <a:r>
              <a:rPr lang="en-US" sz="1600" dirty="0"/>
              <a:t> can be derived by a CFG </a:t>
            </a:r>
            <a:r>
              <a:rPr lang="en-US" sz="1600" i="1" dirty="0" smtClean="0"/>
              <a:t>G</a:t>
            </a:r>
            <a:r>
              <a:rPr lang="en-US" sz="1600" dirty="0" smtClean="0"/>
              <a:t>’, then 	 string </a:t>
            </a:r>
            <a:r>
              <a:rPr lang="en-US" sz="1600" i="1" dirty="0" smtClean="0"/>
              <a:t>w </a:t>
            </a:r>
            <a:r>
              <a:rPr lang="en-US" sz="1600" dirty="0"/>
              <a:t>can be derived by </a:t>
            </a:r>
            <a:r>
              <a:rPr lang="en-US" sz="1600" i="1" dirty="0" smtClean="0"/>
              <a:t>G</a:t>
            </a:r>
            <a:r>
              <a:rPr lang="en-US" sz="1600" dirty="0" smtClean="0"/>
              <a:t>’ </a:t>
            </a:r>
            <a:r>
              <a:rPr lang="en-US" sz="1600" dirty="0"/>
              <a:t>in exactly </a:t>
            </a:r>
            <a:r>
              <a:rPr lang="en-US" sz="1600" dirty="0" smtClean="0"/>
              <a:t>2</a:t>
            </a:r>
            <a:r>
              <a:rPr lang="en-US" sz="1600" i="1" dirty="0" smtClean="0"/>
              <a:t>n</a:t>
            </a:r>
            <a:r>
              <a:rPr lang="en-US" sz="1600" dirty="0" smtClean="0"/>
              <a:t>-1 </a:t>
            </a:r>
            <a:r>
              <a:rPr lang="en-US" sz="1600" dirty="0"/>
              <a:t>steps, where </a:t>
            </a:r>
            <a:r>
              <a:rPr lang="en-US" sz="1600" i="1" dirty="0"/>
              <a:t>n</a:t>
            </a:r>
            <a:r>
              <a:rPr lang="en-US" sz="1600" dirty="0"/>
              <a:t> is the length of the string </a:t>
            </a:r>
            <a:r>
              <a:rPr lang="en-US" sz="1600" i="1" dirty="0" smtClean="0"/>
              <a:t>w</a:t>
            </a:r>
            <a:r>
              <a:rPr lang="en-US" sz="1600" dirty="0" smtClean="0"/>
              <a:t>, i.e</a:t>
            </a:r>
            <a:r>
              <a:rPr lang="en-US" sz="1600" dirty="0"/>
              <a:t>., </a:t>
            </a:r>
            <a:r>
              <a:rPr lang="en-US" sz="1600" i="1" dirty="0"/>
              <a:t>n</a:t>
            </a:r>
            <a:r>
              <a:rPr lang="en-US" sz="1600" dirty="0"/>
              <a:t> </a:t>
            </a:r>
            <a:r>
              <a:rPr lang="en-US" sz="1600" dirty="0" smtClean="0"/>
              <a:t>= |</a:t>
            </a:r>
            <a:r>
              <a:rPr lang="en-US" sz="1600" i="1" dirty="0" smtClean="0"/>
              <a:t>w</a:t>
            </a:r>
            <a:r>
              <a:rPr lang="en-US" sz="1600" dirty="0" smtClean="0"/>
              <a:t>|</a:t>
            </a:r>
          </a:p>
          <a:p>
            <a:pPr lvl="2">
              <a:spcBef>
                <a:spcPts val="1800"/>
              </a:spcBef>
            </a:pPr>
            <a:r>
              <a:rPr lang="en-US" sz="1600" dirty="0" smtClean="0"/>
              <a:t>There </a:t>
            </a:r>
            <a:r>
              <a:rPr lang="en-US" sz="1600" dirty="0"/>
              <a:t>is an algorithm </a:t>
            </a:r>
            <a:r>
              <a:rPr lang="en-US" sz="1600" dirty="0" smtClean="0"/>
              <a:t>(pp. 109-110) </a:t>
            </a:r>
            <a:r>
              <a:rPr lang="en-US" sz="1600" dirty="0"/>
              <a:t>that converts </a:t>
            </a:r>
            <a:r>
              <a:rPr lang="en-US" sz="1600" i="1" dirty="0"/>
              <a:t>G</a:t>
            </a:r>
            <a:r>
              <a:rPr lang="en-US" sz="1600" dirty="0"/>
              <a:t> to </a:t>
            </a:r>
            <a:r>
              <a:rPr lang="en-US" sz="1600" i="1" dirty="0" smtClean="0"/>
              <a:t>G</a:t>
            </a:r>
            <a:r>
              <a:rPr lang="en-US" sz="1600" dirty="0" smtClean="0"/>
              <a:t>’</a:t>
            </a:r>
          </a:p>
          <a:p>
            <a:pPr lvl="3">
              <a:spcBef>
                <a:spcPts val="1800"/>
              </a:spcBef>
            </a:pPr>
            <a:r>
              <a:rPr lang="en-US" sz="1600" dirty="0" smtClean="0"/>
              <a:t>The </a:t>
            </a:r>
            <a:r>
              <a:rPr lang="en-US" sz="1600" dirty="0"/>
              <a:t>downside of </a:t>
            </a:r>
            <a:r>
              <a:rPr lang="en-US" sz="1600" dirty="0" smtClean="0"/>
              <a:t>this conversion </a:t>
            </a:r>
            <a:r>
              <a:rPr lang="en-US" sz="1600" dirty="0"/>
              <a:t>is the size of </a:t>
            </a:r>
            <a:r>
              <a:rPr lang="en-US" sz="1600" i="1" dirty="0" smtClean="0"/>
              <a:t>G</a:t>
            </a:r>
            <a:r>
              <a:rPr lang="en-US" sz="1600" dirty="0" smtClean="0"/>
              <a:t>’, </a:t>
            </a:r>
            <a:r>
              <a:rPr lang="en-US" sz="1600" dirty="0"/>
              <a:t>which can range from </a:t>
            </a:r>
            <a:r>
              <a:rPr lang="en-US" sz="1600" dirty="0" smtClean="0"/>
              <a:t>|</a:t>
            </a:r>
            <a:r>
              <a:rPr lang="en-US" sz="1600" i="1" dirty="0" smtClean="0"/>
              <a:t>G</a:t>
            </a:r>
            <a:r>
              <a:rPr lang="en-US" sz="1600" dirty="0" smtClean="0"/>
              <a:t>|</a:t>
            </a:r>
            <a:r>
              <a:rPr lang="en-US" sz="1600" baseline="30000" dirty="0" smtClean="0"/>
              <a:t>2</a:t>
            </a:r>
            <a:r>
              <a:rPr lang="en-US" sz="1600" dirty="0"/>
              <a:t>, i.e., polynomial in the </a:t>
            </a:r>
            <a:r>
              <a:rPr lang="en-US" sz="1600" dirty="0" smtClean="0"/>
              <a:t>	size </a:t>
            </a:r>
            <a:r>
              <a:rPr lang="en-US" sz="1600" dirty="0"/>
              <a:t>of the </a:t>
            </a:r>
            <a:r>
              <a:rPr lang="en-US" sz="1600" dirty="0" smtClean="0"/>
              <a:t>original grammar</a:t>
            </a:r>
            <a:r>
              <a:rPr lang="en-US" sz="1600" dirty="0"/>
              <a:t>, to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2|</a:t>
            </a:r>
            <a:r>
              <a:rPr lang="en-US" sz="1600" i="1" baseline="30000" dirty="0" smtClean="0"/>
              <a:t>G</a:t>
            </a:r>
            <a:r>
              <a:rPr lang="en-US" sz="1600" baseline="30000" dirty="0" smtClean="0"/>
              <a:t>|</a:t>
            </a:r>
            <a:r>
              <a:rPr lang="en-US" sz="1600" dirty="0" smtClean="0"/>
              <a:t>, </a:t>
            </a:r>
            <a:r>
              <a:rPr lang="en-US" sz="1600" dirty="0"/>
              <a:t>i.e., exponential size of the original </a:t>
            </a:r>
            <a:r>
              <a:rPr lang="en-US" sz="1600" dirty="0" smtClean="0"/>
              <a:t>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83" y="459713"/>
            <a:ext cx="11289323" cy="7430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Decidable Problems of Context-Free  Languages – CFG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02457" y="1716860"/>
            <a:ext cx="687910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on input string &lt; </a:t>
            </a:r>
            <a:r>
              <a:rPr lang="en-US" sz="1600" i="1" dirty="0" smtClean="0"/>
              <a:t>G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</a:t>
            </a:r>
          </a:p>
          <a:p>
            <a:r>
              <a:rPr lang="en-US" sz="1600" i="1" dirty="0"/>
              <a:t>T</a:t>
            </a:r>
            <a:r>
              <a:rPr lang="en-US" sz="1600" dirty="0"/>
              <a:t> checks whether &lt; </a:t>
            </a:r>
            <a:r>
              <a:rPr lang="en-US" sz="1600" i="1" dirty="0" smtClean="0"/>
              <a:t>G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 is a valid encoding of a CFG and a string</a:t>
            </a:r>
          </a:p>
          <a:p>
            <a:r>
              <a:rPr lang="en-US" sz="1600" dirty="0"/>
              <a:t>if invalid then</a:t>
            </a:r>
          </a:p>
          <a:p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rejects &lt; </a:t>
            </a:r>
            <a:r>
              <a:rPr lang="en-US" sz="1600" i="1" dirty="0" smtClean="0"/>
              <a:t>G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constructs </a:t>
            </a:r>
            <a:r>
              <a:rPr lang="en-US" sz="1600" i="1" dirty="0"/>
              <a:t>Chomsky normal form </a:t>
            </a:r>
            <a:r>
              <a:rPr lang="en-US" sz="1600" dirty="0"/>
              <a:t>grammar</a:t>
            </a:r>
            <a:r>
              <a:rPr lang="en-US" sz="1600" i="1" dirty="0"/>
              <a:t> </a:t>
            </a:r>
            <a:r>
              <a:rPr lang="en-US" sz="1600" i="1" dirty="0" smtClean="0"/>
              <a:t>G</a:t>
            </a:r>
            <a:r>
              <a:rPr lang="en-US" sz="1600" dirty="0" smtClean="0"/>
              <a:t>’ </a:t>
            </a:r>
            <a:r>
              <a:rPr lang="en-US" sz="1600" dirty="0"/>
              <a:t>such </a:t>
            </a:r>
            <a:r>
              <a:rPr lang="en-US" sz="1600" dirty="0" smtClean="0"/>
              <a:t>that L(G’) 	       = </a:t>
            </a:r>
            <a:r>
              <a:rPr lang="en-US" sz="1600" dirty="0"/>
              <a:t>L(G)</a:t>
            </a:r>
          </a:p>
          <a:p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dirty="0" smtClean="0"/>
              <a:t> finds </a:t>
            </a:r>
            <a:r>
              <a:rPr lang="en-US" sz="1600" dirty="0"/>
              <a:t>all string of length </a:t>
            </a:r>
            <a:r>
              <a:rPr lang="en-US" sz="1600" i="1" dirty="0"/>
              <a:t>n</a:t>
            </a:r>
            <a:r>
              <a:rPr lang="en-US" sz="1600" dirty="0"/>
              <a:t> = </a:t>
            </a:r>
            <a:r>
              <a:rPr lang="en-US" sz="1600" dirty="0" smtClean="0"/>
              <a:t>|</a:t>
            </a:r>
            <a:r>
              <a:rPr lang="en-US" sz="1600" i="1" dirty="0" smtClean="0"/>
              <a:t>w</a:t>
            </a:r>
            <a:r>
              <a:rPr lang="en-US" sz="1600" dirty="0" smtClean="0"/>
              <a:t>| </a:t>
            </a:r>
            <a:r>
              <a:rPr lang="en-US" sz="1600" dirty="0"/>
              <a:t>in </a:t>
            </a:r>
            <a:r>
              <a:rPr lang="en-US" sz="1600" dirty="0" smtClean="0"/>
              <a:t>L(</a:t>
            </a:r>
            <a:r>
              <a:rPr lang="en-US" sz="1600" i="1" dirty="0" smtClean="0"/>
              <a:t>G</a:t>
            </a:r>
            <a:r>
              <a:rPr lang="en-US" sz="1600" dirty="0" smtClean="0"/>
              <a:t>’) </a:t>
            </a:r>
            <a:r>
              <a:rPr lang="en-US" sz="1600" dirty="0"/>
              <a:t>by </a:t>
            </a:r>
            <a:r>
              <a:rPr lang="en-US" sz="1600" dirty="0" smtClean="0"/>
              <a:t>simulating </a:t>
            </a:r>
            <a:r>
              <a:rPr lang="en-US" sz="1600" i="1" dirty="0" smtClean="0"/>
              <a:t>G</a:t>
            </a:r>
            <a:r>
              <a:rPr lang="en-US" sz="1600" dirty="0" smtClean="0"/>
              <a:t>’ for 	      exactly 2</a:t>
            </a:r>
            <a:r>
              <a:rPr lang="en-US" sz="1600" i="1" dirty="0" smtClean="0"/>
              <a:t>n</a:t>
            </a:r>
            <a:r>
              <a:rPr lang="en-US" sz="1600" dirty="0" smtClean="0"/>
              <a:t>-1 steps, at each step trying all possible rules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i="1" dirty="0"/>
              <a:t>T</a:t>
            </a:r>
            <a:r>
              <a:rPr lang="en-US" sz="1600" dirty="0"/>
              <a:t> </a:t>
            </a:r>
            <a:r>
              <a:rPr lang="en-US" sz="1600" dirty="0" smtClean="0"/>
              <a:t>finds </a:t>
            </a:r>
            <a:r>
              <a:rPr lang="en-US" sz="1600" dirty="0"/>
              <a:t>string w then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accepts &lt; </a:t>
            </a:r>
            <a:r>
              <a:rPr lang="en-US" sz="1600" i="1" dirty="0" smtClean="0"/>
              <a:t>G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/>
              <a:t>else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rejects &lt; </a:t>
            </a:r>
            <a:r>
              <a:rPr lang="en-US" sz="1600" i="1" dirty="0" smtClean="0"/>
              <a:t>G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	end if</a:t>
            </a:r>
          </a:p>
          <a:p>
            <a:r>
              <a:rPr lang="en-US" sz="1600" dirty="0" smtClean="0"/>
              <a:t>end if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326990" y="2416856"/>
            <a:ext cx="4513732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TM </a:t>
            </a:r>
            <a:r>
              <a:rPr lang="en-US" sz="1600" i="1" dirty="0" smtClean="0"/>
              <a:t>T </a:t>
            </a:r>
            <a:r>
              <a:rPr lang="en-US" sz="1600" dirty="0" smtClean="0"/>
              <a:t>= On input &lt;</a:t>
            </a:r>
            <a:r>
              <a:rPr lang="en-US" sz="1600" i="1" dirty="0" smtClean="0"/>
              <a:t>G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&gt;, where </a:t>
            </a:r>
            <a:r>
              <a:rPr lang="en-US" sz="1600" i="1" dirty="0" smtClean="0"/>
              <a:t>G</a:t>
            </a:r>
            <a:r>
              <a:rPr lang="en-US" sz="1600" dirty="0" smtClean="0"/>
              <a:t> is an CFG      	and </a:t>
            </a:r>
            <a:r>
              <a:rPr lang="en-US" sz="1600" i="1" dirty="0" smtClean="0"/>
              <a:t>w</a:t>
            </a:r>
            <a:r>
              <a:rPr lang="en-US" sz="1600" dirty="0" smtClean="0"/>
              <a:t> is 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Convert </a:t>
            </a:r>
            <a:r>
              <a:rPr lang="en-US" sz="1600" i="1" dirty="0" smtClean="0"/>
              <a:t>G</a:t>
            </a:r>
            <a:r>
              <a:rPr lang="en-US" sz="1600" dirty="0" smtClean="0"/>
              <a:t> to an equivalent grammar in 	    </a:t>
            </a:r>
            <a:r>
              <a:rPr lang="en-US" sz="1600" i="1" dirty="0" smtClean="0"/>
              <a:t>Chomsky normal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List all derivations with 2</a:t>
            </a:r>
            <a:r>
              <a:rPr lang="en-US" sz="1600" i="1" dirty="0" smtClean="0"/>
              <a:t>n</a:t>
            </a:r>
            <a:r>
              <a:rPr lang="en-US" sz="1600" dirty="0" smtClean="0"/>
              <a:t>-1 steps, where 	    </a:t>
            </a:r>
            <a:r>
              <a:rPr lang="en-US" sz="1600" i="1" dirty="0" smtClean="0"/>
              <a:t>n</a:t>
            </a:r>
            <a:r>
              <a:rPr lang="en-US" sz="1600" dirty="0" smtClean="0"/>
              <a:t> is the length of </a:t>
            </a:r>
            <a:r>
              <a:rPr lang="en-US" sz="1600" i="1" dirty="0" smtClean="0"/>
              <a:t>w</a:t>
            </a:r>
            <a:r>
              <a:rPr lang="en-US" sz="1600" dirty="0" smtClean="0"/>
              <a:t>, except that if </a:t>
            </a:r>
            <a:r>
              <a:rPr lang="en-US" sz="1600" i="1" dirty="0" smtClean="0"/>
              <a:t>n</a:t>
            </a:r>
            <a:r>
              <a:rPr lang="en-US" sz="1600" dirty="0" smtClean="0"/>
              <a:t> = 	    0, 	then list all derivations with one 	   	    step instead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any of these derivations generate </a:t>
            </a:r>
            <a:r>
              <a:rPr lang="en-US" sz="1600" i="1" dirty="0" smtClean="0"/>
              <a:t>w</a:t>
            </a:r>
            <a:r>
              <a:rPr lang="en-US" sz="1600" dirty="0" smtClean="0"/>
              <a:t>, 	    </a:t>
            </a:r>
            <a:r>
              <a:rPr lang="en-US" sz="1600" i="1" dirty="0" smtClean="0"/>
              <a:t>accept</a:t>
            </a:r>
            <a:r>
              <a:rPr lang="en-US" sz="1600" dirty="0" smtClean="0"/>
              <a:t>, otherwise, </a:t>
            </a:r>
            <a:r>
              <a:rPr lang="en-US" sz="1600" i="1" dirty="0" smtClean="0"/>
              <a:t>reject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71" y="452679"/>
            <a:ext cx="8110024" cy="8837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Decidable Problems of CFLs – Emptiness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378636"/>
                <a:ext cx="10058400" cy="257438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Decision Problem: Does a CFG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generate no strings ?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dirty="0" smtClean="0"/>
                  <a:t>The corresponding language is: </a:t>
                </a:r>
                <a:r>
                  <a:rPr lang="en-US" b="1" dirty="0" smtClean="0"/>
                  <a:t>E</a:t>
                </a:r>
                <a:r>
                  <a:rPr lang="en-US" b="1" baseline="-25000" dirty="0" smtClean="0"/>
                  <a:t>CFG </a:t>
                </a:r>
                <a:r>
                  <a:rPr lang="en-US" dirty="0" smtClean="0"/>
                  <a:t>= { &lt;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&gt;|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en-US" dirty="0"/>
                  <a:t>is a </a:t>
                </a:r>
                <a:r>
                  <a:rPr lang="en-US" dirty="0" smtClean="0"/>
                  <a:t>CFG and L(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)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}</a:t>
                </a:r>
                <a:endParaRPr lang="en-US" dirty="0"/>
              </a:p>
              <a:p>
                <a:pPr>
                  <a:spcBef>
                    <a:spcPts val="2400"/>
                  </a:spcBef>
                </a:pPr>
                <a:r>
                  <a:rPr lang="en-US" b="1" dirty="0"/>
                  <a:t>E</a:t>
                </a:r>
                <a:r>
                  <a:rPr lang="en-US" b="1" baseline="-25000" dirty="0"/>
                  <a:t>CFG</a:t>
                </a:r>
                <a:r>
                  <a:rPr lang="en-US" b="1" baseline="-25000" dirty="0" smtClean="0"/>
                  <a:t> </a:t>
                </a:r>
                <a:r>
                  <a:rPr lang="en-US" dirty="0" smtClean="0"/>
                  <a:t>is decidable (</a:t>
                </a:r>
                <a:r>
                  <a:rPr lang="en-US" b="1" dirty="0" smtClean="0"/>
                  <a:t>Theorem 4.8</a:t>
                </a:r>
                <a:r>
                  <a:rPr lang="en-US" dirty="0" smtClean="0"/>
                  <a:t>), which we verify by constructing a TM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which tests 	whether the start variable can generate a string of terminals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u="sng" dirty="0" smtClean="0"/>
                  <a:t>Proof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378636"/>
                <a:ext cx="10058400" cy="2574386"/>
              </a:xfrm>
              <a:blipFill rotWithShape="1">
                <a:blip r:embed="rId2"/>
                <a:stretch>
                  <a:fillRect l="-364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32412" y="3852192"/>
            <a:ext cx="4833286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TM </a:t>
            </a:r>
            <a:r>
              <a:rPr lang="en-US" sz="1600" i="1" dirty="0" smtClean="0"/>
              <a:t>T</a:t>
            </a:r>
            <a:r>
              <a:rPr lang="en-US" sz="1600" dirty="0" smtClean="0"/>
              <a:t> = On input &lt; </a:t>
            </a:r>
            <a:r>
              <a:rPr lang="en-US" sz="1600" i="1" dirty="0" smtClean="0"/>
              <a:t>G </a:t>
            </a:r>
            <a:r>
              <a:rPr lang="en-US" sz="1600" dirty="0" smtClean="0"/>
              <a:t>&gt;, where </a:t>
            </a:r>
            <a:r>
              <a:rPr lang="en-US" sz="1600" i="1" dirty="0" smtClean="0"/>
              <a:t>G</a:t>
            </a:r>
            <a:r>
              <a:rPr lang="en-US" sz="1600" dirty="0" smtClean="0"/>
              <a:t> is a CFG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Mark all terminal symbols in </a:t>
            </a:r>
            <a:r>
              <a:rPr lang="en-US" sz="1600" i="1" dirty="0" smtClean="0"/>
              <a:t>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Repeat until no new variables get marked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Mark any variable </a:t>
            </a:r>
            <a:r>
              <a:rPr lang="en-US" sz="1600" i="1" dirty="0" smtClean="0"/>
              <a:t>A</a:t>
            </a:r>
            <a:r>
              <a:rPr lang="en-US" sz="1600" dirty="0" smtClean="0"/>
              <a:t>, where </a:t>
            </a:r>
            <a:r>
              <a:rPr lang="en-US" sz="1600" i="1" dirty="0" smtClean="0"/>
              <a:t>G</a:t>
            </a:r>
            <a:r>
              <a:rPr lang="en-US" sz="1600" dirty="0" smtClean="0"/>
              <a:t> has a rule </a:t>
            </a:r>
            <a:r>
              <a:rPr lang="en-US" sz="1600" i="1" dirty="0" smtClean="0"/>
              <a:t>A</a:t>
            </a:r>
            <a:r>
              <a:rPr lang="en-US" sz="1600" dirty="0"/>
              <a:t> →</a:t>
            </a:r>
            <a:r>
              <a:rPr lang="en-US" sz="1600" dirty="0" smtClean="0"/>
              <a:t> </a:t>
            </a:r>
            <a:r>
              <a:rPr lang="en-US" sz="1600" i="1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i="1" dirty="0" smtClean="0"/>
              <a:t>U</a:t>
            </a:r>
            <a:r>
              <a:rPr lang="en-US" sz="1600" baseline="-25000" dirty="0" smtClean="0"/>
              <a:t>2</a:t>
            </a:r>
            <a:r>
              <a:rPr lang="en-US" sz="1600" i="1" dirty="0" smtClean="0"/>
              <a:t>U</a:t>
            </a:r>
            <a:r>
              <a:rPr lang="en-US" sz="1600" baseline="-25000" dirty="0" smtClean="0"/>
              <a:t>3 … </a:t>
            </a:r>
            <a:r>
              <a:rPr lang="en-US" sz="1600" i="1" dirty="0" err="1" smtClean="0"/>
              <a:t>U</a:t>
            </a:r>
            <a:r>
              <a:rPr lang="en-US" sz="1600" i="1" baseline="-25000" dirty="0" err="1" smtClean="0"/>
              <a:t>k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and each symbol </a:t>
            </a:r>
            <a:r>
              <a:rPr lang="en-US" sz="1600" i="1" dirty="0" smtClean="0"/>
              <a:t>U</a:t>
            </a:r>
            <a:r>
              <a:rPr lang="en-US" sz="1600" baseline="-25000" dirty="0" smtClean="0"/>
              <a:t>1,</a:t>
            </a:r>
            <a:r>
              <a:rPr lang="en-US" sz="1600" dirty="0" smtClean="0"/>
              <a:t> </a:t>
            </a:r>
            <a:r>
              <a:rPr lang="en-US" sz="1600" i="1" dirty="0" smtClean="0"/>
              <a:t>U</a:t>
            </a:r>
            <a:r>
              <a:rPr lang="en-US" sz="1600" baseline="-25000" dirty="0" smtClean="0"/>
              <a:t>2, </a:t>
            </a:r>
            <a:r>
              <a:rPr lang="en-US" sz="1600" i="1" dirty="0" smtClean="0"/>
              <a:t>U</a:t>
            </a:r>
            <a:r>
              <a:rPr lang="en-US" sz="1600" baseline="-25000" dirty="0" smtClean="0"/>
              <a:t>3, … </a:t>
            </a:r>
            <a:r>
              <a:rPr lang="en-US" sz="1600" i="1" dirty="0" err="1" smtClean="0"/>
              <a:t>U</a:t>
            </a:r>
            <a:r>
              <a:rPr lang="en-US" sz="1600" baseline="-25000" dirty="0" err="1" smtClean="0"/>
              <a:t>k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has already been marked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the start variable is not marked, </a:t>
            </a:r>
            <a:r>
              <a:rPr lang="en-US" sz="1600" i="1" dirty="0" smtClean="0"/>
              <a:t>accept</a:t>
            </a:r>
            <a:r>
              <a:rPr lang="en-US" sz="1600" dirty="0" smtClean="0"/>
              <a:t>, 	  	     otherwise, </a:t>
            </a:r>
            <a:r>
              <a:rPr lang="en-US" sz="1600" i="1" dirty="0" smtClean="0"/>
              <a:t>reject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9" y="487847"/>
            <a:ext cx="9090075" cy="799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Decidable Problems of CFLs – Emptiness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90425" y="1596683"/>
                <a:ext cx="9411149" cy="433965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on input string &lt; </a:t>
                </a:r>
                <a:r>
                  <a:rPr lang="en-US" sz="1200" i="1" dirty="0" smtClean="0"/>
                  <a:t>G</a:t>
                </a:r>
                <a:r>
                  <a:rPr lang="en-US" sz="1200" dirty="0" smtClean="0"/>
                  <a:t> &gt;</a:t>
                </a:r>
              </a:p>
              <a:p>
                <a:r>
                  <a:rPr lang="en-US" sz="1200" i="1" dirty="0"/>
                  <a:t>T </a:t>
                </a:r>
                <a:r>
                  <a:rPr lang="en-US" sz="1200" dirty="0"/>
                  <a:t>checks whether &lt; </a:t>
                </a:r>
                <a:r>
                  <a:rPr lang="en-US" sz="1200" i="1" dirty="0"/>
                  <a:t>G</a:t>
                </a:r>
                <a:r>
                  <a:rPr lang="en-US" sz="1200" dirty="0"/>
                  <a:t> &gt; is a valid encoding of a CFG</a:t>
                </a:r>
              </a:p>
              <a:p>
                <a:r>
                  <a:rPr lang="en-US" sz="1200" dirty="0"/>
                  <a:t>if invalid then</a:t>
                </a:r>
              </a:p>
              <a:p>
                <a:r>
                  <a:rPr lang="en-US" sz="1200" dirty="0" smtClean="0"/>
                  <a:t>	</a:t>
                </a:r>
                <a:r>
                  <a:rPr lang="en-US" sz="1200" i="1" dirty="0" smtClean="0"/>
                  <a:t>T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rejects &lt; </a:t>
                </a:r>
                <a:r>
                  <a:rPr lang="en-US" sz="1200" i="1" dirty="0" smtClean="0"/>
                  <a:t>G</a:t>
                </a:r>
                <a:r>
                  <a:rPr lang="en-US" sz="1200" dirty="0" smtClean="0"/>
                  <a:t>, </a:t>
                </a:r>
                <a:r>
                  <a:rPr lang="en-US" sz="1200" i="1" dirty="0" smtClean="0"/>
                  <a:t>w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&gt;</a:t>
                </a:r>
              </a:p>
              <a:p>
                <a:r>
                  <a:rPr lang="en-US" sz="1200" dirty="0"/>
                  <a:t>else</a:t>
                </a:r>
              </a:p>
              <a:p>
                <a:r>
                  <a:rPr lang="en-US" sz="1200" dirty="0" smtClean="0"/>
                  <a:t>	</a:t>
                </a:r>
                <a:r>
                  <a:rPr lang="en-US" sz="1200" i="1" dirty="0" smtClean="0"/>
                  <a:t>T</a:t>
                </a:r>
                <a:r>
                  <a:rPr lang="en-US" sz="1200" dirty="0" smtClean="0"/>
                  <a:t> defines set </a:t>
                </a:r>
                <a:r>
                  <a:rPr lang="en-US" sz="1200" i="1" dirty="0"/>
                  <a:t>X</a:t>
                </a:r>
                <a:r>
                  <a:rPr lang="en-US" sz="1200" dirty="0"/>
                  <a:t> that contains all symbols of </a:t>
                </a:r>
                <a:r>
                  <a:rPr lang="en-US" sz="1200" i="1" dirty="0"/>
                  <a:t>G</a:t>
                </a:r>
                <a:r>
                  <a:rPr lang="en-US" sz="1200" dirty="0"/>
                  <a:t> that </a:t>
                </a:r>
                <a:r>
                  <a:rPr lang="en-US" sz="1200" dirty="0" smtClean="0"/>
                  <a:t>can finally </a:t>
                </a:r>
                <a:r>
                  <a:rPr lang="en-US" sz="1200" dirty="0"/>
                  <a:t>derive some string with </a:t>
                </a:r>
                <a:r>
                  <a:rPr lang="en-US" sz="1200" dirty="0" smtClean="0"/>
                  <a:t>only terminals </a:t>
                </a:r>
                <a:r>
                  <a:rPr lang="en-US" sz="1200" dirty="0"/>
                  <a:t>or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/>
              </a:p>
              <a:p>
                <a:r>
                  <a:rPr lang="en-US" sz="1200" dirty="0" smtClean="0"/>
                  <a:t>	Step 1: </a:t>
                </a:r>
                <a:r>
                  <a:rPr lang="en-US" sz="1200" i="1" dirty="0" smtClean="0"/>
                  <a:t>T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initializes </a:t>
                </a:r>
                <a:r>
                  <a:rPr lang="en-US" sz="1200" i="1" dirty="0"/>
                  <a:t>X</a:t>
                </a:r>
                <a:r>
                  <a:rPr lang="en-US" sz="1200" dirty="0"/>
                  <a:t> with all terminals of </a:t>
                </a:r>
                <a:r>
                  <a:rPr lang="en-US" sz="1200" i="1" dirty="0"/>
                  <a:t>G</a:t>
                </a:r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/>
              </a:p>
              <a:p>
                <a:r>
                  <a:rPr lang="en-US" sz="1200" dirty="0" smtClean="0"/>
                  <a:t>	Step 2: for </a:t>
                </a:r>
                <a:r>
                  <a:rPr lang="en-US" sz="1200" dirty="0"/>
                  <a:t>all rules </a:t>
                </a:r>
                <a:r>
                  <a:rPr lang="en-US" sz="1200" i="1" dirty="0" smtClean="0"/>
                  <a:t>A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→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</m:oMath>
                </a14:m>
                <a:r>
                  <a:rPr lang="en-US" sz="1200" i="1" dirty="0" smtClean="0"/>
                  <a:t>G</a:t>
                </a:r>
                <a:r>
                  <a:rPr lang="en-US" sz="1200" dirty="0" smtClean="0"/>
                  <a:t> do</a:t>
                </a:r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 smtClean="0"/>
                  <a:t>		      if </a:t>
                </a:r>
                <a:r>
                  <a:rPr lang="en-US" sz="1200" dirty="0"/>
                  <a:t>all symbols of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i="1" dirty="0" smtClean="0"/>
                  <a:t>X</a:t>
                </a:r>
                <a:r>
                  <a:rPr lang="en-US" sz="1200" dirty="0" smtClean="0"/>
                  <a:t> and </a:t>
                </a:r>
                <a:r>
                  <a:rPr lang="en-US" sz="1200" i="1" dirty="0" smtClean="0"/>
                  <a:t>A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i="1" dirty="0" smtClean="0"/>
                  <a:t>X</a:t>
                </a:r>
                <a:r>
                  <a:rPr lang="en-US" sz="1200" dirty="0" smtClean="0"/>
                  <a:t> then</a:t>
                </a:r>
              </a:p>
              <a:p>
                <a:r>
                  <a:rPr lang="en-US" sz="1200" dirty="0"/>
                  <a:t>	</a:t>
                </a:r>
                <a:r>
                  <a:rPr lang="en-US" sz="1200" dirty="0" smtClean="0"/>
                  <a:t>		add </a:t>
                </a:r>
                <a:r>
                  <a:rPr lang="en-US" sz="1200" dirty="0"/>
                  <a:t>variable </a:t>
                </a:r>
                <a:r>
                  <a:rPr lang="en-US" sz="1200" i="1" dirty="0"/>
                  <a:t>A </a:t>
                </a:r>
                <a:r>
                  <a:rPr lang="en-US" sz="1200" dirty="0"/>
                  <a:t>to </a:t>
                </a:r>
                <a:r>
                  <a:rPr lang="en-US" sz="1200" i="1" dirty="0"/>
                  <a:t>X</a:t>
                </a:r>
              </a:p>
              <a:p>
                <a:r>
                  <a:rPr lang="en-US" sz="1200" dirty="0" smtClean="0"/>
                  <a:t>		      end if		</a:t>
                </a:r>
                <a:endParaRPr lang="en-US" sz="1200" dirty="0"/>
              </a:p>
              <a:p>
                <a:r>
                  <a:rPr lang="en-US" sz="1200" dirty="0" smtClean="0"/>
                  <a:t>		  end </a:t>
                </a:r>
                <a:r>
                  <a:rPr lang="en-US" sz="1200" dirty="0"/>
                  <a:t>for</a:t>
                </a:r>
              </a:p>
              <a:p>
                <a:r>
                  <a:rPr lang="en-US" sz="1200" dirty="0" smtClean="0"/>
                  <a:t>	Step 3: if </a:t>
                </a:r>
                <a:r>
                  <a:rPr lang="en-US" sz="1200" dirty="0"/>
                  <a:t>Step 2 adds new variables to </a:t>
                </a:r>
                <a:r>
                  <a:rPr lang="en-US" sz="1200" i="1" dirty="0"/>
                  <a:t>X</a:t>
                </a:r>
                <a:r>
                  <a:rPr lang="en-US" sz="1200" dirty="0"/>
                  <a:t> </a:t>
                </a:r>
                <a:endParaRPr lang="en-US" sz="1200" dirty="0" smtClean="0"/>
              </a:p>
              <a:p>
                <a:r>
                  <a:rPr lang="en-US" sz="1200" dirty="0"/>
                  <a:t>	</a:t>
                </a:r>
                <a:r>
                  <a:rPr lang="en-US" sz="1200" dirty="0" smtClean="0"/>
                  <a:t>	        then go </a:t>
                </a:r>
                <a:r>
                  <a:rPr lang="en-US" sz="1200" dirty="0"/>
                  <a:t>to step 2</a:t>
                </a:r>
              </a:p>
              <a:p>
                <a:r>
                  <a:rPr lang="en-US" sz="1200" dirty="0" smtClean="0"/>
                  <a:t>		  else</a:t>
                </a:r>
                <a:endParaRPr lang="en-US" sz="1200" dirty="0"/>
              </a:p>
              <a:p>
                <a:r>
                  <a:rPr lang="en-US" sz="1200" dirty="0" smtClean="0"/>
                  <a:t>		        stop</a:t>
                </a:r>
                <a:endParaRPr lang="en-US" sz="1200" dirty="0"/>
              </a:p>
              <a:p>
                <a:r>
                  <a:rPr lang="en-US" sz="1200" dirty="0" smtClean="0"/>
                  <a:t>		  end </a:t>
                </a:r>
                <a:r>
                  <a:rPr lang="en-US" sz="1200" dirty="0"/>
                  <a:t>if</a:t>
                </a:r>
              </a:p>
              <a:p>
                <a:r>
                  <a:rPr lang="en-US" sz="1200" dirty="0" smtClean="0"/>
                  <a:t>	if </a:t>
                </a:r>
                <a:r>
                  <a:rPr lang="en-US" sz="1200" dirty="0"/>
                  <a:t>start variable </a:t>
                </a:r>
                <a:r>
                  <a:rPr lang="en-US" sz="1200" i="1" dirty="0"/>
                  <a:t>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i="1" dirty="0"/>
                  <a:t>X</a:t>
                </a:r>
                <a:r>
                  <a:rPr lang="en-US" sz="1200" dirty="0"/>
                  <a:t> then</a:t>
                </a:r>
              </a:p>
              <a:p>
                <a:r>
                  <a:rPr lang="en-US" sz="1200" dirty="0" smtClean="0"/>
                  <a:t>		</a:t>
                </a:r>
                <a:r>
                  <a:rPr lang="en-US" sz="1200" i="1" dirty="0" smtClean="0"/>
                  <a:t>T </a:t>
                </a:r>
                <a:r>
                  <a:rPr lang="en-US" sz="1200" dirty="0"/>
                  <a:t>rejects &lt; </a:t>
                </a:r>
                <a:r>
                  <a:rPr lang="en-US" sz="1200" i="1" dirty="0"/>
                  <a:t>G</a:t>
                </a:r>
                <a:r>
                  <a:rPr lang="en-US" sz="1200" dirty="0"/>
                  <a:t> &gt;</a:t>
                </a:r>
              </a:p>
              <a:p>
                <a:r>
                  <a:rPr lang="en-US" sz="1200" dirty="0" smtClean="0"/>
                  <a:t>	else</a:t>
                </a:r>
                <a:endParaRPr lang="en-US" sz="1200" dirty="0"/>
              </a:p>
              <a:p>
                <a:r>
                  <a:rPr lang="en-US" sz="1200" dirty="0" smtClean="0"/>
                  <a:t>		</a:t>
                </a:r>
                <a:r>
                  <a:rPr lang="en-US" sz="1200" i="1" dirty="0" smtClean="0"/>
                  <a:t>T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accepts &lt; </a:t>
                </a:r>
                <a:r>
                  <a:rPr lang="en-US" sz="1200" i="1" dirty="0"/>
                  <a:t>G</a:t>
                </a:r>
                <a:r>
                  <a:rPr lang="en-US" sz="1200" dirty="0"/>
                  <a:t> &gt;</a:t>
                </a:r>
              </a:p>
              <a:p>
                <a:r>
                  <a:rPr lang="en-US" sz="1200" dirty="0" smtClean="0"/>
                  <a:t>	end </a:t>
                </a:r>
                <a:r>
                  <a:rPr lang="en-US" sz="1200" dirty="0"/>
                  <a:t>if</a:t>
                </a:r>
              </a:p>
              <a:p>
                <a:r>
                  <a:rPr lang="en-US" sz="1200" dirty="0"/>
                  <a:t>end if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5" y="1596683"/>
                <a:ext cx="9411149" cy="4339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085" y="438613"/>
            <a:ext cx="8604738" cy="996292"/>
          </a:xfrm>
        </p:spPr>
        <p:txBody>
          <a:bodyPr>
            <a:normAutofit/>
          </a:bodyPr>
          <a:lstStyle/>
          <a:p>
            <a:r>
              <a:rPr lang="en-US" dirty="0" smtClean="0"/>
              <a:t>Decidable Problems of CFLs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8973"/>
            <a:ext cx="10058400" cy="283727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Theorem 4.9</a:t>
            </a:r>
            <a:r>
              <a:rPr lang="en-US" sz="2000" dirty="0" smtClean="0"/>
              <a:t>: Every context-free language is decidable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Proof idea: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Take advantage of Theorem 4.7, which states that “A</a:t>
            </a:r>
            <a:r>
              <a:rPr lang="en-US" sz="1800" baseline="-25000" dirty="0" smtClean="0"/>
              <a:t>CFG</a:t>
            </a:r>
            <a:r>
              <a:rPr lang="en-US" sz="1800" dirty="0" smtClean="0"/>
              <a:t> is a decidable language”, 	i.e., it decides acceptance of a context-free grammar (based on the Chomsky 	normal form)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Proof.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26754" y="4389583"/>
            <a:ext cx="433967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Let G be a CFG for a CFL </a:t>
            </a:r>
            <a:r>
              <a:rPr lang="en-US" sz="1600" i="1" dirty="0" smtClean="0"/>
              <a:t>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Design a TM </a:t>
            </a:r>
            <a:r>
              <a:rPr lang="en-US" sz="1600" i="1" dirty="0" smtClean="0"/>
              <a:t>MG</a:t>
            </a:r>
            <a:r>
              <a:rPr lang="en-US" sz="1600" dirty="0" smtClean="0"/>
              <a:t> that decides </a:t>
            </a:r>
            <a:r>
              <a:rPr lang="en-US" sz="1600" i="1" dirty="0" smtClean="0"/>
              <a:t>A</a:t>
            </a:r>
          </a:p>
          <a:p>
            <a:r>
              <a:rPr lang="en-US" sz="1600" dirty="0" smtClean="0"/>
              <a:t>TM </a:t>
            </a:r>
            <a:r>
              <a:rPr lang="en-US" sz="1600" i="1" dirty="0" smtClean="0"/>
              <a:t>MG </a:t>
            </a:r>
            <a:r>
              <a:rPr lang="en-US" sz="1600" dirty="0" smtClean="0"/>
              <a:t>= On input </a:t>
            </a:r>
            <a:r>
              <a:rPr lang="en-US" sz="1600" i="1" dirty="0" smtClean="0"/>
              <a:t>w</a:t>
            </a:r>
            <a:r>
              <a:rPr lang="en-US" sz="16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Run TM </a:t>
            </a:r>
            <a:r>
              <a:rPr lang="en-US" sz="1600" i="1" dirty="0" smtClean="0"/>
              <a:t>S</a:t>
            </a:r>
            <a:r>
              <a:rPr lang="en-US" sz="1600" dirty="0" smtClean="0"/>
              <a:t> (from Theorem 4.7) on input 	&lt; </a:t>
            </a:r>
            <a:r>
              <a:rPr lang="en-US" sz="1600" i="1" dirty="0" smtClean="0"/>
              <a:t>G</a:t>
            </a:r>
            <a:r>
              <a:rPr lang="en-US" sz="1600" dirty="0" smtClean="0"/>
              <a:t>, </a:t>
            </a:r>
            <a:r>
              <a:rPr lang="en-US" sz="1600" i="1" dirty="0" smtClean="0"/>
              <a:t>w </a:t>
            </a:r>
            <a:r>
              <a:rPr lang="en-US" sz="16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S</a:t>
            </a:r>
            <a:r>
              <a:rPr lang="en-US" sz="1600" dirty="0" smtClean="0"/>
              <a:t> accepts, </a:t>
            </a:r>
            <a:r>
              <a:rPr lang="en-US" sz="1600" i="1" dirty="0" smtClean="0"/>
              <a:t>accept</a:t>
            </a:r>
            <a:r>
              <a:rPr lang="en-US" sz="1600" dirty="0" smtClean="0"/>
              <a:t>; if </a:t>
            </a:r>
            <a:r>
              <a:rPr lang="en-US" sz="1600" i="1" dirty="0" smtClean="0"/>
              <a:t>S</a:t>
            </a:r>
            <a:r>
              <a:rPr lang="en-US" sz="1600" dirty="0" smtClean="0"/>
              <a:t> rejects, </a:t>
            </a:r>
            <a:r>
              <a:rPr lang="en-US" sz="1600" i="1" dirty="0" smtClean="0"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1" y="407962"/>
            <a:ext cx="10649243" cy="837028"/>
          </a:xfrm>
        </p:spPr>
        <p:txBody>
          <a:bodyPr>
            <a:normAutofit/>
          </a:bodyPr>
          <a:lstStyle/>
          <a:p>
            <a:r>
              <a:rPr lang="en-US" sz="4000" dirty="0"/>
              <a:t>Decidable Problems of </a:t>
            </a:r>
            <a:r>
              <a:rPr lang="en-US" sz="4000" dirty="0" smtClean="0"/>
              <a:t>CFLs – Equivalence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26" y="1413803"/>
            <a:ext cx="10608799" cy="39319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Decision Problem: Two CFG are equivalent, i.e., recognize the same language?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The corresponding language is: </a:t>
            </a:r>
            <a:r>
              <a:rPr lang="en-US" sz="2000" b="1" dirty="0" smtClean="0"/>
              <a:t>EQ</a:t>
            </a:r>
            <a:r>
              <a:rPr lang="en-US" sz="2000" b="1" baseline="-25000" dirty="0" smtClean="0"/>
              <a:t>CFG</a:t>
            </a:r>
            <a:r>
              <a:rPr lang="en-US" sz="2000" dirty="0" smtClean="0"/>
              <a:t>= { &lt;</a:t>
            </a:r>
            <a:r>
              <a:rPr lang="en-US" sz="2000" i="1" dirty="0" smtClean="0"/>
              <a:t>A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dirty="0" smtClean="0"/>
              <a:t>&gt;|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are CFGs and </a:t>
            </a:r>
            <a:r>
              <a:rPr lang="en-US" sz="2000" i="1" dirty="0" smtClean="0"/>
              <a:t>L</a:t>
            </a:r>
            <a:r>
              <a:rPr lang="en-US" sz="2000" dirty="0" smtClean="0"/>
              <a:t>(</a:t>
            </a:r>
            <a:r>
              <a:rPr lang="en-US" sz="2000" i="1" dirty="0" smtClean="0"/>
              <a:t>A</a:t>
            </a:r>
            <a:r>
              <a:rPr lang="en-US" sz="2000" dirty="0" smtClean="0"/>
              <a:t>)= </a:t>
            </a:r>
            <a:r>
              <a:rPr lang="en-US" sz="2000" i="1" dirty="0" smtClean="0"/>
              <a:t>L</a:t>
            </a:r>
            <a:r>
              <a:rPr lang="en-US" sz="2000" dirty="0" smtClean="0"/>
              <a:t>(</a:t>
            </a:r>
            <a:r>
              <a:rPr lang="en-US" sz="2000" i="1" dirty="0" smtClean="0"/>
              <a:t>B</a:t>
            </a:r>
            <a:r>
              <a:rPr lang="en-US" sz="2000" dirty="0" smtClean="0"/>
              <a:t>) }</a:t>
            </a:r>
          </a:p>
          <a:p>
            <a:pPr marL="182880" lvl="1">
              <a:spcBef>
                <a:spcPts val="2400"/>
              </a:spcBef>
            </a:pPr>
            <a:r>
              <a:rPr lang="en-US" sz="2000" dirty="0"/>
              <a:t>We cannot use the same approach employed in the proof of </a:t>
            </a:r>
            <a:r>
              <a:rPr lang="en-US" sz="2000" dirty="0" smtClean="0"/>
              <a:t>EQ</a:t>
            </a:r>
            <a:r>
              <a:rPr lang="en-US" sz="2000" baseline="-25000" dirty="0" smtClean="0"/>
              <a:t>DFA</a:t>
            </a:r>
            <a:r>
              <a:rPr lang="en-US" sz="2000" dirty="0" smtClean="0"/>
              <a:t>, since  CFLs 	are </a:t>
            </a:r>
            <a:r>
              <a:rPr lang="en-US" sz="2000" u="sng" dirty="0"/>
              <a:t>not</a:t>
            </a:r>
            <a:r>
              <a:rPr lang="en-US" sz="2000" dirty="0"/>
              <a:t> closed </a:t>
            </a:r>
            <a:r>
              <a:rPr lang="en-US" sz="2000" dirty="0" smtClean="0"/>
              <a:t>under </a:t>
            </a:r>
            <a:r>
              <a:rPr lang="en-US" sz="2000" i="1" dirty="0"/>
              <a:t>intersection</a:t>
            </a:r>
            <a:r>
              <a:rPr lang="en-US" sz="2000" dirty="0"/>
              <a:t> and </a:t>
            </a:r>
            <a:r>
              <a:rPr lang="en-US" sz="2000" i="1" dirty="0"/>
              <a:t>complement</a:t>
            </a:r>
            <a:r>
              <a:rPr lang="en-US" sz="2000" dirty="0"/>
              <a:t> operations</a:t>
            </a:r>
          </a:p>
          <a:p>
            <a:pPr>
              <a:spcBef>
                <a:spcPts val="2400"/>
              </a:spcBef>
            </a:pPr>
            <a:r>
              <a:rPr lang="en-US" sz="2000" b="1" dirty="0" smtClean="0"/>
              <a:t>EQ</a:t>
            </a:r>
            <a:r>
              <a:rPr lang="en-US" sz="2000" b="1" baseline="-25000" dirty="0" smtClean="0"/>
              <a:t>CFG </a:t>
            </a:r>
            <a:r>
              <a:rPr lang="en-US" sz="2000" dirty="0" smtClean="0"/>
              <a:t>is undecidable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Saying we cannot create a decider is not enough. We need to prove it.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7322" y="5681097"/>
            <a:ext cx="3743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Stay tuned…..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2969" y="487849"/>
            <a:ext cx="4525108" cy="968156"/>
          </a:xfrm>
        </p:spPr>
        <p:txBody>
          <a:bodyPr/>
          <a:lstStyle/>
          <a:p>
            <a:r>
              <a:rPr lang="en-US" dirty="0" err="1" smtClean="0"/>
              <a:t>Undecidability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34" y="1519311"/>
            <a:ext cx="10058400" cy="4824339"/>
          </a:xfrm>
        </p:spPr>
        <p:txBody>
          <a:bodyPr/>
          <a:lstStyle/>
          <a:p>
            <a:r>
              <a:rPr lang="en-US" sz="2000" dirty="0" smtClean="0"/>
              <a:t>What sorts of problems are unsolvable by a computer?</a:t>
            </a:r>
          </a:p>
          <a:p>
            <a:pPr lvl="1">
              <a:spcBef>
                <a:spcPts val="2400"/>
              </a:spcBef>
            </a:pPr>
            <a:r>
              <a:rPr lang="en-US" sz="1800" dirty="0" smtClean="0"/>
              <a:t>Automating the problem of software verification, where a program and the 	specifications for the program are the input of another computer program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Problem: Does a TM accept a given string </a:t>
            </a:r>
            <a:r>
              <a:rPr lang="en-US" sz="2000" i="1" dirty="0" smtClean="0"/>
              <a:t>w</a:t>
            </a:r>
            <a:r>
              <a:rPr lang="en-US" sz="2000" dirty="0" smtClean="0"/>
              <a:t>?</a:t>
            </a:r>
          </a:p>
          <a:p>
            <a:pPr lvl="1">
              <a:spcBef>
                <a:spcPts val="2400"/>
              </a:spcBef>
            </a:pPr>
            <a:r>
              <a:rPr lang="en-US" sz="1800" dirty="0"/>
              <a:t>The corresponding language is: </a:t>
            </a:r>
            <a:r>
              <a:rPr lang="en-US" sz="1800" b="1" dirty="0" smtClean="0"/>
              <a:t>A</a:t>
            </a:r>
            <a:r>
              <a:rPr lang="en-US" sz="1800" b="1" baseline="-25000" dirty="0" smtClean="0"/>
              <a:t>TM</a:t>
            </a:r>
            <a:r>
              <a:rPr lang="en-US" sz="1800" dirty="0" smtClean="0"/>
              <a:t>= { &lt;</a:t>
            </a:r>
            <a:r>
              <a:rPr lang="en-US" sz="1800" i="1" dirty="0" smtClean="0"/>
              <a:t>M</a:t>
            </a:r>
            <a:r>
              <a:rPr lang="en-US" sz="1800" dirty="0" smtClean="0"/>
              <a:t>, </a:t>
            </a:r>
            <a:r>
              <a:rPr lang="en-US" sz="1800" i="1" dirty="0" smtClean="0"/>
              <a:t>w</a:t>
            </a:r>
            <a:r>
              <a:rPr lang="en-US" sz="1800" dirty="0"/>
              <a:t>&gt;| </a:t>
            </a:r>
            <a:r>
              <a:rPr lang="en-US" sz="1800" i="1" dirty="0" smtClean="0"/>
              <a:t>M</a:t>
            </a:r>
            <a:r>
              <a:rPr lang="en-US" sz="1800" dirty="0" smtClean="0"/>
              <a:t> </a:t>
            </a:r>
            <a:r>
              <a:rPr lang="en-US" sz="1800" dirty="0"/>
              <a:t>is a </a:t>
            </a:r>
            <a:r>
              <a:rPr lang="en-US" sz="1800" dirty="0" smtClean="0"/>
              <a:t>TM and </a:t>
            </a:r>
            <a:r>
              <a:rPr lang="en-US" sz="1800" i="1" dirty="0"/>
              <a:t>w</a:t>
            </a:r>
            <a:r>
              <a:rPr lang="en-US" sz="1800" dirty="0"/>
              <a:t> is a </a:t>
            </a:r>
            <a:r>
              <a:rPr lang="en-US" sz="1800" dirty="0" smtClean="0"/>
              <a:t>string }</a:t>
            </a:r>
          </a:p>
          <a:p>
            <a:endParaRPr lang="en-US" sz="2000" dirty="0" smtClean="0"/>
          </a:p>
          <a:p>
            <a:r>
              <a:rPr lang="en-US" sz="2000" b="1" dirty="0" smtClean="0"/>
              <a:t>A</a:t>
            </a:r>
            <a:r>
              <a:rPr lang="en-US" sz="2000" b="1" baseline="-25000" dirty="0" smtClean="0"/>
              <a:t>TM </a:t>
            </a:r>
            <a:r>
              <a:rPr lang="en-US" sz="2000" dirty="0" smtClean="0"/>
              <a:t>is undecidable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69" y="4202430"/>
            <a:ext cx="927156" cy="9432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695" y="307478"/>
            <a:ext cx="3849858" cy="897821"/>
          </a:xfrm>
        </p:spPr>
        <p:txBody>
          <a:bodyPr/>
          <a:lstStyle/>
          <a:p>
            <a:r>
              <a:rPr lang="en-US" dirty="0" smtClean="0"/>
              <a:t>Decidability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09821"/>
            <a:ext cx="10058400" cy="54090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Computability Problem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Can a problem be solved by a computer?</a:t>
            </a:r>
            <a:endParaRPr lang="en-US" sz="1800" dirty="0"/>
          </a:p>
          <a:p>
            <a:pPr>
              <a:spcBef>
                <a:spcPts val="2400"/>
              </a:spcBef>
            </a:pPr>
            <a:r>
              <a:rPr lang="en-US" sz="2000" dirty="0" smtClean="0">
                <a:solidFill>
                  <a:schemeClr val="accent2"/>
                </a:solidFill>
              </a:rPr>
              <a:t>Decision Problem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Can we design a computer to recognize the language of the corresponding 	decision problem?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solidFill>
                  <a:schemeClr val="accent2"/>
                </a:solidFill>
              </a:rPr>
              <a:t>Turing Computability/decidability Problem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Can we design a TM (or an algorithm) to recognize the language corresponding to 	a decision problem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Remember that TM can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Halt and accept: return </a:t>
            </a:r>
            <a:r>
              <a:rPr lang="en-US" b="1" dirty="0" smtClean="0"/>
              <a:t>YES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Halt and reject: return </a:t>
            </a:r>
            <a:r>
              <a:rPr lang="en-US" b="1" dirty="0" smtClean="0"/>
              <a:t>NO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Never halt, i.e., </a:t>
            </a:r>
            <a:r>
              <a:rPr lang="en-US" b="1" dirty="0" smtClean="0"/>
              <a:t>LOOP</a:t>
            </a:r>
            <a:r>
              <a:rPr lang="en-US" dirty="0" smtClean="0"/>
              <a:t>, and return no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031" y="487848"/>
            <a:ext cx="4447735" cy="855615"/>
          </a:xfrm>
        </p:spPr>
        <p:txBody>
          <a:bodyPr>
            <a:normAutofit/>
          </a:bodyPr>
          <a:lstStyle/>
          <a:p>
            <a:r>
              <a:rPr lang="en-US" dirty="0" err="1"/>
              <a:t>Undecidability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139" y="1406768"/>
            <a:ext cx="10058400" cy="5113607"/>
          </a:xfrm>
        </p:spPr>
        <p:txBody>
          <a:bodyPr>
            <a:normAutofit/>
          </a:bodyPr>
          <a:lstStyle/>
          <a:p>
            <a:r>
              <a:rPr lang="en-US" dirty="0" smtClean="0"/>
              <a:t>Theorem 4.11: </a:t>
            </a:r>
            <a:r>
              <a:rPr lang="en-US" dirty="0"/>
              <a:t>A</a:t>
            </a:r>
            <a:r>
              <a:rPr lang="en-US" baseline="-25000" dirty="0"/>
              <a:t>TM</a:t>
            </a:r>
            <a:r>
              <a:rPr lang="en-US" b="1" baseline="-25000" dirty="0"/>
              <a:t> </a:t>
            </a:r>
            <a:r>
              <a:rPr lang="en-US" b="1" baseline="-25000" dirty="0" smtClean="0"/>
              <a:t> </a:t>
            </a:r>
            <a:r>
              <a:rPr lang="en-US" dirty="0" smtClean="0"/>
              <a:t>is undecidable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Proof idea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Issues with this proof idea:</a:t>
            </a:r>
          </a:p>
          <a:p>
            <a:pPr lvl="1">
              <a:spcBef>
                <a:spcPts val="1800"/>
              </a:spcBef>
            </a:pPr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i="1" dirty="0" smtClean="0"/>
              <a:t>might loop </a:t>
            </a:r>
            <a:r>
              <a:rPr lang="en-US" dirty="0" smtClean="0"/>
              <a:t>on input &lt;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w</a:t>
            </a:r>
            <a:r>
              <a:rPr lang="en-US" dirty="0" smtClean="0"/>
              <a:t>&gt; if </a:t>
            </a:r>
            <a:r>
              <a:rPr lang="en-US" i="1" dirty="0" smtClean="0"/>
              <a:t>M</a:t>
            </a:r>
            <a:r>
              <a:rPr lang="en-US" dirty="0" smtClean="0"/>
              <a:t> loops on </a:t>
            </a:r>
            <a:r>
              <a:rPr lang="en-US" i="1" dirty="0" smtClean="0"/>
              <a:t>w</a:t>
            </a:r>
            <a:r>
              <a:rPr lang="en-US" dirty="0" smtClean="0"/>
              <a:t>, which shows why </a:t>
            </a:r>
            <a:r>
              <a:rPr lang="en-US" i="1" dirty="0" smtClean="0"/>
              <a:t>U</a:t>
            </a:r>
            <a:r>
              <a:rPr lang="en-US" dirty="0" smtClean="0"/>
              <a:t> does </a:t>
            </a:r>
            <a:r>
              <a:rPr lang="en-US" dirty="0"/>
              <a:t>not decide A</a:t>
            </a:r>
            <a:r>
              <a:rPr lang="en-US" baseline="-25000" dirty="0"/>
              <a:t>TM </a:t>
            </a:r>
            <a:r>
              <a:rPr lang="en-US" baseline="-250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Remember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A</a:t>
            </a:r>
            <a:r>
              <a:rPr lang="en-US" baseline="-25000" dirty="0" smtClean="0"/>
              <a:t>TM </a:t>
            </a:r>
            <a:r>
              <a:rPr lang="en-US" dirty="0" smtClean="0"/>
              <a:t>is </a:t>
            </a:r>
            <a:r>
              <a:rPr lang="en-US" i="1" dirty="0" smtClean="0"/>
              <a:t>Turing-recognizable, </a:t>
            </a:r>
            <a:r>
              <a:rPr lang="en-US" dirty="0" smtClean="0"/>
              <a:t> which highlights the fact that recognizers are </a:t>
            </a:r>
            <a:r>
              <a:rPr lang="en-US" b="1" i="1" dirty="0" smtClean="0">
                <a:solidFill>
                  <a:schemeClr val="accent2"/>
                </a:solidFill>
              </a:rPr>
              <a:t>more powerful </a:t>
            </a:r>
            <a:r>
              <a:rPr lang="en-US" dirty="0" smtClean="0"/>
              <a:t>than 	deciders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U is also called a </a:t>
            </a:r>
            <a:r>
              <a:rPr lang="en-US" b="1" i="1" dirty="0" smtClean="0">
                <a:solidFill>
                  <a:schemeClr val="accent2"/>
                </a:solidFill>
              </a:rPr>
              <a:t>Universal Turing Machine</a:t>
            </a:r>
            <a:r>
              <a:rPr lang="en-US" dirty="0" smtClean="0"/>
              <a:t>, since it is capable of simulating any other TM from 	the description of that machine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Next stop: the proof of the halting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1508" y="1979635"/>
            <a:ext cx="547129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U = On input &lt;</a:t>
            </a:r>
            <a:r>
              <a:rPr lang="en-US" sz="1600" i="1" dirty="0" smtClean="0"/>
              <a:t>M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&gt;, where </a:t>
            </a:r>
            <a:r>
              <a:rPr lang="en-US" sz="1600" i="1" dirty="0" smtClean="0"/>
              <a:t>M</a:t>
            </a:r>
            <a:r>
              <a:rPr lang="en-US" sz="1600" dirty="0" smtClean="0"/>
              <a:t> is a TM and </a:t>
            </a:r>
            <a:r>
              <a:rPr lang="en-US" sz="1600" i="1" dirty="0" smtClean="0"/>
              <a:t>w</a:t>
            </a:r>
            <a:r>
              <a:rPr lang="en-US" sz="1600" dirty="0" smtClean="0"/>
              <a:t> is a string</a:t>
            </a:r>
            <a:endParaRPr lang="en-US" sz="16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Simulate </a:t>
            </a:r>
            <a:r>
              <a:rPr lang="en-US" sz="1600" i="1" dirty="0" smtClean="0"/>
              <a:t>M</a:t>
            </a:r>
            <a:r>
              <a:rPr lang="en-US" sz="1600" dirty="0" smtClean="0"/>
              <a:t> on input </a:t>
            </a:r>
            <a:r>
              <a:rPr lang="en-US" sz="1600" i="1" dirty="0" smtClean="0"/>
              <a:t>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en-US" sz="1600" i="1" dirty="0" smtClean="0"/>
              <a:t>M</a:t>
            </a:r>
            <a:r>
              <a:rPr lang="en-US" sz="1600" dirty="0" smtClean="0"/>
              <a:t> ever enters its accept state, </a:t>
            </a:r>
            <a:r>
              <a:rPr lang="en-US" sz="1600" i="1" dirty="0" smtClean="0"/>
              <a:t>accept</a:t>
            </a:r>
            <a:r>
              <a:rPr lang="en-US" sz="1600" dirty="0" smtClean="0"/>
              <a:t>, if </a:t>
            </a:r>
            <a:r>
              <a:rPr lang="en-US" sz="1600" i="1" dirty="0" smtClean="0"/>
              <a:t>M</a:t>
            </a:r>
            <a:r>
              <a:rPr lang="en-US" sz="1600" dirty="0" smtClean="0"/>
              <a:t> ever enters its reject state, </a:t>
            </a:r>
            <a:r>
              <a:rPr lang="en-US" sz="1600" i="1" dirty="0" smtClean="0"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998" y="410727"/>
            <a:ext cx="7008061" cy="86290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Universal Turing Machine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8114"/>
            <a:ext cx="10058400" cy="393192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 algn="ctr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1762" y="3286137"/>
            <a:ext cx="3283131" cy="150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Universal Machine </a:t>
            </a:r>
            <a:r>
              <a:rPr lang="en-US" sz="2800" b="1" i="1" dirty="0" smtClean="0"/>
              <a:t>U</a:t>
            </a:r>
            <a:endParaRPr lang="en-US" sz="2800" b="1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67236" y="4087324"/>
            <a:ext cx="246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14893" y="3629066"/>
            <a:ext cx="28863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14893" y="4440021"/>
            <a:ext cx="29843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69546" y="3629066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&lt;</a:t>
            </a:r>
            <a:r>
              <a:rPr lang="en-US" sz="2000" i="1" dirty="0"/>
              <a:t>M</a:t>
            </a:r>
            <a:r>
              <a:rPr lang="en-US" sz="2000" dirty="0"/>
              <a:t>, </a:t>
            </a:r>
            <a:r>
              <a:rPr lang="en-US" sz="2000" i="1" dirty="0"/>
              <a:t>w</a:t>
            </a:r>
            <a:r>
              <a:rPr lang="en-US" sz="2000" dirty="0"/>
              <a:t>&gt;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326" y="5004403"/>
            <a:ext cx="247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Encoding of TM </a:t>
            </a:r>
            <a:r>
              <a:rPr lang="en-US" sz="2000" b="1" i="1" dirty="0" smtClean="0"/>
              <a:t>M</a:t>
            </a:r>
            <a:r>
              <a:rPr lang="en-US" sz="2000" dirty="0" smtClean="0"/>
              <a:t> and string </a:t>
            </a:r>
            <a:r>
              <a:rPr lang="en-US" sz="2000" b="1" i="1" dirty="0" smtClean="0"/>
              <a:t>w</a:t>
            </a:r>
            <a:endParaRPr lang="en-US" sz="2000" b="1" i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2481943" y="4177089"/>
            <a:ext cx="60960" cy="827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79419" y="3444400"/>
            <a:ext cx="17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Accept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579418" y="4240843"/>
            <a:ext cx="17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Loop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56089" y="3173679"/>
            <a:ext cx="175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M</a:t>
            </a:r>
            <a:r>
              <a:rPr lang="en-US" sz="2000" dirty="0" smtClean="0"/>
              <a:t> halts on </a:t>
            </a:r>
            <a:r>
              <a:rPr lang="en-US" sz="2000" i="1" dirty="0" smtClean="0"/>
              <a:t>w</a:t>
            </a:r>
            <a:endParaRPr lang="en-US" sz="20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74073" y="4495546"/>
            <a:ext cx="2927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M</a:t>
            </a:r>
            <a:r>
              <a:rPr lang="en-US" sz="2000" dirty="0" smtClean="0"/>
              <a:t> does not halt on </a:t>
            </a:r>
            <a:r>
              <a:rPr lang="en-US" sz="2000" i="1" dirty="0" smtClean="0"/>
              <a:t>w</a:t>
            </a:r>
            <a:endParaRPr lang="en-US" sz="20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05646" y="2042709"/>
            <a:ext cx="2930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U</a:t>
            </a:r>
            <a:r>
              <a:rPr lang="en-US" sz="2000" dirty="0" smtClean="0"/>
              <a:t> simulates the behavior of any TM </a:t>
            </a:r>
            <a:r>
              <a:rPr lang="en-US" sz="2000" i="1" dirty="0" smtClean="0"/>
              <a:t>M</a:t>
            </a:r>
            <a:endParaRPr lang="en-US" sz="2000" b="1" i="1" dirty="0"/>
          </a:p>
        </p:txBody>
      </p:sp>
      <p:cxnSp>
        <p:nvCxnSpPr>
          <p:cNvPr id="20" name="Straight Arrow Connector 19"/>
          <p:cNvCxnSpPr>
            <a:stCxn id="19" idx="2"/>
            <a:endCxn id="5" idx="0"/>
          </p:cNvCxnSpPr>
          <p:nvPr/>
        </p:nvCxnSpPr>
        <p:spPr>
          <a:xfrm>
            <a:off x="4670868" y="2750595"/>
            <a:ext cx="802460" cy="535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60129" y="2016670"/>
            <a:ext cx="3668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U</a:t>
            </a:r>
            <a:r>
              <a:rPr lang="en-US" sz="2000" dirty="0" smtClean="0"/>
              <a:t> accepts/loops based on </a:t>
            </a:r>
            <a:r>
              <a:rPr lang="en-US" sz="2000" i="1" dirty="0" smtClean="0"/>
              <a:t>M</a:t>
            </a:r>
            <a:r>
              <a:rPr lang="en-US" sz="2000" dirty="0" smtClean="0"/>
              <a:t>’s behavior</a:t>
            </a:r>
            <a:endParaRPr lang="en-US" sz="2000" b="1" i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217478" y="2752444"/>
            <a:ext cx="176664" cy="791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394142" y="2752444"/>
            <a:ext cx="125415" cy="1582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4" y="473778"/>
            <a:ext cx="10864948" cy="87671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Relationship Among Classes of Languages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2400747" y="2014194"/>
            <a:ext cx="8196430" cy="41954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00747" y="2376729"/>
            <a:ext cx="6603404" cy="34704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0747" y="2574132"/>
            <a:ext cx="4871422" cy="30756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00747" y="3034902"/>
            <a:ext cx="3707804" cy="22579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0747" y="3720702"/>
            <a:ext cx="2741408" cy="9481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00747" y="3944837"/>
            <a:ext cx="25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31099" y="3338632"/>
            <a:ext cx="33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Context-Free Languages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72169" y="3240546"/>
            <a:ext cx="3325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Turing</a:t>
            </a:r>
          </a:p>
          <a:p>
            <a:r>
              <a:rPr lang="en-US" dirty="0" smtClean="0"/>
              <a:t>Recognizable </a:t>
            </a:r>
          </a:p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9534" y="2699994"/>
            <a:ext cx="33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Decidable Languages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1410" y="2061356"/>
            <a:ext cx="25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Languages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5E167F-92CF-4680-A7F9-ECBEE850744A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296" y="319992"/>
            <a:ext cx="8101692" cy="782183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Turing-Recognizable Languages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486" y="1314450"/>
            <a:ext cx="11279716" cy="5429250"/>
          </a:xfrm>
        </p:spPr>
        <p:txBody>
          <a:bodyPr>
            <a:normAutofit/>
          </a:bodyPr>
          <a:lstStyle/>
          <a:p>
            <a:pPr marL="288925" indent="-288925">
              <a:spcBef>
                <a:spcPct val="75000"/>
              </a:spcBef>
              <a:tabLst>
                <a:tab pos="628650" algn="l"/>
              </a:tabLst>
              <a:defRPr/>
            </a:pPr>
            <a:r>
              <a:rPr lang="en-US" altLang="en-US" sz="2000" dirty="0" smtClean="0">
                <a:sym typeface="Symbol" pitchFamily="18" charset="2"/>
              </a:rPr>
              <a:t>Given that </a:t>
            </a:r>
            <a:r>
              <a:rPr lang="en-US" altLang="en-US" sz="2000" i="1" dirty="0" smtClean="0">
                <a:sym typeface="Symbol" pitchFamily="18" charset="2"/>
              </a:rPr>
              <a:t>L</a:t>
            </a:r>
            <a:r>
              <a:rPr lang="en-US" altLang="en-US" sz="2000" dirty="0" smtClean="0">
                <a:sym typeface="Symbol" pitchFamily="18" charset="2"/>
              </a:rPr>
              <a:t> and 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 are two </a:t>
            </a:r>
            <a:r>
              <a:rPr lang="en-US" altLang="en-US" sz="2000" b="1" dirty="0">
                <a:sym typeface="Symbol" pitchFamily="18" charset="2"/>
              </a:rPr>
              <a:t>T</a:t>
            </a:r>
            <a:r>
              <a:rPr lang="en-US" altLang="en-US" sz="2000" b="1" dirty="0" smtClean="0">
                <a:sym typeface="Symbol" pitchFamily="18" charset="2"/>
              </a:rPr>
              <a:t>uring-recognizable </a:t>
            </a:r>
            <a:r>
              <a:rPr lang="en-US" altLang="en-US" sz="2000" dirty="0" smtClean="0">
                <a:sym typeface="Symbol" pitchFamily="18" charset="2"/>
              </a:rPr>
              <a:t>languages, then the following 	  	  	    languages are </a:t>
            </a:r>
            <a:r>
              <a:rPr lang="en-US" altLang="en-US" sz="2000" b="1" dirty="0">
                <a:sym typeface="Symbol" pitchFamily="18" charset="2"/>
              </a:rPr>
              <a:t>T</a:t>
            </a:r>
            <a:r>
              <a:rPr lang="en-US" altLang="en-US" sz="2000" b="1" dirty="0" smtClean="0">
                <a:sym typeface="Symbol" pitchFamily="18" charset="2"/>
              </a:rPr>
              <a:t>uring recognizable</a:t>
            </a:r>
            <a:r>
              <a:rPr lang="en-US" altLang="en-US" sz="2000" dirty="0" smtClean="0">
                <a:sym typeface="Symbol" pitchFamily="18" charset="2"/>
              </a:rPr>
              <a:t>: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i="1" dirty="0" smtClean="0">
                <a:sym typeface="Symbol" pitchFamily="18" charset="2"/>
              </a:rPr>
              <a:t>union</a:t>
            </a:r>
            <a:r>
              <a:rPr lang="en-US" altLang="en-US" sz="1800" dirty="0" smtClean="0">
                <a:sym typeface="Symbol" pitchFamily="18" charset="2"/>
              </a:rPr>
              <a:t>, </a:t>
            </a: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/>
              </a:rPr>
              <a:t>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i="1" dirty="0" smtClean="0">
                <a:sym typeface="Symbol" pitchFamily="18" charset="2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i="1" dirty="0" smtClean="0">
                <a:sym typeface="Symbol" pitchFamily="18" charset="2"/>
              </a:rPr>
              <a:t>intersection</a:t>
            </a:r>
            <a:r>
              <a:rPr lang="en-US" altLang="en-US" sz="1800" dirty="0" smtClean="0">
                <a:sym typeface="Symbol" pitchFamily="18" charset="2"/>
              </a:rPr>
              <a:t>, </a:t>
            </a: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/>
              </a:rPr>
              <a:t> </a:t>
            </a:r>
            <a:r>
              <a:rPr lang="en-US" altLang="en-US" sz="1800" i="1" dirty="0" smtClean="0">
                <a:sym typeface="Symbol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i="1" dirty="0" smtClean="0">
                <a:sym typeface="Symbol" pitchFamily="18" charset="2"/>
              </a:rPr>
              <a:t>concatenation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i="1" dirty="0" smtClean="0">
                <a:sym typeface="Symbol" pitchFamily="18" charset="2"/>
              </a:rPr>
              <a:t>LP</a:t>
            </a:r>
            <a:r>
              <a:rPr lang="en-US" altLang="en-US" sz="1800" dirty="0" smtClean="0">
                <a:sym typeface="Symbol" pitchFamily="18" charset="2"/>
              </a:rPr>
              <a:t> of </a:t>
            </a: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and </a:t>
            </a:r>
            <a:r>
              <a:rPr lang="en-US" altLang="en-US" sz="1800" i="1" dirty="0" smtClean="0">
                <a:sym typeface="Symbol" pitchFamily="18" charset="2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/>
              </a:rPr>
              <a:t>The </a:t>
            </a:r>
            <a:r>
              <a:rPr lang="en-US" altLang="en-US" sz="1800" i="1" dirty="0" smtClean="0">
                <a:sym typeface="Symbol"/>
              </a:rPr>
              <a:t>Kleene star L</a:t>
            </a:r>
            <a:r>
              <a:rPr lang="en-US" altLang="en-US" sz="1800" baseline="30000" dirty="0" smtClean="0">
                <a:sym typeface="Symbol"/>
              </a:rPr>
              <a:t>*</a:t>
            </a:r>
            <a:r>
              <a:rPr lang="en-US" altLang="en-US" sz="1800" dirty="0" smtClean="0">
                <a:sym typeface="Symbol"/>
              </a:rPr>
              <a:t> of </a:t>
            </a:r>
            <a:r>
              <a:rPr lang="en-US" altLang="en-US" sz="1800" i="1" dirty="0" smtClean="0">
                <a:sym typeface="Symbol"/>
              </a:rPr>
              <a:t>L</a:t>
            </a:r>
            <a:endParaRPr lang="en-US" altLang="en-US" sz="1800" i="1" dirty="0" smtClean="0">
              <a:sym typeface="Symbol" pitchFamily="18" charset="2"/>
            </a:endParaRPr>
          </a:p>
          <a:p>
            <a:pPr marL="288925" indent="-288925">
              <a:spcBef>
                <a:spcPct val="95000"/>
              </a:spcBef>
              <a:tabLst>
                <a:tab pos="628650" algn="l"/>
              </a:tabLst>
              <a:defRPr/>
            </a:pPr>
            <a:r>
              <a:rPr lang="en-US" altLang="en-US" sz="2200" dirty="0" smtClean="0">
                <a:sym typeface="Symbol" pitchFamily="18" charset="2"/>
              </a:rPr>
              <a:t>Turing-recognizable languages are </a:t>
            </a:r>
            <a:r>
              <a:rPr lang="en-US" altLang="en-US" sz="2200" u="sng" dirty="0" smtClean="0">
                <a:sym typeface="Symbol" pitchFamily="18" charset="2"/>
              </a:rPr>
              <a:t>not</a:t>
            </a:r>
            <a:r>
              <a:rPr lang="en-US" altLang="en-US" sz="2200" dirty="0" smtClean="0">
                <a:sym typeface="Symbol" pitchFamily="18" charset="2"/>
              </a:rPr>
              <a:t> closed under </a:t>
            </a:r>
            <a:r>
              <a:rPr lang="en-US" altLang="en-US" sz="2200" i="1" dirty="0" smtClean="0">
                <a:sym typeface="Symbol" pitchFamily="18" charset="2"/>
              </a:rPr>
              <a:t>set</a:t>
            </a:r>
            <a:r>
              <a:rPr lang="en-US" altLang="en-US" sz="2200" dirty="0" smtClean="0">
                <a:sym typeface="Symbol" pitchFamily="18" charset="2"/>
              </a:rPr>
              <a:t> </a:t>
            </a:r>
            <a:r>
              <a:rPr lang="en-US" altLang="en-US" sz="2200" i="1" dirty="0" smtClean="0">
                <a:sym typeface="Symbol" pitchFamily="18" charset="2"/>
              </a:rPr>
              <a:t>difference</a:t>
            </a:r>
            <a:r>
              <a:rPr lang="en-US" altLang="en-US" sz="2200" dirty="0" smtClean="0">
                <a:sym typeface="Symbol" pitchFamily="18" charset="2"/>
              </a:rPr>
              <a:t> or 	</a:t>
            </a:r>
            <a:r>
              <a:rPr lang="en-US" altLang="en-US" sz="2200" i="1" dirty="0" smtClean="0">
                <a:sym typeface="Symbol" pitchFamily="18" charset="2"/>
              </a:rPr>
              <a:t>complementation</a:t>
            </a:r>
            <a:r>
              <a:rPr lang="en-US" altLang="en-US" sz="2200" dirty="0" smtClean="0">
                <a:sym typeface="Symbol" pitchFamily="18" charset="2"/>
              </a:rPr>
              <a:t>, i.e., given two </a:t>
            </a:r>
            <a:r>
              <a:rPr lang="en-US" altLang="en-US" sz="2200" dirty="0">
                <a:sym typeface="Symbol" pitchFamily="18" charset="2"/>
              </a:rPr>
              <a:t>T</a:t>
            </a:r>
            <a:r>
              <a:rPr lang="en-US" altLang="en-US" sz="2200" dirty="0" smtClean="0">
                <a:sym typeface="Symbol" pitchFamily="18" charset="2"/>
              </a:rPr>
              <a:t>uring-recognizable languages </a:t>
            </a:r>
            <a:r>
              <a:rPr lang="en-US" altLang="en-US" sz="2200" i="1" dirty="0" smtClean="0">
                <a:sym typeface="Symbol" pitchFamily="18" charset="2"/>
              </a:rPr>
              <a:t>L</a:t>
            </a:r>
            <a:r>
              <a:rPr lang="en-US" altLang="en-US" sz="2200" dirty="0" smtClean="0">
                <a:sym typeface="Symbol" pitchFamily="18" charset="2"/>
              </a:rPr>
              <a:t> and </a:t>
            </a:r>
            <a:r>
              <a:rPr lang="en-US" altLang="en-US" sz="2200" i="1" dirty="0" smtClean="0">
                <a:sym typeface="Symbol" pitchFamily="18" charset="2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 pitchFamily="18" charset="2"/>
              </a:rPr>
              <a:t>If </a:t>
            </a:r>
            <a:r>
              <a:rPr lang="en-US" altLang="en-US" sz="1800" i="1" dirty="0" smtClean="0">
                <a:sym typeface="Symbol" pitchFamily="18" charset="2"/>
              </a:rPr>
              <a:t>L </a:t>
            </a:r>
            <a:r>
              <a:rPr lang="en-US" altLang="en-US" sz="1800" dirty="0" smtClean="0">
                <a:sym typeface="Symbol" pitchFamily="18" charset="2"/>
              </a:rPr>
              <a:t>is also Turing-recognizable, then </a:t>
            </a: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is decidable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– </a:t>
            </a:r>
            <a:r>
              <a:rPr lang="en-US" altLang="en-US" sz="1800" i="1" dirty="0" smtClean="0">
                <a:sym typeface="Symbol" pitchFamily="18" charset="2"/>
              </a:rPr>
              <a:t>P</a:t>
            </a:r>
            <a:r>
              <a:rPr lang="en-US" altLang="en-US" sz="1800" dirty="0" smtClean="0">
                <a:sym typeface="Symbol" pitchFamily="18" charset="2"/>
              </a:rPr>
              <a:t> may or may not be Turing-recognizable, since </a:t>
            </a:r>
          </a:p>
          <a:p>
            <a:pPr marL="400050" lvl="1" indent="0">
              <a:spcBef>
                <a:spcPts val="1800"/>
              </a:spcBef>
              <a:buSzPct val="60000"/>
              <a:buFont typeface="Monotype Sorts" pitchFamily="2" charset="2"/>
              <a:buNone/>
              <a:tabLst>
                <a:tab pos="628650" algn="l"/>
              </a:tabLst>
              <a:defRPr/>
            </a:pPr>
            <a:r>
              <a:rPr lang="en-US" altLang="en-US" sz="1800" i="1" dirty="0">
                <a:sym typeface="Symbol" pitchFamily="18" charset="2"/>
              </a:rPr>
              <a:t>	</a:t>
            </a:r>
            <a:r>
              <a:rPr lang="en-US" altLang="en-US" sz="1800" i="1" dirty="0" smtClean="0">
                <a:sym typeface="Symbol" pitchFamily="18" charset="2"/>
              </a:rPr>
              <a:t>			              L</a:t>
            </a:r>
            <a:r>
              <a:rPr lang="en-US" altLang="en-US" sz="1800" dirty="0" smtClean="0">
                <a:sym typeface="Symbol" pitchFamily="18" charset="2"/>
              </a:rPr>
              <a:t> – </a:t>
            </a:r>
            <a:r>
              <a:rPr lang="en-US" altLang="en-US" sz="1800" i="1" dirty="0" smtClean="0">
                <a:sym typeface="Symbol" pitchFamily="18" charset="2"/>
              </a:rPr>
              <a:t>P</a:t>
            </a:r>
            <a:r>
              <a:rPr lang="en-US" altLang="en-US" sz="1800" dirty="0" smtClean="0">
                <a:sym typeface="Symbol" pitchFamily="18" charset="2"/>
              </a:rPr>
              <a:t> = </a:t>
            </a: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/>
              </a:rPr>
              <a:t> </a:t>
            </a:r>
            <a:r>
              <a:rPr lang="en-US" altLang="en-US" sz="1800" i="1" dirty="0" smtClean="0">
                <a:sym typeface="Symbol"/>
              </a:rPr>
              <a:t>L</a:t>
            </a:r>
            <a:r>
              <a:rPr lang="en-US" altLang="en-US" sz="1800" dirty="0" smtClean="0">
                <a:sym typeface="Symbol"/>
              </a:rPr>
              <a:t>  </a:t>
            </a:r>
            <a:r>
              <a:rPr lang="en-US" altLang="en-US" sz="1800" i="1" dirty="0" smtClean="0">
                <a:sym typeface="Symbol"/>
              </a:rPr>
              <a:t>P</a:t>
            </a:r>
            <a:endParaRPr lang="en-US" altLang="en-US" sz="1800" dirty="0" smtClean="0">
              <a:sym typeface="Symbol" pitchFamily="18" charset="2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1457477" y="5207000"/>
            <a:ext cx="19473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5361851" y="6196240"/>
            <a:ext cx="56781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784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5" y="361234"/>
            <a:ext cx="11380762" cy="81341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Decidable </a:t>
            </a:r>
            <a:r>
              <a:rPr lang="en-US" sz="4000" dirty="0"/>
              <a:t>&amp;</a:t>
            </a:r>
            <a:r>
              <a:rPr lang="en-US" sz="4000" dirty="0" smtClean="0"/>
              <a:t> Turing-Recognizable Languages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6187" y="1343465"/>
                <a:ext cx="11201400" cy="5089992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 smtClean="0"/>
                  <a:t>Theorem</a:t>
                </a:r>
                <a:r>
                  <a:rPr lang="en-US" sz="2000" dirty="0"/>
                  <a:t>.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 language 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 is </a:t>
                </a:r>
                <a:r>
                  <a:rPr lang="en-US" sz="2000" i="1" dirty="0" smtClean="0"/>
                  <a:t>decidable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iff</a:t>
                </a:r>
                <a:r>
                  <a:rPr lang="en-US" sz="2000" dirty="0" smtClean="0"/>
                  <a:t> itself &amp; its complement are Turing-recognizable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1800" dirty="0" smtClean="0"/>
                  <a:t>Proof.</a:t>
                </a:r>
              </a:p>
              <a:p>
                <a:pPr lvl="1">
                  <a:spcBef>
                    <a:spcPts val="1800"/>
                  </a:spcBef>
                </a:pPr>
                <a:endParaRPr lang="en-US" dirty="0"/>
              </a:p>
              <a:p>
                <a:pPr marL="274320" lvl="1" indent="0">
                  <a:spcBef>
                    <a:spcPts val="1800"/>
                  </a:spcBef>
                  <a:buNone/>
                </a:pPr>
                <a:endParaRPr lang="en-US" dirty="0"/>
              </a:p>
              <a:p>
                <a:pPr lvl="1">
                  <a:spcBef>
                    <a:spcPts val="3600"/>
                  </a:spcBef>
                </a:pPr>
                <a:r>
                  <a:rPr lang="en-US" sz="1800" dirty="0" smtClean="0"/>
                  <a:t>Remember</a:t>
                </a:r>
              </a:p>
              <a:p>
                <a:pPr lvl="2">
                  <a:spcBef>
                    <a:spcPts val="1800"/>
                  </a:spcBef>
                </a:pPr>
                <a:r>
                  <a:rPr lang="en-US" sz="1600" dirty="0" smtClean="0"/>
                  <a:t>Running in parallel means that 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 has two tapes, one simulating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1  </a:t>
                </a:r>
                <a:r>
                  <a:rPr lang="en-US" sz="1600" dirty="0" smtClean="0"/>
                  <a:t>and another simulating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pPr lvl="1">
                  <a:spcBef>
                    <a:spcPts val="1800"/>
                  </a:spcBef>
                </a:pPr>
                <a:r>
                  <a:rPr lang="en-US" sz="1800" dirty="0" smtClean="0"/>
                  <a:t>Basically</a:t>
                </a:r>
              </a:p>
              <a:p>
                <a:pPr lvl="2">
                  <a:spcBef>
                    <a:spcPts val="1800"/>
                  </a:spcBef>
                </a:pPr>
                <a:r>
                  <a:rPr lang="en-US" sz="1600" dirty="0" smtClean="0"/>
                  <a:t>Every string </a:t>
                </a:r>
                <a:r>
                  <a:rPr lang="en-US" sz="1600" i="1" dirty="0" smtClean="0"/>
                  <a:t>w</a:t>
                </a:r>
                <a:r>
                  <a:rPr lang="en-US" sz="1600" dirty="0" smtClean="0"/>
                  <a:t> is either in </a:t>
                </a:r>
                <a:r>
                  <a:rPr lang="en-US" sz="1600" i="1" dirty="0" smtClean="0"/>
                  <a:t>A</a:t>
                </a:r>
                <a:r>
                  <a:rPr lang="en-US" sz="1600" dirty="0" smtClean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16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1600" dirty="0" smtClean="0"/>
                  <a:t> Therefore, either </a:t>
                </a:r>
                <a:r>
                  <a:rPr lang="en-US" sz="1600" i="1" dirty="0"/>
                  <a:t>M</a:t>
                </a:r>
                <a:r>
                  <a:rPr lang="en-US" sz="1600" baseline="-25000" dirty="0"/>
                  <a:t>1 </a:t>
                </a:r>
                <a:r>
                  <a:rPr lang="en-US" sz="1600" baseline="-25000" dirty="0" smtClean="0"/>
                  <a:t> </a:t>
                </a:r>
                <a:r>
                  <a:rPr lang="en-US" sz="1600" dirty="0" smtClean="0"/>
                  <a:t>or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2  </a:t>
                </a:r>
                <a:r>
                  <a:rPr lang="en-US" sz="1600" dirty="0" smtClean="0"/>
                  <a:t>will accept w. </a:t>
                </a:r>
              </a:p>
              <a:p>
                <a:pPr lvl="2">
                  <a:spcBef>
                    <a:spcPts val="1800"/>
                  </a:spcBef>
                </a:pPr>
                <a:r>
                  <a:rPr lang="en-US" sz="1600" dirty="0" smtClean="0"/>
                  <a:t>Because 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 halts whenever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or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halts, 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 always halts, which makes it a </a:t>
                </a:r>
                <a:r>
                  <a:rPr lang="en-US" sz="1600" i="1" dirty="0" smtClean="0"/>
                  <a:t>decider</a:t>
                </a:r>
                <a:r>
                  <a:rPr lang="en-US" sz="1600" dirty="0" smtClean="0"/>
                  <a:t>. </a:t>
                </a:r>
              </a:p>
              <a:p>
                <a:pPr lvl="2">
                  <a:spcBef>
                    <a:spcPts val="1800"/>
                  </a:spcBef>
                </a:pPr>
                <a:r>
                  <a:rPr lang="en-US" sz="1600" dirty="0" smtClean="0"/>
                  <a:t>Because 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 accepts all strings in </a:t>
                </a:r>
                <a:r>
                  <a:rPr lang="en-US" sz="1600" i="1" dirty="0" smtClean="0"/>
                  <a:t>A</a:t>
                </a:r>
                <a:r>
                  <a:rPr lang="en-US" sz="1600" dirty="0" smtClean="0"/>
                  <a:t> and rejects all strings not in </a:t>
                </a:r>
                <a:r>
                  <a:rPr lang="en-US" sz="1600" i="1" dirty="0" smtClean="0"/>
                  <a:t>A</a:t>
                </a:r>
                <a:r>
                  <a:rPr lang="en-US" sz="1600" dirty="0" smtClean="0"/>
                  <a:t>, </a:t>
                </a:r>
                <a:r>
                  <a:rPr lang="en-US" sz="1600" i="1" dirty="0" smtClean="0"/>
                  <a:t>M</a:t>
                </a:r>
                <a:r>
                  <a:rPr lang="en-US" sz="1600" dirty="0" smtClean="0"/>
                  <a:t> is a decider for </a:t>
                </a:r>
                <a:r>
                  <a:rPr lang="en-US" sz="1600" i="1" dirty="0" smtClean="0"/>
                  <a:t>A,</a:t>
                </a:r>
                <a:r>
                  <a:rPr lang="en-US" sz="1600" dirty="0" smtClean="0"/>
                  <a:t> and </a:t>
                </a:r>
                <a:r>
                  <a:rPr lang="en-US" sz="1600" i="1" dirty="0" smtClean="0"/>
                  <a:t>A</a:t>
                </a:r>
                <a:r>
                  <a:rPr lang="en-US" sz="1600" dirty="0" smtClean="0"/>
                  <a:t> is decidable.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187" y="1343465"/>
                <a:ext cx="11201400" cy="5089992"/>
              </a:xfrm>
              <a:blipFill rotWithShape="1">
                <a:blip r:embed="rId2"/>
                <a:stretch>
                  <a:fillRect l="-435" t="-599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21655" y="2066919"/>
                <a:ext cx="4978100" cy="132401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Let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be the recognizer for </a:t>
                </a:r>
                <a:r>
                  <a:rPr lang="en-US" sz="1600" i="1" dirty="0" smtClean="0"/>
                  <a:t>A</a:t>
                </a:r>
              </a:p>
              <a:p>
                <a:r>
                  <a:rPr lang="en-US" sz="1600" dirty="0" smtClean="0"/>
                  <a:t>Let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be the recognizer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sz="1600" dirty="0" smtClean="0"/>
              </a:p>
              <a:p>
                <a:r>
                  <a:rPr lang="en-US" sz="1600" i="1" dirty="0" smtClean="0"/>
                  <a:t>M</a:t>
                </a:r>
                <a:r>
                  <a:rPr lang="en-US" sz="1600" dirty="0" smtClean="0"/>
                  <a:t> = On input </a:t>
                </a:r>
                <a:r>
                  <a:rPr lang="en-US" sz="1600" i="1" dirty="0" smtClean="0"/>
                  <a:t>w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Run both </a:t>
                </a:r>
                <a:r>
                  <a:rPr lang="en-US" sz="1600" i="1" dirty="0"/>
                  <a:t>M</a:t>
                </a:r>
                <a:r>
                  <a:rPr lang="en-US" sz="1600" baseline="-25000" dirty="0"/>
                  <a:t>1 </a:t>
                </a:r>
                <a:r>
                  <a:rPr lang="en-US" sz="1600" baseline="-25000" dirty="0" smtClean="0"/>
                  <a:t> </a:t>
                </a:r>
                <a:r>
                  <a:rPr lang="en-US" sz="1600" dirty="0" smtClean="0"/>
                  <a:t>and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2  </a:t>
                </a:r>
                <a:r>
                  <a:rPr lang="en-US" sz="1600" dirty="0" smtClean="0"/>
                  <a:t>on input </a:t>
                </a:r>
                <a:r>
                  <a:rPr lang="en-US" sz="1600" i="1" dirty="0" smtClean="0"/>
                  <a:t>w</a:t>
                </a:r>
                <a:r>
                  <a:rPr lang="en-US" sz="1600" dirty="0" smtClean="0"/>
                  <a:t> in parallel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If </a:t>
                </a:r>
                <a:r>
                  <a:rPr lang="en-US" sz="1600" i="1" dirty="0"/>
                  <a:t>M</a:t>
                </a:r>
                <a:r>
                  <a:rPr lang="en-US" sz="1600" baseline="-25000" dirty="0"/>
                  <a:t>1 </a:t>
                </a:r>
                <a:r>
                  <a:rPr lang="en-US" sz="1600" dirty="0" smtClean="0"/>
                  <a:t>accepts, </a:t>
                </a:r>
                <a:r>
                  <a:rPr lang="en-US" sz="1600" i="1" dirty="0" smtClean="0"/>
                  <a:t>accept</a:t>
                </a:r>
                <a:r>
                  <a:rPr lang="en-US" sz="1600" dirty="0" smtClean="0"/>
                  <a:t>, if </a:t>
                </a:r>
                <a:r>
                  <a:rPr lang="en-US" sz="1600" i="1" dirty="0" smtClean="0"/>
                  <a:t>M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accepts, </a:t>
                </a:r>
                <a:r>
                  <a:rPr lang="en-US" sz="1600" i="1" dirty="0" smtClean="0"/>
                  <a:t>reject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55" y="2066919"/>
                <a:ext cx="4978100" cy="1324017"/>
              </a:xfrm>
              <a:prstGeom prst="rect">
                <a:avLst/>
              </a:prstGeom>
              <a:blipFill rotWithShape="1">
                <a:blip r:embed="rId3"/>
                <a:stretch>
                  <a:fillRect l="-611" t="-913" b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3FF3CD-248C-4A1A-BCE1-325F3F5178E1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89419" y="325437"/>
            <a:ext cx="5742213" cy="850219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Decidable Languages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493" y="1283154"/>
            <a:ext cx="11279716" cy="5207453"/>
          </a:xfrm>
        </p:spPr>
        <p:txBody>
          <a:bodyPr/>
          <a:lstStyle/>
          <a:p>
            <a:pPr marL="288925" indent="-288925">
              <a:spcBef>
                <a:spcPct val="75000"/>
              </a:spcBef>
              <a:tabLst>
                <a:tab pos="628650" algn="l"/>
              </a:tabLst>
              <a:defRPr/>
            </a:pPr>
            <a:r>
              <a:rPr lang="en-US" altLang="en-US" sz="2200" dirty="0" smtClean="0">
                <a:sym typeface="Symbol" pitchFamily="18" charset="2"/>
              </a:rPr>
              <a:t>Given that </a:t>
            </a:r>
            <a:r>
              <a:rPr lang="en-US" altLang="en-US" sz="2200" i="1" dirty="0" smtClean="0">
                <a:sym typeface="Symbol" pitchFamily="18" charset="2"/>
              </a:rPr>
              <a:t>L</a:t>
            </a:r>
            <a:r>
              <a:rPr lang="en-US" altLang="en-US" sz="2200" dirty="0" smtClean="0">
                <a:sym typeface="Symbol" pitchFamily="18" charset="2"/>
              </a:rPr>
              <a:t> and </a:t>
            </a:r>
            <a:r>
              <a:rPr lang="en-US" altLang="en-US" sz="2200" i="1" dirty="0" smtClean="0">
                <a:sym typeface="Symbol" pitchFamily="18" charset="2"/>
              </a:rPr>
              <a:t>P</a:t>
            </a:r>
            <a:r>
              <a:rPr lang="en-US" altLang="en-US" sz="2200" dirty="0" smtClean="0">
                <a:sym typeface="Symbol" pitchFamily="18" charset="2"/>
              </a:rPr>
              <a:t> are two </a:t>
            </a:r>
            <a:r>
              <a:rPr lang="en-US" altLang="en-US" sz="2200" b="1" dirty="0" smtClean="0">
                <a:sym typeface="Symbol" pitchFamily="18" charset="2"/>
              </a:rPr>
              <a:t>decidable</a:t>
            </a:r>
            <a:r>
              <a:rPr lang="en-US" altLang="en-US" sz="2200" dirty="0" smtClean="0">
                <a:sym typeface="Symbol" pitchFamily="18" charset="2"/>
              </a:rPr>
              <a:t> languages, then the following languages 	    are </a:t>
            </a:r>
            <a:r>
              <a:rPr lang="en-US" altLang="en-US" sz="2200" b="1" dirty="0" smtClean="0">
                <a:sym typeface="Symbol" pitchFamily="18" charset="2"/>
              </a:rPr>
              <a:t>decidable</a:t>
            </a:r>
            <a:r>
              <a:rPr lang="en-US" altLang="en-US" sz="2200" dirty="0" smtClean="0">
                <a:sym typeface="Symbol" pitchFamily="18" charset="2"/>
              </a:rPr>
              <a:t> as well: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i="1" dirty="0" smtClean="0">
                <a:sym typeface="Symbol" pitchFamily="18" charset="2"/>
              </a:rPr>
              <a:t>union</a:t>
            </a:r>
            <a:r>
              <a:rPr lang="en-US" altLang="en-US" sz="1800" dirty="0" smtClean="0">
                <a:sym typeface="Symbol" pitchFamily="18" charset="2"/>
              </a:rPr>
              <a:t>, </a:t>
            </a: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/>
              </a:rPr>
              <a:t>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i="1" dirty="0" smtClean="0">
                <a:sym typeface="Symbol" pitchFamily="18" charset="2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i="1" dirty="0" smtClean="0">
                <a:sym typeface="Symbol" pitchFamily="18" charset="2"/>
              </a:rPr>
              <a:t>intersection</a:t>
            </a:r>
            <a:r>
              <a:rPr lang="en-US" altLang="en-US" sz="1800" dirty="0" smtClean="0">
                <a:sym typeface="Symbol" pitchFamily="18" charset="2"/>
              </a:rPr>
              <a:t>, </a:t>
            </a: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/>
              </a:rPr>
              <a:t> </a:t>
            </a:r>
            <a:r>
              <a:rPr lang="en-US" altLang="en-US" sz="1800" i="1" dirty="0" smtClean="0">
                <a:sym typeface="Symbol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/>
              </a:rPr>
              <a:t>The </a:t>
            </a:r>
            <a:r>
              <a:rPr lang="en-US" altLang="en-US" sz="1800" i="1" dirty="0" smtClean="0">
                <a:sym typeface="Symbol"/>
              </a:rPr>
              <a:t>difference</a:t>
            </a:r>
            <a:r>
              <a:rPr lang="en-US" altLang="en-US" sz="1800" dirty="0" smtClean="0">
                <a:sym typeface="Symbol"/>
              </a:rPr>
              <a:t>, </a:t>
            </a:r>
            <a:r>
              <a:rPr lang="en-US" altLang="en-US" sz="1800" i="1" dirty="0" smtClean="0">
                <a:sym typeface="Symbol"/>
              </a:rPr>
              <a:t>L</a:t>
            </a:r>
            <a:r>
              <a:rPr lang="en-US" altLang="en-US" sz="1800" dirty="0" smtClean="0">
                <a:sym typeface="Symbol"/>
              </a:rPr>
              <a:t> – </a:t>
            </a:r>
            <a:r>
              <a:rPr lang="en-US" altLang="en-US" sz="1800" i="1" dirty="0" smtClean="0">
                <a:sym typeface="Symbol"/>
              </a:rPr>
              <a:t>P</a:t>
            </a:r>
            <a:endParaRPr lang="en-US" altLang="en-US" sz="1800" i="1" dirty="0" smtClean="0">
              <a:sym typeface="Symbol" pitchFamily="18" charset="2"/>
            </a:endParaRP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/>
              </a:rPr>
              <a:t>The </a:t>
            </a:r>
            <a:r>
              <a:rPr lang="en-US" altLang="en-US" sz="1800" i="1" dirty="0" smtClean="0">
                <a:sym typeface="Symbol"/>
              </a:rPr>
              <a:t>complement </a:t>
            </a:r>
            <a:r>
              <a:rPr lang="en-US" altLang="en-US" sz="1800" dirty="0" smtClean="0">
                <a:sym typeface="Symbol"/>
              </a:rPr>
              <a:t>of</a:t>
            </a:r>
            <a:r>
              <a:rPr lang="en-US" altLang="en-US" sz="1800" i="1" dirty="0" smtClean="0">
                <a:sym typeface="Symbol"/>
              </a:rPr>
              <a:t> L</a:t>
            </a:r>
            <a:r>
              <a:rPr lang="en-US" altLang="en-US" sz="1800" dirty="0" smtClean="0">
                <a:sym typeface="Symbol"/>
              </a:rPr>
              <a:t>, </a:t>
            </a:r>
            <a:r>
              <a:rPr lang="en-US" altLang="en-US" sz="1800" i="1" dirty="0" smtClean="0">
                <a:sym typeface="Symbol"/>
              </a:rPr>
              <a:t>L</a:t>
            </a:r>
            <a:endParaRPr lang="en-US" altLang="en-US" sz="1800" i="1" dirty="0" smtClean="0">
              <a:sym typeface="Symbol" pitchFamily="18" charset="2"/>
            </a:endParaRP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i="1" dirty="0" smtClean="0">
                <a:sym typeface="Symbol" pitchFamily="18" charset="2"/>
              </a:rPr>
              <a:t>concatenation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i="1" dirty="0" smtClean="0">
                <a:sym typeface="Symbol" pitchFamily="18" charset="2"/>
              </a:rPr>
              <a:t>LP</a:t>
            </a:r>
            <a:r>
              <a:rPr lang="en-US" altLang="en-US" sz="1800" dirty="0" smtClean="0">
                <a:sym typeface="Symbol" pitchFamily="18" charset="2"/>
              </a:rPr>
              <a:t> of </a:t>
            </a:r>
            <a:r>
              <a:rPr lang="en-US" altLang="en-US" sz="1800" i="1" dirty="0" smtClean="0">
                <a:sym typeface="Symbol" pitchFamily="18" charset="2"/>
              </a:rPr>
              <a:t>L</a:t>
            </a:r>
            <a:r>
              <a:rPr lang="en-US" altLang="en-US" sz="1800" dirty="0" smtClean="0">
                <a:sym typeface="Symbol" pitchFamily="18" charset="2"/>
              </a:rPr>
              <a:t> and </a:t>
            </a:r>
            <a:r>
              <a:rPr lang="en-US" altLang="en-US" sz="1800" i="1" dirty="0" smtClean="0">
                <a:sym typeface="Symbol" pitchFamily="18" charset="2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  <a:defRPr/>
            </a:pPr>
            <a:r>
              <a:rPr lang="en-US" altLang="en-US" sz="1800" dirty="0" smtClean="0">
                <a:sym typeface="Symbol"/>
              </a:rPr>
              <a:t>The </a:t>
            </a:r>
            <a:r>
              <a:rPr lang="en-US" altLang="en-US" sz="1800" i="1" dirty="0" smtClean="0">
                <a:sym typeface="Symbol"/>
              </a:rPr>
              <a:t>Kleene star L</a:t>
            </a:r>
            <a:r>
              <a:rPr lang="en-US" altLang="en-US" sz="1800" baseline="30000" dirty="0" smtClean="0">
                <a:sym typeface="Symbol"/>
              </a:rPr>
              <a:t>*</a:t>
            </a:r>
            <a:r>
              <a:rPr lang="en-US" altLang="en-US" sz="1800" dirty="0" smtClean="0">
                <a:sym typeface="Symbol"/>
              </a:rPr>
              <a:t> of </a:t>
            </a:r>
            <a:r>
              <a:rPr lang="en-US" altLang="en-US" sz="1800" i="1" dirty="0" smtClean="0">
                <a:sym typeface="Symbol"/>
              </a:rPr>
              <a:t>L</a:t>
            </a:r>
          </a:p>
          <a:p>
            <a:pPr marL="288925" indent="-288925">
              <a:spcBef>
                <a:spcPts val="2400"/>
              </a:spcBef>
              <a:tabLst>
                <a:tab pos="628650" algn="l"/>
              </a:tabLst>
              <a:defRPr/>
            </a:pPr>
            <a:r>
              <a:rPr lang="en-US" altLang="en-US" sz="2200" b="1" dirty="0" smtClean="0">
                <a:sym typeface="Symbol" pitchFamily="18" charset="2"/>
              </a:rPr>
              <a:t>Decidable</a:t>
            </a:r>
            <a:r>
              <a:rPr lang="en-US" altLang="en-US" sz="2200" dirty="0" smtClean="0">
                <a:sym typeface="Symbol" pitchFamily="18" charset="2"/>
              </a:rPr>
              <a:t>  languages </a:t>
            </a:r>
            <a:r>
              <a:rPr lang="en-US" altLang="en-US" sz="2200" i="1" dirty="0" smtClean="0">
                <a:sym typeface="Symbol" pitchFamily="18" charset="2"/>
              </a:rPr>
              <a:t>L</a:t>
            </a:r>
            <a:r>
              <a:rPr lang="en-US" altLang="en-US" sz="2200" dirty="0" smtClean="0">
                <a:sym typeface="Symbol" pitchFamily="18" charset="2"/>
              </a:rPr>
              <a:t> and </a:t>
            </a:r>
            <a:r>
              <a:rPr lang="en-US" altLang="en-US" sz="2200" i="1" dirty="0" smtClean="0">
                <a:sym typeface="Symbol" pitchFamily="18" charset="2"/>
              </a:rPr>
              <a:t>P </a:t>
            </a:r>
            <a:r>
              <a:rPr lang="en-US" altLang="en-US" sz="2200" dirty="0" smtClean="0">
                <a:sym typeface="Symbol" pitchFamily="18" charset="2"/>
              </a:rPr>
              <a:t>are closed under </a:t>
            </a:r>
            <a:r>
              <a:rPr lang="en-US" altLang="en-US" sz="2200" i="1" dirty="0" smtClean="0">
                <a:sym typeface="Symbol" pitchFamily="18" charset="2"/>
              </a:rPr>
              <a:t>set</a:t>
            </a:r>
            <a:r>
              <a:rPr lang="en-US" altLang="en-US" sz="2200" dirty="0">
                <a:sym typeface="Symbol" pitchFamily="18" charset="2"/>
              </a:rPr>
              <a:t> </a:t>
            </a:r>
            <a:r>
              <a:rPr lang="en-US" altLang="en-US" sz="2200" i="1" dirty="0" smtClean="0">
                <a:sym typeface="Symbol" pitchFamily="18" charset="2"/>
              </a:rPr>
              <a:t>difference</a:t>
            </a:r>
            <a:r>
              <a:rPr lang="en-US" altLang="en-US" sz="2200" dirty="0" smtClean="0">
                <a:sym typeface="Symbol" pitchFamily="18" charset="2"/>
              </a:rPr>
              <a:t>, since </a:t>
            </a:r>
            <a:endParaRPr lang="en-US" altLang="en-US" sz="2200" dirty="0">
              <a:sym typeface="Symbol" pitchFamily="18" charset="2"/>
            </a:endParaRPr>
          </a:p>
          <a:p>
            <a:pPr marL="0" indent="0">
              <a:spcBef>
                <a:spcPct val="95000"/>
              </a:spcBef>
              <a:buNone/>
              <a:tabLst>
                <a:tab pos="628650" algn="l"/>
              </a:tabLst>
              <a:defRPr/>
            </a:pPr>
            <a:r>
              <a:rPr lang="en-US" altLang="en-US" sz="2200" i="1" dirty="0" smtClean="0">
                <a:sym typeface="Symbol" pitchFamily="18" charset="2"/>
              </a:rPr>
              <a:t>						</a:t>
            </a:r>
            <a:r>
              <a:rPr lang="en-US" altLang="en-US" sz="2000" i="1" dirty="0" smtClean="0">
                <a:sym typeface="Symbol" pitchFamily="18" charset="2"/>
              </a:rPr>
              <a:t>L</a:t>
            </a:r>
            <a:r>
              <a:rPr lang="en-US" altLang="en-US" sz="2000" dirty="0" smtClean="0">
                <a:sym typeface="Symbol" pitchFamily="18" charset="2"/>
              </a:rPr>
              <a:t> – 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 = </a:t>
            </a:r>
            <a:r>
              <a:rPr lang="en-US" altLang="en-US" sz="2000" i="1" dirty="0" smtClean="0">
                <a:sym typeface="Symbol" pitchFamily="18" charset="2"/>
              </a:rPr>
              <a:t>L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dirty="0" smtClean="0">
                <a:sym typeface="Symbol"/>
              </a:rPr>
              <a:t> </a:t>
            </a:r>
            <a:r>
              <a:rPr lang="en-US" altLang="en-US" sz="2000" i="1" dirty="0" smtClean="0">
                <a:sym typeface="Symbol"/>
              </a:rPr>
              <a:t>L</a:t>
            </a:r>
            <a:r>
              <a:rPr lang="en-US" altLang="en-US" sz="2000" dirty="0" smtClean="0">
                <a:sym typeface="Symbol"/>
              </a:rPr>
              <a:t>  </a:t>
            </a:r>
            <a:r>
              <a:rPr lang="en-US" altLang="en-US" sz="2000" i="1" dirty="0" smtClean="0">
                <a:sym typeface="Symbol"/>
              </a:rPr>
              <a:t>P</a:t>
            </a:r>
            <a:endParaRPr lang="en-US" altLang="en-US" sz="2000" dirty="0" smtClean="0">
              <a:sym typeface="Symbol" pitchFamily="18" charset="2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6392638" y="6006645"/>
            <a:ext cx="6525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704470" y="3736975"/>
            <a:ext cx="21801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2511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AB5A0C-D3C5-48EE-8DDB-797C36515A76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33" y="325437"/>
            <a:ext cx="11519807" cy="85022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Decidable vs Turing-Recognizable Languages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715" y="1533308"/>
            <a:ext cx="11279716" cy="3936763"/>
          </a:xfrm>
        </p:spPr>
        <p:txBody>
          <a:bodyPr>
            <a:normAutofit/>
          </a:bodyPr>
          <a:lstStyle/>
          <a:p>
            <a:pPr marL="288925" indent="-288925">
              <a:spcBef>
                <a:spcPct val="75000"/>
              </a:spcBef>
              <a:tabLst>
                <a:tab pos="628650" algn="l"/>
              </a:tabLst>
            </a:pPr>
            <a:r>
              <a:rPr lang="en-US" altLang="en-US" sz="2200" dirty="0" smtClean="0">
                <a:sym typeface="Symbol" pitchFamily="18" charset="2"/>
              </a:rPr>
              <a:t>Given that </a:t>
            </a:r>
            <a:r>
              <a:rPr lang="en-US" altLang="en-US" sz="2200" i="1" dirty="0" smtClean="0">
                <a:sym typeface="Symbol" pitchFamily="18" charset="2"/>
              </a:rPr>
              <a:t>L</a:t>
            </a:r>
            <a:r>
              <a:rPr lang="en-US" altLang="en-US" sz="2200" dirty="0" smtClean="0">
                <a:sym typeface="Symbol" pitchFamily="18" charset="2"/>
              </a:rPr>
              <a:t> is a </a:t>
            </a:r>
            <a:r>
              <a:rPr lang="en-US" altLang="en-US" sz="2200" b="1" dirty="0" smtClean="0">
                <a:sym typeface="Symbol" pitchFamily="18" charset="2"/>
              </a:rPr>
              <a:t>decidable</a:t>
            </a:r>
            <a:r>
              <a:rPr lang="en-US" altLang="en-US" sz="2200" dirty="0" smtClean="0">
                <a:sym typeface="Symbol" pitchFamily="18" charset="2"/>
              </a:rPr>
              <a:t> language and </a:t>
            </a:r>
            <a:r>
              <a:rPr lang="en-US" altLang="en-US" sz="2200" i="1" dirty="0" smtClean="0">
                <a:sym typeface="Symbol" pitchFamily="18" charset="2"/>
              </a:rPr>
              <a:t>P</a:t>
            </a:r>
            <a:r>
              <a:rPr lang="en-US" altLang="en-US" sz="2200" dirty="0" smtClean="0">
                <a:sym typeface="Symbol" pitchFamily="18" charset="2"/>
              </a:rPr>
              <a:t> is a </a:t>
            </a:r>
            <a:r>
              <a:rPr lang="en-US" altLang="en-US" sz="2200" b="1" dirty="0" smtClean="0">
                <a:sym typeface="Symbol" pitchFamily="18" charset="2"/>
              </a:rPr>
              <a:t>Turing-recognizable</a:t>
            </a:r>
            <a:r>
              <a:rPr lang="en-US" altLang="en-US" sz="2200" dirty="0" smtClean="0">
                <a:sym typeface="Symbol" pitchFamily="18" charset="2"/>
              </a:rPr>
              <a:t> language, 	then the following languages are </a:t>
            </a:r>
            <a:r>
              <a:rPr lang="en-US" altLang="en-US" sz="2200" b="1" dirty="0" smtClean="0">
                <a:sym typeface="Symbol" pitchFamily="18" charset="2"/>
              </a:rPr>
              <a:t>Turing-recognizable</a:t>
            </a:r>
            <a:r>
              <a:rPr lang="en-US" altLang="en-US" sz="2200" dirty="0" smtClean="0">
                <a:sym typeface="Symbol" pitchFamily="18" charset="2"/>
              </a:rPr>
              <a:t> as well: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</a:pPr>
            <a:r>
              <a:rPr lang="en-US" altLang="en-US" sz="2000" dirty="0" smtClean="0">
                <a:sym typeface="Symbol" pitchFamily="18" charset="2"/>
              </a:rPr>
              <a:t>The </a:t>
            </a:r>
            <a:r>
              <a:rPr lang="en-US" altLang="en-US" sz="2000" i="1" dirty="0" smtClean="0">
                <a:sym typeface="Symbol" pitchFamily="18" charset="2"/>
              </a:rPr>
              <a:t>union</a:t>
            </a:r>
            <a:r>
              <a:rPr lang="en-US" altLang="en-US" sz="2000" dirty="0" smtClean="0">
                <a:sym typeface="Symbol" pitchFamily="18" charset="2"/>
              </a:rPr>
              <a:t>, </a:t>
            </a:r>
            <a:r>
              <a:rPr lang="en-US" altLang="en-US" sz="2000" i="1" dirty="0" smtClean="0">
                <a:sym typeface="Symbol" pitchFamily="18" charset="2"/>
              </a:rPr>
              <a:t>L</a:t>
            </a:r>
            <a:r>
              <a:rPr lang="en-US" altLang="en-US" sz="2000" dirty="0" smtClean="0">
                <a:sym typeface="Symbol" pitchFamily="18" charset="2"/>
              </a:rPr>
              <a:t>  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</a:pPr>
            <a:r>
              <a:rPr lang="en-US" altLang="en-US" sz="2000" dirty="0" smtClean="0">
                <a:sym typeface="Symbol" pitchFamily="18" charset="2"/>
              </a:rPr>
              <a:t>The </a:t>
            </a:r>
            <a:r>
              <a:rPr lang="en-US" altLang="en-US" sz="2000" i="1" dirty="0" smtClean="0">
                <a:sym typeface="Symbol" pitchFamily="18" charset="2"/>
              </a:rPr>
              <a:t>intersection</a:t>
            </a:r>
            <a:r>
              <a:rPr lang="en-US" altLang="en-US" sz="2000" dirty="0" smtClean="0">
                <a:sym typeface="Symbol" pitchFamily="18" charset="2"/>
              </a:rPr>
              <a:t>, </a:t>
            </a:r>
            <a:r>
              <a:rPr lang="en-US" altLang="en-US" sz="2000" i="1" dirty="0" smtClean="0">
                <a:sym typeface="Symbol" pitchFamily="18" charset="2"/>
              </a:rPr>
              <a:t>L</a:t>
            </a:r>
            <a:r>
              <a:rPr lang="en-US" altLang="en-US" sz="2000" dirty="0" smtClean="0">
                <a:sym typeface="Symbol" pitchFamily="18" charset="2"/>
              </a:rPr>
              <a:t>  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</a:pPr>
            <a:r>
              <a:rPr lang="en-US" altLang="en-US" sz="2000" dirty="0" smtClean="0">
                <a:sym typeface="Symbol" pitchFamily="18" charset="2"/>
              </a:rPr>
              <a:t>The </a:t>
            </a:r>
            <a:r>
              <a:rPr lang="en-US" altLang="en-US" sz="2000" i="1" dirty="0" smtClean="0">
                <a:sym typeface="Symbol" pitchFamily="18" charset="2"/>
              </a:rPr>
              <a:t>concatenation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i="1" dirty="0" smtClean="0">
                <a:sym typeface="Symbol" pitchFamily="18" charset="2"/>
              </a:rPr>
              <a:t>LP</a:t>
            </a:r>
            <a:r>
              <a:rPr lang="en-US" altLang="en-US" sz="2000" dirty="0" smtClean="0">
                <a:sym typeface="Symbol" pitchFamily="18" charset="2"/>
              </a:rPr>
              <a:t> of </a:t>
            </a:r>
            <a:r>
              <a:rPr lang="en-US" altLang="en-US" sz="2000" i="1" dirty="0" smtClean="0">
                <a:sym typeface="Symbol" pitchFamily="18" charset="2"/>
              </a:rPr>
              <a:t>L</a:t>
            </a:r>
            <a:r>
              <a:rPr lang="en-US" altLang="en-US" sz="2000" dirty="0" smtClean="0">
                <a:sym typeface="Symbol" pitchFamily="18" charset="2"/>
              </a:rPr>
              <a:t> and 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</a:p>
          <a:p>
            <a:pPr lvl="2" indent="-342900">
              <a:spcBef>
                <a:spcPts val="1800"/>
              </a:spcBef>
              <a:buSzPct val="60000"/>
              <a:buFont typeface="Courier New" panose="02070309020205020404" pitchFamily="49" charset="0"/>
              <a:buChar char="o"/>
              <a:tabLst>
                <a:tab pos="628650" algn="l"/>
              </a:tabLst>
            </a:pPr>
            <a:r>
              <a:rPr lang="en-US" altLang="en-US" sz="2000" dirty="0" smtClean="0">
                <a:sym typeface="Symbol" pitchFamily="18" charset="2"/>
              </a:rPr>
              <a:t>The </a:t>
            </a:r>
            <a:r>
              <a:rPr lang="en-US" altLang="en-US" sz="2000" i="1" dirty="0" smtClean="0">
                <a:sym typeface="Symbol" pitchFamily="18" charset="2"/>
              </a:rPr>
              <a:t>difference</a:t>
            </a:r>
            <a:r>
              <a:rPr lang="en-US" altLang="en-US" sz="2000" dirty="0" smtClean="0">
                <a:sym typeface="Symbol" pitchFamily="18" charset="2"/>
              </a:rPr>
              <a:t>, 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 – </a:t>
            </a:r>
            <a:r>
              <a:rPr lang="en-US" altLang="en-US" sz="2000" i="1" dirty="0" smtClean="0">
                <a:sym typeface="Symbol" pitchFamily="18" charset="2"/>
              </a:rPr>
              <a:t>L</a:t>
            </a:r>
            <a:r>
              <a:rPr lang="en-US" altLang="en-US" sz="2000" dirty="0" smtClean="0">
                <a:sym typeface="Symbol" pitchFamily="18" charset="2"/>
              </a:rPr>
              <a:t> (but not </a:t>
            </a:r>
            <a:r>
              <a:rPr lang="en-US" altLang="en-US" sz="2000" i="1" dirty="0" smtClean="0">
                <a:sym typeface="Symbol" pitchFamily="18" charset="2"/>
              </a:rPr>
              <a:t>L</a:t>
            </a:r>
            <a:r>
              <a:rPr lang="en-US" altLang="en-US" sz="2000" dirty="0" smtClean="0">
                <a:sym typeface="Symbol" pitchFamily="18" charset="2"/>
              </a:rPr>
              <a:t> – 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)</a:t>
            </a:r>
          </a:p>
          <a:p>
            <a:pPr marL="937260" lvl="4" indent="0">
              <a:spcBef>
                <a:spcPts val="2400"/>
              </a:spcBef>
              <a:buSzPct val="60000"/>
              <a:buNone/>
              <a:tabLst>
                <a:tab pos="628650" algn="l"/>
              </a:tabLst>
            </a:pPr>
            <a:r>
              <a:rPr lang="en-US" altLang="en-US" sz="2000" dirty="0">
                <a:sym typeface="Symbol" pitchFamily="18" charset="2"/>
              </a:rPr>
              <a:t>	</a:t>
            </a:r>
            <a:r>
              <a:rPr lang="en-US" altLang="en-US" sz="2000" dirty="0" smtClean="0">
                <a:sym typeface="Symbol" pitchFamily="18" charset="2"/>
              </a:rPr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41848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762" y="442252"/>
            <a:ext cx="9437915" cy="778243"/>
          </a:xfrm>
        </p:spPr>
        <p:txBody>
          <a:bodyPr>
            <a:noAutofit/>
          </a:bodyPr>
          <a:lstStyle/>
          <a:p>
            <a:r>
              <a:rPr lang="en-US" sz="4400" dirty="0" smtClean="0"/>
              <a:t>Turing-Unrecognizable Languages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455992"/>
            <a:ext cx="10542815" cy="4226351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dirty="0" smtClean="0"/>
              <a:t>Some </a:t>
            </a:r>
            <a:r>
              <a:rPr lang="en-US" sz="2000" dirty="0"/>
              <a:t>languages are </a:t>
            </a:r>
            <a:r>
              <a:rPr lang="en-US" sz="2000" u="sng" dirty="0"/>
              <a:t>not</a:t>
            </a:r>
            <a:r>
              <a:rPr lang="en-US" sz="2000" dirty="0"/>
              <a:t> decidable or even </a:t>
            </a:r>
            <a:r>
              <a:rPr lang="en-US" sz="2000" i="1" dirty="0" smtClean="0"/>
              <a:t>Turing-recognizable</a:t>
            </a:r>
          </a:p>
          <a:p>
            <a:pPr lvl="1">
              <a:spcBef>
                <a:spcPts val="2400"/>
              </a:spcBef>
            </a:pPr>
            <a:r>
              <a:rPr lang="en-US" sz="1800" dirty="0" smtClean="0"/>
              <a:t>There are </a:t>
            </a:r>
            <a:r>
              <a:rPr lang="en-US" sz="1800" b="1" dirty="0" err="1" smtClean="0"/>
              <a:t>uncountably</a:t>
            </a:r>
            <a:r>
              <a:rPr lang="en-US" sz="1800" dirty="0" smtClean="0"/>
              <a:t> many languages yet only </a:t>
            </a:r>
            <a:r>
              <a:rPr lang="en-US" sz="1800" b="1" dirty="0" smtClean="0"/>
              <a:t>countably</a:t>
            </a:r>
            <a:r>
              <a:rPr lang="en-US" sz="1800" dirty="0" smtClean="0"/>
              <a:t> many Turing machines.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Since </a:t>
            </a:r>
            <a:r>
              <a:rPr lang="en-US" sz="2000" dirty="0"/>
              <a:t>each </a:t>
            </a:r>
            <a:r>
              <a:rPr lang="en-US" sz="2000" dirty="0" smtClean="0"/>
              <a:t>TM </a:t>
            </a:r>
            <a:r>
              <a:rPr lang="en-US" sz="2000" dirty="0"/>
              <a:t>can recognize a single language and there are </a:t>
            </a:r>
            <a:r>
              <a:rPr lang="en-US" sz="2000" dirty="0" smtClean="0"/>
              <a:t>more languages 	than TMs</a:t>
            </a:r>
            <a:r>
              <a:rPr lang="en-US" sz="2000" dirty="0"/>
              <a:t>, </a:t>
            </a:r>
            <a:r>
              <a:rPr lang="en-US" sz="2000" i="1" dirty="0"/>
              <a:t>some languages are not </a:t>
            </a:r>
            <a:r>
              <a:rPr lang="en-US" sz="2000" i="1" dirty="0" smtClean="0"/>
              <a:t>recognized </a:t>
            </a:r>
            <a:r>
              <a:rPr lang="en-US" sz="2000" i="1" dirty="0"/>
              <a:t>by </a:t>
            </a:r>
            <a:r>
              <a:rPr lang="en-US" sz="2000" i="1" dirty="0" smtClean="0"/>
              <a:t>any TM.</a:t>
            </a:r>
            <a:r>
              <a:rPr lang="en-US" sz="2000" dirty="0" smtClean="0"/>
              <a:t> These languages 	are</a:t>
            </a:r>
            <a:r>
              <a:rPr lang="en-US" sz="2000" b="1" dirty="0" smtClean="0">
                <a:solidFill>
                  <a:schemeClr val="accent1"/>
                </a:solidFill>
              </a:rPr>
              <a:t> Turing-Unrecognizable</a:t>
            </a:r>
            <a:r>
              <a:rPr lang="en-US" sz="2000" dirty="0" smtClean="0"/>
              <a:t>. 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We </a:t>
            </a:r>
            <a:r>
              <a:rPr lang="en-US" sz="2000" dirty="0"/>
              <a:t>need only to show that </a:t>
            </a:r>
            <a:endParaRPr lang="en-US" sz="2000" dirty="0" smtClean="0"/>
          </a:p>
          <a:p>
            <a:pPr marL="891540" lvl="2" indent="-342900">
              <a:spcBef>
                <a:spcPts val="1800"/>
              </a:spcBef>
              <a:buFont typeface="+mj-lt"/>
              <a:buAutoNum type="alphaLcParenR"/>
            </a:pPr>
            <a:r>
              <a:rPr lang="en-US" sz="1800" dirty="0" smtClean="0"/>
              <a:t>the </a:t>
            </a:r>
            <a:r>
              <a:rPr lang="en-US" sz="1800" dirty="0"/>
              <a:t>set of all </a:t>
            </a:r>
            <a:r>
              <a:rPr lang="en-US" sz="1800" dirty="0" smtClean="0"/>
              <a:t>TMs </a:t>
            </a:r>
            <a:r>
              <a:rPr lang="en-US" sz="1800" dirty="0"/>
              <a:t>is </a:t>
            </a:r>
            <a:r>
              <a:rPr lang="en-US" sz="1800" b="1" i="1" dirty="0"/>
              <a:t>countable</a:t>
            </a:r>
            <a:r>
              <a:rPr lang="en-US" sz="1800" dirty="0"/>
              <a:t> </a:t>
            </a:r>
            <a:r>
              <a:rPr lang="en-US" sz="1800" dirty="0" smtClean="0"/>
              <a:t>(since each TM has an encoding into a string &lt;</a:t>
            </a:r>
            <a:r>
              <a:rPr lang="en-US" sz="1800" i="1" dirty="0" smtClean="0"/>
              <a:t>M</a:t>
            </a:r>
            <a:r>
              <a:rPr lang="en-US" sz="1800" dirty="0" smtClean="0"/>
              <a:t>&gt;), and</a:t>
            </a:r>
          </a:p>
          <a:p>
            <a:pPr marL="891540" lvl="2" indent="-342900">
              <a:spcBef>
                <a:spcPts val="1800"/>
              </a:spcBef>
              <a:buFont typeface="+mj-lt"/>
              <a:buAutoNum type="alphaLcParenR"/>
            </a:pPr>
            <a:r>
              <a:rPr lang="en-US" sz="1800" dirty="0" smtClean="0"/>
              <a:t>the set of </a:t>
            </a:r>
            <a:r>
              <a:rPr lang="en-US" sz="1800" dirty="0"/>
              <a:t>all </a:t>
            </a:r>
            <a:r>
              <a:rPr lang="en-US" sz="1800" dirty="0" smtClean="0"/>
              <a:t>languages is </a:t>
            </a:r>
            <a:r>
              <a:rPr lang="en-US" sz="1800" b="1" i="1" dirty="0" smtClean="0"/>
              <a:t>uncountable</a:t>
            </a:r>
            <a:r>
              <a:rPr lang="en-US" sz="1800" dirty="0" smtClean="0"/>
              <a:t> (since a set of all </a:t>
            </a:r>
            <a:r>
              <a:rPr lang="en-US" sz="1800" i="1" dirty="0" smtClean="0"/>
              <a:t>infinite binary sequence </a:t>
            </a:r>
            <a:r>
              <a:rPr lang="en-US" sz="1800" dirty="0" smtClean="0"/>
              <a:t>is 	      		uncountable based on the </a:t>
            </a:r>
            <a:r>
              <a:rPr lang="en-US" sz="1800" dirty="0" smtClean="0">
                <a:solidFill>
                  <a:schemeClr val="accent1"/>
                </a:solidFill>
              </a:rPr>
              <a:t>characteristic sequence </a:t>
            </a:r>
            <a:r>
              <a:rPr lang="en-US" sz="1800" dirty="0" smtClean="0"/>
              <a:t>of </a:t>
            </a:r>
            <a:r>
              <a:rPr lang="en-US" sz="1800" i="1" dirty="0" smtClean="0"/>
              <a:t>A</a:t>
            </a:r>
            <a:r>
              <a:rPr lang="en-US" sz="1800" dirty="0" smtClean="0"/>
              <a:t>) </a:t>
            </a:r>
            <a:endParaRPr lang="en-US" sz="1800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2452" y="375303"/>
            <a:ext cx="3906129" cy="954093"/>
          </a:xfrm>
        </p:spPr>
        <p:txBody>
          <a:bodyPr/>
          <a:lstStyle/>
          <a:p>
            <a:r>
              <a:rPr lang="en-US" dirty="0" smtClean="0"/>
              <a:t>Decidability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40400"/>
            <a:ext cx="10355036" cy="3586771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chemeClr val="accent2"/>
                </a:solidFill>
              </a:rPr>
              <a:t>Solving a problem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Requires constructing a TM that always returns an answer (i.e., never loops 	on input)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If it can be done: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The </a:t>
            </a:r>
            <a:r>
              <a:rPr lang="en-US" sz="1800" dirty="0" smtClean="0">
                <a:solidFill>
                  <a:schemeClr val="accent2"/>
                </a:solidFill>
              </a:rPr>
              <a:t>problem </a:t>
            </a:r>
            <a:r>
              <a:rPr lang="en-US" sz="1800" dirty="0" smtClean="0"/>
              <a:t>is </a:t>
            </a:r>
            <a:r>
              <a:rPr lang="en-US" sz="1800" b="1" dirty="0" smtClean="0"/>
              <a:t>solvable</a:t>
            </a:r>
            <a:r>
              <a:rPr lang="en-US" sz="1800" dirty="0" smtClean="0"/>
              <a:t> (or decidable)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>
                <a:solidFill>
                  <a:schemeClr val="accent2"/>
                </a:solidFill>
              </a:rPr>
              <a:t>TM</a:t>
            </a:r>
            <a:r>
              <a:rPr lang="en-US" sz="1800" dirty="0" smtClean="0"/>
              <a:t> that achieves this goal is called </a:t>
            </a:r>
            <a:r>
              <a:rPr lang="en-US" sz="1800" b="1" dirty="0" smtClean="0"/>
              <a:t>decider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The </a:t>
            </a:r>
            <a:r>
              <a:rPr lang="en-US" sz="1800" dirty="0" smtClean="0">
                <a:solidFill>
                  <a:schemeClr val="accent2"/>
                </a:solidFill>
              </a:rPr>
              <a:t>language</a:t>
            </a:r>
            <a:r>
              <a:rPr lang="en-US" sz="1800" dirty="0" smtClean="0"/>
              <a:t> of such TM is a decidable language (or </a:t>
            </a:r>
            <a:r>
              <a:rPr lang="en-US" sz="1800" b="1" dirty="0" smtClean="0"/>
              <a:t>recursive</a:t>
            </a:r>
            <a:r>
              <a:rPr lang="en-US" sz="1800" dirty="0" smtClean="0"/>
              <a:t>, or Turing decidable)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04" y="313636"/>
            <a:ext cx="3688080" cy="845696"/>
          </a:xfrm>
        </p:spPr>
        <p:txBody>
          <a:bodyPr/>
          <a:lstStyle/>
          <a:p>
            <a:r>
              <a:rPr lang="en-US" dirty="0" smtClean="0"/>
              <a:t>Insolvability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413802"/>
            <a:ext cx="10673443" cy="520743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Why worry about identifying problems that cannot be solved?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If a problem is algorithmically unsolvable, we must think of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Simplified/altered versions of the problem , or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Approximation of a solution </a:t>
            </a:r>
          </a:p>
          <a:p>
            <a:pPr lvl="2">
              <a:spcBef>
                <a:spcPts val="1800"/>
              </a:spcBef>
            </a:pPr>
            <a:r>
              <a:rPr lang="en-US" sz="1800" u="sng" dirty="0" smtClean="0"/>
              <a:t>Examples</a:t>
            </a:r>
            <a:r>
              <a:rPr lang="en-US" sz="1800" dirty="0" smtClean="0"/>
              <a:t>. Inherently ambiguous CFGs, identical CFGs, halting problem, web queries </a:t>
            </a:r>
          </a:p>
          <a:p>
            <a:pPr>
              <a:spcBef>
                <a:spcPts val="2400"/>
              </a:spcBef>
            </a:pPr>
            <a:r>
              <a:rPr lang="en-US" sz="2200" dirty="0">
                <a:solidFill>
                  <a:schemeClr val="accent2"/>
                </a:solidFill>
              </a:rPr>
              <a:t>Why bother with solvable vs unsolvable problems?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To become aware of capabilities and limitations of computers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Exercise creativity in finding solutions to problems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Explore a different perspective on computation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065" y="494880"/>
            <a:ext cx="11268222" cy="8485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Decidable Problems of Regular Languages - DFA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732" y="1603715"/>
            <a:ext cx="10058400" cy="3601331"/>
          </a:xfrm>
        </p:spPr>
        <p:txBody>
          <a:bodyPr/>
          <a:lstStyle/>
          <a:p>
            <a:r>
              <a:rPr lang="en-US" sz="2400" dirty="0" smtClean="0"/>
              <a:t>Acceptance problem: </a:t>
            </a:r>
          </a:p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Does a deterministic FA </a:t>
            </a:r>
            <a:r>
              <a:rPr lang="en-US" sz="2400" i="1" dirty="0" smtClean="0">
                <a:solidFill>
                  <a:schemeClr val="accent2"/>
                </a:solidFill>
              </a:rPr>
              <a:t>D</a:t>
            </a:r>
            <a:r>
              <a:rPr lang="en-US" sz="2400" dirty="0" smtClean="0">
                <a:solidFill>
                  <a:schemeClr val="accent2"/>
                </a:solidFill>
              </a:rPr>
              <a:t> accept a given string </a:t>
            </a:r>
            <a:r>
              <a:rPr lang="en-US" sz="2400" i="1" dirty="0" smtClean="0">
                <a:solidFill>
                  <a:schemeClr val="accent2"/>
                </a:solidFill>
              </a:rPr>
              <a:t>w</a:t>
            </a:r>
            <a:r>
              <a:rPr lang="en-US" sz="2400" dirty="0" smtClean="0">
                <a:solidFill>
                  <a:schemeClr val="accent2"/>
                </a:solidFill>
              </a:rPr>
              <a:t>?</a:t>
            </a:r>
          </a:p>
          <a:p>
            <a:pPr lvl="1"/>
            <a:r>
              <a:rPr lang="en-US" sz="2000" dirty="0" smtClean="0"/>
              <a:t>This is a decidable problems since we can </a:t>
            </a:r>
            <a:r>
              <a:rPr lang="en-US" sz="2000" i="1" dirty="0" smtClean="0"/>
              <a:t>always</a:t>
            </a:r>
            <a:r>
              <a:rPr lang="en-US" sz="2000" dirty="0" smtClean="0"/>
              <a:t> answer </a:t>
            </a:r>
            <a:r>
              <a:rPr lang="en-US" sz="2000" b="1" dirty="0" smtClean="0"/>
              <a:t>Yes</a:t>
            </a:r>
            <a:r>
              <a:rPr lang="en-US" sz="2000" dirty="0" smtClean="0"/>
              <a:t> or </a:t>
            </a:r>
            <a:r>
              <a:rPr lang="en-US" sz="2000" b="1" dirty="0" smtClean="0"/>
              <a:t>No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But… how do we show (i.e., proof) that the problem is decidable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Step 1: Define the language corresponding to the decision problem using an 	    encoding method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Step 2: Show that the language is decidable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17" y="245553"/>
            <a:ext cx="11000935" cy="8204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Decidable Problems of Regular Languages - DFA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5479" y="1092613"/>
                <a:ext cx="10058400" cy="3931920"/>
              </a:xfrm>
            </p:spPr>
            <p:txBody>
              <a:bodyPr/>
              <a:lstStyle/>
              <a:p>
                <a:r>
                  <a:rPr lang="en-US" sz="2000" dirty="0" smtClean="0"/>
                  <a:t>Defining the problem in terms of an encoding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1800" b="1" dirty="0" smtClean="0"/>
                  <a:t>A</a:t>
                </a:r>
                <a:r>
                  <a:rPr lang="en-US" sz="1800" b="1" baseline="-25000" dirty="0" smtClean="0"/>
                  <a:t>DFA</a:t>
                </a:r>
                <a:r>
                  <a:rPr lang="en-US" sz="1800" dirty="0" smtClean="0"/>
                  <a:t>= { &lt; </a:t>
                </a:r>
                <a:r>
                  <a:rPr lang="en-US" sz="1800" i="1" dirty="0" smtClean="0"/>
                  <a:t>D</a:t>
                </a:r>
                <a:r>
                  <a:rPr lang="en-US" sz="1800" dirty="0" smtClean="0"/>
                  <a:t>, </a:t>
                </a:r>
                <a:r>
                  <a:rPr lang="en-US" sz="1800" i="1" dirty="0" smtClean="0"/>
                  <a:t>w </a:t>
                </a:r>
                <a:r>
                  <a:rPr lang="en-US" sz="1800" dirty="0" smtClean="0"/>
                  <a:t>&gt;| </a:t>
                </a:r>
                <a:r>
                  <a:rPr lang="en-US" sz="1800" i="1" dirty="0" smtClean="0"/>
                  <a:t>D</a:t>
                </a:r>
                <a:r>
                  <a:rPr lang="en-US" sz="1800" dirty="0" smtClean="0"/>
                  <a:t> is a DFA that accepts input string </a:t>
                </a:r>
                <a:r>
                  <a:rPr lang="en-US" sz="1800" i="1" dirty="0" smtClean="0"/>
                  <a:t>w </a:t>
                </a:r>
                <a:r>
                  <a:rPr lang="en-US" sz="1800" dirty="0" smtClean="0"/>
                  <a:t>}</a:t>
                </a:r>
              </a:p>
              <a:p>
                <a:pPr lvl="2">
                  <a:spcBef>
                    <a:spcPts val="1500"/>
                  </a:spcBef>
                </a:pPr>
                <a:r>
                  <a:rPr lang="en-US" sz="1600" dirty="0" smtClean="0"/>
                  <a:t>&lt; </a:t>
                </a:r>
                <a:r>
                  <a:rPr lang="en-US" sz="1600" i="1" dirty="0" smtClean="0"/>
                  <a:t>D</a:t>
                </a:r>
                <a:r>
                  <a:rPr lang="en-US" sz="1600" dirty="0" smtClean="0"/>
                  <a:t>, </a:t>
                </a:r>
                <a:r>
                  <a:rPr lang="en-US" sz="1600" i="1" dirty="0" smtClean="0"/>
                  <a:t>w </a:t>
                </a:r>
                <a:r>
                  <a:rPr lang="en-US" sz="1600" dirty="0" smtClean="0"/>
                  <a:t>&gt; </a:t>
                </a:r>
                <a:r>
                  <a:rPr lang="en-US" sz="1600" dirty="0"/>
                  <a:t>is a string that </a:t>
                </a:r>
                <a:r>
                  <a:rPr lang="en-US" sz="1600" dirty="0" smtClean="0"/>
                  <a:t>encodes </a:t>
                </a:r>
                <a:r>
                  <a:rPr lang="en-US" sz="1600" dirty="0"/>
                  <a:t>both </a:t>
                </a:r>
                <a:r>
                  <a:rPr lang="en-US" sz="1600" i="1" dirty="0"/>
                  <a:t>D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w</a:t>
                </a:r>
              </a:p>
              <a:p>
                <a:pPr lvl="2">
                  <a:spcBef>
                    <a:spcPts val="1500"/>
                  </a:spcBef>
                </a:pPr>
                <a:r>
                  <a:rPr lang="en-US" sz="1600" dirty="0" smtClean="0"/>
                  <a:t>Basically, the language A</a:t>
                </a:r>
                <a:r>
                  <a:rPr lang="en-US" sz="1600" baseline="-25000" dirty="0" smtClean="0"/>
                  <a:t>DFA</a:t>
                </a:r>
                <a:r>
                  <a:rPr lang="en-US" sz="1600" dirty="0" smtClean="0"/>
                  <a:t> contains all the encodings of </a:t>
                </a:r>
                <a:r>
                  <a:rPr lang="en-US" sz="1600" i="1" dirty="0" smtClean="0"/>
                  <a:t>D</a:t>
                </a:r>
                <a:r>
                  <a:rPr lang="en-US" sz="1600" dirty="0" smtClean="0"/>
                  <a:t> and </a:t>
                </a:r>
                <a:r>
                  <a:rPr lang="en-US" sz="1600" i="1" dirty="0" smtClean="0"/>
                  <a:t>w</a:t>
                </a:r>
                <a:r>
                  <a:rPr lang="en-US" sz="1600" dirty="0" smtClean="0"/>
                  <a:t>, such that </a:t>
                </a:r>
                <a:r>
                  <a:rPr lang="en-US" sz="1600" i="1" dirty="0" smtClean="0"/>
                  <a:t>D</a:t>
                </a:r>
                <a:r>
                  <a:rPr lang="en-US" sz="1600" dirty="0" smtClean="0"/>
                  <a:t> accepts </a:t>
                </a:r>
                <a:r>
                  <a:rPr lang="en-US" sz="1600" i="1" dirty="0" smtClean="0"/>
                  <a:t>w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1800" dirty="0" smtClean="0"/>
                  <a:t>Encoding:</a:t>
                </a:r>
                <a:endParaRPr lang="en-US" dirty="0" smtClean="0"/>
              </a:p>
              <a:p>
                <a:pPr lvl="2">
                  <a:spcBef>
                    <a:spcPts val="1500"/>
                  </a:spcBef>
                </a:pPr>
                <a:r>
                  <a:rPr lang="en-US" sz="1600" dirty="0" smtClean="0"/>
                  <a:t>List all the elements in the formal description of a DFA: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pPr lvl="2">
                  <a:spcBef>
                    <a:spcPts val="1500"/>
                  </a:spcBef>
                </a:pPr>
                <a:r>
                  <a:rPr lang="en-US" sz="1600" dirty="0" smtClean="0"/>
                  <a:t>Use “#” and “,” as delimiters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000" u="sng" dirty="0" smtClean="0"/>
                  <a:t>Example</a:t>
                </a:r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479" y="1092613"/>
                <a:ext cx="10058400" cy="3931920"/>
              </a:xfrm>
              <a:blipFill rotWithShape="1">
                <a:blip r:embed="rId2"/>
                <a:stretch>
                  <a:fillRect l="-485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85489" y="4758206"/>
            <a:ext cx="10787414" cy="1873799"/>
            <a:chOff x="985489" y="4758206"/>
            <a:chExt cx="10787414" cy="1873799"/>
          </a:xfrm>
        </p:grpSpPr>
        <p:sp>
          <p:nvSpPr>
            <p:cNvPr id="16" name="TextBox 15"/>
            <p:cNvSpPr txBox="1"/>
            <p:nvPr/>
          </p:nvSpPr>
          <p:spPr>
            <a:xfrm>
              <a:off x="3898669" y="4758206"/>
              <a:ext cx="2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</a:t>
              </a:r>
              <a:endParaRPr lang="en-US" i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85489" y="4785825"/>
              <a:ext cx="10787414" cy="1846180"/>
              <a:chOff x="985489" y="4785825"/>
              <a:chExt cx="10787414" cy="184618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14888" y="5218991"/>
                <a:ext cx="387275" cy="5701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545655" y="5218991"/>
                <a:ext cx="387275" cy="5701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4" idx="7"/>
                <a:endCxn id="5" idx="1"/>
              </p:cNvCxnSpPr>
              <p:nvPr/>
            </p:nvCxnSpPr>
            <p:spPr>
              <a:xfrm>
                <a:off x="2445448" y="5302488"/>
                <a:ext cx="115692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3"/>
                <a:endCxn id="4" idx="5"/>
              </p:cNvCxnSpPr>
              <p:nvPr/>
            </p:nvCxnSpPr>
            <p:spPr>
              <a:xfrm flipH="1">
                <a:off x="2445448" y="5705649"/>
                <a:ext cx="115692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/>
              <p:nvPr/>
            </p:nvSpPr>
            <p:spPr>
              <a:xfrm rot="17073096">
                <a:off x="2076908" y="5064840"/>
                <a:ext cx="311361" cy="363196"/>
              </a:xfrm>
              <a:prstGeom prst="arc">
                <a:avLst>
                  <a:gd name="adj1" fmla="val 12356756"/>
                  <a:gd name="adj2" fmla="val 4293879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20497078">
                <a:off x="3770216" y="5043739"/>
                <a:ext cx="311361" cy="363196"/>
              </a:xfrm>
              <a:prstGeom prst="arc">
                <a:avLst>
                  <a:gd name="adj1" fmla="val 12197595"/>
                  <a:gd name="adj2" fmla="val 672922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26550" y="4785825"/>
                <a:ext cx="214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a</a:t>
                </a:r>
                <a:endParaRPr lang="en-US" i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00503" y="4888693"/>
                <a:ext cx="214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</a:t>
                </a:r>
                <a:endParaRPr lang="en-US" i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00502" y="5695250"/>
                <a:ext cx="214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</a:t>
                </a:r>
                <a:endParaRPr lang="en-US" i="1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149771" y="5251735"/>
                <a:ext cx="329135" cy="501252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2337" y="5292201"/>
                <a:ext cx="790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DFA: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5489" y="6153701"/>
                <a:ext cx="1516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String: </a:t>
                </a:r>
                <a:r>
                  <a:rPr lang="en-US" i="1" dirty="0" err="1" smtClean="0"/>
                  <a:t>abb</a:t>
                </a:r>
                <a:endParaRPr lang="en-US" i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94276" y="5317695"/>
                <a:ext cx="68786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&lt; </a:t>
                </a:r>
                <a:r>
                  <a:rPr lang="en-US" sz="1600" i="1" dirty="0" smtClean="0"/>
                  <a:t>D</a:t>
                </a:r>
                <a:r>
                  <a:rPr lang="en-US" sz="1600" dirty="0" smtClean="0"/>
                  <a:t>, </a:t>
                </a:r>
                <a:r>
                  <a:rPr lang="en-US" sz="1600" i="1" dirty="0" smtClean="0"/>
                  <a:t>w</a:t>
                </a:r>
                <a:r>
                  <a:rPr lang="en-US" sz="1600" dirty="0" smtClean="0"/>
                  <a:t> &gt; = #p, </a:t>
                </a:r>
                <a:r>
                  <a:rPr lang="en-US" sz="1600" dirty="0" err="1" smtClean="0"/>
                  <a:t>q#a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b#p</a:t>
                </a:r>
                <a:r>
                  <a:rPr lang="en-US" sz="1600" dirty="0" smtClean="0"/>
                  <a:t>, a, </a:t>
                </a:r>
                <a:r>
                  <a:rPr lang="en-US" sz="1600" dirty="0" err="1" smtClean="0"/>
                  <a:t>p#p</a:t>
                </a:r>
                <a:r>
                  <a:rPr lang="en-US" sz="1600" dirty="0" smtClean="0"/>
                  <a:t>, b, </a:t>
                </a:r>
                <a:r>
                  <a:rPr lang="en-US" sz="1600" dirty="0" err="1" smtClean="0"/>
                  <a:t>q#q</a:t>
                </a:r>
                <a:r>
                  <a:rPr lang="en-US" sz="1600" dirty="0" smtClean="0"/>
                  <a:t>, a, </a:t>
                </a:r>
                <a:r>
                  <a:rPr lang="en-US" sz="1600" dirty="0" err="1" smtClean="0"/>
                  <a:t>q#q</a:t>
                </a:r>
                <a:r>
                  <a:rPr lang="en-US" sz="1600" dirty="0" smtClean="0"/>
                  <a:t>, b, </a:t>
                </a:r>
                <a:r>
                  <a:rPr lang="en-US" sz="1600" dirty="0" err="1" smtClean="0"/>
                  <a:t>p#p#p</a:t>
                </a:r>
                <a:r>
                  <a:rPr lang="en-US" sz="1600" dirty="0" smtClean="0"/>
                  <a:t>##</a:t>
                </a:r>
                <a:r>
                  <a:rPr lang="en-US" sz="1600" dirty="0" err="1" smtClean="0"/>
                  <a:t>abb</a:t>
                </a:r>
                <a:r>
                  <a:rPr lang="en-US" sz="1600" dirty="0" smtClean="0"/>
                  <a:t>#</a:t>
                </a:r>
                <a:endParaRPr lang="en-US" sz="1600" dirty="0"/>
              </a:p>
            </p:txBody>
          </p:sp>
          <p:sp>
            <p:nvSpPr>
              <p:cNvPr id="26" name="Right Brace 25"/>
              <p:cNvSpPr/>
              <p:nvPr/>
            </p:nvSpPr>
            <p:spPr>
              <a:xfrm>
                <a:off x="4406113" y="5051844"/>
                <a:ext cx="310442" cy="1580161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49281" y="5749839"/>
                <a:ext cx="67358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#</a:t>
                </a:r>
                <a:r>
                  <a:rPr lang="en-US" sz="1600" dirty="0" err="1" smtClean="0"/>
                  <a:t>Q#symbols#trans</a:t>
                </a:r>
                <a:r>
                  <a:rPr lang="en-US" sz="1600" dirty="0"/>
                  <a:t>. </a:t>
                </a:r>
                <a:r>
                  <a:rPr lang="en-US" sz="1600" dirty="0" smtClean="0"/>
                  <a:t>p </a:t>
                </a:r>
                <a:r>
                  <a:rPr lang="en-US" sz="1600" dirty="0"/>
                  <a:t>to </a:t>
                </a:r>
                <a:r>
                  <a:rPr lang="en-US" sz="1600" dirty="0" err="1"/>
                  <a:t>p#trans</a:t>
                </a:r>
                <a:r>
                  <a:rPr lang="en-US" sz="1600" dirty="0"/>
                  <a:t>. </a:t>
                </a:r>
                <a:r>
                  <a:rPr lang="en-US" sz="1600" dirty="0" smtClean="0"/>
                  <a:t>p </a:t>
                </a:r>
                <a:r>
                  <a:rPr lang="en-US" sz="1600" dirty="0"/>
                  <a:t>to </a:t>
                </a:r>
                <a:r>
                  <a:rPr lang="en-US" sz="1600" dirty="0" err="1"/>
                  <a:t>q#trans</a:t>
                </a:r>
                <a:r>
                  <a:rPr lang="en-US" sz="1600" dirty="0"/>
                  <a:t>. </a:t>
                </a:r>
                <a:r>
                  <a:rPr lang="en-US" sz="1600" dirty="0" smtClean="0"/>
                  <a:t>q </a:t>
                </a:r>
                <a:r>
                  <a:rPr lang="en-US" sz="1600" dirty="0"/>
                  <a:t>to </a:t>
                </a:r>
                <a:r>
                  <a:rPr lang="en-US" sz="1600" dirty="0" err="1"/>
                  <a:t>q#trans</a:t>
                </a:r>
                <a:r>
                  <a:rPr lang="en-US" sz="1600" dirty="0"/>
                  <a:t>. </a:t>
                </a:r>
                <a:r>
                  <a:rPr lang="en-US" sz="1600" dirty="0" smtClean="0"/>
                  <a:t>q to 	p#q</a:t>
                </a:r>
                <a:r>
                  <a:rPr lang="en-US" sz="700" dirty="0" smtClean="0"/>
                  <a:t>0</a:t>
                </a:r>
                <a:r>
                  <a:rPr lang="en-US" sz="1600" dirty="0" smtClean="0"/>
                  <a:t>#F</a:t>
                </a:r>
                <a:r>
                  <a:rPr lang="en-US" sz="1600" dirty="0"/>
                  <a:t>##w#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98693" y="5301367"/>
                <a:ext cx="412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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4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17" y="403438"/>
            <a:ext cx="11032173" cy="75714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Decidable Problems of Regular Languages - DFA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36414"/>
            <a:ext cx="10058400" cy="490926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2000" dirty="0" smtClean="0"/>
              <a:t>Showing </a:t>
            </a:r>
            <a:r>
              <a:rPr lang="en-US" sz="2000" b="1" i="1" dirty="0" smtClean="0"/>
              <a:t>A</a:t>
            </a:r>
            <a:r>
              <a:rPr lang="en-US" sz="2000" b="1" baseline="-25000" dirty="0" smtClean="0"/>
              <a:t>DFA </a:t>
            </a:r>
            <a:r>
              <a:rPr lang="en-US" sz="2000" dirty="0" smtClean="0"/>
              <a:t>is decidable by constructing a decider T for </a:t>
            </a:r>
            <a:r>
              <a:rPr lang="en-US" sz="2000" i="1" dirty="0" smtClean="0"/>
              <a:t>A</a:t>
            </a:r>
            <a:r>
              <a:rPr lang="en-US" sz="2000" baseline="-25000" dirty="0" smtClean="0"/>
              <a:t>DFA </a:t>
            </a:r>
            <a:r>
              <a:rPr lang="en-US" sz="2000" dirty="0" smtClean="0"/>
              <a:t>(</a:t>
            </a:r>
            <a:r>
              <a:rPr lang="en-US" sz="2000" b="1" dirty="0" smtClean="0"/>
              <a:t>Theorem 4.1</a:t>
            </a:r>
            <a:r>
              <a:rPr lang="en-US" sz="2000" dirty="0" smtClean="0"/>
              <a:t>)</a:t>
            </a:r>
            <a:endParaRPr lang="en-US" sz="2000" baseline="-25000" dirty="0" smtClean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  <a:p>
            <a:pPr marL="274320" lvl="1" indent="0">
              <a:buNone/>
            </a:pPr>
            <a:endParaRPr lang="en-US" baseline="-25000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Since </a:t>
            </a:r>
            <a:r>
              <a:rPr lang="en-US" i="1" dirty="0" smtClean="0"/>
              <a:t>D</a:t>
            </a:r>
            <a:r>
              <a:rPr lang="en-US" dirty="0" smtClean="0"/>
              <a:t> is a DFA, it </a:t>
            </a:r>
            <a:r>
              <a:rPr lang="en-US" b="1" dirty="0" smtClean="0"/>
              <a:t>halts</a:t>
            </a:r>
            <a:r>
              <a:rPr lang="en-US" dirty="0" smtClean="0"/>
              <a:t> </a:t>
            </a:r>
            <a:r>
              <a:rPr lang="en-US" b="1" dirty="0" smtClean="0"/>
              <a:t>on every input</a:t>
            </a:r>
            <a:r>
              <a:rPr lang="en-US" dirty="0" smtClean="0"/>
              <a:t>, then </a:t>
            </a:r>
            <a:r>
              <a:rPr lang="en-US" i="1" dirty="0" smtClean="0"/>
              <a:t>T</a:t>
            </a:r>
            <a:r>
              <a:rPr lang="en-US" b="1" i="1" dirty="0" smtClean="0"/>
              <a:t> </a:t>
            </a:r>
            <a:r>
              <a:rPr lang="en-US" b="1" dirty="0" smtClean="0"/>
              <a:t>halts on every input</a:t>
            </a:r>
            <a:r>
              <a:rPr lang="en-US" dirty="0" smtClean="0"/>
              <a:t>. Therefore, T is a </a:t>
            </a:r>
            <a:r>
              <a:rPr lang="en-US" i="1" dirty="0" smtClean="0"/>
              <a:t>decider</a:t>
            </a:r>
            <a:r>
              <a:rPr lang="en-US" dirty="0" smtClean="0"/>
              <a:t> and 	</a:t>
            </a:r>
            <a:r>
              <a:rPr lang="en-US" i="1" dirty="0" smtClean="0"/>
              <a:t>A</a:t>
            </a:r>
            <a:r>
              <a:rPr lang="en-US" baseline="-25000" dirty="0" smtClean="0"/>
              <a:t>DFA</a:t>
            </a:r>
            <a:r>
              <a:rPr lang="en-US" dirty="0" smtClean="0"/>
              <a:t> is </a:t>
            </a:r>
            <a:r>
              <a:rPr lang="en-US" i="1" dirty="0" smtClean="0"/>
              <a:t>decidable</a:t>
            </a:r>
            <a:r>
              <a:rPr lang="en-US" dirty="0" smtClean="0"/>
              <a:t>. Finally, we can conclude the DFA acceptance problem is solvable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2380" y="1997661"/>
            <a:ext cx="5149328" cy="3293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on input string &lt; </a:t>
            </a:r>
            <a:r>
              <a:rPr lang="en-US" sz="1600" i="1" dirty="0" smtClean="0"/>
              <a:t>D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</a:t>
            </a:r>
          </a:p>
          <a:p>
            <a:r>
              <a:rPr lang="en-US" sz="1600" i="1" dirty="0"/>
              <a:t>T</a:t>
            </a:r>
            <a:r>
              <a:rPr lang="en-US" sz="1600" dirty="0"/>
              <a:t> checks whether &lt; </a:t>
            </a:r>
            <a:r>
              <a:rPr lang="en-US" sz="1600" i="1" dirty="0" smtClean="0"/>
              <a:t>D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 is a valid encoding of a </a:t>
            </a:r>
            <a:r>
              <a:rPr lang="en-US" sz="1600" dirty="0" smtClean="0"/>
              <a:t>	DFA </a:t>
            </a:r>
            <a:r>
              <a:rPr lang="en-US" sz="1600" dirty="0"/>
              <a:t>and a </a:t>
            </a:r>
            <a:r>
              <a:rPr lang="en-US" sz="1600" dirty="0" smtClean="0"/>
              <a:t>string </a:t>
            </a:r>
            <a:r>
              <a:rPr lang="en-US" sz="1600" i="1" dirty="0" smtClean="0"/>
              <a:t>w</a:t>
            </a:r>
            <a:endParaRPr lang="en-US" sz="1600" i="1" dirty="0"/>
          </a:p>
          <a:p>
            <a:r>
              <a:rPr lang="en-US" sz="1600" dirty="0"/>
              <a:t>if invalid then</a:t>
            </a:r>
          </a:p>
          <a:p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rejects &lt; </a:t>
            </a:r>
            <a:r>
              <a:rPr lang="en-US" sz="1600" i="1" dirty="0" smtClean="0"/>
              <a:t>D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 smtClean="0"/>
              <a:t>	</a:t>
            </a:r>
            <a:r>
              <a:rPr lang="en-US" sz="1600" i="1" dirty="0" smtClean="0"/>
              <a:t>T </a:t>
            </a:r>
            <a:r>
              <a:rPr lang="en-US" sz="1600" dirty="0"/>
              <a:t>simulates </a:t>
            </a:r>
            <a:r>
              <a:rPr lang="en-US" sz="1600" i="1" dirty="0"/>
              <a:t>D</a:t>
            </a:r>
            <a:r>
              <a:rPr lang="en-US" sz="1600" dirty="0"/>
              <a:t> on string </a:t>
            </a:r>
            <a:r>
              <a:rPr lang="en-US" sz="1600" i="1" dirty="0"/>
              <a:t>w</a:t>
            </a:r>
          </a:p>
          <a:p>
            <a:pPr lvl="1"/>
            <a:r>
              <a:rPr lang="en-US" sz="1600" dirty="0"/>
              <a:t>if </a:t>
            </a:r>
            <a:r>
              <a:rPr lang="en-US" sz="1600" i="1" dirty="0"/>
              <a:t>D</a:t>
            </a:r>
            <a:r>
              <a:rPr lang="en-US" sz="1600" dirty="0"/>
              <a:t> accepts string </a:t>
            </a:r>
            <a:r>
              <a:rPr lang="en-US" sz="1600" i="1" dirty="0"/>
              <a:t>w</a:t>
            </a:r>
            <a:r>
              <a:rPr lang="en-US" sz="1600" dirty="0"/>
              <a:t> then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accepts &lt; </a:t>
            </a:r>
            <a:r>
              <a:rPr lang="en-US" sz="1600" i="1" dirty="0" smtClean="0"/>
              <a:t>D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/>
              <a:t>else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i="1" dirty="0" smtClean="0"/>
              <a:t>T</a:t>
            </a:r>
            <a:r>
              <a:rPr lang="en-US" sz="1600" dirty="0" smtClean="0"/>
              <a:t> </a:t>
            </a:r>
            <a:r>
              <a:rPr lang="en-US" sz="1600" dirty="0"/>
              <a:t>rejects &lt; </a:t>
            </a:r>
            <a:r>
              <a:rPr lang="en-US" sz="1600" i="1" dirty="0" smtClean="0"/>
              <a:t>D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/>
              <a:t>end if</a:t>
            </a:r>
          </a:p>
          <a:p>
            <a:r>
              <a:rPr lang="en-US" sz="1600" dirty="0"/>
              <a:t>end if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21292" y="2859435"/>
            <a:ext cx="432457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TM </a:t>
            </a:r>
            <a:r>
              <a:rPr lang="en-US" sz="1600" i="1" dirty="0" smtClean="0"/>
              <a:t>M</a:t>
            </a:r>
            <a:r>
              <a:rPr lang="en-US" sz="1600" dirty="0" smtClean="0"/>
              <a:t> = On input &lt; </a:t>
            </a:r>
            <a:r>
              <a:rPr lang="en-US" sz="1600" i="1" dirty="0" smtClean="0"/>
              <a:t>D</a:t>
            </a:r>
            <a:r>
              <a:rPr lang="en-US" sz="1600" dirty="0" smtClean="0"/>
              <a:t>, </a:t>
            </a:r>
            <a:r>
              <a:rPr lang="en-US" sz="1600" i="1" dirty="0" smtClean="0"/>
              <a:t>w </a:t>
            </a:r>
            <a:r>
              <a:rPr lang="en-US" sz="1600" dirty="0" smtClean="0"/>
              <a:t>&gt;, where  </a:t>
            </a:r>
            <a:r>
              <a:rPr lang="en-US" sz="1600" i="1" dirty="0" smtClean="0"/>
              <a:t>D</a:t>
            </a:r>
            <a:r>
              <a:rPr lang="en-US" sz="1600" dirty="0" smtClean="0"/>
              <a:t> is an 	DFA and </a:t>
            </a:r>
            <a:r>
              <a:rPr lang="en-US" sz="1600" i="1" dirty="0" smtClean="0"/>
              <a:t>w</a:t>
            </a:r>
            <a:r>
              <a:rPr lang="en-US" sz="1600" dirty="0" smtClean="0"/>
              <a:t> is 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Simulate </a:t>
            </a:r>
            <a:r>
              <a:rPr lang="en-US" sz="1600" i="1" dirty="0" smtClean="0"/>
              <a:t>D</a:t>
            </a:r>
            <a:r>
              <a:rPr lang="en-US" sz="1600" dirty="0" smtClean="0"/>
              <a:t> on input </a:t>
            </a:r>
            <a:r>
              <a:rPr lang="en-US" sz="1600" i="1" dirty="0" smtClean="0"/>
              <a:t>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If the simulation ends in an accept state, </a:t>
            </a:r>
            <a:r>
              <a:rPr lang="en-US" sz="1600" i="1" dirty="0" smtClean="0"/>
              <a:t>accept</a:t>
            </a:r>
            <a:r>
              <a:rPr lang="en-US" sz="1600" dirty="0" smtClean="0"/>
              <a:t>. If it ends in a non-accepting state, </a:t>
            </a:r>
            <a:r>
              <a:rPr lang="en-US" sz="1600" i="1" dirty="0" smtClean="0"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6" y="459710"/>
            <a:ext cx="11125200" cy="7852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Decidable Problems of Regular Languages - NFA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584" y="1350500"/>
            <a:ext cx="10058400" cy="49115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Decision Problem: Does an NFA </a:t>
            </a:r>
            <a:r>
              <a:rPr lang="en-US" sz="2000" i="1" dirty="0" smtClean="0"/>
              <a:t>N</a:t>
            </a:r>
            <a:r>
              <a:rPr lang="en-US" sz="2000" dirty="0" smtClean="0"/>
              <a:t> accept a string </a:t>
            </a:r>
            <a:r>
              <a:rPr lang="en-US" sz="2000" i="1" dirty="0" smtClean="0"/>
              <a:t>w</a:t>
            </a:r>
            <a:r>
              <a:rPr lang="en-US" sz="2000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en-US" sz="2000" dirty="0" smtClean="0"/>
              <a:t>The corresponding language is: </a:t>
            </a:r>
            <a:r>
              <a:rPr lang="en-US" sz="2000" b="1" i="1" dirty="0" smtClean="0"/>
              <a:t>A</a:t>
            </a:r>
            <a:r>
              <a:rPr lang="en-US" sz="2000" b="1" baseline="-25000" dirty="0" smtClean="0"/>
              <a:t>NFA </a:t>
            </a:r>
            <a:r>
              <a:rPr lang="en-US" sz="2000" dirty="0" smtClean="0"/>
              <a:t>= { &lt;</a:t>
            </a:r>
            <a:r>
              <a:rPr lang="en-US" sz="2000" i="1" dirty="0" smtClean="0"/>
              <a:t>N</a:t>
            </a:r>
            <a:r>
              <a:rPr lang="en-US" sz="2000" dirty="0" smtClean="0"/>
              <a:t>, </a:t>
            </a:r>
            <a:r>
              <a:rPr lang="en-US" sz="2000" i="1" dirty="0" smtClean="0"/>
              <a:t>w</a:t>
            </a:r>
            <a:r>
              <a:rPr lang="en-US" sz="2000" dirty="0" smtClean="0"/>
              <a:t>&gt;| </a:t>
            </a:r>
            <a:r>
              <a:rPr lang="en-US" sz="2000" i="1" dirty="0" smtClean="0"/>
              <a:t>N</a:t>
            </a:r>
            <a:r>
              <a:rPr lang="en-US" sz="2000" dirty="0" smtClean="0"/>
              <a:t> is a NFA that accepts input 	string </a:t>
            </a:r>
            <a:r>
              <a:rPr lang="en-US" sz="2000" i="1" dirty="0" smtClean="0"/>
              <a:t>w </a:t>
            </a:r>
            <a:r>
              <a:rPr lang="en-US" sz="2000" dirty="0" smtClean="0"/>
              <a:t>}</a:t>
            </a:r>
          </a:p>
          <a:p>
            <a:pPr>
              <a:spcBef>
                <a:spcPts val="2400"/>
              </a:spcBef>
            </a:pPr>
            <a:r>
              <a:rPr lang="en-US" sz="2000" b="1" i="1" dirty="0" smtClean="0"/>
              <a:t>A</a:t>
            </a:r>
            <a:r>
              <a:rPr lang="en-US" sz="2000" b="1" baseline="-25000" dirty="0" smtClean="0"/>
              <a:t>NFA </a:t>
            </a:r>
            <a:r>
              <a:rPr lang="en-US" sz="2000" dirty="0" smtClean="0"/>
              <a:t> is decidable </a:t>
            </a:r>
            <a:r>
              <a:rPr lang="en-US" sz="2000" dirty="0"/>
              <a:t>(</a:t>
            </a:r>
            <a:r>
              <a:rPr lang="en-US" sz="2000" b="1" dirty="0"/>
              <a:t>Theorem </a:t>
            </a:r>
            <a:r>
              <a:rPr lang="en-US" sz="2000" b="1" dirty="0" smtClean="0"/>
              <a:t>4.2</a:t>
            </a:r>
            <a:r>
              <a:rPr lang="en-US" sz="2000" dirty="0" smtClean="0"/>
              <a:t>), but simulating NFA </a:t>
            </a:r>
            <a:r>
              <a:rPr lang="en-US" sz="2000" i="1" dirty="0" smtClean="0"/>
              <a:t>N</a:t>
            </a:r>
            <a:r>
              <a:rPr lang="en-US" sz="2000" dirty="0" smtClean="0"/>
              <a:t> on a TM is not possible, 	since it might not halt on every input</a:t>
            </a:r>
          </a:p>
          <a:p>
            <a:pPr lvl="1">
              <a:spcBef>
                <a:spcPts val="1800"/>
              </a:spcBef>
            </a:pPr>
            <a:r>
              <a:rPr lang="en-US" sz="1800" u="sng" dirty="0" smtClean="0"/>
              <a:t>Example</a:t>
            </a:r>
            <a:r>
              <a:rPr lang="en-US" sz="1800" dirty="0" smtClean="0"/>
              <a:t>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To prove </a:t>
            </a:r>
            <a:r>
              <a:rPr lang="en-US" sz="2000" b="1" i="1" dirty="0"/>
              <a:t>A</a:t>
            </a:r>
            <a:r>
              <a:rPr lang="en-US" sz="2000" b="1" baseline="-25000" dirty="0"/>
              <a:t>NFA </a:t>
            </a:r>
            <a:r>
              <a:rPr lang="en-US" sz="2000" b="1" baseline="-25000" dirty="0" smtClean="0"/>
              <a:t> </a:t>
            </a:r>
            <a:r>
              <a:rPr lang="en-US" sz="2000" dirty="0" smtClean="0"/>
              <a:t>is decidable, the decider needs to first </a:t>
            </a:r>
            <a:r>
              <a:rPr lang="en-US" sz="2000" i="1" dirty="0" smtClean="0"/>
              <a:t>convert </a:t>
            </a:r>
            <a:r>
              <a:rPr lang="en-US" sz="2000" dirty="0" smtClean="0"/>
              <a:t>the NFA to a DFA 	and then </a:t>
            </a:r>
            <a:r>
              <a:rPr lang="en-US" sz="2000" i="1" dirty="0" smtClean="0"/>
              <a:t>simulate</a:t>
            </a:r>
            <a:r>
              <a:rPr lang="en-US" sz="2000" dirty="0" smtClean="0"/>
              <a:t> the DFA on </a:t>
            </a:r>
            <a:r>
              <a:rPr lang="en-US" sz="2000" i="1" dirty="0" smtClean="0"/>
              <a:t>w</a:t>
            </a:r>
            <a:endParaRPr lang="en-US" sz="20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057495" y="3941272"/>
            <a:ext cx="4006514" cy="1147998"/>
            <a:chOff x="3129007" y="3612960"/>
            <a:chExt cx="4006514" cy="1147998"/>
          </a:xfrm>
        </p:grpSpPr>
        <p:sp>
          <p:nvSpPr>
            <p:cNvPr id="4" name="Oval 3"/>
            <p:cNvSpPr/>
            <p:nvPr/>
          </p:nvSpPr>
          <p:spPr>
            <a:xfrm>
              <a:off x="3368655" y="3885186"/>
              <a:ext cx="387275" cy="570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165508" y="3890921"/>
              <a:ext cx="387275" cy="570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7"/>
              <a:endCxn id="5" idx="1"/>
            </p:cNvCxnSpPr>
            <p:nvPr/>
          </p:nvCxnSpPr>
          <p:spPr>
            <a:xfrm>
              <a:off x="3699215" y="3968683"/>
              <a:ext cx="1523008" cy="57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4" idx="5"/>
            </p:cNvCxnSpPr>
            <p:nvPr/>
          </p:nvCxnSpPr>
          <p:spPr>
            <a:xfrm flipH="1" flipV="1">
              <a:off x="3699215" y="4371844"/>
              <a:ext cx="1523008" cy="57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50514" y="3795835"/>
              <a:ext cx="214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</a:t>
              </a:r>
              <a:endParaRPr 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46391" y="3612960"/>
                  <a:ext cx="2145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391" y="3612960"/>
                  <a:ext cx="21454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273699" y="4391626"/>
                  <a:ext cx="2145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699" y="4391626"/>
                  <a:ext cx="21454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6748246" y="3910231"/>
              <a:ext cx="387275" cy="570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129" y="3942975"/>
              <a:ext cx="329135" cy="501252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567323" y="4163357"/>
              <a:ext cx="1195463" cy="17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129007" y="4168385"/>
              <a:ext cx="233602" cy="17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82" y="473778"/>
            <a:ext cx="11047828" cy="87671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Decidable Problems of Regular Languages - NFA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794"/>
            <a:ext cx="10058400" cy="3931920"/>
          </a:xfrm>
        </p:spPr>
        <p:txBody>
          <a:bodyPr>
            <a:normAutofit/>
          </a:bodyPr>
          <a:lstStyle/>
          <a:p>
            <a:r>
              <a:rPr lang="en-US" u="sng" dirty="0" smtClean="0"/>
              <a:t>Proof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41176" y="2482172"/>
            <a:ext cx="6085244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TM </a:t>
            </a:r>
            <a:r>
              <a:rPr lang="en-US" sz="1600" i="1" dirty="0" smtClean="0"/>
              <a:t>T</a:t>
            </a:r>
            <a:r>
              <a:rPr lang="en-US" sz="1600" dirty="0" smtClean="0"/>
              <a:t> = On input &lt;</a:t>
            </a:r>
            <a:r>
              <a:rPr lang="en-US" sz="1600" i="1" dirty="0" smtClean="0"/>
              <a:t>N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&gt;, where </a:t>
            </a:r>
            <a:r>
              <a:rPr lang="en-US" sz="1600" i="1" dirty="0" smtClean="0"/>
              <a:t>N</a:t>
            </a:r>
            <a:r>
              <a:rPr lang="en-US" sz="1600" dirty="0" smtClean="0"/>
              <a:t> is an NFA and </a:t>
            </a:r>
            <a:r>
              <a:rPr lang="en-US" sz="1600" i="1" dirty="0" smtClean="0"/>
              <a:t>w</a:t>
            </a:r>
            <a:r>
              <a:rPr lang="en-US" sz="1600" dirty="0" smtClean="0"/>
              <a:t> is 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Convert </a:t>
            </a:r>
            <a:r>
              <a:rPr lang="en-US" sz="1600" i="1" dirty="0" smtClean="0"/>
              <a:t>N</a:t>
            </a:r>
            <a:r>
              <a:rPr lang="en-US" sz="1600" dirty="0" smtClean="0"/>
              <a:t> to an equivalent DFA </a:t>
            </a:r>
            <a:r>
              <a:rPr lang="en-US" sz="1600" i="1" dirty="0" smtClean="0"/>
              <a:t>D</a:t>
            </a:r>
            <a:r>
              <a:rPr lang="en-US" sz="1600" dirty="0" smtClean="0"/>
              <a:t>, using Theorem 1.39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Run TM </a:t>
            </a:r>
            <a:r>
              <a:rPr lang="en-US" sz="1600" i="1" dirty="0" smtClean="0"/>
              <a:t>M</a:t>
            </a:r>
            <a:r>
              <a:rPr lang="en-US" sz="1600" dirty="0" smtClean="0"/>
              <a:t> from Theorem 4.1 on input &lt;</a:t>
            </a:r>
            <a:r>
              <a:rPr lang="en-US" sz="1600" i="1" dirty="0" smtClean="0"/>
              <a:t>D</a:t>
            </a:r>
            <a:r>
              <a:rPr lang="en-US" sz="1600" dirty="0" smtClean="0"/>
              <a:t>, </a:t>
            </a:r>
            <a:r>
              <a:rPr lang="en-US" sz="1600" i="1" dirty="0" smtClean="0"/>
              <a:t>w</a:t>
            </a:r>
            <a:r>
              <a:rPr lang="en-US" sz="16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It </a:t>
            </a:r>
            <a:r>
              <a:rPr lang="en-US" sz="1600" i="1" dirty="0" smtClean="0"/>
              <a:t>M</a:t>
            </a:r>
            <a:r>
              <a:rPr lang="en-US" sz="1600" dirty="0" smtClean="0"/>
              <a:t> accepts, </a:t>
            </a:r>
            <a:r>
              <a:rPr lang="en-US" sz="1600" i="1" dirty="0" smtClean="0"/>
              <a:t>accept</a:t>
            </a:r>
            <a:r>
              <a:rPr lang="en-US" sz="1600" dirty="0" smtClean="0"/>
              <a:t>, otherwise, </a:t>
            </a:r>
            <a:r>
              <a:rPr lang="en-US" sz="1600" i="1" dirty="0" smtClean="0"/>
              <a:t>reject</a:t>
            </a:r>
          </a:p>
        </p:txBody>
      </p:sp>
      <p:sp>
        <p:nvSpPr>
          <p:cNvPr id="6" name="Bent Arrow 5"/>
          <p:cNvSpPr/>
          <p:nvPr/>
        </p:nvSpPr>
        <p:spPr>
          <a:xfrm>
            <a:off x="1606474" y="3020780"/>
            <a:ext cx="634701" cy="13716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1680" y="4298199"/>
            <a:ext cx="782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Theorem 4.1 states that “</a:t>
            </a:r>
            <a:r>
              <a:rPr lang="en-US" i="1" dirty="0" smtClean="0"/>
              <a:t>A</a:t>
            </a:r>
            <a:r>
              <a:rPr lang="en-US" baseline="-25000" dirty="0" smtClean="0"/>
              <a:t>DFA</a:t>
            </a:r>
            <a:r>
              <a:rPr lang="en-US" dirty="0" smtClean="0"/>
              <a:t> is a decidable language”</a:t>
            </a:r>
          </a:p>
          <a:p>
            <a:endParaRPr lang="en-US" dirty="0" smtClean="0"/>
          </a:p>
          <a:p>
            <a:r>
              <a:rPr lang="en-US" dirty="0" smtClean="0"/>
              <a:t>Running TM </a:t>
            </a:r>
            <a:r>
              <a:rPr lang="en-US" i="1" dirty="0" smtClean="0"/>
              <a:t>M</a:t>
            </a:r>
            <a:r>
              <a:rPr lang="en-US" dirty="0" smtClean="0"/>
              <a:t> in step 2 means incorporating </a:t>
            </a:r>
            <a:r>
              <a:rPr lang="en-US" i="1" dirty="0" smtClean="0"/>
              <a:t>M</a:t>
            </a:r>
            <a:r>
              <a:rPr lang="en-US" dirty="0" smtClean="0"/>
              <a:t> into the design of </a:t>
            </a:r>
            <a:r>
              <a:rPr lang="en-US" i="1" dirty="0" smtClean="0"/>
              <a:t>N</a:t>
            </a:r>
            <a:r>
              <a:rPr lang="en-US" dirty="0" smtClean="0"/>
              <a:t> 	as a sub-procedure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29054</TotalTime>
  <Words>3134</Words>
  <Application>Microsoft Office PowerPoint</Application>
  <PresentationFormat>Widescreen</PresentationFormat>
  <Paragraphs>342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Cambria Math</vt:lpstr>
      <vt:lpstr>Century Gothic</vt:lpstr>
      <vt:lpstr>Courier New</vt:lpstr>
      <vt:lpstr>Garamond</vt:lpstr>
      <vt:lpstr>Monotype Sorts</vt:lpstr>
      <vt:lpstr>Symbol</vt:lpstr>
      <vt:lpstr>Savon</vt:lpstr>
      <vt:lpstr>Chapter 4</vt:lpstr>
      <vt:lpstr>Decidability</vt:lpstr>
      <vt:lpstr>Decidability</vt:lpstr>
      <vt:lpstr>Insolvability</vt:lpstr>
      <vt:lpstr>Decidable Problems of Regular Languages - DFA</vt:lpstr>
      <vt:lpstr>Decidable Problems of Regular Languages - DFA</vt:lpstr>
      <vt:lpstr>Decidable Problems of Regular Languages - DFA</vt:lpstr>
      <vt:lpstr>Decidable Problems of Regular Languages - NFA</vt:lpstr>
      <vt:lpstr>Decidable Problems of Regular Languages - NFA</vt:lpstr>
      <vt:lpstr>Decidable Problems of Regular Languages – RE</vt:lpstr>
      <vt:lpstr>Decidable Problems of Regular Languages – Emptiness</vt:lpstr>
      <vt:lpstr>Decidable Problems of Regular Languages – Equivalence</vt:lpstr>
      <vt:lpstr>Decidable Problems of Context-Free  Languages – CFG</vt:lpstr>
      <vt:lpstr>Decidable Problems of Context-Free  Languages – CFG</vt:lpstr>
      <vt:lpstr>Decidable Problems of CFLs – Emptiness</vt:lpstr>
      <vt:lpstr>Decidable Problems of CFLs – Emptiness</vt:lpstr>
      <vt:lpstr>Decidable Problems of CFLs</vt:lpstr>
      <vt:lpstr>Decidable Problems of CFLs – Equivalence</vt:lpstr>
      <vt:lpstr>Undecidability</vt:lpstr>
      <vt:lpstr>Undecidability</vt:lpstr>
      <vt:lpstr>Universal Turing Machine</vt:lpstr>
      <vt:lpstr>Relationship Among Classes of Languages</vt:lpstr>
      <vt:lpstr>Turing-Recognizable Languages</vt:lpstr>
      <vt:lpstr>Decidable &amp; Turing-Recognizable Languages</vt:lpstr>
      <vt:lpstr>Decidable Languages</vt:lpstr>
      <vt:lpstr>Decidable vs Turing-Recognizable Languages</vt:lpstr>
      <vt:lpstr>Turing-Unrecognizable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Sole Pera</dc:creator>
  <cp:lastModifiedBy>Dennis Ng</cp:lastModifiedBy>
  <cp:revision>417</cp:revision>
  <cp:lastPrinted>2018-03-16T21:53:51Z</cp:lastPrinted>
  <dcterms:created xsi:type="dcterms:W3CDTF">2014-08-28T18:56:56Z</dcterms:created>
  <dcterms:modified xsi:type="dcterms:W3CDTF">2020-03-17T22:48:27Z</dcterms:modified>
</cp:coreProperties>
</file>