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28"/>
  </p:notesMasterIdLst>
  <p:sldIdLst>
    <p:sldId id="256" r:id="rId2"/>
    <p:sldId id="267" r:id="rId3"/>
    <p:sldId id="324" r:id="rId4"/>
    <p:sldId id="311" r:id="rId5"/>
    <p:sldId id="327" r:id="rId6"/>
    <p:sldId id="328" r:id="rId7"/>
    <p:sldId id="325" r:id="rId8"/>
    <p:sldId id="309" r:id="rId9"/>
    <p:sldId id="332" r:id="rId10"/>
    <p:sldId id="334" r:id="rId11"/>
    <p:sldId id="333" r:id="rId12"/>
    <p:sldId id="337" r:id="rId13"/>
    <p:sldId id="338" r:id="rId14"/>
    <p:sldId id="339" r:id="rId15"/>
    <p:sldId id="340" r:id="rId16"/>
    <p:sldId id="341" r:id="rId17"/>
    <p:sldId id="329" r:id="rId18"/>
    <p:sldId id="317" r:id="rId19"/>
    <p:sldId id="336" r:id="rId20"/>
    <p:sldId id="335" r:id="rId21"/>
    <p:sldId id="318" r:id="rId22"/>
    <p:sldId id="321" r:id="rId23"/>
    <p:sldId id="319" r:id="rId24"/>
    <p:sldId id="320" r:id="rId25"/>
    <p:sldId id="323" r:id="rId26"/>
    <p:sldId id="331" r:id="rId2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4701" autoAdjust="0"/>
  </p:normalViewPr>
  <p:slideViewPr>
    <p:cSldViewPr snapToGrid="0">
      <p:cViewPr varScale="1">
        <p:scale>
          <a:sx n="126" d="100"/>
          <a:sy n="126" d="100"/>
        </p:scale>
        <p:origin x="61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D2EE4F-619F-4BE8-A815-2C2B5E97C12E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44C197C-7274-44BE-B23F-B77262C01D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5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197C-7274-44BE-B23F-B77262C01DA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0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C469460-801C-4163-BB9F-25692EE6CC88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FFE7-BA73-4190-9D8B-FA54A066E20B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8D8-1DAE-4B31-8395-7E6663CF1AB4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03C-91C5-4456-A3FC-08A8C7FDD36D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8610CC-BBE2-4F33-8D7E-7599941D50FA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6863-7A5F-4181-BEF8-46579D32724A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BC4A-4849-4600-8686-A886F32C32EF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4B4-F863-4B88-A5A1-181D1992215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AE79-2633-4807-920D-EC0CE0E8E76E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4132-361A-4C34-B537-24C609635B3F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4E57AC3-C721-42B4-A5EF-FB4E1A1E44B3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C323BF-AF74-47A7-884F-8B25FA56BC3B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Reducibility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95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21" y="301470"/>
            <a:ext cx="9277350" cy="835142"/>
          </a:xfrm>
        </p:spPr>
        <p:txBody>
          <a:bodyPr>
            <a:normAutofit/>
          </a:bodyPr>
          <a:lstStyle/>
          <a:p>
            <a:r>
              <a:rPr lang="en-US" sz="4400" dirty="0"/>
              <a:t>Solving Problems </a:t>
            </a:r>
            <a:r>
              <a:rPr lang="en-US" sz="4400" dirty="0" smtClean="0"/>
              <a:t>Using </a:t>
            </a:r>
            <a:r>
              <a:rPr lang="en-US" sz="4400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1" y="1232808"/>
            <a:ext cx="10058400" cy="141450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000" dirty="0" smtClean="0"/>
              <a:t>Is the problem of determining whether a TM accepts empty set </a:t>
            </a:r>
            <a:r>
              <a:rPr lang="en-US" sz="2000" i="1" dirty="0" smtClean="0"/>
              <a:t>decidable</a:t>
            </a:r>
            <a:r>
              <a:rPr lang="en-US" sz="2000" dirty="0" smtClean="0"/>
              <a:t>, i.e., 	</a:t>
            </a:r>
            <a:r>
              <a:rPr lang="en-US" i="1" dirty="0" smtClean="0"/>
              <a:t>E</a:t>
            </a:r>
            <a:r>
              <a:rPr lang="en-US" sz="1800" baseline="-25000" dirty="0" smtClean="0"/>
              <a:t>TM  </a:t>
            </a:r>
            <a:r>
              <a:rPr lang="en-US" sz="1800" dirty="0" smtClean="0"/>
              <a:t>= { &lt; </a:t>
            </a:r>
            <a:r>
              <a:rPr lang="en-US" sz="1800" i="1" dirty="0" smtClean="0"/>
              <a:t>M </a:t>
            </a:r>
            <a:r>
              <a:rPr lang="en-US" sz="1800" dirty="0" smtClean="0"/>
              <a:t>&gt;| </a:t>
            </a:r>
            <a:r>
              <a:rPr lang="en-US" sz="1800" i="1" dirty="0" smtClean="0"/>
              <a:t>M</a:t>
            </a:r>
            <a:r>
              <a:rPr lang="en-US" sz="1800" dirty="0" smtClean="0"/>
              <a:t> is a TM and L(</a:t>
            </a:r>
            <a:r>
              <a:rPr lang="en-US" sz="1800" i="1" dirty="0" smtClean="0"/>
              <a:t>M</a:t>
            </a:r>
            <a:r>
              <a:rPr lang="en-US" sz="1800" dirty="0" smtClean="0"/>
              <a:t>)</a:t>
            </a:r>
            <a:r>
              <a:rPr lang="en-US" sz="1800" i="1" dirty="0" smtClean="0"/>
              <a:t> = </a:t>
            </a:r>
            <a:r>
              <a:rPr lang="en-US" sz="1800" dirty="0" smtClean="0">
                <a:sym typeface="Symbol"/>
              </a:rPr>
              <a:t> </a:t>
            </a:r>
            <a:r>
              <a:rPr lang="en-US" sz="1800" dirty="0" smtClean="0"/>
              <a:t>}?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Hierarchical Structure of the Simulated TMs: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28946" y="4470962"/>
            <a:ext cx="2279650" cy="923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57471" y="4061387"/>
            <a:ext cx="2859405" cy="1352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00246" y="3651812"/>
            <a:ext cx="3940810" cy="1743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019271" y="3175562"/>
            <a:ext cx="4236085" cy="2238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7" name="Text Box 12"/>
          <p:cNvSpPr txBox="1"/>
          <p:nvPr/>
        </p:nvSpPr>
        <p:spPr>
          <a:xfrm>
            <a:off x="7981796" y="2822450"/>
            <a:ext cx="1133475" cy="4476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96793" y="47482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89042" y="408977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132860" y="36495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46905" y="32600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992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508" y="316034"/>
            <a:ext cx="9277350" cy="835142"/>
          </a:xfrm>
        </p:spPr>
        <p:txBody>
          <a:bodyPr>
            <a:normAutofit/>
          </a:bodyPr>
          <a:lstStyle/>
          <a:p>
            <a:r>
              <a:rPr lang="en-US" sz="4400" dirty="0"/>
              <a:t>Solving Problems </a:t>
            </a:r>
            <a:r>
              <a:rPr lang="en-US" sz="4400" dirty="0" smtClean="0"/>
              <a:t>Using </a:t>
            </a:r>
            <a:r>
              <a:rPr lang="en-US" sz="4400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232807"/>
            <a:ext cx="10472107" cy="2683585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000" dirty="0" smtClean="0"/>
              <a:t>Is the problem of determining whether a given TM recognizes a regular language</a:t>
            </a:r>
            <a:r>
              <a:rPr lang="en-US" sz="1800" dirty="0" smtClean="0"/>
              <a:t>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i="1" dirty="0" smtClean="0"/>
              <a:t>REGULAR</a:t>
            </a:r>
            <a:r>
              <a:rPr lang="en-US" baseline="-25000" dirty="0" smtClean="0"/>
              <a:t>TM </a:t>
            </a:r>
            <a:r>
              <a:rPr lang="en-US" dirty="0" smtClean="0"/>
              <a:t> = { &lt;</a:t>
            </a:r>
            <a:r>
              <a:rPr lang="en-US" i="1" dirty="0" smtClean="0"/>
              <a:t>M</a:t>
            </a:r>
            <a:r>
              <a:rPr lang="en-US" dirty="0" smtClean="0"/>
              <a:t>&gt; | </a:t>
            </a:r>
            <a:r>
              <a:rPr lang="en-US" i="1" dirty="0" smtClean="0"/>
              <a:t>M</a:t>
            </a:r>
            <a:r>
              <a:rPr lang="en-US" dirty="0" smtClean="0"/>
              <a:t> is a TM and L(</a:t>
            </a:r>
            <a:r>
              <a:rPr lang="en-US" i="1" dirty="0" smtClean="0"/>
              <a:t>M</a:t>
            </a:r>
            <a:r>
              <a:rPr lang="en-US" dirty="0" smtClean="0"/>
              <a:t>) is a regular language }</a:t>
            </a:r>
            <a:endParaRPr lang="en-US" sz="1800" dirty="0" smtClean="0"/>
          </a:p>
          <a:p>
            <a:pPr lvl="1">
              <a:spcBef>
                <a:spcPts val="1800"/>
              </a:spcBef>
            </a:pPr>
            <a:r>
              <a:rPr lang="en-US" sz="1800" u="sng" dirty="0" smtClean="0"/>
              <a:t>Theorem 5.3</a:t>
            </a:r>
            <a:r>
              <a:rPr lang="en-US" sz="1800" dirty="0" smtClean="0"/>
              <a:t>.  </a:t>
            </a:r>
            <a:r>
              <a:rPr lang="en-US" sz="1800" i="1" dirty="0" smtClean="0"/>
              <a:t>REGULAR</a:t>
            </a:r>
            <a:r>
              <a:rPr lang="en-US" sz="1800" baseline="-25000" dirty="0" smtClean="0"/>
              <a:t>TM </a:t>
            </a:r>
            <a:r>
              <a:rPr lang="en-US" sz="1800" dirty="0" smtClean="0"/>
              <a:t>is </a:t>
            </a:r>
            <a:r>
              <a:rPr lang="en-US" sz="1800" u="sng" dirty="0" smtClean="0"/>
              <a:t>undecidable</a:t>
            </a:r>
            <a:r>
              <a:rPr lang="en-US" sz="1800" dirty="0" smtClean="0"/>
              <a:t>.</a:t>
            </a:r>
            <a:endParaRPr lang="en-US" sz="1800" u="sng" dirty="0" smtClean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Proof. Let </a:t>
            </a:r>
            <a:r>
              <a:rPr lang="en-US" sz="1800" i="1" dirty="0" smtClean="0"/>
              <a:t>REGULAR</a:t>
            </a:r>
            <a:r>
              <a:rPr lang="en-US" sz="1800" baseline="-25000" dirty="0" smtClean="0"/>
              <a:t>TM </a:t>
            </a:r>
            <a:r>
              <a:rPr lang="en-US" sz="1800" dirty="0" smtClean="0"/>
              <a:t>be decidable &amp; show that </a:t>
            </a:r>
            <a:r>
              <a:rPr lang="en-US" sz="1800" i="1" dirty="0"/>
              <a:t>A</a:t>
            </a:r>
            <a:r>
              <a:rPr lang="en-US" sz="1800" baseline="-25000" dirty="0" smtClean="0"/>
              <a:t>TM </a:t>
            </a:r>
            <a:r>
              <a:rPr lang="en-US" sz="1800" dirty="0"/>
              <a:t>is </a:t>
            </a:r>
            <a:r>
              <a:rPr lang="en-US" sz="1800" dirty="0" smtClean="0"/>
              <a:t>decidable (reduction from </a:t>
            </a:r>
            <a:r>
              <a:rPr lang="en-US" sz="1800" i="1" dirty="0"/>
              <a:t>A</a:t>
            </a:r>
            <a:r>
              <a:rPr lang="en-US" sz="1800" baseline="-25000" dirty="0" smtClean="0"/>
              <a:t>TM </a:t>
            </a:r>
            <a:r>
              <a:rPr lang="en-US" sz="1800" dirty="0"/>
              <a:t>to </a:t>
            </a:r>
            <a:r>
              <a:rPr lang="en-US" sz="1800" dirty="0" smtClean="0"/>
              <a:t>	</a:t>
            </a:r>
            <a:r>
              <a:rPr lang="en-US" sz="1800" i="1" dirty="0" smtClean="0"/>
              <a:t>REGULAR</a:t>
            </a:r>
            <a:r>
              <a:rPr lang="en-US" sz="1800" baseline="-25000" dirty="0" smtClean="0"/>
              <a:t>TM</a:t>
            </a:r>
            <a:r>
              <a:rPr lang="en-US" sz="1800" dirty="0"/>
              <a:t>). Let </a:t>
            </a:r>
            <a:r>
              <a:rPr lang="en-US" sz="1800" dirty="0" smtClean="0"/>
              <a:t>TM </a:t>
            </a:r>
            <a:r>
              <a:rPr lang="en-US" sz="1800" i="1" dirty="0" smtClean="0"/>
              <a:t>R </a:t>
            </a:r>
            <a:r>
              <a:rPr lang="en-US" sz="1800" dirty="0" smtClean="0"/>
              <a:t>decide </a:t>
            </a:r>
            <a:r>
              <a:rPr lang="en-US" sz="1800" i="1" dirty="0" smtClean="0"/>
              <a:t>REGULAR</a:t>
            </a:r>
            <a:r>
              <a:rPr lang="en-US" sz="1800" baseline="-25000" dirty="0" smtClean="0"/>
              <a:t>TM </a:t>
            </a:r>
            <a:r>
              <a:rPr lang="en-US" sz="1800" dirty="0"/>
              <a:t>&amp;</a:t>
            </a:r>
            <a:r>
              <a:rPr lang="en-US" sz="1800" dirty="0" smtClean="0"/>
              <a:t> </a:t>
            </a:r>
            <a:r>
              <a:rPr lang="en-US" sz="1800" dirty="0"/>
              <a:t>use </a:t>
            </a:r>
            <a:r>
              <a:rPr lang="en-US" sz="1800" i="1" dirty="0"/>
              <a:t>R</a:t>
            </a:r>
            <a:r>
              <a:rPr lang="en-US" sz="1800" dirty="0"/>
              <a:t> to construct TM </a:t>
            </a:r>
            <a:r>
              <a:rPr lang="en-US" sz="1800" i="1" dirty="0"/>
              <a:t>S</a:t>
            </a:r>
            <a:r>
              <a:rPr lang="en-US" sz="1800" dirty="0"/>
              <a:t> that decides </a:t>
            </a:r>
            <a:r>
              <a:rPr lang="en-US" sz="1800" i="1" dirty="0"/>
              <a:t>A</a:t>
            </a:r>
            <a:r>
              <a:rPr lang="en-US" sz="1800" baseline="-25000" dirty="0"/>
              <a:t>TM</a:t>
            </a:r>
            <a:r>
              <a:rPr lang="en-US" sz="1800" dirty="0" smtClean="0"/>
              <a:t>. 	We design </a:t>
            </a:r>
            <a:r>
              <a:rPr lang="en-US" sz="1800" i="1" dirty="0" smtClean="0"/>
              <a:t>M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to recognize non-regular languages if </a:t>
            </a:r>
            <a:r>
              <a:rPr lang="en-US" sz="1800" i="1" dirty="0" smtClean="0"/>
              <a:t>M</a:t>
            </a:r>
            <a:r>
              <a:rPr lang="en-US" sz="1800" dirty="0" smtClean="0"/>
              <a:t> rejects </a:t>
            </a:r>
            <a:r>
              <a:rPr lang="en-US" sz="1800" i="1" dirty="0" smtClean="0"/>
              <a:t>w</a:t>
            </a:r>
            <a:r>
              <a:rPr lang="en-US" sz="1800" dirty="0" smtClean="0"/>
              <a:t> &amp; recognize the 	regular language </a:t>
            </a:r>
            <a:r>
              <a:rPr lang="en-US" sz="1800" dirty="0" smtClean="0">
                <a:sym typeface="Symbol" panose="05050102010706020507" pitchFamily="18" charset="2"/>
              </a:rPr>
              <a:t>* if </a:t>
            </a:r>
            <a:r>
              <a:rPr lang="en-US" sz="1800" i="1" dirty="0" smtClean="0">
                <a:sym typeface="Symbol" panose="05050102010706020507" pitchFamily="18" charset="2"/>
              </a:rPr>
              <a:t>M</a:t>
            </a:r>
            <a:r>
              <a:rPr lang="en-US" sz="1800" dirty="0" smtClean="0">
                <a:sym typeface="Symbol" panose="05050102010706020507" pitchFamily="18" charset="2"/>
              </a:rPr>
              <a:t> accepts </a:t>
            </a:r>
            <a:r>
              <a:rPr lang="en-US" sz="1800" i="1" dirty="0" smtClean="0">
                <a:sym typeface="Symbol" panose="05050102010706020507" pitchFamily="18" charset="2"/>
              </a:rPr>
              <a:t>w</a:t>
            </a:r>
            <a:r>
              <a:rPr lang="en-US" sz="1800" dirty="0" smtClean="0">
                <a:sym typeface="Symbol" panose="05050102010706020507" pitchFamily="18" charset="2"/>
              </a:rPr>
              <a:t>.</a:t>
            </a:r>
            <a:endParaRPr lang="en-US" sz="1800" i="1" dirty="0"/>
          </a:p>
        </p:txBody>
      </p:sp>
      <p:sp>
        <p:nvSpPr>
          <p:cNvPr id="5" name="Rectangle 4"/>
          <p:cNvSpPr/>
          <p:nvPr/>
        </p:nvSpPr>
        <p:spPr>
          <a:xfrm>
            <a:off x="1843078" y="3996193"/>
            <a:ext cx="8884780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Let’s assume that a TM </a:t>
            </a:r>
            <a:r>
              <a:rPr lang="en-US" sz="1600" i="1" dirty="0" smtClean="0"/>
              <a:t>R</a:t>
            </a:r>
            <a:r>
              <a:rPr lang="en-US" sz="1600" dirty="0" smtClean="0"/>
              <a:t> </a:t>
            </a:r>
            <a:r>
              <a:rPr lang="en-US" sz="1600" dirty="0"/>
              <a:t>decides </a:t>
            </a:r>
            <a:r>
              <a:rPr lang="en-US" sz="1600" i="1" dirty="0" smtClean="0"/>
              <a:t>REGULAR</a:t>
            </a:r>
            <a:r>
              <a:rPr lang="en-US" sz="1600" baseline="-25000" dirty="0" smtClean="0"/>
              <a:t>TM  </a:t>
            </a:r>
            <a:r>
              <a:rPr lang="en-US" sz="1600" dirty="0" smtClean="0"/>
              <a:t>and let’s construct a TM </a:t>
            </a:r>
            <a:r>
              <a:rPr lang="en-US" sz="1600" i="1" dirty="0" smtClean="0"/>
              <a:t>S</a:t>
            </a:r>
            <a:r>
              <a:rPr lang="en-US" sz="1600" dirty="0" smtClean="0"/>
              <a:t> to </a:t>
            </a:r>
            <a:r>
              <a:rPr lang="en-US" sz="1600" dirty="0"/>
              <a:t>decide </a:t>
            </a:r>
            <a:r>
              <a:rPr lang="en-US" sz="1600" i="1" dirty="0"/>
              <a:t>A</a:t>
            </a:r>
            <a:r>
              <a:rPr lang="en-US" sz="1600" baseline="-25000" dirty="0" smtClean="0"/>
              <a:t>TM </a:t>
            </a:r>
            <a:r>
              <a:rPr lang="en-US" sz="1600" dirty="0" smtClean="0"/>
              <a:t>: </a:t>
            </a:r>
          </a:p>
          <a:p>
            <a:r>
              <a:rPr lang="en-US" sz="1600" i="1" dirty="0" smtClean="0"/>
              <a:t>S</a:t>
            </a:r>
            <a:r>
              <a:rPr lang="en-US" sz="1600" dirty="0" smtClean="0"/>
              <a:t> = “On input &lt; </a:t>
            </a:r>
            <a:r>
              <a:rPr lang="en-US" sz="1600" i="1" dirty="0" smtClean="0"/>
              <a:t>M</a:t>
            </a:r>
            <a:r>
              <a:rPr lang="en-US" sz="1600" dirty="0" smtClean="0"/>
              <a:t>, </a:t>
            </a:r>
            <a:r>
              <a:rPr lang="en-US" sz="1600" i="1" dirty="0" smtClean="0"/>
              <a:t>w </a:t>
            </a:r>
            <a:r>
              <a:rPr lang="en-US" sz="1600" dirty="0" smtClean="0"/>
              <a:t>&gt;, where </a:t>
            </a:r>
            <a:r>
              <a:rPr lang="en-US" sz="1600" i="1" dirty="0"/>
              <a:t>M </a:t>
            </a:r>
            <a:r>
              <a:rPr lang="en-US" sz="1600" dirty="0" smtClean="0"/>
              <a:t>is a TM and </a:t>
            </a:r>
            <a:r>
              <a:rPr lang="en-US" sz="1600" i="1" dirty="0" smtClean="0"/>
              <a:t>w</a:t>
            </a:r>
            <a:r>
              <a:rPr lang="en-US" sz="1600" dirty="0" smtClean="0"/>
              <a:t> is a string:</a:t>
            </a:r>
            <a:endParaRPr lang="en-US" sz="1600" i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Construct the following TM </a:t>
            </a:r>
            <a:r>
              <a:rPr lang="en-US" sz="1600" i="1" dirty="0" smtClean="0"/>
              <a:t>M</a:t>
            </a:r>
            <a:r>
              <a:rPr lang="en-US" sz="1600" baseline="-25000" dirty="0" smtClean="0"/>
              <a:t>2</a:t>
            </a:r>
          </a:p>
          <a:p>
            <a:pPr lvl="1"/>
            <a:r>
              <a:rPr lang="en-US" sz="1600" baseline="-25000" dirty="0"/>
              <a:t> </a:t>
            </a:r>
            <a:r>
              <a:rPr lang="en-US" sz="1600" baseline="-25000" dirty="0" smtClean="0"/>
              <a:t>          </a:t>
            </a:r>
            <a:r>
              <a:rPr lang="en-US" sz="1600" i="1" dirty="0" smtClean="0"/>
              <a:t>M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= “On input </a:t>
            </a:r>
            <a:r>
              <a:rPr lang="en-US" sz="1600" i="1" dirty="0" smtClean="0"/>
              <a:t>x</a:t>
            </a:r>
            <a:r>
              <a:rPr lang="en-US" sz="1600" dirty="0" smtClean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 smtClean="0"/>
              <a:t>x</a:t>
            </a:r>
            <a:r>
              <a:rPr lang="en-US" sz="1600" dirty="0" smtClean="0"/>
              <a:t> has the form 0</a:t>
            </a:r>
            <a:r>
              <a:rPr lang="en-US" sz="1600" i="1" baseline="30000" dirty="0" smtClean="0"/>
              <a:t>n</a:t>
            </a:r>
            <a:r>
              <a:rPr lang="en-US" sz="1600" dirty="0" smtClean="0"/>
              <a:t>1</a:t>
            </a:r>
            <a:r>
              <a:rPr lang="en-US" sz="1600" i="1" baseline="30000" dirty="0" smtClean="0"/>
              <a:t>n</a:t>
            </a:r>
            <a:r>
              <a:rPr lang="en-US" sz="1600" dirty="0" smtClean="0"/>
              <a:t>, </a:t>
            </a:r>
            <a:r>
              <a:rPr lang="en-US" sz="1600" i="1" dirty="0" smtClean="0"/>
              <a:t>accept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 smtClean="0"/>
              <a:t>x</a:t>
            </a:r>
            <a:r>
              <a:rPr lang="en-US" sz="1600" dirty="0" smtClean="0"/>
              <a:t> does </a:t>
            </a:r>
            <a:r>
              <a:rPr lang="en-US" sz="1600" u="sng" dirty="0" smtClean="0"/>
              <a:t>not</a:t>
            </a:r>
            <a:r>
              <a:rPr lang="en-US" sz="1600" dirty="0" smtClean="0"/>
              <a:t> have the </a:t>
            </a:r>
            <a:r>
              <a:rPr lang="en-US" sz="1600" dirty="0"/>
              <a:t>form </a:t>
            </a:r>
            <a:r>
              <a:rPr lang="en-US" sz="1600" dirty="0" smtClean="0"/>
              <a:t>0</a:t>
            </a:r>
            <a:r>
              <a:rPr lang="en-US" sz="1600" i="1" baseline="30000" dirty="0" smtClean="0"/>
              <a:t>n</a:t>
            </a:r>
            <a:r>
              <a:rPr lang="en-US" sz="1600" dirty="0" smtClean="0"/>
              <a:t>1</a:t>
            </a:r>
            <a:r>
              <a:rPr lang="en-US" sz="1600" i="1" baseline="30000" dirty="0" smtClean="0"/>
              <a:t>n</a:t>
            </a:r>
            <a:r>
              <a:rPr lang="en-US" sz="1600" i="1" dirty="0" smtClean="0"/>
              <a:t>, </a:t>
            </a:r>
            <a:r>
              <a:rPr lang="en-US" sz="1600" dirty="0" smtClean="0"/>
              <a:t>run </a:t>
            </a:r>
            <a:r>
              <a:rPr lang="en-US" sz="1600" i="1" dirty="0" smtClean="0"/>
              <a:t>M</a:t>
            </a:r>
            <a:r>
              <a:rPr lang="en-US" sz="1600" dirty="0" smtClean="0"/>
              <a:t> on input </a:t>
            </a:r>
            <a:r>
              <a:rPr lang="en-US" sz="1600" i="1" dirty="0" smtClean="0"/>
              <a:t>w</a:t>
            </a:r>
            <a:r>
              <a:rPr lang="en-US" sz="1600" dirty="0"/>
              <a:t> </a:t>
            </a:r>
            <a:r>
              <a:rPr lang="en-US" sz="1600" dirty="0" smtClean="0"/>
              <a:t>&amp; </a:t>
            </a:r>
            <a:r>
              <a:rPr lang="en-US" sz="1600" i="1" dirty="0" smtClean="0"/>
              <a:t>accept</a:t>
            </a:r>
            <a:r>
              <a:rPr lang="en-US" sz="1600" dirty="0" smtClean="0"/>
              <a:t> if </a:t>
            </a:r>
            <a:r>
              <a:rPr lang="en-US" sz="1600" i="1" dirty="0" smtClean="0"/>
              <a:t>M</a:t>
            </a:r>
            <a:r>
              <a:rPr lang="en-US" sz="1600" dirty="0" smtClean="0"/>
              <a:t> accepts </a:t>
            </a:r>
            <a:r>
              <a:rPr lang="en-US" sz="1600" i="1" dirty="0" smtClean="0"/>
              <a:t>w</a:t>
            </a:r>
            <a:r>
              <a:rPr lang="en-US" sz="1600" dirty="0" smtClean="0"/>
              <a:t>”</a:t>
            </a:r>
            <a:endParaRPr lang="en-US" sz="1600" i="1" dirty="0" smtClean="0"/>
          </a:p>
          <a:p>
            <a:pPr marL="800100" lvl="1" indent="-342900">
              <a:buAutoNum type="arabicPeriod" startAt="2"/>
            </a:pPr>
            <a:r>
              <a:rPr lang="en-US" sz="1600" dirty="0" smtClean="0"/>
              <a:t>Run </a:t>
            </a:r>
            <a:r>
              <a:rPr lang="en-US" sz="1600" i="1" dirty="0" smtClean="0"/>
              <a:t>R</a:t>
            </a:r>
            <a:r>
              <a:rPr lang="en-US" sz="1600" dirty="0" smtClean="0"/>
              <a:t> on input &lt;</a:t>
            </a:r>
            <a:r>
              <a:rPr lang="en-US" sz="1600" i="1" dirty="0" smtClean="0"/>
              <a:t>M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&gt;</a:t>
            </a:r>
          </a:p>
          <a:p>
            <a:pPr marL="800100" lvl="1" indent="-342900">
              <a:buAutoNum type="arabicPeriod" startAt="2"/>
            </a:pPr>
            <a:r>
              <a:rPr lang="en-US" sz="1600" dirty="0" smtClean="0"/>
              <a:t>If </a:t>
            </a:r>
            <a:r>
              <a:rPr lang="en-US" sz="1600" i="1" dirty="0"/>
              <a:t>R</a:t>
            </a:r>
            <a:r>
              <a:rPr lang="en-US" sz="1600" i="1" dirty="0" smtClean="0"/>
              <a:t> </a:t>
            </a:r>
            <a:r>
              <a:rPr lang="en-US" sz="1600" dirty="0" smtClean="0"/>
              <a:t>accepts, </a:t>
            </a:r>
            <a:r>
              <a:rPr lang="en-US" sz="1600" i="1" dirty="0" smtClean="0"/>
              <a:t>accept</a:t>
            </a:r>
            <a:r>
              <a:rPr lang="en-US" sz="1600" dirty="0" smtClean="0"/>
              <a:t>; if </a:t>
            </a:r>
            <a:r>
              <a:rPr lang="en-US" sz="1600" i="1" dirty="0"/>
              <a:t>R</a:t>
            </a:r>
            <a:r>
              <a:rPr lang="en-US" sz="1600" dirty="0" smtClean="0"/>
              <a:t> rejects, </a:t>
            </a:r>
            <a:r>
              <a:rPr lang="en-US" sz="1600" i="1" dirty="0" smtClean="0"/>
              <a:t>reject</a:t>
            </a:r>
            <a:r>
              <a:rPr lang="en-US" sz="1600" dirty="0" smtClean="0"/>
              <a:t>.”</a:t>
            </a:r>
          </a:p>
          <a:p>
            <a:r>
              <a:rPr lang="en-US" sz="1600" dirty="0" smtClean="0"/>
              <a:t>Clearly, if </a:t>
            </a:r>
            <a:r>
              <a:rPr lang="en-US" sz="1600" i="1" dirty="0" smtClean="0"/>
              <a:t>R</a:t>
            </a:r>
            <a:r>
              <a:rPr lang="en-US" sz="1600" dirty="0" smtClean="0"/>
              <a:t> decides </a:t>
            </a:r>
            <a:r>
              <a:rPr lang="en-US" sz="1600" i="1" dirty="0" smtClean="0"/>
              <a:t>REGULAR</a:t>
            </a:r>
            <a:r>
              <a:rPr lang="en-US" sz="1600" baseline="-25000" dirty="0" smtClean="0"/>
              <a:t>TM</a:t>
            </a:r>
            <a:r>
              <a:rPr lang="en-US" sz="1600" dirty="0" smtClean="0"/>
              <a:t>, then </a:t>
            </a:r>
            <a:r>
              <a:rPr lang="en-US" sz="1600" i="1" dirty="0" smtClean="0"/>
              <a:t>S</a:t>
            </a:r>
            <a:r>
              <a:rPr lang="en-US" sz="1600" dirty="0" smtClean="0"/>
              <a:t> decides </a:t>
            </a:r>
            <a:r>
              <a:rPr lang="en-US" sz="1600" i="1" dirty="0" smtClean="0"/>
              <a:t>A</a:t>
            </a:r>
            <a:r>
              <a:rPr lang="en-US" sz="1600" baseline="-25000" dirty="0" smtClean="0"/>
              <a:t>TM </a:t>
            </a:r>
            <a:r>
              <a:rPr lang="en-US" sz="1600" dirty="0" smtClean="0"/>
              <a:t>, which is a contradiction, since </a:t>
            </a:r>
            <a:r>
              <a:rPr lang="en-US" sz="1600" i="1" dirty="0"/>
              <a:t>A</a:t>
            </a:r>
            <a:r>
              <a:rPr lang="en-US" sz="1600" baseline="-25000" dirty="0" smtClean="0"/>
              <a:t>TM  	</a:t>
            </a:r>
            <a:r>
              <a:rPr lang="en-US" sz="1600" dirty="0" smtClean="0"/>
              <a:t>is undecidable by Theorem 4.11. Consequently, </a:t>
            </a:r>
            <a:r>
              <a:rPr lang="en-US" sz="1600" i="1" dirty="0" smtClean="0"/>
              <a:t>REGULAR</a:t>
            </a:r>
            <a:r>
              <a:rPr lang="en-US" sz="1600" baseline="-25000" dirty="0" smtClean="0"/>
              <a:t>TM  </a:t>
            </a:r>
            <a:r>
              <a:rPr lang="en-US" sz="1600" dirty="0" smtClean="0"/>
              <a:t>is  undecidable.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508" y="316034"/>
            <a:ext cx="9277350" cy="835142"/>
          </a:xfrm>
        </p:spPr>
        <p:txBody>
          <a:bodyPr>
            <a:normAutofit/>
          </a:bodyPr>
          <a:lstStyle/>
          <a:p>
            <a:r>
              <a:rPr lang="en-US" sz="4400" dirty="0"/>
              <a:t>Solving Problems </a:t>
            </a:r>
            <a:r>
              <a:rPr lang="en-US" sz="4400" dirty="0" smtClean="0"/>
              <a:t>Using </a:t>
            </a:r>
            <a:r>
              <a:rPr lang="en-US" sz="4400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1" y="1232807"/>
            <a:ext cx="10273392" cy="2816679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000" dirty="0" smtClean="0"/>
              <a:t>Is the problem of determining whether two TMs accept the same language 	</a:t>
            </a:r>
            <a:r>
              <a:rPr lang="en-US" sz="2000" i="1" dirty="0" smtClean="0"/>
              <a:t>decidable</a:t>
            </a:r>
            <a:r>
              <a:rPr lang="en-US" sz="2000" dirty="0" smtClean="0"/>
              <a:t>, i.e., </a:t>
            </a:r>
            <a:r>
              <a:rPr lang="en-US" i="1" dirty="0" smtClean="0"/>
              <a:t>EQ</a:t>
            </a:r>
            <a:r>
              <a:rPr lang="en-US" sz="1800" baseline="-25000" dirty="0" smtClean="0"/>
              <a:t>TM  </a:t>
            </a:r>
            <a:r>
              <a:rPr lang="en-US" sz="1800" dirty="0" smtClean="0"/>
              <a:t>= { &lt; </a:t>
            </a:r>
            <a:r>
              <a:rPr lang="en-US" sz="1800" i="1" dirty="0" smtClean="0"/>
              <a:t>M</a:t>
            </a:r>
            <a:r>
              <a:rPr lang="en-US" sz="1800" baseline="-25000" dirty="0" smtClean="0"/>
              <a:t>1</a:t>
            </a:r>
            <a:r>
              <a:rPr lang="en-US" sz="1800" i="1" dirty="0" smtClean="0"/>
              <a:t>, M</a:t>
            </a:r>
            <a:r>
              <a:rPr lang="en-US" sz="1800" baseline="-25000" dirty="0" smtClean="0"/>
              <a:t>2</a:t>
            </a:r>
            <a:r>
              <a:rPr lang="en-US" sz="1800" i="1" dirty="0" smtClean="0"/>
              <a:t> </a:t>
            </a:r>
            <a:r>
              <a:rPr lang="en-US" sz="1800" dirty="0" smtClean="0"/>
              <a:t>&gt;|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sz="1800" dirty="0" smtClean="0"/>
              <a:t> &amp; </a:t>
            </a:r>
            <a:r>
              <a:rPr lang="en-US" i="1" dirty="0" smtClean="0"/>
              <a:t>M</a:t>
            </a:r>
            <a:r>
              <a:rPr lang="en-US" baseline="-25000" dirty="0" smtClean="0"/>
              <a:t>2 </a:t>
            </a:r>
            <a:r>
              <a:rPr lang="en-US" dirty="0" smtClean="0"/>
              <a:t>are</a:t>
            </a:r>
            <a:r>
              <a:rPr lang="en-US" sz="1800" dirty="0" smtClean="0"/>
              <a:t> TMs and L(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sz="1800" dirty="0" smtClean="0"/>
              <a:t>)</a:t>
            </a:r>
            <a:r>
              <a:rPr lang="en-US" sz="1800" i="1" dirty="0" smtClean="0"/>
              <a:t> = </a:t>
            </a:r>
            <a:r>
              <a:rPr lang="en-US" dirty="0" smtClean="0"/>
              <a:t>L(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smtClean="0"/>
              <a:t>}?</a:t>
            </a:r>
          </a:p>
          <a:p>
            <a:pPr lvl="1">
              <a:spcBef>
                <a:spcPts val="1800"/>
              </a:spcBef>
            </a:pPr>
            <a:r>
              <a:rPr lang="en-US" sz="1800" u="sng" dirty="0" smtClean="0"/>
              <a:t>Theorem 5.4</a:t>
            </a:r>
            <a:r>
              <a:rPr lang="en-US" sz="1800" dirty="0" smtClean="0"/>
              <a:t>.  </a:t>
            </a:r>
            <a:r>
              <a:rPr lang="en-US" sz="1800" i="1" dirty="0" smtClean="0"/>
              <a:t>EQ</a:t>
            </a:r>
            <a:r>
              <a:rPr lang="en-US" sz="1800" baseline="-25000" dirty="0" smtClean="0"/>
              <a:t>TM </a:t>
            </a:r>
            <a:r>
              <a:rPr lang="en-US" sz="1800" dirty="0" smtClean="0"/>
              <a:t>is </a:t>
            </a:r>
            <a:r>
              <a:rPr lang="en-US" sz="1800" u="sng" dirty="0" smtClean="0"/>
              <a:t>undecidable</a:t>
            </a:r>
            <a:r>
              <a:rPr lang="en-US" sz="1800" dirty="0" smtClean="0"/>
              <a:t>.</a:t>
            </a:r>
            <a:endParaRPr lang="en-US" sz="1800" u="sng" dirty="0" smtClean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Proof. Let </a:t>
            </a:r>
            <a:r>
              <a:rPr lang="en-US" sz="1800" i="1" dirty="0" smtClean="0"/>
              <a:t>EQ</a:t>
            </a:r>
            <a:r>
              <a:rPr lang="en-US" sz="1800" baseline="-25000" dirty="0" smtClean="0"/>
              <a:t>TM </a:t>
            </a:r>
            <a:r>
              <a:rPr lang="en-US" sz="1800" dirty="0" smtClean="0"/>
              <a:t>be decidable &amp; show that </a:t>
            </a:r>
            <a:r>
              <a:rPr lang="en-US" sz="1800" i="1" dirty="0"/>
              <a:t>E</a:t>
            </a:r>
            <a:r>
              <a:rPr lang="en-US" sz="1800" baseline="-25000" dirty="0" smtClean="0"/>
              <a:t>TM </a:t>
            </a:r>
            <a:r>
              <a:rPr lang="en-US" sz="1800" dirty="0"/>
              <a:t>is </a:t>
            </a:r>
            <a:r>
              <a:rPr lang="en-US" sz="1800" dirty="0" smtClean="0"/>
              <a:t>decidable (reduction from </a:t>
            </a:r>
            <a:r>
              <a:rPr lang="en-US" sz="1800" i="1" dirty="0"/>
              <a:t>E</a:t>
            </a:r>
            <a:r>
              <a:rPr lang="en-US" sz="1800" baseline="-25000" dirty="0"/>
              <a:t>TM </a:t>
            </a:r>
            <a:r>
              <a:rPr lang="en-US" sz="1800" dirty="0"/>
              <a:t>to </a:t>
            </a:r>
            <a:r>
              <a:rPr lang="en-US" sz="1800" i="1" dirty="0" smtClean="0"/>
              <a:t>EQ</a:t>
            </a:r>
            <a:r>
              <a:rPr lang="en-US" sz="1800" baseline="-25000" dirty="0" smtClean="0"/>
              <a:t>TM</a:t>
            </a:r>
            <a:r>
              <a:rPr lang="en-US" sz="1800" dirty="0" smtClean="0"/>
              <a:t>). 	Note that </a:t>
            </a:r>
            <a:r>
              <a:rPr lang="en-US" sz="1800" i="1" dirty="0" smtClean="0"/>
              <a:t>E</a:t>
            </a:r>
            <a:r>
              <a:rPr lang="en-US" sz="1800" baseline="-25000" dirty="0" smtClean="0"/>
              <a:t>TM</a:t>
            </a:r>
            <a:r>
              <a:rPr lang="en-US" sz="1800" dirty="0" smtClean="0"/>
              <a:t> is a special case of </a:t>
            </a:r>
            <a:r>
              <a:rPr lang="en-US" sz="1800" i="1" dirty="0" smtClean="0"/>
              <a:t>EQ</a:t>
            </a:r>
            <a:r>
              <a:rPr lang="en-US" sz="1800" baseline="-25000" dirty="0" smtClean="0"/>
              <a:t>TM</a:t>
            </a:r>
            <a:r>
              <a:rPr lang="en-US" sz="1800" dirty="0" smtClean="0"/>
              <a:t>, i.e., if one of the two languages of 	a TM 	is </a:t>
            </a:r>
            <a:r>
              <a:rPr lang="en-US" sz="1800" dirty="0" smtClean="0">
                <a:sym typeface="Symbol"/>
              </a:rPr>
              <a:t>, we end up with the problem of determining whether the language of 	another </a:t>
            </a:r>
            <a:r>
              <a:rPr lang="en-US" sz="1800" dirty="0">
                <a:sym typeface="Symbol"/>
              </a:rPr>
              <a:t>	</a:t>
            </a:r>
            <a:r>
              <a:rPr lang="en-US" sz="1800" dirty="0" smtClean="0">
                <a:sym typeface="Symbol"/>
              </a:rPr>
              <a:t>TM is empty, i.e., the </a:t>
            </a:r>
            <a:r>
              <a:rPr lang="en-US" sz="1800" i="1" dirty="0" smtClean="0"/>
              <a:t>E</a:t>
            </a:r>
            <a:r>
              <a:rPr lang="en-US" sz="1800" baseline="-25000" dirty="0" smtClean="0"/>
              <a:t>TM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problem</a:t>
            </a:r>
            <a:r>
              <a:rPr lang="en-US" sz="1800" dirty="0" smtClean="0">
                <a:sym typeface="Symbol"/>
              </a:rPr>
              <a:t>.</a:t>
            </a:r>
            <a:endParaRPr lang="en-US" sz="1800" i="1" dirty="0"/>
          </a:p>
        </p:txBody>
      </p:sp>
      <p:sp>
        <p:nvSpPr>
          <p:cNvPr id="5" name="Rectangle 4"/>
          <p:cNvSpPr/>
          <p:nvPr/>
        </p:nvSpPr>
        <p:spPr>
          <a:xfrm>
            <a:off x="1906865" y="4265417"/>
            <a:ext cx="8365991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Let’s assume that a TM </a:t>
            </a:r>
            <a:r>
              <a:rPr lang="en-US" sz="1600" i="1" dirty="0" smtClean="0"/>
              <a:t>R</a:t>
            </a:r>
            <a:r>
              <a:rPr lang="en-US" sz="1600" dirty="0" smtClean="0"/>
              <a:t> </a:t>
            </a:r>
            <a:r>
              <a:rPr lang="en-US" sz="1600" dirty="0"/>
              <a:t>decides </a:t>
            </a:r>
            <a:r>
              <a:rPr lang="en-US" sz="1600" i="1" dirty="0" smtClean="0"/>
              <a:t>EQ</a:t>
            </a:r>
            <a:r>
              <a:rPr lang="en-US" sz="1600" baseline="-25000" dirty="0" smtClean="0"/>
              <a:t>TM  </a:t>
            </a:r>
            <a:r>
              <a:rPr lang="en-US" sz="1600" dirty="0" smtClean="0"/>
              <a:t>and let’s construct a TM </a:t>
            </a:r>
            <a:r>
              <a:rPr lang="en-US" sz="1600" i="1" dirty="0" smtClean="0"/>
              <a:t>S</a:t>
            </a:r>
            <a:r>
              <a:rPr lang="en-US" sz="1600" dirty="0" smtClean="0"/>
              <a:t> to </a:t>
            </a:r>
            <a:r>
              <a:rPr lang="en-US" sz="1600" dirty="0"/>
              <a:t>decide </a:t>
            </a:r>
            <a:r>
              <a:rPr lang="en-US" sz="1600" i="1" dirty="0"/>
              <a:t>E</a:t>
            </a:r>
            <a:r>
              <a:rPr lang="en-US" sz="1600" baseline="-25000" dirty="0" smtClean="0"/>
              <a:t>TM </a:t>
            </a:r>
            <a:r>
              <a:rPr lang="en-US" sz="1600" dirty="0" smtClean="0"/>
              <a:t>: </a:t>
            </a:r>
          </a:p>
          <a:p>
            <a:r>
              <a:rPr lang="en-US" sz="1600" i="1" dirty="0" smtClean="0"/>
              <a:t>S</a:t>
            </a:r>
            <a:r>
              <a:rPr lang="en-US" sz="1600" dirty="0" smtClean="0"/>
              <a:t> = “On input &lt; </a:t>
            </a:r>
            <a:r>
              <a:rPr lang="en-US" sz="1600" i="1" dirty="0" smtClean="0"/>
              <a:t>M </a:t>
            </a:r>
            <a:r>
              <a:rPr lang="en-US" sz="1600" dirty="0" smtClean="0"/>
              <a:t>&gt;, where </a:t>
            </a:r>
            <a:r>
              <a:rPr lang="en-US" sz="1600" i="1" dirty="0"/>
              <a:t>M </a:t>
            </a:r>
            <a:r>
              <a:rPr lang="en-US" sz="1600" dirty="0" smtClean="0"/>
              <a:t>is a TM:</a:t>
            </a:r>
            <a:endParaRPr lang="en-US" sz="1600" i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Run </a:t>
            </a:r>
            <a:r>
              <a:rPr lang="en-US" sz="1600" i="1" dirty="0" smtClean="0"/>
              <a:t>R</a:t>
            </a:r>
            <a:r>
              <a:rPr lang="en-US" sz="1600" dirty="0" smtClean="0"/>
              <a:t> on input &lt; </a:t>
            </a:r>
            <a:r>
              <a:rPr lang="en-US" sz="1600" i="1" dirty="0" smtClean="0"/>
              <a:t>M</a:t>
            </a:r>
            <a:r>
              <a:rPr lang="en-US" sz="1600" dirty="0" smtClean="0"/>
              <a:t>, </a:t>
            </a:r>
            <a:r>
              <a:rPr lang="en-US" sz="1600" i="1" dirty="0" smtClean="0"/>
              <a:t>M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&gt;, where </a:t>
            </a:r>
            <a:r>
              <a:rPr lang="en-US" sz="1600" i="1" dirty="0" smtClean="0"/>
              <a:t>M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is a TM rejects all inputs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/>
              <a:t>R</a:t>
            </a:r>
            <a:r>
              <a:rPr lang="en-US" sz="1600" i="1" dirty="0" smtClean="0"/>
              <a:t> </a:t>
            </a:r>
            <a:r>
              <a:rPr lang="en-US" sz="1600" dirty="0" smtClean="0"/>
              <a:t>accepts, </a:t>
            </a:r>
            <a:r>
              <a:rPr lang="en-US" sz="1600" i="1" dirty="0" smtClean="0"/>
              <a:t>accept</a:t>
            </a:r>
            <a:r>
              <a:rPr lang="en-US" sz="1600" dirty="0" smtClean="0"/>
              <a:t>; if </a:t>
            </a:r>
            <a:r>
              <a:rPr lang="en-US" sz="1600" i="1" dirty="0"/>
              <a:t>R</a:t>
            </a:r>
            <a:r>
              <a:rPr lang="en-US" sz="1600" dirty="0" smtClean="0"/>
              <a:t> rejects, </a:t>
            </a:r>
            <a:r>
              <a:rPr lang="en-US" sz="1600" i="1" dirty="0" smtClean="0"/>
              <a:t>reject</a:t>
            </a:r>
            <a:r>
              <a:rPr lang="en-US" sz="1600" dirty="0" smtClean="0"/>
              <a:t>.”</a:t>
            </a:r>
          </a:p>
          <a:p>
            <a:r>
              <a:rPr lang="en-US" sz="1600" dirty="0" smtClean="0"/>
              <a:t>Clearly, if </a:t>
            </a:r>
            <a:r>
              <a:rPr lang="en-US" sz="1600" i="1" dirty="0" smtClean="0"/>
              <a:t>R</a:t>
            </a:r>
            <a:r>
              <a:rPr lang="en-US" sz="1600" dirty="0" smtClean="0"/>
              <a:t> decides </a:t>
            </a:r>
            <a:r>
              <a:rPr lang="en-US" sz="1600" i="1" dirty="0" smtClean="0"/>
              <a:t>EQ</a:t>
            </a:r>
            <a:r>
              <a:rPr lang="en-US" sz="1600" baseline="-25000" dirty="0" smtClean="0"/>
              <a:t>TM</a:t>
            </a:r>
            <a:r>
              <a:rPr lang="en-US" sz="1600" dirty="0" smtClean="0"/>
              <a:t>, then </a:t>
            </a:r>
            <a:r>
              <a:rPr lang="en-US" sz="1600" i="1" dirty="0" smtClean="0"/>
              <a:t>S</a:t>
            </a:r>
            <a:r>
              <a:rPr lang="en-US" sz="1600" dirty="0" smtClean="0"/>
              <a:t> decides </a:t>
            </a:r>
            <a:r>
              <a:rPr lang="en-US" sz="1600" i="1" dirty="0" smtClean="0"/>
              <a:t>E</a:t>
            </a:r>
            <a:r>
              <a:rPr lang="en-US" sz="1600" baseline="-25000" dirty="0" smtClean="0"/>
              <a:t>TM </a:t>
            </a:r>
            <a:r>
              <a:rPr lang="en-US" sz="1600" dirty="0" smtClean="0"/>
              <a:t>, which is a contradiction, since </a:t>
            </a:r>
            <a:r>
              <a:rPr lang="en-US" sz="1600" i="1" dirty="0" smtClean="0"/>
              <a:t>E</a:t>
            </a:r>
            <a:r>
              <a:rPr lang="en-US" sz="1600" baseline="-25000" dirty="0" smtClean="0"/>
              <a:t>TM  	</a:t>
            </a:r>
            <a:r>
              <a:rPr lang="en-US" sz="1600" dirty="0" smtClean="0"/>
              <a:t>is undecidable by Theorem 5.2 . Consequently, </a:t>
            </a:r>
            <a:r>
              <a:rPr lang="en-US" sz="1600" i="1" dirty="0" smtClean="0"/>
              <a:t>EQ</a:t>
            </a:r>
            <a:r>
              <a:rPr lang="en-US" sz="1600" baseline="-25000" dirty="0" smtClean="0"/>
              <a:t>TM  </a:t>
            </a:r>
            <a:r>
              <a:rPr lang="en-US" sz="1600" dirty="0" smtClean="0"/>
              <a:t>is  undecidable.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4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60" y="357448"/>
            <a:ext cx="10899587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Theorem 5.1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HALT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{ &lt;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|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TM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halts on input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use the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undecidability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prove the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undecidability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the halting problem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reducing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HALT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i.e.,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“If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HALT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i.e.,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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HALT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(By contrapositive rule) 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HALT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Let’s assume that a TM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decides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HALT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let’s construct a TM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decide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8489" y="1828801"/>
            <a:ext cx="4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22960" y="3787482"/>
            <a:ext cx="10576827" cy="2446279"/>
            <a:chOff x="822960" y="3787482"/>
            <a:chExt cx="10576827" cy="2446279"/>
          </a:xfrm>
        </p:grpSpPr>
        <p:sp>
          <p:nvSpPr>
            <p:cNvPr id="6" name="Rectangle 5"/>
            <p:cNvSpPr/>
            <p:nvPr/>
          </p:nvSpPr>
          <p:spPr>
            <a:xfrm>
              <a:off x="2119745" y="4178181"/>
              <a:ext cx="7980220" cy="13580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43996" y="3787482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endPara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2960" y="4710700"/>
              <a:ext cx="964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1787235" y="4910755"/>
              <a:ext cx="713522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568633" y="4779817"/>
              <a:ext cx="473825" cy="2894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5134" y="4716713"/>
              <a:ext cx="3385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038815" y="4793047"/>
              <a:ext cx="2356145" cy="29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02538" y="4418278"/>
              <a:ext cx="2252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halts on input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049899" y="5003638"/>
              <a:ext cx="2356145" cy="29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00021" y="4972484"/>
              <a:ext cx="24365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does not halt on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4959" y="4817986"/>
              <a:ext cx="83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81104" y="4546439"/>
              <a:ext cx="900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237548" y="4774561"/>
              <a:ext cx="713522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976010" y="4622222"/>
              <a:ext cx="473825" cy="2894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00946" y="4559118"/>
              <a:ext cx="4251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446192" y="4660793"/>
              <a:ext cx="1481677" cy="36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509915" y="4260683"/>
              <a:ext cx="1318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07399" y="4814889"/>
              <a:ext cx="1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 input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7448963" y="4854756"/>
              <a:ext cx="1481677" cy="36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499732" y="4399602"/>
              <a:ext cx="900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27869" y="4669135"/>
              <a:ext cx="83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777966" y="4634959"/>
              <a:ext cx="713522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19143" y="4417655"/>
              <a:ext cx="900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Arrow Connector 35"/>
            <p:cNvCxnSpPr>
              <a:stCxn id="32" idx="2"/>
            </p:cNvCxnSpPr>
            <p:nvPr/>
          </p:nvCxnSpPr>
          <p:spPr>
            <a:xfrm>
              <a:off x="9344169" y="5069245"/>
              <a:ext cx="0" cy="807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173442" y="5082316"/>
              <a:ext cx="2704551" cy="7255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736014" y="5833651"/>
              <a:ext cx="83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61" y="357448"/>
            <a:ext cx="1088136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Theorem 5.2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{ &lt;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|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TM and L(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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use the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undecidability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prove the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undecidability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the emptiness problem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by reducing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i.e.,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“If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i.e.,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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(By contrapositive rule)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Let’s assume that a TM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decides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let’s construct a TM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decide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2977" y="1828801"/>
            <a:ext cx="4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87979" y="3704861"/>
            <a:ext cx="9234026" cy="2381012"/>
            <a:chOff x="1487979" y="3704861"/>
            <a:chExt cx="9234026" cy="2381012"/>
          </a:xfrm>
        </p:grpSpPr>
        <p:sp>
          <p:nvSpPr>
            <p:cNvPr id="6" name="Rectangle 5"/>
            <p:cNvSpPr/>
            <p:nvPr/>
          </p:nvSpPr>
          <p:spPr>
            <a:xfrm>
              <a:off x="2784764" y="4074193"/>
              <a:ext cx="6716684" cy="2011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1266" y="3704861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endPara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87979" y="4760578"/>
              <a:ext cx="964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2452254" y="4960633"/>
              <a:ext cx="713522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33652" y="4829695"/>
              <a:ext cx="473825" cy="2894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8710" y="4741652"/>
              <a:ext cx="519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2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703834" y="4497469"/>
              <a:ext cx="1066139" cy="3744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5693" y="4285945"/>
              <a:ext cx="767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Symbol" panose="05050102010706020507" pitchFamily="18" charset="2"/>
                </a:rPr>
                <a:t>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714918" y="5064822"/>
              <a:ext cx="1055055" cy="177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73106" y="5005736"/>
              <a:ext cx="762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 =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38494" y="4286579"/>
              <a:ext cx="83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124525" y="4486000"/>
              <a:ext cx="0" cy="26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756514" y="4929795"/>
              <a:ext cx="473825" cy="2894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1450" y="4866691"/>
              <a:ext cx="4251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5226696" y="4968366"/>
              <a:ext cx="1481677" cy="36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0419" y="4568256"/>
              <a:ext cx="1318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87903" y="5122462"/>
              <a:ext cx="1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 input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229467" y="5162329"/>
              <a:ext cx="1481677" cy="36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821950" y="5019050"/>
              <a:ext cx="900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8225" y="4702387"/>
              <a:ext cx="83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01873" y="4926252"/>
              <a:ext cx="713522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700057" y="4982458"/>
              <a:ext cx="900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35545" y="5019050"/>
              <a:ext cx="83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534395" y="4477622"/>
              <a:ext cx="1590130" cy="28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533239" y="4929795"/>
              <a:ext cx="713522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540825" y="5208440"/>
              <a:ext cx="713522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201818" y="4708429"/>
              <a:ext cx="900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098612" y="5219105"/>
              <a:ext cx="713522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833958" y="4702387"/>
              <a:ext cx="83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08521" y="4297622"/>
              <a:ext cx="4984434" cy="12959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33839" y="5247700"/>
              <a:ext cx="3385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4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706" y="473180"/>
            <a:ext cx="1088136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Theorem 5.3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{ &lt;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|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TM and L(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is a regular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 }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	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159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use the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undecidability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prove the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undecidability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the regular language       	problem by reducing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REGULAR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i.e.,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“If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i.e.,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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REGULAR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(By contrapositive rule) 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257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Let’s assume that a TM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decides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let’s construct a TM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decide  	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5703" y="2066221"/>
            <a:ext cx="4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56211" y="4078932"/>
            <a:ext cx="10776150" cy="2372701"/>
            <a:chOff x="856211" y="4078932"/>
            <a:chExt cx="10776150" cy="2372701"/>
          </a:xfrm>
        </p:grpSpPr>
        <p:sp>
          <p:nvSpPr>
            <p:cNvPr id="6" name="Rectangle 5"/>
            <p:cNvSpPr/>
            <p:nvPr/>
          </p:nvSpPr>
          <p:spPr>
            <a:xfrm>
              <a:off x="2069867" y="4439953"/>
              <a:ext cx="8187315" cy="2011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78179" y="4078932"/>
              <a:ext cx="3145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endPara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6211" y="5209466"/>
              <a:ext cx="964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815074" y="5419901"/>
              <a:ext cx="469553" cy="5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51576" y="4760199"/>
              <a:ext cx="1038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Symbol" panose="05050102010706020507" pitchFamily="18" charset="2"/>
                </a:rPr>
                <a:t>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1800" b="0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1800" b="0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endPara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7010" y="5502418"/>
              <a:ext cx="83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8255817" y="4943514"/>
              <a:ext cx="8041" cy="337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989213" y="5214962"/>
              <a:ext cx="473825" cy="2894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4451079" y="5012360"/>
              <a:ext cx="1135314" cy="2842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209302" y="5110300"/>
              <a:ext cx="1318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00661" y="5599027"/>
              <a:ext cx="1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 input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79735" y="4775263"/>
              <a:ext cx="900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89252" y="5534760"/>
              <a:ext cx="83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8813924" y="5465422"/>
              <a:ext cx="430889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174052" y="5247849"/>
              <a:ext cx="900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732306" y="5236764"/>
              <a:ext cx="900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5"/>
            <p:cNvCxnSpPr>
              <a:stCxn id="31" idx="3"/>
            </p:cNvCxnSpPr>
            <p:nvPr/>
          </p:nvCxnSpPr>
          <p:spPr>
            <a:xfrm flipV="1">
              <a:off x="6479790" y="4950092"/>
              <a:ext cx="1776027" cy="25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086015" y="5488335"/>
              <a:ext cx="1906786" cy="14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0043759" y="5468690"/>
              <a:ext cx="713522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965051" y="5239828"/>
              <a:ext cx="900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342164" y="5414158"/>
              <a:ext cx="557890" cy="38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766034" y="5588794"/>
              <a:ext cx="83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74164" y="5140978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94000" y="5211815"/>
              <a:ext cx="1080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66660" y="5481480"/>
              <a:ext cx="1038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Symbol" panose="05050102010706020507" pitchFamily="18" charset="2"/>
                </a:rPr>
                <a:t>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1800" b="0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1800" b="0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endPara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469388" y="5473961"/>
              <a:ext cx="1140858" cy="2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608095" y="5408873"/>
              <a:ext cx="473825" cy="2894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17981" y="5351877"/>
              <a:ext cx="404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6080468" y="5649044"/>
              <a:ext cx="1912333" cy="440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8798216" y="5743586"/>
              <a:ext cx="430889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560921" y="4772928"/>
              <a:ext cx="5430056" cy="12959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95003" y="5693133"/>
              <a:ext cx="293189" cy="44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0023238" y="5794735"/>
              <a:ext cx="713522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6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1711" y="438753"/>
            <a:ext cx="1093954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Theorem 5.4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{ &lt;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|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TMs and L(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L(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}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use the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undecidability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prove the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undecidability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the equality problem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by reducing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EQ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i.e.,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“If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i.e.,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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EQ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(By contrapositive rule) 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Let’s assume that a TM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decides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let’s construct a TM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decide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7087" y="1908315"/>
            <a:ext cx="4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369125" y="3849430"/>
            <a:ext cx="8081161" cy="1498909"/>
            <a:chOff x="2369125" y="3849430"/>
            <a:chExt cx="8081161" cy="1498909"/>
          </a:xfrm>
        </p:grpSpPr>
        <p:sp>
          <p:nvSpPr>
            <p:cNvPr id="6" name="Rectangle 5"/>
            <p:cNvSpPr/>
            <p:nvPr/>
          </p:nvSpPr>
          <p:spPr>
            <a:xfrm>
              <a:off x="3391590" y="4248131"/>
              <a:ext cx="5752410" cy="1100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4726" y="3849430"/>
              <a:ext cx="314056" cy="43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endPara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69125" y="4586011"/>
              <a:ext cx="664470" cy="403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3059080" y="4786066"/>
              <a:ext cx="713522" cy="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15535" y="4546256"/>
              <a:ext cx="1396385" cy="43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&lt;M</a:t>
              </a: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22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2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936887" y="4784743"/>
              <a:ext cx="1053533" cy="1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37149" y="4892238"/>
              <a:ext cx="2118261" cy="403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where L(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=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Symbol" panose="05050102010706020507" pitchFamily="18" charset="2"/>
                </a:rPr>
                <a:t>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78483" y="4647883"/>
              <a:ext cx="473141" cy="29163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03419" y="4568878"/>
              <a:ext cx="338066" cy="43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448665" y="4706057"/>
              <a:ext cx="1479540" cy="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38576" y="4319690"/>
              <a:ext cx="1585126" cy="403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L(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= L(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451436" y="4900020"/>
              <a:ext cx="1479540" cy="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51529" y="4485130"/>
              <a:ext cx="898757" cy="403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8844173" y="4685185"/>
              <a:ext cx="712493" cy="2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77845" y="4777983"/>
              <a:ext cx="831399" cy="403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44118" y="4467362"/>
              <a:ext cx="898757" cy="403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Accept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8840912" y="4978038"/>
              <a:ext cx="712493" cy="2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561618" y="4798813"/>
              <a:ext cx="831399" cy="403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Reject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48665" y="4863072"/>
              <a:ext cx="1585126" cy="403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L(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Symbol" panose="05050102010706020507" pitchFamily="18" charset="2"/>
                </a:rPr>
                <a:t>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L(</a:t>
              </a:r>
              <a:r>
                <a:rPr kumimoji="0" lang="en-US" sz="20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  <a:r>
                <a:rPr kumimoji="0" lang="en-US" sz="20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5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36" y="422166"/>
            <a:ext cx="9269186" cy="965770"/>
          </a:xfrm>
        </p:spPr>
        <p:txBody>
          <a:bodyPr>
            <a:normAutofit/>
          </a:bodyPr>
          <a:lstStyle/>
          <a:p>
            <a:r>
              <a:rPr lang="en-US" sz="4400" dirty="0"/>
              <a:t>Solving Problems </a:t>
            </a:r>
            <a:r>
              <a:rPr lang="en-US" sz="4400" dirty="0" smtClean="0"/>
              <a:t>Using </a:t>
            </a:r>
            <a:r>
              <a:rPr lang="en-US" sz="4400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27" y="1330773"/>
            <a:ext cx="10058400" cy="2460784"/>
          </a:xfrm>
        </p:spPr>
        <p:txBody>
          <a:bodyPr>
            <a:normAutofit/>
          </a:bodyPr>
          <a:lstStyle/>
          <a:p>
            <a:r>
              <a:rPr lang="en-US" dirty="0" smtClean="0"/>
              <a:t>Let TOTAL = { &lt; </a:t>
            </a:r>
            <a:r>
              <a:rPr lang="en-US" i="1" dirty="0" smtClean="0"/>
              <a:t>M </a:t>
            </a:r>
            <a:r>
              <a:rPr lang="en-US" dirty="0" smtClean="0"/>
              <a:t>&gt; | </a:t>
            </a:r>
            <a:r>
              <a:rPr lang="en-US" i="1" dirty="0"/>
              <a:t>M</a:t>
            </a:r>
            <a:r>
              <a:rPr lang="en-US" dirty="0"/>
              <a:t> is a TM </a:t>
            </a:r>
            <a:r>
              <a:rPr lang="en-US" dirty="0" smtClean="0"/>
              <a:t>that halts on all inputs }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How to prove TOTAL is </a:t>
            </a:r>
            <a:r>
              <a:rPr lang="en-US" sz="1800" i="1" dirty="0" smtClean="0"/>
              <a:t>undecidable</a:t>
            </a:r>
            <a:r>
              <a:rPr lang="en-US" sz="1800" dirty="0" smtClean="0"/>
              <a:t>?</a:t>
            </a:r>
          </a:p>
          <a:p>
            <a:pPr lvl="2">
              <a:spcBef>
                <a:spcPts val="1800"/>
              </a:spcBef>
            </a:pPr>
            <a:r>
              <a:rPr lang="en-US" sz="1600" dirty="0" smtClean="0"/>
              <a:t>Reduce HALT</a:t>
            </a:r>
            <a:r>
              <a:rPr lang="en-US" sz="1600" baseline="-25000" dirty="0" smtClean="0"/>
              <a:t>TM</a:t>
            </a:r>
            <a:r>
              <a:rPr lang="en-US" sz="1600" dirty="0" smtClean="0"/>
              <a:t> = { &lt;</a:t>
            </a:r>
            <a:r>
              <a:rPr lang="en-US" sz="1600" i="1" dirty="0" smtClean="0"/>
              <a:t>M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&gt; | </a:t>
            </a:r>
            <a:r>
              <a:rPr lang="en-US" sz="1600" i="1" dirty="0" smtClean="0"/>
              <a:t>M</a:t>
            </a:r>
            <a:r>
              <a:rPr lang="en-US" sz="1600" dirty="0" smtClean="0"/>
              <a:t> is a TM &amp; </a:t>
            </a:r>
            <a:r>
              <a:rPr lang="en-US" sz="1600" i="1" dirty="0" smtClean="0"/>
              <a:t>M</a:t>
            </a:r>
            <a:r>
              <a:rPr lang="en-US" sz="1600" dirty="0" smtClean="0"/>
              <a:t> halts on input </a:t>
            </a:r>
            <a:r>
              <a:rPr lang="en-US" sz="1600" i="1" dirty="0" smtClean="0"/>
              <a:t>w</a:t>
            </a:r>
            <a:r>
              <a:rPr lang="en-US" sz="1600" dirty="0" smtClean="0"/>
              <a:t> } to TOTAL</a:t>
            </a:r>
          </a:p>
          <a:p>
            <a:pPr lvl="2">
              <a:spcBef>
                <a:spcPts val="1800"/>
              </a:spcBef>
            </a:pPr>
            <a:r>
              <a:rPr lang="en-US" sz="1600" dirty="0" smtClean="0"/>
              <a:t>Show how a decider for TOTAL could be used to build a decider for HALT</a:t>
            </a:r>
            <a:r>
              <a:rPr lang="en-US" sz="1600" baseline="-25000" dirty="0" smtClean="0"/>
              <a:t>TM</a:t>
            </a:r>
          </a:p>
          <a:p>
            <a:pPr lvl="2">
              <a:spcBef>
                <a:spcPts val="1800"/>
              </a:spcBef>
            </a:pPr>
            <a:r>
              <a:rPr lang="en-US" sz="1600" dirty="0" smtClean="0"/>
              <a:t>Conclude such a decider can’t exist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4549" y="4146024"/>
            <a:ext cx="669977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Assume TOTAL is decidable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Build a TM </a:t>
            </a:r>
            <a:r>
              <a:rPr lang="en-US" sz="1600" i="1" dirty="0" smtClean="0"/>
              <a:t>H</a:t>
            </a:r>
            <a:r>
              <a:rPr lang="en-US" sz="1600" dirty="0" smtClean="0"/>
              <a:t> that accepts &lt;</a:t>
            </a:r>
            <a:r>
              <a:rPr lang="en-US" sz="1600" i="1" dirty="0" smtClean="0"/>
              <a:t>M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&gt; and constructs a TM </a:t>
            </a:r>
            <a:r>
              <a:rPr lang="en-US" sz="1600" i="1" dirty="0" smtClean="0"/>
              <a:t>M</a:t>
            </a:r>
            <a:r>
              <a:rPr lang="en-US" sz="1600" dirty="0" smtClean="0"/>
              <a:t>’ that 	    is a decider if </a:t>
            </a:r>
            <a:r>
              <a:rPr lang="en-US" sz="1600" i="1" dirty="0" smtClean="0"/>
              <a:t>M</a:t>
            </a:r>
            <a:r>
              <a:rPr lang="en-US" sz="1600" dirty="0" smtClean="0"/>
              <a:t> halts on </a:t>
            </a:r>
            <a:r>
              <a:rPr lang="en-US" sz="1600" i="1" dirty="0" smtClean="0"/>
              <a:t>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Using the decider for TOTAL, </a:t>
            </a:r>
            <a:r>
              <a:rPr lang="en-US" sz="1600" i="1" dirty="0" smtClean="0"/>
              <a:t>H</a:t>
            </a:r>
            <a:r>
              <a:rPr lang="en-US" sz="1600" dirty="0" smtClean="0"/>
              <a:t> checks whether </a:t>
            </a:r>
            <a:r>
              <a:rPr lang="en-US" sz="1600" i="1" dirty="0" smtClean="0"/>
              <a:t>M</a:t>
            </a:r>
            <a:r>
              <a:rPr lang="en-US" sz="1600" dirty="0" smtClean="0"/>
              <a:t>’ is a decider: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 smtClean="0"/>
              <a:t>M</a:t>
            </a:r>
            <a:r>
              <a:rPr lang="en-US" sz="1600" dirty="0" smtClean="0"/>
              <a:t>’ is a decider, then </a:t>
            </a:r>
            <a:r>
              <a:rPr lang="en-US" sz="1600" i="1" dirty="0" smtClean="0"/>
              <a:t>M</a:t>
            </a:r>
            <a:r>
              <a:rPr lang="en-US" sz="1600" dirty="0" smtClean="0"/>
              <a:t> halts on </a:t>
            </a:r>
            <a:r>
              <a:rPr lang="en-US" sz="1600" i="1" dirty="0" smtClean="0"/>
              <a:t>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 smtClean="0"/>
              <a:t>M</a:t>
            </a:r>
            <a:r>
              <a:rPr lang="en-US" sz="1600" dirty="0" smtClean="0"/>
              <a:t>’ is not a decider, then </a:t>
            </a:r>
            <a:r>
              <a:rPr lang="en-US" sz="1600" i="1" dirty="0" smtClean="0"/>
              <a:t>M</a:t>
            </a:r>
            <a:r>
              <a:rPr lang="en-US" sz="1600" dirty="0" smtClean="0"/>
              <a:t> does not halt on </a:t>
            </a:r>
            <a:r>
              <a:rPr lang="en-US" sz="1600" i="1" dirty="0" smtClean="0"/>
              <a:t>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Conclude that if TOTAL is decidable, then HALT is decidable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But HALT is undecidable, so </a:t>
            </a:r>
            <a:r>
              <a:rPr lang="en-US" sz="1600" dirty="0" smtClean="0"/>
              <a:t>the initial assumption </a:t>
            </a:r>
            <a:r>
              <a:rPr lang="en-US" sz="1600" dirty="0"/>
              <a:t>was </a:t>
            </a:r>
            <a:r>
              <a:rPr lang="en-US" sz="1600" dirty="0" smtClean="0"/>
              <a:t>wrong 	   	     and </a:t>
            </a:r>
            <a:r>
              <a:rPr lang="en-US" sz="1600" dirty="0"/>
              <a:t>TOTAL is undecidable.</a:t>
            </a:r>
            <a:endParaRPr lang="en-US" sz="1600" dirty="0" smtClean="0"/>
          </a:p>
        </p:txBody>
      </p:sp>
      <p:sp>
        <p:nvSpPr>
          <p:cNvPr id="4" name="Line Callout 1 3"/>
          <p:cNvSpPr/>
          <p:nvPr/>
        </p:nvSpPr>
        <p:spPr>
          <a:xfrm>
            <a:off x="8446034" y="1330773"/>
            <a:ext cx="3361509" cy="1471748"/>
          </a:xfrm>
          <a:prstGeom prst="borderCallout1">
            <a:avLst>
              <a:gd name="adj1" fmla="val 24667"/>
              <a:gd name="adj2" fmla="val -203"/>
              <a:gd name="adj3" fmla="val 213758"/>
              <a:gd name="adj4" fmla="val -11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This is a key step in most reductions: </a:t>
            </a:r>
          </a:p>
          <a:p>
            <a:pPr algn="ctr"/>
            <a:r>
              <a:rPr lang="en-US" sz="1200" dirty="0" smtClean="0"/>
              <a:t>Build a TM that has a property of the </a:t>
            </a:r>
            <a:r>
              <a:rPr lang="en-US" sz="1200" i="1" dirty="0" smtClean="0"/>
              <a:t>new problem </a:t>
            </a:r>
            <a:r>
              <a:rPr lang="en-US" sz="1200" dirty="0" smtClean="0"/>
              <a:t>(e.g., TOTAL) based on whether other TM has a property of the </a:t>
            </a:r>
            <a:r>
              <a:rPr lang="en-US" sz="1200" i="1" dirty="0" smtClean="0"/>
              <a:t>old problem </a:t>
            </a:r>
            <a:r>
              <a:rPr lang="en-US" sz="1200" dirty="0" smtClean="0"/>
              <a:t>(e.g., HALT).</a:t>
            </a:r>
          </a:p>
          <a:p>
            <a:pPr algn="ctr"/>
            <a:r>
              <a:rPr lang="en-US" sz="1200" i="1" dirty="0" smtClean="0"/>
              <a:t>Deciding whether this TM has the new property decides whether some other TM has the old property</a:t>
            </a:r>
            <a:endParaRPr lang="en-US" sz="1200" i="1" dirty="0"/>
          </a:p>
        </p:txBody>
      </p:sp>
      <p:sp>
        <p:nvSpPr>
          <p:cNvPr id="6" name="Rectangle 5"/>
          <p:cNvSpPr/>
          <p:nvPr/>
        </p:nvSpPr>
        <p:spPr>
          <a:xfrm>
            <a:off x="463027" y="4069080"/>
            <a:ext cx="4249782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Assume TOTAL is decidable. </a:t>
            </a:r>
          </a:p>
          <a:p>
            <a:r>
              <a:rPr lang="en-US" sz="1400" dirty="0" smtClean="0"/>
              <a:t>Let </a:t>
            </a:r>
            <a:r>
              <a:rPr lang="en-US" sz="1400" i="1" dirty="0" smtClean="0"/>
              <a:t>T </a:t>
            </a:r>
            <a:r>
              <a:rPr lang="en-US" sz="1400" dirty="0" smtClean="0"/>
              <a:t>be a decider for TOTAL</a:t>
            </a:r>
          </a:p>
          <a:p>
            <a:r>
              <a:rPr lang="en-US" sz="1400" i="1" dirty="0" smtClean="0"/>
              <a:t>H</a:t>
            </a:r>
            <a:r>
              <a:rPr lang="en-US" sz="1400" dirty="0" smtClean="0"/>
              <a:t> </a:t>
            </a:r>
            <a:r>
              <a:rPr lang="en-US" sz="1400" dirty="0"/>
              <a:t>= “On input </a:t>
            </a:r>
            <a:r>
              <a:rPr lang="en-US" sz="1400" dirty="0" smtClean="0"/>
              <a:t>&lt;</a:t>
            </a:r>
            <a:r>
              <a:rPr lang="en-US" sz="1400" i="1" dirty="0" smtClean="0"/>
              <a:t>M</a:t>
            </a:r>
            <a:r>
              <a:rPr lang="en-US" sz="1400" dirty="0"/>
              <a:t>, </a:t>
            </a:r>
            <a:r>
              <a:rPr lang="en-US" sz="1400" i="1" dirty="0" smtClean="0"/>
              <a:t>w</a:t>
            </a:r>
            <a:r>
              <a:rPr lang="en-US" sz="1400" dirty="0" smtClean="0"/>
              <a:t>&gt; </a:t>
            </a:r>
            <a:r>
              <a:rPr lang="en-US" sz="1400" dirty="0"/>
              <a:t>: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Construct </a:t>
            </a:r>
            <a:r>
              <a:rPr lang="en-US" sz="1400" dirty="0"/>
              <a:t>the TM </a:t>
            </a:r>
            <a:r>
              <a:rPr lang="en-US" sz="1400" i="1" dirty="0"/>
              <a:t>M</a:t>
            </a:r>
            <a:r>
              <a:rPr lang="en-US" sz="1400" dirty="0"/>
              <a:t>' = “On input x:</a:t>
            </a:r>
          </a:p>
          <a:p>
            <a:r>
              <a:rPr lang="en-US" sz="1400" dirty="0" smtClean="0"/>
              <a:t>		Ignore </a:t>
            </a:r>
            <a:r>
              <a:rPr lang="en-US" sz="1400" dirty="0"/>
              <a:t>x.</a:t>
            </a:r>
          </a:p>
          <a:p>
            <a:r>
              <a:rPr lang="en-US" sz="1400" dirty="0" smtClean="0"/>
              <a:t>		Run </a:t>
            </a:r>
            <a:r>
              <a:rPr lang="en-US" sz="1400" dirty="0"/>
              <a:t>M on w.</a:t>
            </a:r>
          </a:p>
          <a:p>
            <a:r>
              <a:rPr lang="en-US" sz="1400" dirty="0" smtClean="0"/>
              <a:t>		If </a:t>
            </a:r>
            <a:r>
              <a:rPr lang="en-US" sz="1400" dirty="0"/>
              <a:t>M accepts w, accept.</a:t>
            </a:r>
          </a:p>
          <a:p>
            <a:r>
              <a:rPr lang="en-US" sz="1400" dirty="0" smtClean="0"/>
              <a:t>		If </a:t>
            </a:r>
            <a:r>
              <a:rPr lang="en-US" sz="1400" dirty="0"/>
              <a:t>M rejects w, reject.”</a:t>
            </a:r>
          </a:p>
          <a:p>
            <a:r>
              <a:rPr lang="en-US" sz="1400" dirty="0" smtClean="0"/>
              <a:t>	Run </a:t>
            </a:r>
            <a:r>
              <a:rPr lang="en-US" sz="1400" dirty="0"/>
              <a:t>T on </a:t>
            </a:r>
            <a:r>
              <a:rPr lang="en-US" sz="1400" dirty="0" smtClean="0"/>
              <a:t>&lt;</a:t>
            </a:r>
            <a:r>
              <a:rPr lang="en-US" sz="1400" i="1" dirty="0" smtClean="0"/>
              <a:t>M</a:t>
            </a:r>
            <a:r>
              <a:rPr lang="en-US" sz="1400" dirty="0" smtClean="0"/>
              <a:t>‘&gt; </a:t>
            </a:r>
            <a:r>
              <a:rPr lang="en-US" sz="1400" dirty="0"/>
              <a:t>.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If </a:t>
            </a:r>
            <a:r>
              <a:rPr lang="en-US" sz="1400" dirty="0"/>
              <a:t>T accepts, </a:t>
            </a:r>
            <a:r>
              <a:rPr lang="en-US" sz="1400" i="1" dirty="0"/>
              <a:t>accept</a:t>
            </a:r>
            <a:r>
              <a:rPr lang="en-US" sz="1400" dirty="0"/>
              <a:t>.</a:t>
            </a:r>
          </a:p>
          <a:p>
            <a:r>
              <a:rPr lang="en-US" sz="1400" dirty="0" smtClean="0"/>
              <a:t>	If </a:t>
            </a:r>
            <a:r>
              <a:rPr lang="en-US" sz="1400" dirty="0"/>
              <a:t>T rejects, </a:t>
            </a:r>
            <a:r>
              <a:rPr lang="en-US" sz="1400" i="1" dirty="0"/>
              <a:t>reject</a:t>
            </a:r>
            <a:r>
              <a:rPr lang="en-US" sz="1400" dirty="0"/>
              <a:t>.”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814" y="250713"/>
            <a:ext cx="6558643" cy="9331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Mapping Reducibility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8636" y="1404257"/>
                <a:ext cx="9938657" cy="467813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Mapping Reducibility: 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000" dirty="0" smtClean="0"/>
                  <a:t>Transform </a:t>
                </a:r>
                <a:r>
                  <a:rPr lang="en-US" sz="2000" dirty="0"/>
                  <a:t>the instances of the new problem into those of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problem that </a:t>
                </a:r>
                <a:r>
                  <a:rPr lang="en-US" sz="2000" dirty="0" smtClean="0"/>
                  <a:t>	has </a:t>
                </a:r>
                <a:r>
                  <a:rPr lang="en-US" sz="2000" dirty="0"/>
                  <a:t>been solved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200" u="sng" dirty="0" smtClean="0"/>
                  <a:t>Definition</a:t>
                </a:r>
                <a:r>
                  <a:rPr lang="en-US" sz="2200" dirty="0" smtClean="0"/>
                  <a:t>. Language </a:t>
                </a:r>
                <a:r>
                  <a:rPr lang="en-US" sz="2200" i="1" dirty="0" smtClean="0"/>
                  <a:t>A</a:t>
                </a:r>
                <a:r>
                  <a:rPr lang="en-US" sz="2200" dirty="0" smtClean="0"/>
                  <a:t> is </a:t>
                </a:r>
                <a:r>
                  <a:rPr lang="en-US" sz="2200" b="1" dirty="0" smtClean="0">
                    <a:solidFill>
                      <a:schemeClr val="accent2"/>
                    </a:solidFill>
                  </a:rPr>
                  <a:t>mapping reducible </a:t>
                </a:r>
                <a:r>
                  <a:rPr lang="en-US" sz="2200" dirty="0" smtClean="0"/>
                  <a:t>to a language </a:t>
                </a:r>
                <a:r>
                  <a:rPr lang="en-US" sz="2200" i="1" dirty="0" smtClean="0"/>
                  <a:t>B</a:t>
                </a:r>
                <a:r>
                  <a:rPr lang="en-US" sz="2200" dirty="0" smtClean="0"/>
                  <a:t>, written 	</a:t>
                </a:r>
                <a:r>
                  <a:rPr lang="en-US" sz="2200" b="1" dirty="0" smtClean="0">
                    <a:solidFill>
                      <a:schemeClr val="accent2"/>
                    </a:solidFill>
                  </a:rPr>
                  <a:t>A ≤</a:t>
                </a:r>
                <a:r>
                  <a:rPr lang="en-US" sz="2200" b="1" baseline="-25000" dirty="0" smtClean="0">
                    <a:solidFill>
                      <a:schemeClr val="accent2"/>
                    </a:solidFill>
                  </a:rPr>
                  <a:t>m</a:t>
                </a:r>
                <a:r>
                  <a:rPr lang="en-US" sz="2200" b="1" dirty="0" smtClean="0">
                    <a:solidFill>
                      <a:schemeClr val="accent2"/>
                    </a:solidFill>
                  </a:rPr>
                  <a:t> B</a:t>
                </a:r>
                <a:r>
                  <a:rPr lang="en-US" sz="2200" dirty="0" smtClean="0"/>
                  <a:t>, if there is a function </a:t>
                </a:r>
                <a:r>
                  <a:rPr lang="en-US" sz="2200" i="1" dirty="0" smtClean="0"/>
                  <a:t>f</a:t>
                </a:r>
                <a:r>
                  <a:rPr lang="en-US" sz="22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 smtClean="0"/>
                  <a:t> , where for every </a:t>
                </a:r>
                <a:r>
                  <a:rPr lang="en-US" sz="2200" i="1" dirty="0" smtClean="0"/>
                  <a:t>w</a:t>
                </a:r>
                <a:r>
                  <a:rPr lang="en-US" sz="2200" dirty="0" smtClean="0"/>
                  <a:t>:  </a:t>
                </a:r>
                <a:r>
                  <a:rPr lang="en-US" sz="2200" i="1" dirty="0" smtClean="0"/>
                  <a:t>w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i="1" dirty="0" smtClean="0"/>
                  <a:t>A</a:t>
                </a:r>
                <a:r>
                  <a:rPr lang="en-US" sz="2200" dirty="0" smtClean="0"/>
                  <a:t> 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200" dirty="0" smtClean="0"/>
                  <a:t> f(</a:t>
                </a:r>
                <a:r>
                  <a:rPr lang="en-US" sz="2200" i="1" dirty="0" smtClean="0"/>
                  <a:t>w</a:t>
                </a:r>
                <a:r>
                  <a:rPr lang="en-US" sz="2200" dirty="0" smtClean="0"/>
                  <a:t>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200" i="1" dirty="0" smtClean="0"/>
                  <a:t>B</a:t>
                </a:r>
                <a:r>
                  <a:rPr lang="en-US" sz="2200" dirty="0" smtClean="0"/>
                  <a:t>. The function </a:t>
                </a:r>
                <a:r>
                  <a:rPr lang="en-US" sz="2200" i="1" dirty="0" smtClean="0"/>
                  <a:t>f</a:t>
                </a:r>
                <a:r>
                  <a:rPr lang="en-US" sz="2200" dirty="0" smtClean="0"/>
                  <a:t> is called </a:t>
                </a:r>
                <a:r>
                  <a:rPr lang="en-US" sz="2200" b="1" dirty="0" smtClean="0">
                    <a:solidFill>
                      <a:schemeClr val="accent2"/>
                    </a:solidFill>
                  </a:rPr>
                  <a:t>reduction</a:t>
                </a:r>
                <a:r>
                  <a:rPr 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200" dirty="0" smtClean="0"/>
                  <a:t>from </a:t>
                </a:r>
                <a:r>
                  <a:rPr lang="en-US" sz="2200" i="1" dirty="0" smtClean="0"/>
                  <a:t>A</a:t>
                </a:r>
                <a:r>
                  <a:rPr lang="en-US" sz="2200" dirty="0" smtClean="0"/>
                  <a:t> to </a:t>
                </a:r>
                <a:r>
                  <a:rPr lang="en-US" sz="2200" i="1" dirty="0" smtClean="0"/>
                  <a:t>B</a:t>
                </a:r>
                <a:r>
                  <a:rPr lang="en-US" sz="2200" dirty="0" smtClean="0"/>
                  <a:t>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200" dirty="0" smtClean="0"/>
                  <a:t>Intuitive idea</a:t>
                </a:r>
                <a:r>
                  <a:rPr lang="en-US" sz="2200" dirty="0"/>
                  <a:t>:  </a:t>
                </a:r>
                <a:endParaRPr lang="en-US" sz="2200" dirty="0" smtClean="0"/>
              </a:p>
              <a:p>
                <a:pPr lvl="1">
                  <a:spcBef>
                    <a:spcPts val="1800"/>
                  </a:spcBef>
                </a:pPr>
                <a:r>
                  <a:rPr lang="en-US" sz="2000" dirty="0" smtClean="0"/>
                  <a:t>Let </a:t>
                </a:r>
                <a:r>
                  <a:rPr lang="en-US" sz="2000" i="1" dirty="0"/>
                  <a:t>L</a:t>
                </a:r>
                <a:r>
                  <a:rPr lang="en-US" sz="2000" dirty="0"/>
                  <a:t> be a language over alphabet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:r>
                  <a:rPr lang="en-US" sz="2000" i="1" dirty="0"/>
                  <a:t>Q</a:t>
                </a:r>
                <a:r>
                  <a:rPr lang="en-US" sz="2000" dirty="0"/>
                  <a:t> be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language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  </a:t>
                </a:r>
                <a:r>
                  <a:rPr lang="en-US" sz="2000" i="1" dirty="0"/>
                  <a:t>L</a:t>
                </a:r>
                <a:r>
                  <a:rPr lang="en-US" sz="2000" dirty="0"/>
                  <a:t> is </a:t>
                </a:r>
                <a:r>
                  <a:rPr lang="en-US" sz="2000" dirty="0" smtClean="0"/>
                  <a:t>	</a:t>
                </a:r>
                <a:r>
                  <a:rPr lang="en-US" sz="2000" i="1" dirty="0" smtClean="0"/>
                  <a:t>mapping reducible </a:t>
                </a:r>
                <a:r>
                  <a:rPr lang="en-US" sz="2000" dirty="0" smtClean="0"/>
                  <a:t>to </a:t>
                </a:r>
                <a:r>
                  <a:rPr lang="en-US" sz="2000" i="1" dirty="0" smtClean="0"/>
                  <a:t>Q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if </a:t>
                </a:r>
                <a:r>
                  <a:rPr lang="en-US" sz="2000" dirty="0" smtClean="0"/>
                  <a:t>there </a:t>
                </a:r>
                <a:r>
                  <a:rPr lang="en-US" sz="2000" dirty="0"/>
                  <a:t>exists a Turing computable function </a:t>
                </a:r>
                <a:r>
                  <a:rPr lang="en-US" sz="2000" dirty="0" smtClean="0"/>
                  <a:t>	</a:t>
                </a:r>
                <a:r>
                  <a:rPr lang="en-US" sz="2000" i="1" dirty="0" smtClean="0"/>
                  <a:t>r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such </a:t>
                </a:r>
                <a:r>
                  <a:rPr lang="en-US" sz="2000" dirty="0"/>
                  <a:t>that </a:t>
                </a:r>
                <a:r>
                  <a:rPr lang="en-US" sz="2000" i="1" dirty="0"/>
                  <a:t>w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L</a:t>
                </a:r>
                <a:r>
                  <a:rPr lang="en-US" sz="2000" dirty="0"/>
                  <a:t> if, and only if, </a:t>
                </a:r>
                <a:r>
                  <a:rPr lang="en-US" sz="2000" i="1" dirty="0"/>
                  <a:t>r</a:t>
                </a:r>
                <a:r>
                  <a:rPr lang="en-US" sz="2000" dirty="0"/>
                  <a:t>(</a:t>
                </a:r>
                <a:r>
                  <a:rPr lang="en-US" sz="2000" i="1" dirty="0"/>
                  <a:t>w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Q</a:t>
                </a:r>
                <a:r>
                  <a:rPr lang="en-US" sz="2000" dirty="0"/>
                  <a:t>.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636" y="1404257"/>
                <a:ext cx="9938657" cy="4678135"/>
              </a:xfrm>
              <a:blipFill rotWithShape="1">
                <a:blip r:embed="rId2"/>
                <a:stretch>
                  <a:fillRect l="-736" t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814" y="250713"/>
            <a:ext cx="6558643" cy="9331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Mapping Reducibility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05" y="1295419"/>
            <a:ext cx="9761195" cy="267068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200" u="sng" dirty="0" smtClean="0"/>
              <a:t>Example</a:t>
            </a:r>
            <a:r>
              <a:rPr lang="en-US" sz="2200" dirty="0" smtClean="0"/>
              <a:t>. </a:t>
            </a:r>
            <a:r>
              <a:rPr lang="en-US" sz="2200" dirty="0"/>
              <a:t>Let </a:t>
            </a:r>
            <a:r>
              <a:rPr lang="en-US" sz="2200" i="1" dirty="0"/>
              <a:t>A</a:t>
            </a:r>
            <a:r>
              <a:rPr lang="en-US" sz="2200" dirty="0"/>
              <a:t> = { </a:t>
            </a:r>
            <a:r>
              <a:rPr lang="en-US" sz="2200" i="1" dirty="0"/>
              <a:t>x</a:t>
            </a:r>
            <a:r>
              <a:rPr lang="en-US" sz="2200" dirty="0"/>
              <a:t> | </a:t>
            </a:r>
            <a:r>
              <a:rPr lang="en-US" sz="2200" i="1" dirty="0"/>
              <a:t>x</a:t>
            </a:r>
            <a:r>
              <a:rPr lang="en-US" sz="2200" dirty="0"/>
              <a:t> is an even </a:t>
            </a:r>
            <a:r>
              <a:rPr lang="en-US" sz="2200" dirty="0" smtClean="0"/>
              <a:t>integer } </a:t>
            </a:r>
            <a:r>
              <a:rPr lang="en-US" sz="2200" dirty="0"/>
              <a:t>and </a:t>
            </a:r>
            <a:r>
              <a:rPr lang="en-US" sz="2200" i="1" dirty="0"/>
              <a:t>B</a:t>
            </a:r>
            <a:r>
              <a:rPr lang="en-US" sz="2200" dirty="0"/>
              <a:t> = { </a:t>
            </a:r>
            <a:r>
              <a:rPr lang="en-US" sz="2200" i="1" dirty="0"/>
              <a:t>x</a:t>
            </a:r>
            <a:r>
              <a:rPr lang="en-US" sz="2200" dirty="0"/>
              <a:t> | </a:t>
            </a:r>
            <a:r>
              <a:rPr lang="en-US" sz="2200" i="1" dirty="0"/>
              <a:t>x</a:t>
            </a:r>
            <a:r>
              <a:rPr lang="en-US" sz="2200" dirty="0"/>
              <a:t> is an odd </a:t>
            </a:r>
            <a:r>
              <a:rPr lang="en-US" sz="2200" dirty="0" smtClean="0"/>
              <a:t>	integer }. </a:t>
            </a:r>
            <a:r>
              <a:rPr lang="en-US" sz="2200" dirty="0"/>
              <a:t>Then function f(</a:t>
            </a:r>
            <a:r>
              <a:rPr lang="en-US" sz="2200" i="1" dirty="0"/>
              <a:t>x</a:t>
            </a:r>
            <a:r>
              <a:rPr lang="en-US" sz="2200" dirty="0"/>
              <a:t>) = </a:t>
            </a:r>
            <a:r>
              <a:rPr lang="en-US" sz="2200" i="1" dirty="0"/>
              <a:t>x</a:t>
            </a:r>
            <a:r>
              <a:rPr lang="en-US" sz="2200" dirty="0"/>
              <a:t> + 1 is a </a:t>
            </a:r>
            <a:r>
              <a:rPr lang="en-US" sz="2200" b="1" dirty="0"/>
              <a:t>mapping reduction</a:t>
            </a:r>
            <a:r>
              <a:rPr lang="en-US" sz="2200" dirty="0"/>
              <a:t> from </a:t>
            </a:r>
            <a:r>
              <a:rPr lang="en-US" sz="2200" dirty="0" smtClean="0"/>
              <a:t>	</a:t>
            </a:r>
            <a:r>
              <a:rPr lang="en-US" sz="2200" i="1" dirty="0" smtClean="0"/>
              <a:t>A</a:t>
            </a:r>
            <a:r>
              <a:rPr lang="en-US" sz="2200" dirty="0" smtClean="0"/>
              <a:t> to </a:t>
            </a:r>
            <a:r>
              <a:rPr lang="en-US" sz="2200" i="1" dirty="0"/>
              <a:t>B</a:t>
            </a:r>
            <a:r>
              <a:rPr lang="en-US" sz="2200" dirty="0"/>
              <a:t>, </a:t>
            </a:r>
            <a:r>
              <a:rPr lang="en-US" sz="2200" dirty="0" smtClean="0"/>
              <a:t>i.e., </a:t>
            </a:r>
            <a:r>
              <a:rPr lang="en-US" sz="2200" b="1" i="1" dirty="0">
                <a:solidFill>
                  <a:schemeClr val="accent2"/>
                </a:solidFill>
              </a:rPr>
              <a:t>A</a:t>
            </a:r>
            <a:r>
              <a:rPr lang="en-US" sz="2200" b="1" dirty="0">
                <a:solidFill>
                  <a:schemeClr val="accent2"/>
                </a:solidFill>
              </a:rPr>
              <a:t> ≤</a:t>
            </a:r>
            <a:r>
              <a:rPr lang="en-US" sz="2200" b="1" i="1" baseline="-25000" dirty="0">
                <a:solidFill>
                  <a:schemeClr val="accent2"/>
                </a:solidFill>
              </a:rPr>
              <a:t>m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b="1" i="1" dirty="0" smtClean="0">
                <a:solidFill>
                  <a:schemeClr val="accent2"/>
                </a:solidFill>
              </a:rPr>
              <a:t>B</a:t>
            </a:r>
            <a:r>
              <a:rPr lang="en-US" sz="2200" dirty="0" smtClean="0"/>
              <a:t>, since</a:t>
            </a:r>
            <a:endParaRPr lang="en-US" sz="22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200" i="1" dirty="0"/>
              <a:t>x</a:t>
            </a:r>
            <a:r>
              <a:rPr lang="en-US" sz="2200" dirty="0"/>
              <a:t> ∈ </a:t>
            </a:r>
            <a:r>
              <a:rPr lang="en-US" sz="2200" i="1" dirty="0"/>
              <a:t>A </a:t>
            </a:r>
            <a:r>
              <a:rPr lang="en-US" sz="2200" dirty="0">
                <a:sym typeface="Symbol" panose="05050102010706020507" pitchFamily="18" charset="2"/>
              </a:rPr>
              <a:t>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dirty="0"/>
              <a:t> is even </a:t>
            </a:r>
            <a:r>
              <a:rPr lang="en-US" sz="2200" dirty="0">
                <a:sym typeface="Symbol" panose="05050102010706020507" pitchFamily="18" charset="2"/>
              </a:rPr>
              <a:t></a:t>
            </a:r>
            <a:r>
              <a:rPr lang="en-US" sz="2200" i="1" dirty="0"/>
              <a:t> x</a:t>
            </a:r>
            <a:r>
              <a:rPr lang="en-US" sz="2200" dirty="0"/>
              <a:t> + 1 is odd </a:t>
            </a:r>
            <a:r>
              <a:rPr lang="en-US" sz="2200" dirty="0">
                <a:sym typeface="Symbol" panose="05050102010706020507" pitchFamily="18" charset="2"/>
              </a:rPr>
              <a:t></a:t>
            </a:r>
            <a:r>
              <a:rPr lang="en-US" sz="2200" dirty="0"/>
              <a:t> </a:t>
            </a:r>
            <a:r>
              <a:rPr lang="en-US" sz="2200" i="1" dirty="0"/>
              <a:t>x </a:t>
            </a:r>
            <a:r>
              <a:rPr lang="en-US" sz="2200" dirty="0"/>
              <a:t>+ 1 ∈ </a:t>
            </a:r>
            <a:r>
              <a:rPr lang="en-US" sz="2200" i="1" dirty="0"/>
              <a:t>B </a:t>
            </a:r>
            <a:r>
              <a:rPr lang="en-US" sz="2200" dirty="0">
                <a:sym typeface="Symbol" panose="05050102010706020507" pitchFamily="18" charset="2"/>
              </a:rPr>
              <a:t></a:t>
            </a:r>
            <a:r>
              <a:rPr lang="en-US" sz="2200" dirty="0"/>
              <a:t> f(x) ∈ </a:t>
            </a:r>
            <a:r>
              <a:rPr lang="en-US" sz="2200" i="1" dirty="0" smtClean="0"/>
              <a:t>B</a:t>
            </a:r>
            <a:endParaRPr lang="en-US" sz="22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Given below is the </a:t>
            </a:r>
            <a:r>
              <a:rPr lang="en-US" sz="2200" u="sng" dirty="0" smtClean="0"/>
              <a:t>mapping reduction function</a:t>
            </a:r>
            <a:r>
              <a:rPr lang="en-US" sz="2200" dirty="0" smtClean="0"/>
              <a:t> </a:t>
            </a:r>
            <a:r>
              <a:rPr lang="en-US" sz="2200" i="1" dirty="0" smtClean="0"/>
              <a:t>f</a:t>
            </a:r>
            <a:r>
              <a:rPr lang="en-US" sz="2200" dirty="0" smtClean="0"/>
              <a:t> such that </a:t>
            </a:r>
            <a:r>
              <a:rPr lang="en-US" sz="2200" i="1" dirty="0" smtClean="0"/>
              <a:t>x</a:t>
            </a:r>
            <a:r>
              <a:rPr lang="en-US" sz="2200" dirty="0" smtClean="0"/>
              <a:t> is 	encoded as a sequence of 1’s, e.g., x = 3 is encoded as B111B</a:t>
            </a:r>
            <a:endParaRPr lang="en-US" sz="2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4233571" y="4318958"/>
            <a:ext cx="3734963" cy="1908434"/>
            <a:chOff x="3455971" y="4318958"/>
            <a:chExt cx="3734963" cy="1908434"/>
          </a:xfrm>
        </p:grpSpPr>
        <p:grpSp>
          <p:nvGrpSpPr>
            <p:cNvPr id="8" name="Group 73"/>
            <p:cNvGrpSpPr>
              <a:grpSpLocks/>
            </p:cNvGrpSpPr>
            <p:nvPr/>
          </p:nvGrpSpPr>
          <p:grpSpPr bwMode="auto">
            <a:xfrm>
              <a:off x="6555358" y="4452042"/>
              <a:ext cx="489269" cy="523157"/>
              <a:chOff x="2610" y="3192"/>
              <a:chExt cx="282" cy="282"/>
            </a:xfrm>
          </p:grpSpPr>
          <p:sp>
            <p:nvSpPr>
              <p:cNvPr id="90" name="Oval 69"/>
              <p:cNvSpPr>
                <a:spLocks noChangeArrowheads="1"/>
              </p:cNvSpPr>
              <p:nvPr/>
            </p:nvSpPr>
            <p:spPr bwMode="auto">
              <a:xfrm>
                <a:off x="2610" y="3192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91" name="Rectangle 70"/>
              <p:cNvSpPr>
                <a:spLocks noChangeArrowheads="1"/>
              </p:cNvSpPr>
              <p:nvPr/>
            </p:nvSpPr>
            <p:spPr bwMode="auto">
              <a:xfrm>
                <a:off x="2658" y="3240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2698" y="3242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dirty="0"/>
                  <a:t>q</a:t>
                </a:r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72"/>
              <p:cNvSpPr>
                <a:spLocks noChangeArrowheads="1"/>
              </p:cNvSpPr>
              <p:nvPr/>
            </p:nvSpPr>
            <p:spPr bwMode="auto">
              <a:xfrm>
                <a:off x="2770" y="3324"/>
                <a:ext cx="26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100" dirty="0"/>
                  <a:t>2</a:t>
                </a:r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5139601" y="4452042"/>
              <a:ext cx="489269" cy="523157"/>
              <a:chOff x="1794" y="3192"/>
              <a:chExt cx="282" cy="282"/>
            </a:xfrm>
          </p:grpSpPr>
          <p:sp>
            <p:nvSpPr>
              <p:cNvPr id="86" name="Oval 74"/>
              <p:cNvSpPr>
                <a:spLocks noChangeArrowheads="1"/>
              </p:cNvSpPr>
              <p:nvPr/>
            </p:nvSpPr>
            <p:spPr bwMode="auto">
              <a:xfrm>
                <a:off x="1794" y="3192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87" name="Rectangle 75"/>
              <p:cNvSpPr>
                <a:spLocks noChangeArrowheads="1"/>
              </p:cNvSpPr>
              <p:nvPr/>
            </p:nvSpPr>
            <p:spPr bwMode="auto">
              <a:xfrm>
                <a:off x="1842" y="3240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88" name="Rectangle 76"/>
              <p:cNvSpPr>
                <a:spLocks noChangeArrowheads="1"/>
              </p:cNvSpPr>
              <p:nvPr/>
            </p:nvSpPr>
            <p:spPr bwMode="auto">
              <a:xfrm>
                <a:off x="1895" y="3244"/>
                <a:ext cx="4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dirty="0"/>
                  <a:t>q</a:t>
                </a:r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77"/>
              <p:cNvSpPr>
                <a:spLocks noChangeArrowheads="1"/>
              </p:cNvSpPr>
              <p:nvPr/>
            </p:nvSpPr>
            <p:spPr bwMode="auto">
              <a:xfrm>
                <a:off x="1952" y="331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100" dirty="0"/>
                  <a:t>1</a:t>
                </a:r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Oval 79"/>
            <p:cNvSpPr>
              <a:spLocks noChangeArrowheads="1"/>
            </p:cNvSpPr>
            <p:nvPr/>
          </p:nvSpPr>
          <p:spPr bwMode="auto">
            <a:xfrm>
              <a:off x="3692615" y="4423702"/>
              <a:ext cx="489269" cy="5231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3775895" y="4509184"/>
              <a:ext cx="405989" cy="389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3865595" y="4504780"/>
              <a:ext cx="111040" cy="2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/>
                <a:t>q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3980104" y="4622316"/>
              <a:ext cx="76340" cy="188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/>
                <a:t>0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88"/>
            <p:cNvGrpSpPr>
              <a:grpSpLocks/>
            </p:cNvGrpSpPr>
            <p:nvPr/>
          </p:nvGrpSpPr>
          <p:grpSpPr bwMode="auto">
            <a:xfrm>
              <a:off x="5139601" y="5563294"/>
              <a:ext cx="489269" cy="523157"/>
              <a:chOff x="1794" y="3816"/>
              <a:chExt cx="282" cy="282"/>
            </a:xfrm>
          </p:grpSpPr>
          <p:sp>
            <p:nvSpPr>
              <p:cNvPr id="78" name="Oval 84"/>
              <p:cNvSpPr>
                <a:spLocks noChangeArrowheads="1"/>
              </p:cNvSpPr>
              <p:nvPr/>
            </p:nvSpPr>
            <p:spPr bwMode="auto">
              <a:xfrm>
                <a:off x="1794" y="3816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79" name="Rectangle 85"/>
              <p:cNvSpPr>
                <a:spLocks noChangeArrowheads="1"/>
              </p:cNvSpPr>
              <p:nvPr/>
            </p:nvSpPr>
            <p:spPr bwMode="auto">
              <a:xfrm>
                <a:off x="1842" y="3864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80" name="Rectangle 86"/>
              <p:cNvSpPr>
                <a:spLocks noChangeArrowheads="1"/>
              </p:cNvSpPr>
              <p:nvPr/>
            </p:nvSpPr>
            <p:spPr bwMode="auto">
              <a:xfrm>
                <a:off x="1888" y="3864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dirty="0"/>
                  <a:t>q</a:t>
                </a:r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7"/>
              <p:cNvSpPr>
                <a:spLocks noChangeArrowheads="1"/>
              </p:cNvSpPr>
              <p:nvPr/>
            </p:nvSpPr>
            <p:spPr bwMode="auto">
              <a:xfrm>
                <a:off x="1954" y="3946"/>
                <a:ext cx="4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100" dirty="0"/>
                  <a:t>3</a:t>
                </a:r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6545515" y="5535414"/>
              <a:ext cx="645419" cy="691978"/>
              <a:chOff x="3426" y="3768"/>
              <a:chExt cx="372" cy="373"/>
            </a:xfrm>
          </p:grpSpPr>
          <p:grpSp>
            <p:nvGrpSpPr>
              <p:cNvPr id="70" name="Group 106"/>
              <p:cNvGrpSpPr>
                <a:grpSpLocks/>
              </p:cNvGrpSpPr>
              <p:nvPr/>
            </p:nvGrpSpPr>
            <p:grpSpPr bwMode="auto">
              <a:xfrm>
                <a:off x="3474" y="3816"/>
                <a:ext cx="276" cy="276"/>
                <a:chOff x="3474" y="3816"/>
                <a:chExt cx="276" cy="276"/>
              </a:xfrm>
            </p:grpSpPr>
            <p:sp>
              <p:nvSpPr>
                <p:cNvPr id="72" name="Oval 102"/>
                <p:cNvSpPr>
                  <a:spLocks noChangeArrowheads="1"/>
                </p:cNvSpPr>
                <p:nvPr/>
              </p:nvSpPr>
              <p:spPr bwMode="auto">
                <a:xfrm>
                  <a:off x="3474" y="3816"/>
                  <a:ext cx="276" cy="27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dirty="0"/>
                </a:p>
              </p:txBody>
            </p:sp>
            <p:sp>
              <p:nvSpPr>
                <p:cNvPr id="73" name="Rectangle 103"/>
                <p:cNvSpPr>
                  <a:spLocks noChangeArrowheads="1"/>
                </p:cNvSpPr>
                <p:nvPr/>
              </p:nvSpPr>
              <p:spPr bwMode="auto">
                <a:xfrm>
                  <a:off x="3522" y="3858"/>
                  <a:ext cx="228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dirty="0"/>
                </a:p>
              </p:txBody>
            </p:sp>
            <p:sp>
              <p:nvSpPr>
                <p:cNvPr id="74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76" y="3850"/>
                  <a:ext cx="53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dirty="0"/>
                    <a:t>q</a:t>
                  </a:r>
                  <a:endParaRPr lang="en-US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641" y="3918"/>
                  <a:ext cx="26" cy="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0000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100" dirty="0"/>
                    <a:t>4</a:t>
                  </a:r>
                  <a:endParaRPr lang="en-US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1" name="Oval 107"/>
              <p:cNvSpPr>
                <a:spLocks noChangeArrowheads="1"/>
              </p:cNvSpPr>
              <p:nvPr/>
            </p:nvSpPr>
            <p:spPr bwMode="auto">
              <a:xfrm>
                <a:off x="3426" y="3768"/>
                <a:ext cx="372" cy="37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dirty="0"/>
              </a:p>
            </p:txBody>
          </p:sp>
        </p:grpSp>
        <p:grpSp>
          <p:nvGrpSpPr>
            <p:cNvPr id="21" name="Group 121"/>
            <p:cNvGrpSpPr>
              <a:grpSpLocks/>
            </p:cNvGrpSpPr>
            <p:nvPr/>
          </p:nvGrpSpPr>
          <p:grpSpPr bwMode="auto">
            <a:xfrm>
              <a:off x="4168004" y="4655060"/>
              <a:ext cx="978538" cy="122441"/>
              <a:chOff x="1234" y="3306"/>
              <a:chExt cx="564" cy="66"/>
            </a:xfrm>
          </p:grpSpPr>
          <p:sp>
            <p:nvSpPr>
              <p:cNvPr id="60" name="Line 119"/>
              <p:cNvSpPr>
                <a:spLocks noChangeShapeType="1"/>
              </p:cNvSpPr>
              <p:nvPr/>
            </p:nvSpPr>
            <p:spPr bwMode="auto">
              <a:xfrm>
                <a:off x="1234" y="3336"/>
                <a:ext cx="51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" name="Freeform 120"/>
              <p:cNvSpPr>
                <a:spLocks/>
              </p:cNvSpPr>
              <p:nvPr/>
            </p:nvSpPr>
            <p:spPr bwMode="auto">
              <a:xfrm>
                <a:off x="1738" y="3306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2" name="Group 124"/>
            <p:cNvGrpSpPr>
              <a:grpSpLocks/>
            </p:cNvGrpSpPr>
            <p:nvPr/>
          </p:nvGrpSpPr>
          <p:grpSpPr bwMode="auto">
            <a:xfrm>
              <a:off x="5639280" y="4532660"/>
              <a:ext cx="916078" cy="122441"/>
              <a:chOff x="2082" y="3306"/>
              <a:chExt cx="528" cy="66"/>
            </a:xfrm>
          </p:grpSpPr>
          <p:sp>
            <p:nvSpPr>
              <p:cNvPr id="58" name="Line 122"/>
              <p:cNvSpPr>
                <a:spLocks noChangeShapeType="1"/>
              </p:cNvSpPr>
              <p:nvPr/>
            </p:nvSpPr>
            <p:spPr bwMode="auto">
              <a:xfrm>
                <a:off x="2082" y="3336"/>
                <a:ext cx="4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" name="Freeform 123"/>
              <p:cNvSpPr>
                <a:spLocks/>
              </p:cNvSpPr>
              <p:nvPr/>
            </p:nvSpPr>
            <p:spPr bwMode="auto">
              <a:xfrm>
                <a:off x="2550" y="3306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3" name="Group 127"/>
            <p:cNvGrpSpPr>
              <a:grpSpLocks/>
            </p:cNvGrpSpPr>
            <p:nvPr/>
          </p:nvGrpSpPr>
          <p:grpSpPr bwMode="auto">
            <a:xfrm rot="10800000">
              <a:off x="5582025" y="4783281"/>
              <a:ext cx="999358" cy="122441"/>
              <a:chOff x="2898" y="3306"/>
              <a:chExt cx="576" cy="66"/>
            </a:xfrm>
          </p:grpSpPr>
          <p:sp>
            <p:nvSpPr>
              <p:cNvPr id="56" name="Line 125"/>
              <p:cNvSpPr>
                <a:spLocks noChangeShapeType="1"/>
              </p:cNvSpPr>
              <p:nvPr/>
            </p:nvSpPr>
            <p:spPr bwMode="auto">
              <a:xfrm>
                <a:off x="2898" y="3336"/>
                <a:ext cx="5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" name="Freeform 126"/>
              <p:cNvSpPr>
                <a:spLocks/>
              </p:cNvSpPr>
              <p:nvPr/>
            </p:nvSpPr>
            <p:spPr bwMode="auto">
              <a:xfrm>
                <a:off x="3414" y="3306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5" name="Group 133"/>
            <p:cNvGrpSpPr>
              <a:grpSpLocks/>
            </p:cNvGrpSpPr>
            <p:nvPr/>
          </p:nvGrpSpPr>
          <p:grpSpPr bwMode="auto">
            <a:xfrm>
              <a:off x="5326981" y="4964929"/>
              <a:ext cx="114510" cy="623336"/>
              <a:chOff x="1902" y="3480"/>
              <a:chExt cx="66" cy="336"/>
            </a:xfrm>
          </p:grpSpPr>
          <p:sp>
            <p:nvSpPr>
              <p:cNvPr id="52" name="Line 131"/>
              <p:cNvSpPr>
                <a:spLocks noChangeShapeType="1"/>
              </p:cNvSpPr>
              <p:nvPr/>
            </p:nvSpPr>
            <p:spPr bwMode="auto">
              <a:xfrm>
                <a:off x="1938" y="3480"/>
                <a:ext cx="1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" name="Freeform 132"/>
              <p:cNvSpPr>
                <a:spLocks/>
              </p:cNvSpPr>
              <p:nvPr/>
            </p:nvSpPr>
            <p:spPr bwMode="auto">
              <a:xfrm>
                <a:off x="1902" y="3756"/>
                <a:ext cx="66" cy="60"/>
              </a:xfrm>
              <a:custGeom>
                <a:avLst/>
                <a:gdLst>
                  <a:gd name="T0" fmla="*/ 0 w 66"/>
                  <a:gd name="T1" fmla="*/ 0 h 60"/>
                  <a:gd name="T2" fmla="*/ 36 w 66"/>
                  <a:gd name="T3" fmla="*/ 60 h 60"/>
                  <a:gd name="T4" fmla="*/ 66 w 66"/>
                  <a:gd name="T5" fmla="*/ 0 h 60"/>
                  <a:gd name="T6" fmla="*/ 0 w 66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60"/>
                  <a:gd name="T14" fmla="*/ 66 w 66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60">
                    <a:moveTo>
                      <a:pt x="0" y="0"/>
                    </a:moveTo>
                    <a:lnTo>
                      <a:pt x="36" y="60"/>
                    </a:lnTo>
                    <a:lnTo>
                      <a:pt x="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6" name="Group 136"/>
            <p:cNvGrpSpPr>
              <a:grpSpLocks/>
            </p:cNvGrpSpPr>
            <p:nvPr/>
          </p:nvGrpSpPr>
          <p:grpSpPr bwMode="auto">
            <a:xfrm>
              <a:off x="5639280" y="5766311"/>
              <a:ext cx="916078" cy="122441"/>
              <a:chOff x="2082" y="3930"/>
              <a:chExt cx="528" cy="66"/>
            </a:xfrm>
          </p:grpSpPr>
          <p:sp>
            <p:nvSpPr>
              <p:cNvPr id="50" name="Line 134"/>
              <p:cNvSpPr>
                <a:spLocks noChangeShapeType="1"/>
              </p:cNvSpPr>
              <p:nvPr/>
            </p:nvSpPr>
            <p:spPr bwMode="auto">
              <a:xfrm>
                <a:off x="2082" y="3960"/>
                <a:ext cx="4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" name="Freeform 135"/>
              <p:cNvSpPr>
                <a:spLocks/>
              </p:cNvSpPr>
              <p:nvPr/>
            </p:nvSpPr>
            <p:spPr bwMode="auto">
              <a:xfrm>
                <a:off x="2550" y="3930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8" name="Rectangle 140"/>
            <p:cNvSpPr>
              <a:spLocks noChangeArrowheads="1"/>
            </p:cNvSpPr>
            <p:nvPr/>
          </p:nvSpPr>
          <p:spPr bwMode="auto">
            <a:xfrm>
              <a:off x="4223523" y="4366563"/>
              <a:ext cx="884848" cy="400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29" name="Rectangle 141"/>
            <p:cNvSpPr>
              <a:spLocks noChangeArrowheads="1"/>
            </p:cNvSpPr>
            <p:nvPr/>
          </p:nvSpPr>
          <p:spPr bwMode="auto">
            <a:xfrm>
              <a:off x="4251283" y="4441358"/>
              <a:ext cx="818918" cy="245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i="1" dirty="0" smtClean="0"/>
                <a:t>B</a:t>
              </a:r>
              <a:r>
                <a:rPr lang="en-US" altLang="en-US" sz="1600" dirty="0" smtClean="0"/>
                <a:t> → </a:t>
              </a:r>
              <a:r>
                <a:rPr lang="en-US" altLang="en-US" sz="1600" i="1" dirty="0" smtClean="0"/>
                <a:t>B</a:t>
              </a:r>
              <a:r>
                <a:rPr lang="en-US" altLang="en-US" sz="1600" dirty="0" smtClean="0"/>
                <a:t>, </a:t>
              </a:r>
              <a:r>
                <a:rPr lang="en-US" altLang="en-US" sz="1600" dirty="0"/>
                <a:t>R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143"/>
            <p:cNvSpPr>
              <a:spLocks noChangeArrowheads="1"/>
            </p:cNvSpPr>
            <p:nvPr/>
          </p:nvSpPr>
          <p:spPr bwMode="auto">
            <a:xfrm>
              <a:off x="5707847" y="4831132"/>
              <a:ext cx="7518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/>
                <a:t>1</a:t>
              </a:r>
              <a:r>
                <a:rPr lang="en-US" altLang="en-US" sz="1600" dirty="0" smtClean="0"/>
                <a:t> </a:t>
              </a:r>
              <a:r>
                <a:rPr lang="en-US" altLang="en-US" sz="1600" dirty="0"/>
                <a:t>→ 1</a:t>
              </a:r>
              <a:r>
                <a:rPr lang="en-US" altLang="en-US" sz="1600" dirty="0" smtClean="0"/>
                <a:t>, </a:t>
              </a:r>
              <a:r>
                <a:rPr lang="en-US" altLang="en-US" sz="1600" dirty="0"/>
                <a:t>R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147"/>
            <p:cNvSpPr>
              <a:spLocks noChangeArrowheads="1"/>
            </p:cNvSpPr>
            <p:nvPr/>
          </p:nvSpPr>
          <p:spPr bwMode="auto">
            <a:xfrm>
              <a:off x="4049583" y="5675258"/>
              <a:ext cx="7405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 smtClean="0"/>
                <a:t>1 → </a:t>
              </a:r>
              <a:r>
                <a:rPr lang="en-US" altLang="en-US" sz="1600" dirty="0"/>
                <a:t>1</a:t>
              </a:r>
              <a:r>
                <a:rPr lang="en-US" altLang="en-US" sz="1600" dirty="0" smtClean="0"/>
                <a:t>, </a:t>
              </a:r>
              <a:r>
                <a:rPr lang="en-US" altLang="en-US" sz="1600" dirty="0"/>
                <a:t>L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148"/>
            <p:cNvSpPr>
              <a:spLocks noChangeArrowheads="1"/>
            </p:cNvSpPr>
            <p:nvPr/>
          </p:nvSpPr>
          <p:spPr bwMode="auto">
            <a:xfrm>
              <a:off x="5805840" y="5477814"/>
              <a:ext cx="884848" cy="400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7" name="Rectangle 149"/>
            <p:cNvSpPr>
              <a:spLocks noChangeArrowheads="1"/>
            </p:cNvSpPr>
            <p:nvPr/>
          </p:nvSpPr>
          <p:spPr bwMode="auto">
            <a:xfrm>
              <a:off x="5675541" y="5890514"/>
              <a:ext cx="80791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/>
                <a:t>B</a:t>
              </a:r>
              <a:r>
                <a:rPr lang="en-US" altLang="en-US" sz="1600" dirty="0" smtClean="0"/>
                <a:t> </a:t>
              </a:r>
              <a:r>
                <a:rPr lang="en-US" altLang="en-US" sz="1600" dirty="0"/>
                <a:t>→ B</a:t>
              </a:r>
              <a:r>
                <a:rPr lang="en-US" altLang="en-US" sz="1600" dirty="0" smtClean="0"/>
                <a:t>, S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150"/>
            <p:cNvSpPr>
              <a:spLocks noChangeArrowheads="1"/>
            </p:cNvSpPr>
            <p:nvPr/>
          </p:nvSpPr>
          <p:spPr bwMode="auto">
            <a:xfrm>
              <a:off x="5722560" y="4366563"/>
              <a:ext cx="884848" cy="400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9" name="Rectangle 151"/>
            <p:cNvSpPr>
              <a:spLocks noChangeArrowheads="1"/>
            </p:cNvSpPr>
            <p:nvPr/>
          </p:nvSpPr>
          <p:spPr bwMode="auto">
            <a:xfrm>
              <a:off x="5716140" y="4318958"/>
              <a:ext cx="7518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/>
                <a:t>1</a:t>
              </a:r>
              <a:r>
                <a:rPr lang="en-US" altLang="en-US" sz="1600" dirty="0" smtClean="0"/>
                <a:t> </a:t>
              </a:r>
              <a:r>
                <a:rPr lang="en-US" altLang="en-US" sz="1600" dirty="0"/>
                <a:t>→ 1</a:t>
              </a:r>
              <a:r>
                <a:rPr lang="en-US" altLang="en-US" sz="1600" dirty="0" smtClean="0"/>
                <a:t>, </a:t>
              </a:r>
              <a:r>
                <a:rPr lang="en-US" altLang="en-US" sz="1600" dirty="0"/>
                <a:t>R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152"/>
            <p:cNvSpPr>
              <a:spLocks noChangeArrowheads="1"/>
            </p:cNvSpPr>
            <p:nvPr/>
          </p:nvSpPr>
          <p:spPr bwMode="auto">
            <a:xfrm>
              <a:off x="5306161" y="5050410"/>
              <a:ext cx="884848" cy="400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41" name="Rectangle 153"/>
            <p:cNvSpPr>
              <a:spLocks noChangeArrowheads="1"/>
            </p:cNvSpPr>
            <p:nvPr/>
          </p:nvSpPr>
          <p:spPr bwMode="auto">
            <a:xfrm>
              <a:off x="4573952" y="5089772"/>
              <a:ext cx="77425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 smtClean="0"/>
                <a:t>B </a:t>
              </a:r>
              <a:r>
                <a:rPr lang="en-US" altLang="en-US" sz="1600" dirty="0"/>
                <a:t>→ 1</a:t>
              </a:r>
              <a:r>
                <a:rPr lang="en-US" altLang="en-US" sz="1600" dirty="0" smtClean="0"/>
                <a:t>, L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162"/>
            <p:cNvSpPr>
              <a:spLocks noChangeArrowheads="1"/>
            </p:cNvSpPr>
            <p:nvPr/>
          </p:nvSpPr>
          <p:spPr bwMode="auto">
            <a:xfrm>
              <a:off x="3527790" y="4493003"/>
              <a:ext cx="157885" cy="341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en-US" altLang="en-US" sz="2000" b="1" dirty="0">
                  <a:solidFill>
                    <a:schemeClr val="bg2"/>
                  </a:solidFill>
                </a:rPr>
                <a:t>&gt;</a:t>
              </a:r>
            </a:p>
          </p:txBody>
        </p:sp>
        <p:cxnSp>
          <p:nvCxnSpPr>
            <p:cNvPr id="7" name="Straight Arrow Connector 6"/>
            <p:cNvCxnSpPr>
              <a:endCxn id="47" idx="3"/>
            </p:cNvCxnSpPr>
            <p:nvPr/>
          </p:nvCxnSpPr>
          <p:spPr>
            <a:xfrm>
              <a:off x="3455971" y="4660387"/>
              <a:ext cx="229704" cy="3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101"/>
            <p:cNvGrpSpPr>
              <a:grpSpLocks/>
            </p:cNvGrpSpPr>
            <p:nvPr/>
          </p:nvGrpSpPr>
          <p:grpSpPr bwMode="auto">
            <a:xfrm rot="15388276">
              <a:off x="4849935" y="5659130"/>
              <a:ext cx="348828" cy="356170"/>
              <a:chOff x="1806" y="2952"/>
              <a:chExt cx="222" cy="240"/>
            </a:xfrm>
          </p:grpSpPr>
          <p:sp>
            <p:nvSpPr>
              <p:cNvPr id="95" name="Freeform 99"/>
              <p:cNvSpPr>
                <a:spLocks/>
              </p:cNvSpPr>
              <p:nvPr/>
            </p:nvSpPr>
            <p:spPr bwMode="auto">
              <a:xfrm>
                <a:off x="1842" y="2952"/>
                <a:ext cx="186" cy="240"/>
              </a:xfrm>
              <a:custGeom>
                <a:avLst/>
                <a:gdLst>
                  <a:gd name="T0" fmla="*/ 2147483647 w 31"/>
                  <a:gd name="T1" fmla="*/ 2147483647 h 40"/>
                  <a:gd name="T2" fmla="*/ 2147483647 w 31"/>
                  <a:gd name="T3" fmla="*/ 2147483647 h 40"/>
                  <a:gd name="T4" fmla="*/ 2147483647 w 31"/>
                  <a:gd name="T5" fmla="*/ 2147483647 h 40"/>
                  <a:gd name="T6" fmla="*/ 2147483647 w 31"/>
                  <a:gd name="T7" fmla="*/ 2147483647 h 40"/>
                  <a:gd name="T8" fmla="*/ 2147483647 w 31"/>
                  <a:gd name="T9" fmla="*/ 2147483647 h 40"/>
                  <a:gd name="T10" fmla="*/ 0 w 31"/>
                  <a:gd name="T11" fmla="*/ 2147483647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40"/>
                  <a:gd name="T20" fmla="*/ 31 w 31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40">
                    <a:moveTo>
                      <a:pt x="24" y="40"/>
                    </a:moveTo>
                    <a:cubicBezTo>
                      <a:pt x="27" y="35"/>
                      <a:pt x="30" y="29"/>
                      <a:pt x="30" y="24"/>
                    </a:cubicBezTo>
                    <a:cubicBezTo>
                      <a:pt x="31" y="19"/>
                      <a:pt x="29" y="11"/>
                      <a:pt x="27" y="7"/>
                    </a:cubicBezTo>
                    <a:cubicBezTo>
                      <a:pt x="24" y="4"/>
                      <a:pt x="17" y="0"/>
                      <a:pt x="12" y="1"/>
                    </a:cubicBezTo>
                    <a:cubicBezTo>
                      <a:pt x="8" y="2"/>
                      <a:pt x="4" y="6"/>
                      <a:pt x="2" y="11"/>
                    </a:cubicBezTo>
                    <a:cubicBezTo>
                      <a:pt x="0" y="14"/>
                      <a:pt x="0" y="19"/>
                      <a:pt x="0" y="2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" name="Freeform 100"/>
              <p:cNvSpPr>
                <a:spLocks/>
              </p:cNvSpPr>
              <p:nvPr/>
            </p:nvSpPr>
            <p:spPr bwMode="auto">
              <a:xfrm>
                <a:off x="1806" y="3090"/>
                <a:ext cx="66" cy="60"/>
              </a:xfrm>
              <a:custGeom>
                <a:avLst/>
                <a:gdLst>
                  <a:gd name="T0" fmla="*/ 0 w 66"/>
                  <a:gd name="T1" fmla="*/ 6 h 60"/>
                  <a:gd name="T2" fmla="*/ 42 w 66"/>
                  <a:gd name="T3" fmla="*/ 60 h 60"/>
                  <a:gd name="T4" fmla="*/ 66 w 66"/>
                  <a:gd name="T5" fmla="*/ 0 h 60"/>
                  <a:gd name="T6" fmla="*/ 0 w 66"/>
                  <a:gd name="T7" fmla="*/ 6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60"/>
                  <a:gd name="T14" fmla="*/ 66 w 66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60">
                    <a:moveTo>
                      <a:pt x="0" y="6"/>
                    </a:moveTo>
                    <a:lnTo>
                      <a:pt x="42" y="60"/>
                    </a:lnTo>
                    <a:lnTo>
                      <a:pt x="6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9" name="Rectangle 153"/>
            <p:cNvSpPr>
              <a:spLocks noChangeArrowheads="1"/>
            </p:cNvSpPr>
            <p:nvPr/>
          </p:nvSpPr>
          <p:spPr bwMode="auto">
            <a:xfrm>
              <a:off x="6295109" y="5249336"/>
              <a:ext cx="77425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 smtClean="0"/>
                <a:t>B </a:t>
              </a:r>
              <a:r>
                <a:rPr lang="en-US" altLang="en-US" sz="1600" dirty="0"/>
                <a:t>→ 1</a:t>
              </a:r>
              <a:r>
                <a:rPr lang="en-US" altLang="en-US" sz="1600" dirty="0" smtClean="0"/>
                <a:t>, L</a:t>
              </a:r>
              <a:endParaRPr lang="en-US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/>
            <p:cNvCxnSpPr>
              <a:stCxn id="90" idx="4"/>
              <a:endCxn id="78" idx="7"/>
            </p:cNvCxnSpPr>
            <p:nvPr/>
          </p:nvCxnSpPr>
          <p:spPr>
            <a:xfrm flipH="1">
              <a:off x="5557218" y="4975199"/>
              <a:ext cx="1242775" cy="664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62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343" y="340523"/>
            <a:ext cx="3415393" cy="875962"/>
          </a:xfrm>
        </p:spPr>
        <p:txBody>
          <a:bodyPr/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45881"/>
            <a:ext cx="10058400" cy="339959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What is reduction?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Is </a:t>
            </a:r>
            <a:r>
              <a:rPr lang="en-US" sz="1800" dirty="0"/>
              <a:t>a </a:t>
            </a:r>
            <a:r>
              <a:rPr lang="en-US" sz="1800" b="1" dirty="0">
                <a:solidFill>
                  <a:schemeClr val="accent2"/>
                </a:solidFill>
              </a:rPr>
              <a:t>powerful method </a:t>
            </a:r>
            <a:r>
              <a:rPr lang="en-US" sz="1800" dirty="0"/>
              <a:t>which can be used to prove that a language </a:t>
            </a:r>
            <a:r>
              <a:rPr lang="en-US" sz="1800" i="1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has </a:t>
            </a:r>
            <a:r>
              <a:rPr lang="en-US" sz="1800" dirty="0" smtClean="0"/>
              <a:t>some 	property based 	on </a:t>
            </a:r>
            <a:r>
              <a:rPr lang="en-US" sz="1800" dirty="0"/>
              <a:t>the fact that another language</a:t>
            </a:r>
            <a:r>
              <a:rPr lang="en-US" sz="1800" i="1" dirty="0"/>
              <a:t> </a:t>
            </a:r>
            <a:r>
              <a:rPr lang="en-US" sz="1800" i="1" dirty="0" smtClean="0"/>
              <a:t>B </a:t>
            </a:r>
            <a:r>
              <a:rPr lang="en-US" sz="1800" dirty="0"/>
              <a:t>has the same </a:t>
            </a:r>
            <a:r>
              <a:rPr lang="en-US" sz="1800" dirty="0" smtClean="0"/>
              <a:t>property</a:t>
            </a:r>
            <a:r>
              <a:rPr lang="en-US" sz="1800" dirty="0"/>
              <a:t>.</a:t>
            </a:r>
          </a:p>
          <a:p>
            <a:pPr>
              <a:spcBef>
                <a:spcPts val="2400"/>
              </a:spcBef>
            </a:pPr>
            <a:r>
              <a:rPr lang="en-US" sz="2200" dirty="0"/>
              <a:t>Reduction method </a:t>
            </a:r>
            <a:r>
              <a:rPr lang="en-US" sz="2200" dirty="0" smtClean="0"/>
              <a:t>idea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Consider </a:t>
            </a:r>
            <a:r>
              <a:rPr lang="en-US" sz="1800" dirty="0"/>
              <a:t>two </a:t>
            </a:r>
            <a:r>
              <a:rPr lang="en-US" sz="1800" dirty="0" smtClean="0"/>
              <a:t>problems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/>
              <a:t>B</a:t>
            </a:r>
            <a:r>
              <a:rPr lang="en-US" sz="1800" dirty="0"/>
              <a:t>, if we can use the solution to </a:t>
            </a:r>
            <a:r>
              <a:rPr lang="en-US" sz="1800" i="1" dirty="0"/>
              <a:t>B</a:t>
            </a:r>
            <a:r>
              <a:rPr lang="en-US" sz="1800" dirty="0"/>
              <a:t> to </a:t>
            </a:r>
            <a:r>
              <a:rPr lang="en-US" sz="1800" dirty="0" smtClean="0"/>
              <a:t>construct a 	solution </a:t>
            </a:r>
            <a:r>
              <a:rPr lang="en-US" sz="1800" dirty="0"/>
              <a:t>to </a:t>
            </a:r>
            <a:r>
              <a:rPr lang="en-US" sz="1800" i="1" dirty="0"/>
              <a:t>A</a:t>
            </a:r>
            <a:r>
              <a:rPr lang="en-US" sz="1800" dirty="0"/>
              <a:t>, we </a:t>
            </a:r>
            <a:r>
              <a:rPr lang="en-US" sz="1800" dirty="0" smtClean="0"/>
              <a:t>say </a:t>
            </a:r>
            <a:r>
              <a:rPr lang="en-US" sz="1800" dirty="0"/>
              <a:t>that </a:t>
            </a:r>
            <a:r>
              <a:rPr lang="en-US" sz="1800" i="1" dirty="0"/>
              <a:t>A</a:t>
            </a:r>
            <a:r>
              <a:rPr lang="en-US" sz="1800" dirty="0"/>
              <a:t> can be </a:t>
            </a:r>
            <a:r>
              <a:rPr lang="en-US" sz="1800" i="1" dirty="0"/>
              <a:t>reduced</a:t>
            </a:r>
            <a:r>
              <a:rPr lang="en-US" sz="1800" dirty="0"/>
              <a:t> to </a:t>
            </a:r>
            <a:r>
              <a:rPr lang="en-US" sz="1800" i="1" dirty="0"/>
              <a:t>B</a:t>
            </a:r>
            <a:r>
              <a:rPr lang="en-US" sz="1800" dirty="0"/>
              <a:t> (or </a:t>
            </a:r>
            <a:r>
              <a:rPr lang="en-US" sz="1800" i="1" dirty="0"/>
              <a:t>A is reducible to B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31" y="4344994"/>
            <a:ext cx="3121446" cy="22801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8744D2-1F27-4751-82AA-E4395017A077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1322477" y="285974"/>
            <a:ext cx="9506737" cy="669243"/>
          </a:xfrm>
          <a:noFill/>
        </p:spPr>
        <p:txBody>
          <a:bodyPr>
            <a:noAutofit/>
          </a:bodyPr>
          <a:lstStyle/>
          <a:p>
            <a:r>
              <a:rPr lang="en-US" altLang="en-US" sz="4000" dirty="0" smtClean="0"/>
              <a:t>Polynomial-Time Reduction: Examples</a:t>
            </a:r>
            <a:endParaRPr lang="en-US" altLang="en-US" sz="4000" i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9243" y="1332303"/>
            <a:ext cx="10306522" cy="1305099"/>
          </a:xfrm>
        </p:spPr>
        <p:txBody>
          <a:bodyPr/>
          <a:lstStyle/>
          <a:p>
            <a:pPr lvl="0"/>
            <a:r>
              <a:rPr lang="en-US" sz="2200" u="sng" dirty="0" smtClean="0"/>
              <a:t>Example</a:t>
            </a:r>
            <a:r>
              <a:rPr lang="en-US" sz="2200" dirty="0" smtClean="0"/>
              <a:t>. The </a:t>
            </a:r>
            <a:r>
              <a:rPr lang="en-US" sz="2200" dirty="0"/>
              <a:t>following TM </a:t>
            </a:r>
            <a:r>
              <a:rPr lang="en-US" sz="2200" i="1" dirty="0"/>
              <a:t>R</a:t>
            </a:r>
            <a:r>
              <a:rPr lang="en-US" sz="2200" dirty="0"/>
              <a:t> performs a polynomial-time reduction of the </a:t>
            </a:r>
            <a:r>
              <a:rPr lang="en-US" sz="2200" dirty="0" smtClean="0"/>
              <a:t>	language </a:t>
            </a:r>
            <a:r>
              <a:rPr lang="en-US" sz="2200" i="1" dirty="0" smtClean="0"/>
              <a:t>L </a:t>
            </a:r>
            <a:r>
              <a:rPr lang="en-US" sz="2200" dirty="0"/>
              <a:t>= </a:t>
            </a:r>
            <a:r>
              <a:rPr lang="en-US" sz="2200" i="1" dirty="0" smtClean="0"/>
              <a:t>aa</a:t>
            </a:r>
            <a:r>
              <a:rPr lang="en-US" sz="2200" dirty="0" smtClean="0"/>
              <a:t>(</a:t>
            </a:r>
            <a:r>
              <a:rPr lang="en-US" sz="2200" i="1" dirty="0" smtClean="0"/>
              <a:t>a</a:t>
            </a:r>
            <a:r>
              <a:rPr lang="en-US" sz="2200" dirty="0" smtClean="0"/>
              <a:t> </a:t>
            </a:r>
            <a:r>
              <a:rPr lang="en-US" sz="2200" dirty="0">
                <a:sym typeface="Symbol"/>
              </a:rPr>
              <a:t>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)* </a:t>
            </a:r>
            <a:r>
              <a:rPr lang="en-US" sz="2200" dirty="0" smtClean="0"/>
              <a:t>to </a:t>
            </a:r>
            <a:r>
              <a:rPr lang="en-US" sz="2200" dirty="0"/>
              <a:t>the language </a:t>
            </a:r>
            <a:r>
              <a:rPr lang="en-US" sz="2200" i="1" dirty="0"/>
              <a:t>Q</a:t>
            </a:r>
            <a:r>
              <a:rPr lang="en-US" sz="2200" dirty="0"/>
              <a:t> = </a:t>
            </a:r>
            <a:r>
              <a:rPr lang="en-US" sz="2200" i="1" dirty="0"/>
              <a:t>ccc</a:t>
            </a:r>
            <a:r>
              <a:rPr lang="en-US" sz="2200" dirty="0"/>
              <a:t>(</a:t>
            </a:r>
            <a:r>
              <a:rPr lang="en-US" sz="2200" i="1" dirty="0"/>
              <a:t>c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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)*. (Note </a:t>
            </a:r>
            <a:r>
              <a:rPr lang="en-US" sz="2200" dirty="0" smtClean="0"/>
              <a:t>	that </a:t>
            </a:r>
            <a:r>
              <a:rPr lang="en-US" sz="2200" i="1" dirty="0"/>
              <a:t>X</a:t>
            </a:r>
            <a:r>
              <a:rPr lang="en-US" sz="2200" dirty="0"/>
              <a:t>/</a:t>
            </a:r>
            <a:r>
              <a:rPr lang="en-US" sz="2200" i="1" dirty="0"/>
              <a:t>X</a:t>
            </a:r>
            <a:r>
              <a:rPr lang="en-US" sz="2200" dirty="0"/>
              <a:t> R in </a:t>
            </a:r>
            <a:r>
              <a:rPr lang="en-US" sz="2200" dirty="0" smtClean="0"/>
              <a:t>the </a:t>
            </a:r>
            <a:r>
              <a:rPr lang="en-US" sz="2200" dirty="0"/>
              <a:t>diagram stands for </a:t>
            </a:r>
            <a:r>
              <a:rPr lang="en-US" sz="2200" i="1" dirty="0"/>
              <a:t>X </a:t>
            </a:r>
            <a:r>
              <a:rPr lang="en-US" sz="2200" dirty="0">
                <a:sym typeface="Symbol"/>
              </a:rPr>
              <a:t>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dirty="0"/>
              <a:t>, R.)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30" y="2750594"/>
            <a:ext cx="6295001" cy="290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2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473" y="414002"/>
            <a:ext cx="6623957" cy="9657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Mapping Reducibility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461407"/>
                <a:ext cx="10058400" cy="5004707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Let </a:t>
                </a:r>
                <a:r>
                  <a:rPr lang="en-US" sz="2200" i="1" dirty="0" smtClean="0"/>
                  <a:t>R</a:t>
                </a:r>
                <a:r>
                  <a:rPr lang="en-US" sz="2200" dirty="0" smtClean="0"/>
                  <a:t> be the TM that computes the reduction, i.e</a:t>
                </a:r>
                <a:r>
                  <a:rPr lang="en-US" sz="2200" dirty="0"/>
                  <a:t>., </a:t>
                </a:r>
                <a:r>
                  <a:rPr lang="en-US" sz="2200" dirty="0" smtClean="0"/>
                  <a:t>maps inputs from </a:t>
                </a:r>
                <a:r>
                  <a:rPr lang="en-US" sz="2200" i="1" dirty="0" smtClean="0"/>
                  <a:t>L</a:t>
                </a:r>
                <a:r>
                  <a:rPr lang="en-US" sz="2200" dirty="0" smtClean="0"/>
                  <a:t> 	to inputs from </a:t>
                </a:r>
                <a:r>
                  <a:rPr lang="en-US" sz="2200" i="1" dirty="0" smtClean="0"/>
                  <a:t>Q</a:t>
                </a:r>
                <a:r>
                  <a:rPr lang="en-US" sz="2200" dirty="0" smtClean="0"/>
                  <a:t>, </a:t>
                </a:r>
                <a:r>
                  <a:rPr lang="en-US" sz="2200" dirty="0"/>
                  <a:t>and </a:t>
                </a:r>
                <a:r>
                  <a:rPr lang="en-US" sz="2200" i="1" dirty="0"/>
                  <a:t>M</a:t>
                </a:r>
                <a:r>
                  <a:rPr lang="en-US" sz="2200" dirty="0"/>
                  <a:t> the TM that accepts language </a:t>
                </a:r>
                <a:r>
                  <a:rPr lang="en-US" sz="2200" i="1" dirty="0" smtClean="0"/>
                  <a:t>Q</a:t>
                </a:r>
                <a:r>
                  <a:rPr lang="en-US" sz="2200" dirty="0"/>
                  <a:t>. The </a:t>
                </a:r>
                <a:r>
                  <a:rPr lang="en-US" sz="2200" dirty="0" smtClean="0"/>
                  <a:t>	sequential </a:t>
                </a:r>
                <a:r>
                  <a:rPr lang="en-US" sz="2200" dirty="0"/>
                  <a:t>execution of </a:t>
                </a:r>
                <a:r>
                  <a:rPr lang="en-US" sz="2200" i="1" dirty="0"/>
                  <a:t>R</a:t>
                </a:r>
                <a:r>
                  <a:rPr lang="en-US" sz="2200" dirty="0"/>
                  <a:t> and </a:t>
                </a:r>
                <a:r>
                  <a:rPr lang="en-US" sz="2200" i="1" dirty="0"/>
                  <a:t>M</a:t>
                </a:r>
                <a:r>
                  <a:rPr lang="en-US" sz="2200" dirty="0"/>
                  <a:t> on strings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200" i="1">
                            <a:latin typeface="Cambria Math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accepts 	language </a:t>
                </a:r>
                <a:r>
                  <a:rPr lang="en-US" sz="2200" i="1" dirty="0"/>
                  <a:t>L </a:t>
                </a:r>
                <a:r>
                  <a:rPr lang="en-US" sz="2200" dirty="0"/>
                  <a:t>(by accepting inputs to </a:t>
                </a:r>
                <a:r>
                  <a:rPr lang="en-US" sz="2200" i="1" dirty="0"/>
                  <a:t>Q</a:t>
                </a:r>
                <a:r>
                  <a:rPr lang="en-US" sz="2200" dirty="0"/>
                  <a:t>) </a:t>
                </a:r>
                <a:r>
                  <a:rPr lang="en-US" sz="2200" dirty="0" smtClean="0"/>
                  <a:t>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>
                  <a:spcBef>
                    <a:spcPts val="2400"/>
                  </a:spcBef>
                </a:pPr>
                <a:r>
                  <a:rPr lang="en-US" sz="2200" i="1" dirty="0"/>
                  <a:t>R</a:t>
                </a:r>
                <a:r>
                  <a:rPr lang="en-US" sz="2200" dirty="0"/>
                  <a:t>, the reduction TM, which </a:t>
                </a:r>
                <a:r>
                  <a:rPr lang="en-US" sz="2200" b="1" dirty="0"/>
                  <a:t>does not determine membership </a:t>
                </a:r>
                <a:r>
                  <a:rPr lang="en-US" sz="2200" dirty="0"/>
                  <a:t>in </a:t>
                </a:r>
                <a:r>
                  <a:rPr lang="en-US" sz="2200" dirty="0" smtClean="0"/>
                  <a:t>either 	L </a:t>
                </a:r>
                <a:r>
                  <a:rPr lang="en-US" sz="2200" dirty="0"/>
                  <a:t>or Q, </a:t>
                </a:r>
                <a:r>
                  <a:rPr lang="en-US" sz="2200" dirty="0" smtClean="0"/>
                  <a:t>simply transforms </a:t>
                </a:r>
                <a:r>
                  <a:rPr lang="en-US" sz="2200" dirty="0"/>
                  <a:t>strings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*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*.</a:t>
                </a:r>
              </a:p>
              <a:p>
                <a:pPr lvl="1">
                  <a:spcBef>
                    <a:spcPts val="2400"/>
                  </a:spcBef>
                </a:pPr>
                <a:r>
                  <a:rPr lang="en-US" sz="2200" dirty="0"/>
                  <a:t>Strings in </a:t>
                </a:r>
                <a:r>
                  <a:rPr lang="en-US" sz="2200" i="1" dirty="0"/>
                  <a:t>Q</a:t>
                </a:r>
                <a:r>
                  <a:rPr lang="en-US" sz="2200" dirty="0"/>
                  <a:t> are </a:t>
                </a:r>
                <a:r>
                  <a:rPr lang="en-US" sz="2200" dirty="0" smtClean="0"/>
                  <a:t>accepted/rejected by </a:t>
                </a:r>
                <a:r>
                  <a:rPr lang="en-US" sz="2200" i="1" dirty="0"/>
                  <a:t>M</a:t>
                </a:r>
                <a:r>
                  <a:rPr lang="en-US" sz="2200" dirty="0"/>
                  <a:t>, and strings in </a:t>
                </a:r>
                <a:r>
                  <a:rPr lang="en-US" sz="2200" i="1" dirty="0"/>
                  <a:t>L</a:t>
                </a:r>
                <a:r>
                  <a:rPr lang="en-US" sz="2200" dirty="0"/>
                  <a:t> are </a:t>
                </a:r>
                <a:r>
                  <a:rPr lang="en-US" sz="2200" dirty="0" smtClean="0"/>
                  <a:t>	accepted/rejected based on the combination </a:t>
                </a:r>
                <a:r>
                  <a:rPr lang="en-US" sz="2200" dirty="0"/>
                  <a:t>of </a:t>
                </a:r>
                <a:r>
                  <a:rPr lang="en-US" sz="2200" i="1" dirty="0"/>
                  <a:t>R</a:t>
                </a:r>
                <a:r>
                  <a:rPr lang="en-US" sz="2200" dirty="0"/>
                  <a:t> and </a:t>
                </a:r>
                <a:r>
                  <a:rPr lang="en-US" sz="2200" i="1" dirty="0"/>
                  <a:t>M</a:t>
                </a:r>
                <a:r>
                  <a:rPr lang="en-US" sz="2200" dirty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61407"/>
                <a:ext cx="10058400" cy="5004707"/>
              </a:xfrm>
              <a:blipFill rotWithShape="1">
                <a:blip r:embed="rId2"/>
                <a:stretch>
                  <a:fillRect l="-667" t="-731" b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672943" y="3143794"/>
            <a:ext cx="6157548" cy="12366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66012" y="3413760"/>
            <a:ext cx="966652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R</a:t>
            </a: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7067008" y="3413760"/>
            <a:ext cx="966652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M</a:t>
            </a:r>
            <a:endParaRPr lang="en-US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79615" y="3762102"/>
            <a:ext cx="12863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34206" y="3741420"/>
            <a:ext cx="686434" cy="7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653349" y="3737611"/>
            <a:ext cx="412117" cy="38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8" idx="1"/>
          </p:cNvCxnSpPr>
          <p:nvPr/>
        </p:nvCxnSpPr>
        <p:spPr>
          <a:xfrm flipV="1">
            <a:off x="8033660" y="3594462"/>
            <a:ext cx="2402975" cy="6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033660" y="3984171"/>
            <a:ext cx="24029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06401" y="3552945"/>
                <a:ext cx="1192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(∈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*) 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01" y="3552945"/>
                <a:ext cx="119269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3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25613" y="3552945"/>
                <a:ext cx="1504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(∈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*) 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13" y="3552945"/>
                <a:ext cx="150445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24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436635" y="3409796"/>
            <a:ext cx="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23571" y="3800899"/>
            <a:ext cx="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00099" y="3243880"/>
            <a:ext cx="159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</a:t>
            </a:r>
            <a:r>
              <a:rPr lang="en-US" sz="1400" i="1" dirty="0" smtClean="0"/>
              <a:t>M</a:t>
            </a:r>
            <a:r>
              <a:rPr lang="en-US" sz="1400" dirty="0" smtClean="0"/>
              <a:t> says Yes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890890" y="3987803"/>
            <a:ext cx="159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</a:t>
            </a:r>
            <a:r>
              <a:rPr lang="en-US" sz="1400" i="1" dirty="0" smtClean="0"/>
              <a:t>M </a:t>
            </a:r>
            <a:r>
              <a:rPr lang="en-US" sz="1400" dirty="0" smtClean="0"/>
              <a:t>says No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382" y="332356"/>
            <a:ext cx="8281307" cy="100659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Using Mapping Reducibility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12421"/>
            <a:ext cx="10058400" cy="5037365"/>
          </a:xfrm>
        </p:spPr>
        <p:txBody>
          <a:bodyPr>
            <a:normAutofit/>
          </a:bodyPr>
          <a:lstStyle/>
          <a:p>
            <a:r>
              <a:rPr lang="en-US" sz="2200" u="sng" dirty="0" smtClean="0"/>
              <a:t>Theorem 5.22</a:t>
            </a:r>
            <a:r>
              <a:rPr lang="en-US" sz="2200" dirty="0" smtClean="0"/>
              <a:t>: Let </a:t>
            </a:r>
            <a:r>
              <a:rPr lang="en-US" sz="2200" i="1" dirty="0" smtClean="0"/>
              <a:t>A</a:t>
            </a:r>
            <a:r>
              <a:rPr lang="en-US" sz="2200" dirty="0" smtClean="0"/>
              <a:t> and </a:t>
            </a:r>
            <a:r>
              <a:rPr lang="en-US" sz="2200" i="1" dirty="0" smtClean="0"/>
              <a:t>B</a:t>
            </a:r>
            <a:r>
              <a:rPr lang="en-US" sz="2200" dirty="0" smtClean="0"/>
              <a:t> be any two languages. If </a:t>
            </a:r>
            <a:r>
              <a:rPr lang="en-US" sz="2200" i="1" dirty="0" smtClean="0"/>
              <a:t>A</a:t>
            </a:r>
            <a:r>
              <a:rPr lang="en-US" sz="2200" dirty="0" smtClean="0"/>
              <a:t> </a:t>
            </a:r>
            <a:r>
              <a:rPr lang="en-US" sz="2200" dirty="0"/>
              <a:t>≤</a:t>
            </a:r>
            <a:r>
              <a:rPr lang="en-US" sz="2200" i="1" baseline="-25000" dirty="0"/>
              <a:t>m</a:t>
            </a:r>
            <a:r>
              <a:rPr lang="en-US" sz="2200" dirty="0"/>
              <a:t> </a:t>
            </a:r>
            <a:r>
              <a:rPr lang="en-US" sz="2200" i="1" dirty="0" smtClean="0"/>
              <a:t>B</a:t>
            </a:r>
            <a:r>
              <a:rPr lang="en-US" sz="2200" dirty="0" smtClean="0"/>
              <a:t> and </a:t>
            </a:r>
            <a:r>
              <a:rPr lang="en-US" sz="2200" i="1" dirty="0" smtClean="0"/>
              <a:t>B</a:t>
            </a:r>
            <a:r>
              <a:rPr lang="en-US" sz="2200" dirty="0" smtClean="0"/>
              <a:t> is 	decidable, then </a:t>
            </a:r>
            <a:r>
              <a:rPr lang="en-US" sz="2200" i="1" dirty="0" smtClean="0"/>
              <a:t>A</a:t>
            </a:r>
            <a:r>
              <a:rPr lang="en-US" sz="2200" dirty="0" smtClean="0"/>
              <a:t> is decidable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Basically, </a:t>
            </a:r>
            <a:r>
              <a:rPr lang="en-US" sz="2000" dirty="0"/>
              <a:t>if a </a:t>
            </a:r>
            <a:r>
              <a:rPr lang="en-US" sz="2000" dirty="0" smtClean="0"/>
              <a:t>language </a:t>
            </a:r>
            <a:r>
              <a:rPr lang="en-US" sz="2000" i="1" dirty="0" smtClean="0"/>
              <a:t>A</a:t>
            </a:r>
            <a:r>
              <a:rPr lang="en-US" sz="2000" dirty="0" smtClean="0"/>
              <a:t> is </a:t>
            </a:r>
            <a:r>
              <a:rPr lang="en-US" sz="2000" dirty="0"/>
              <a:t>reducible to a </a:t>
            </a:r>
            <a:r>
              <a:rPr lang="en-US" sz="2000" b="1" dirty="0"/>
              <a:t>decidable</a:t>
            </a:r>
            <a:r>
              <a:rPr lang="en-US" sz="2000" dirty="0"/>
              <a:t> language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dirty="0"/>
              <a:t>by a </a:t>
            </a:r>
            <a:r>
              <a:rPr lang="en-US" sz="2000" dirty="0" smtClean="0"/>
              <a:t>	function </a:t>
            </a:r>
            <a:r>
              <a:rPr lang="en-US" sz="2000" i="1" dirty="0"/>
              <a:t>r</a:t>
            </a:r>
            <a:r>
              <a:rPr lang="en-US" sz="2000" dirty="0"/>
              <a:t>, then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also </a:t>
            </a:r>
            <a:r>
              <a:rPr lang="en-US" sz="2000" b="1" dirty="0" smtClean="0"/>
              <a:t>decidable</a:t>
            </a:r>
            <a:r>
              <a:rPr lang="en-US" sz="20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Proof: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4200"/>
              </a:spcBef>
            </a:pPr>
            <a:r>
              <a:rPr lang="en-US" sz="2200" u="sng" dirty="0" smtClean="0"/>
              <a:t>Corollary 5.24</a:t>
            </a:r>
            <a:r>
              <a:rPr lang="en-US" sz="2200" dirty="0" smtClean="0"/>
              <a:t>: </a:t>
            </a:r>
            <a:r>
              <a:rPr lang="en-US" sz="2200" dirty="0"/>
              <a:t>Let </a:t>
            </a:r>
            <a:r>
              <a:rPr lang="en-US" sz="2200" i="1" dirty="0"/>
              <a:t>A</a:t>
            </a:r>
            <a:r>
              <a:rPr lang="en-US" sz="2200" dirty="0"/>
              <a:t> and </a:t>
            </a:r>
            <a:r>
              <a:rPr lang="en-US" sz="2200" i="1" dirty="0"/>
              <a:t>B</a:t>
            </a:r>
            <a:r>
              <a:rPr lang="en-US" sz="2200" dirty="0"/>
              <a:t> be any two languages. If </a:t>
            </a:r>
            <a:r>
              <a:rPr lang="en-US" sz="2200" i="1" dirty="0"/>
              <a:t>A</a:t>
            </a:r>
            <a:r>
              <a:rPr lang="en-US" sz="2200" dirty="0"/>
              <a:t> ≤</a:t>
            </a:r>
            <a:r>
              <a:rPr lang="en-US" sz="2200" i="1" baseline="-25000" dirty="0"/>
              <a:t>m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 and </a:t>
            </a:r>
            <a:r>
              <a:rPr lang="en-US" sz="2200" i="1" dirty="0" smtClean="0"/>
              <a:t>A</a:t>
            </a:r>
            <a:r>
              <a:rPr lang="en-US" sz="2200" dirty="0" smtClean="0"/>
              <a:t> </a:t>
            </a:r>
            <a:r>
              <a:rPr lang="en-US" sz="2200" dirty="0"/>
              <a:t>is </a:t>
            </a:r>
            <a:r>
              <a:rPr lang="en-US" sz="2200" dirty="0" smtClean="0"/>
              <a:t>	</a:t>
            </a:r>
            <a:r>
              <a:rPr lang="en-US" sz="2200" b="1" dirty="0" smtClean="0"/>
              <a:t>undecidable</a:t>
            </a:r>
            <a:r>
              <a:rPr lang="en-US" sz="2200" dirty="0" smtClean="0"/>
              <a:t>, </a:t>
            </a:r>
            <a:r>
              <a:rPr lang="en-US" sz="2200" dirty="0"/>
              <a:t>then </a:t>
            </a:r>
            <a:r>
              <a:rPr lang="en-US" sz="2200" i="1" dirty="0" smtClean="0"/>
              <a:t>B</a:t>
            </a:r>
            <a:r>
              <a:rPr lang="en-US" sz="2200" dirty="0" smtClean="0"/>
              <a:t> </a:t>
            </a:r>
            <a:r>
              <a:rPr lang="en-US" sz="2200" dirty="0"/>
              <a:t>is </a:t>
            </a:r>
            <a:r>
              <a:rPr lang="en-US" sz="2200" b="1" dirty="0" smtClean="0"/>
              <a:t>undecidable</a:t>
            </a:r>
            <a:endParaRPr lang="en-US" sz="2200" b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93445" y="3654730"/>
            <a:ext cx="8365991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Let </a:t>
            </a:r>
            <a:r>
              <a:rPr lang="en-US" sz="1600" i="1" dirty="0" smtClean="0"/>
              <a:t>M</a:t>
            </a:r>
            <a:r>
              <a:rPr lang="en-US" sz="1600" dirty="0" smtClean="0"/>
              <a:t> be a decider for </a:t>
            </a:r>
            <a:r>
              <a:rPr lang="en-US" sz="1600" i="1" dirty="0" smtClean="0"/>
              <a:t>B</a:t>
            </a:r>
            <a:r>
              <a:rPr lang="en-US" sz="1600" dirty="0" smtClean="0"/>
              <a:t> and </a:t>
            </a:r>
            <a:r>
              <a:rPr lang="en-US" sz="1600" i="1" dirty="0" smtClean="0"/>
              <a:t>f</a:t>
            </a:r>
            <a:r>
              <a:rPr lang="en-US" sz="1600" dirty="0" smtClean="0"/>
              <a:t> be a reduction from </a:t>
            </a:r>
            <a:r>
              <a:rPr lang="en-US" sz="1600" i="1" dirty="0" smtClean="0"/>
              <a:t>A</a:t>
            </a:r>
            <a:r>
              <a:rPr lang="en-US" sz="1600" dirty="0" smtClean="0"/>
              <a:t> to </a:t>
            </a:r>
            <a:r>
              <a:rPr lang="en-US" sz="1600" i="1" dirty="0" smtClean="0"/>
              <a:t>B</a:t>
            </a:r>
            <a:r>
              <a:rPr lang="en-US" sz="1600" dirty="0" smtClean="0"/>
              <a:t>.</a:t>
            </a:r>
          </a:p>
          <a:p>
            <a:r>
              <a:rPr lang="en-US" sz="1600" i="1" dirty="0" smtClean="0"/>
              <a:t>N </a:t>
            </a:r>
            <a:r>
              <a:rPr lang="en-US" sz="1600" dirty="0" smtClean="0"/>
              <a:t>= On input </a:t>
            </a:r>
            <a:r>
              <a:rPr lang="en-US" sz="1600" i="1" dirty="0" smtClean="0"/>
              <a:t>w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Compute </a:t>
            </a:r>
            <a:r>
              <a:rPr lang="en-US" sz="1600" i="1" dirty="0" smtClean="0"/>
              <a:t>f</a:t>
            </a:r>
            <a:r>
              <a:rPr lang="en-US" sz="1600" dirty="0" smtClean="0"/>
              <a:t>(</a:t>
            </a:r>
            <a:r>
              <a:rPr lang="en-US" sz="1600" i="1" dirty="0" smtClean="0"/>
              <a:t>w</a:t>
            </a:r>
            <a:r>
              <a:rPr lang="en-US" sz="1600" dirty="0" smtClean="0"/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Run </a:t>
            </a:r>
            <a:r>
              <a:rPr lang="en-US" sz="1600" i="1" dirty="0" smtClean="0"/>
              <a:t>M</a:t>
            </a:r>
            <a:r>
              <a:rPr lang="en-US" sz="1600" dirty="0" smtClean="0"/>
              <a:t> on input </a:t>
            </a:r>
            <a:r>
              <a:rPr lang="en-US" sz="1600" i="1" dirty="0" smtClean="0"/>
              <a:t>f</a:t>
            </a:r>
            <a:r>
              <a:rPr lang="en-US" sz="1600" dirty="0" smtClean="0"/>
              <a:t>(</a:t>
            </a:r>
            <a:r>
              <a:rPr lang="en-US" sz="1600" i="1" dirty="0" smtClean="0"/>
              <a:t>w</a:t>
            </a:r>
            <a:r>
              <a:rPr lang="en-US" sz="1600" dirty="0" smtClean="0"/>
              <a:t>) and output whatever </a:t>
            </a:r>
            <a:r>
              <a:rPr lang="en-US" sz="1600" i="1" dirty="0" smtClean="0"/>
              <a:t>M</a:t>
            </a:r>
            <a:r>
              <a:rPr lang="en-US" sz="1600" dirty="0" smtClean="0"/>
              <a:t> outputs.</a:t>
            </a:r>
          </a:p>
          <a:p>
            <a:r>
              <a:rPr lang="en-US" sz="1600" dirty="0" smtClean="0"/>
              <a:t>Clearly</a:t>
            </a:r>
            <a:r>
              <a:rPr lang="en-US" sz="1600" dirty="0"/>
              <a:t>, </a:t>
            </a:r>
            <a:r>
              <a:rPr lang="en-US" sz="1600" dirty="0" smtClean="0"/>
              <a:t>if </a:t>
            </a:r>
            <a:r>
              <a:rPr lang="en-US" sz="1600" i="1" dirty="0"/>
              <a:t>w</a:t>
            </a:r>
            <a:r>
              <a:rPr lang="en-US" sz="1600" dirty="0"/>
              <a:t> </a:t>
            </a:r>
            <a:r>
              <a:rPr lang="en-US" sz="1600" dirty="0" smtClean="0"/>
              <a:t>∈ </a:t>
            </a:r>
            <a:r>
              <a:rPr lang="en-US" sz="1600" i="1" dirty="0" smtClean="0"/>
              <a:t>A</a:t>
            </a:r>
            <a:r>
              <a:rPr lang="en-US" sz="1600" dirty="0"/>
              <a:t>, </a:t>
            </a:r>
            <a:r>
              <a:rPr lang="en-US" sz="1600" dirty="0" smtClean="0"/>
              <a:t>then </a:t>
            </a:r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w</a:t>
            </a:r>
            <a:r>
              <a:rPr lang="en-US" sz="1600" dirty="0"/>
              <a:t>) ∈ </a:t>
            </a:r>
            <a:r>
              <a:rPr lang="en-US" sz="1600" i="1" dirty="0"/>
              <a:t>B</a:t>
            </a:r>
            <a:r>
              <a:rPr lang="en-US" sz="1600" dirty="0"/>
              <a:t>  because </a:t>
            </a:r>
            <a:r>
              <a:rPr lang="en-US" sz="1600" i="1" dirty="0"/>
              <a:t>f</a:t>
            </a:r>
            <a:r>
              <a:rPr lang="en-US" sz="1600" dirty="0"/>
              <a:t> is a reduction from </a:t>
            </a:r>
            <a:r>
              <a:rPr lang="en-US" sz="1600" i="1" dirty="0"/>
              <a:t>A</a:t>
            </a:r>
            <a:r>
              <a:rPr lang="en-US" sz="1600" dirty="0"/>
              <a:t> to </a:t>
            </a:r>
            <a:r>
              <a:rPr lang="en-US" sz="1600" i="1" dirty="0"/>
              <a:t>B</a:t>
            </a:r>
            <a:r>
              <a:rPr lang="en-US" sz="1600" dirty="0"/>
              <a:t>. Thus, M accepts </a:t>
            </a:r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w</a:t>
            </a:r>
            <a:r>
              <a:rPr lang="en-US" sz="1600" dirty="0"/>
              <a:t>) whenever </a:t>
            </a:r>
            <a:r>
              <a:rPr lang="en-US" sz="1600" i="1" dirty="0"/>
              <a:t>w</a:t>
            </a:r>
            <a:r>
              <a:rPr lang="en-US" sz="1600" dirty="0"/>
              <a:t> ∈ </a:t>
            </a:r>
            <a:r>
              <a:rPr lang="en-US" sz="1600" i="1" dirty="0" smtClean="0"/>
              <a:t>A</a:t>
            </a:r>
            <a:r>
              <a:rPr lang="en-US" sz="1600" dirty="0"/>
              <a:t>. Therefore, </a:t>
            </a:r>
            <a:r>
              <a:rPr lang="en-US" sz="1600" i="1" dirty="0"/>
              <a:t>N</a:t>
            </a:r>
            <a:r>
              <a:rPr lang="en-US" sz="1600" dirty="0"/>
              <a:t> </a:t>
            </a:r>
            <a:r>
              <a:rPr lang="en-US" sz="1600" dirty="0" smtClean="0"/>
              <a:t>works </a:t>
            </a:r>
            <a:r>
              <a:rPr lang="en-US" sz="1600" dirty="0"/>
              <a:t>as </a:t>
            </a:r>
            <a:r>
              <a:rPr lang="en-US" sz="1600" dirty="0" smtClean="0"/>
              <a:t>expected.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892" y="201739"/>
            <a:ext cx="7562879" cy="84329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Using Mapping Reducibility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8635" y="1045025"/>
                <a:ext cx="10224408" cy="4923576"/>
              </a:xfrm>
            </p:spPr>
            <p:txBody>
              <a:bodyPr>
                <a:noAutofit/>
              </a:bodyPr>
              <a:lstStyle/>
              <a:p>
                <a:r>
                  <a:rPr lang="en-US" sz="2200" u="sng" dirty="0" smtClean="0"/>
                  <a:t>Example</a:t>
                </a:r>
                <a:r>
                  <a:rPr lang="en-US" sz="2200" dirty="0" smtClean="0"/>
                  <a:t>.  Consider the membership problem of the language </a:t>
                </a:r>
                <a:r>
                  <a:rPr lang="en-US" sz="2200" i="1" dirty="0" smtClean="0"/>
                  <a:t>L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= </a:t>
                </a:r>
                <a:r>
                  <a:rPr lang="en-US" sz="2200" dirty="0" smtClean="0"/>
                  <a:t>{</a:t>
                </a:r>
                <a:r>
                  <a:rPr lang="en-US" sz="2200" dirty="0"/>
                  <a:t> </a:t>
                </a:r>
                <a:r>
                  <a:rPr lang="en-US" sz="2200" i="1" dirty="0" smtClean="0"/>
                  <a:t>uu</a:t>
                </a:r>
                <a:r>
                  <a:rPr lang="en-US" sz="2200" dirty="0" smtClean="0"/>
                  <a:t>| 	</a:t>
                </a:r>
                <a:r>
                  <a:rPr lang="en-US" sz="2200" i="1" dirty="0" smtClean="0"/>
                  <a:t>u</a:t>
                </a:r>
                <a:r>
                  <a:rPr lang="en-US" sz="2200" dirty="0" smtClean="0"/>
                  <a:t> = </a:t>
                </a:r>
                <a:r>
                  <a:rPr lang="en-US" sz="2200" i="1" dirty="0" smtClean="0"/>
                  <a:t>a</a:t>
                </a:r>
                <a:r>
                  <a:rPr lang="en-US" sz="2200" i="1" baseline="30000" dirty="0" smtClean="0"/>
                  <a:t>i</a:t>
                </a:r>
                <a:r>
                  <a:rPr lang="en-US" sz="2200" i="1" dirty="0" smtClean="0"/>
                  <a:t>b</a:t>
                </a:r>
                <a:r>
                  <a:rPr lang="en-US" sz="2200" i="1" baseline="30000" dirty="0" smtClean="0"/>
                  <a:t>i</a:t>
                </a:r>
                <a:r>
                  <a:rPr lang="en-US" sz="2200" i="1" dirty="0" smtClean="0"/>
                  <a:t>c</a:t>
                </a:r>
                <a:r>
                  <a:rPr lang="en-US" sz="2200" i="1" baseline="30000" dirty="0" smtClean="0"/>
                  <a:t>i</a:t>
                </a:r>
                <a:r>
                  <a:rPr lang="en-US" sz="2200" dirty="0" smtClean="0"/>
                  <a:t> for </a:t>
                </a:r>
                <a:r>
                  <a:rPr lang="en-US" sz="2200" i="1" dirty="0" smtClean="0"/>
                  <a:t>i</a:t>
                </a:r>
                <a:r>
                  <a:rPr lang="en-US" sz="2200" dirty="0" smtClean="0"/>
                  <a:t> </a:t>
                </a:r>
                <a:r>
                  <a:rPr lang="en-US" sz="2200" dirty="0" smtClean="0">
                    <a:sym typeface="Symbol"/>
                  </a:rPr>
                  <a:t> 0 </a:t>
                </a:r>
                <a:r>
                  <a:rPr lang="en-US" sz="2200" dirty="0" smtClean="0"/>
                  <a:t>} to that of recognizing a single instance of </a:t>
                </a:r>
                <a:r>
                  <a:rPr lang="en-US" sz="2200" i="1" dirty="0" smtClean="0"/>
                  <a:t>a</a:t>
                </a:r>
                <a:r>
                  <a:rPr lang="en-US" sz="2200" i="1" baseline="30000" dirty="0" smtClean="0"/>
                  <a:t>i</a:t>
                </a:r>
                <a:r>
                  <a:rPr lang="en-US" sz="2200" i="1" dirty="0" smtClean="0"/>
                  <a:t>b</a:t>
                </a:r>
                <a:r>
                  <a:rPr lang="en-US" sz="2200" i="1" baseline="30000" dirty="0" smtClean="0"/>
                  <a:t>i</a:t>
                </a:r>
                <a:r>
                  <a:rPr lang="en-US" sz="2200" i="1" dirty="0" smtClean="0"/>
                  <a:t>c</a:t>
                </a:r>
                <a:r>
                  <a:rPr lang="en-US" sz="2200" i="1" baseline="30000" dirty="0" smtClean="0"/>
                  <a:t>i  	</a:t>
                </a:r>
                <a:r>
                  <a:rPr lang="en-US" sz="2200" dirty="0" smtClean="0"/>
                  <a:t>in the language </a:t>
                </a:r>
                <a:r>
                  <a:rPr lang="en-US" sz="2200" i="1" dirty="0" smtClean="0"/>
                  <a:t>Q</a:t>
                </a:r>
                <a:r>
                  <a:rPr lang="en-US" sz="2200" dirty="0" smtClean="0"/>
                  <a:t>, where </a:t>
                </a:r>
                <a:r>
                  <a:rPr lang="en-US" sz="2200" i="1" dirty="0"/>
                  <a:t>Q </a:t>
                </a:r>
                <a:r>
                  <a:rPr lang="en-US" sz="2200" dirty="0" smtClean="0"/>
                  <a:t>= { </a:t>
                </a:r>
                <a:r>
                  <a:rPr lang="en-US" sz="2200" i="1" dirty="0" smtClean="0"/>
                  <a:t>a</a:t>
                </a:r>
                <a:r>
                  <a:rPr lang="en-US" sz="2200" i="1" baseline="30000" dirty="0" smtClean="0"/>
                  <a:t>i</a:t>
                </a:r>
                <a:r>
                  <a:rPr lang="en-US" sz="2200" i="1" dirty="0" smtClean="0"/>
                  <a:t>b</a:t>
                </a:r>
                <a:r>
                  <a:rPr lang="en-US" sz="2200" i="1" baseline="30000" dirty="0" smtClean="0"/>
                  <a:t>i</a:t>
                </a:r>
                <a:r>
                  <a:rPr lang="en-US" sz="2200" i="1" dirty="0" smtClean="0"/>
                  <a:t>c</a:t>
                </a:r>
                <a:r>
                  <a:rPr lang="en-US" sz="2200" i="1" baseline="30000" dirty="0" smtClean="0"/>
                  <a:t>i</a:t>
                </a:r>
                <a:r>
                  <a:rPr lang="en-US" sz="2200" dirty="0" smtClean="0"/>
                  <a:t> | </a:t>
                </a:r>
                <a:r>
                  <a:rPr lang="en-US" sz="2200" i="1" dirty="0" smtClean="0"/>
                  <a:t>i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≥</a:t>
                </a:r>
                <a:r>
                  <a:rPr lang="en-US" sz="2200" dirty="0" smtClean="0"/>
                  <a:t> 0 }.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000" dirty="0" smtClean="0"/>
                  <a:t>Basically, the problem can be solved using the </a:t>
                </a:r>
                <a:r>
                  <a:rPr lang="en-US" sz="2000" i="1" dirty="0" smtClean="0"/>
                  <a:t>reduction </a:t>
                </a:r>
                <a:r>
                  <a:rPr lang="en-US" sz="2000" dirty="0" smtClean="0"/>
                  <a:t>function </a:t>
                </a:r>
                <a:r>
                  <a:rPr lang="en-US" sz="2000" i="1" dirty="0" smtClean="0"/>
                  <a:t>r</a:t>
                </a:r>
                <a:r>
                  <a:rPr lang="en-US" sz="2000" dirty="0" smtClean="0"/>
                  <a:t> and the 	TM </a:t>
                </a:r>
                <a:r>
                  <a:rPr lang="en-US" sz="2000" i="1" dirty="0" smtClean="0"/>
                  <a:t>M</a:t>
                </a:r>
                <a:r>
                  <a:rPr lang="en-US" sz="2000" dirty="0" smtClean="0"/>
                  <a:t> that accepts </a:t>
                </a:r>
                <a:r>
                  <a:rPr lang="en-US" sz="2000" i="1" dirty="0"/>
                  <a:t>Q</a:t>
                </a:r>
                <a:r>
                  <a:rPr lang="en-US" sz="2000" dirty="0" smtClean="0"/>
                  <a:t> such that </a:t>
                </a:r>
                <a:r>
                  <a:rPr lang="en-US" sz="2000" i="1" dirty="0" smtClean="0"/>
                  <a:t>w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{</a:t>
                </a:r>
                <a:r>
                  <a:rPr lang="en-US" sz="2000" i="1" dirty="0" smtClean="0"/>
                  <a:t>a</a:t>
                </a:r>
                <a:r>
                  <a:rPr lang="en-US" sz="2000" dirty="0" smtClean="0"/>
                  <a:t>, </a:t>
                </a:r>
                <a:r>
                  <a:rPr lang="en-US" sz="2000" i="1" dirty="0" smtClean="0"/>
                  <a:t>b</a:t>
                </a:r>
                <a:r>
                  <a:rPr lang="en-US" sz="2000" dirty="0" smtClean="0"/>
                  <a:t>, </a:t>
                </a:r>
                <a:r>
                  <a:rPr lang="en-US" sz="2000" i="1" dirty="0" smtClean="0"/>
                  <a:t>c</a:t>
                </a:r>
                <a:r>
                  <a:rPr lang="en-US" sz="2000" dirty="0" smtClean="0"/>
                  <a:t>}* is reduced </a:t>
                </a:r>
                <a:r>
                  <a:rPr lang="en-US" sz="2000" dirty="0"/>
                  <a:t>to </a:t>
                </a:r>
                <a:r>
                  <a:rPr lang="en-US" sz="2000" i="1" dirty="0"/>
                  <a:t>r</a:t>
                </a:r>
                <a:r>
                  <a:rPr lang="en-US" sz="2000" dirty="0"/>
                  <a:t>(</a:t>
                </a:r>
                <a:r>
                  <a:rPr lang="en-US" sz="2000" i="1" dirty="0"/>
                  <a:t>w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{</a:t>
                </a:r>
                <a:r>
                  <a:rPr lang="en-US" sz="2000" i="1" dirty="0"/>
                  <a:t>a</a:t>
                </a:r>
                <a:r>
                  <a:rPr lang="en-US" sz="2000" dirty="0"/>
                  <a:t>, </a:t>
                </a:r>
                <a:r>
                  <a:rPr lang="en-US" sz="2000" i="1" dirty="0" smtClean="0"/>
                  <a:t>b</a:t>
                </a:r>
                <a:r>
                  <a:rPr lang="en-US" sz="2000" dirty="0" smtClean="0"/>
                  <a:t>, </a:t>
                </a:r>
                <a:r>
                  <a:rPr lang="en-US" sz="2000" i="1" dirty="0" smtClean="0"/>
                  <a:t>c</a:t>
                </a:r>
                <a:r>
                  <a:rPr lang="en-US" sz="2000" dirty="0" smtClean="0"/>
                  <a:t>}*</a:t>
                </a:r>
              </a:p>
              <a:p>
                <a:pPr marL="891540" lvl="2" indent="-34290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sz="1800" dirty="0" smtClean="0"/>
                  <a:t>The input string </a:t>
                </a:r>
                <a:r>
                  <a:rPr lang="en-US" sz="1800" i="1" dirty="0" smtClean="0"/>
                  <a:t>w</a:t>
                </a:r>
                <a:r>
                  <a:rPr lang="en-US" sz="1800" dirty="0" smtClean="0"/>
                  <a:t> is copied onto a tape. The copy of </a:t>
                </a:r>
                <a:r>
                  <a:rPr lang="en-US" sz="1800" i="1" dirty="0" smtClean="0"/>
                  <a:t>w</a:t>
                </a:r>
                <a:r>
                  <a:rPr lang="en-US" sz="1800" dirty="0" smtClean="0"/>
                  <a:t> is used to determine 	    whether </a:t>
                </a:r>
                <a:r>
                  <a:rPr lang="en-US" sz="1800" i="1" dirty="0" smtClean="0"/>
                  <a:t>w</a:t>
                </a:r>
                <a:r>
                  <a:rPr lang="en-US" sz="1800" dirty="0" smtClean="0"/>
                  <a:t> = </a:t>
                </a:r>
                <a:r>
                  <a:rPr lang="en-US" sz="1800" i="1" dirty="0" smtClean="0"/>
                  <a:t>uu</a:t>
                </a:r>
                <a:r>
                  <a:rPr lang="en-US" sz="1800" dirty="0" smtClean="0"/>
                  <a:t> for some string </a:t>
                </a:r>
                <a:r>
                  <a:rPr lang="en-US" sz="1800" i="1" dirty="0" smtClean="0"/>
                  <a:t>u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{ </a:t>
                </a:r>
                <a:r>
                  <a:rPr lang="en-US" sz="1800" i="1" dirty="0" smtClean="0"/>
                  <a:t>a</a:t>
                </a:r>
                <a:r>
                  <a:rPr lang="en-US" sz="1800" dirty="0"/>
                  <a:t>, </a:t>
                </a:r>
                <a:r>
                  <a:rPr lang="en-US" sz="1800" i="1" dirty="0"/>
                  <a:t>b</a:t>
                </a:r>
                <a:r>
                  <a:rPr lang="en-US" sz="1800" dirty="0"/>
                  <a:t>, </a:t>
                </a:r>
                <a:r>
                  <a:rPr lang="en-US" sz="1800" i="1" dirty="0" smtClean="0"/>
                  <a:t>c</a:t>
                </a:r>
                <a:r>
                  <a:rPr lang="en-US" sz="1800" dirty="0" smtClean="0"/>
                  <a:t> }*.</a:t>
                </a:r>
              </a:p>
              <a:p>
                <a:pPr marL="891540" lvl="2" indent="-34290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sz="1800" dirty="0" smtClean="0"/>
                  <a:t>If </a:t>
                </a:r>
                <a:r>
                  <a:rPr lang="en-US" sz="1800" i="1" dirty="0" smtClean="0"/>
                  <a:t>w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Symbol"/>
                  </a:rPr>
                  <a:t> </a:t>
                </a:r>
                <a:r>
                  <a:rPr lang="en-US" sz="1800" i="1" dirty="0" smtClean="0"/>
                  <a:t>uu</a:t>
                </a:r>
                <a:r>
                  <a:rPr lang="en-US" sz="1800" dirty="0" smtClean="0"/>
                  <a:t>, then the tape is erased, and a single </a:t>
                </a:r>
                <a:r>
                  <a:rPr lang="en-US" sz="1800" i="1" dirty="0" smtClean="0"/>
                  <a:t>a</a:t>
                </a:r>
                <a:r>
                  <a:rPr lang="en-US" sz="1800" dirty="0" smtClean="0"/>
                  <a:t> is written in the input position, 	    which is subsequently rejected by </a:t>
                </a:r>
                <a:r>
                  <a:rPr lang="en-US" sz="1800" i="1" dirty="0" smtClean="0"/>
                  <a:t>M</a:t>
                </a:r>
                <a:r>
                  <a:rPr lang="en-US" sz="1800" dirty="0" smtClean="0"/>
                  <a:t>, indicating that </a:t>
                </a:r>
                <a:r>
                  <a:rPr lang="en-US" sz="1800" i="1" dirty="0" smtClean="0"/>
                  <a:t>w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Symbol"/>
                  </a:rPr>
                  <a:t> </a:t>
                </a:r>
                <a:r>
                  <a:rPr lang="en-US" sz="1800" i="1" dirty="0" smtClean="0">
                    <a:sym typeface="Symbol"/>
                  </a:rPr>
                  <a:t>L</a:t>
                </a:r>
                <a:r>
                  <a:rPr lang="en-US" sz="1800" dirty="0" smtClean="0">
                    <a:sym typeface="Symbol"/>
                  </a:rPr>
                  <a:t>.</a:t>
                </a:r>
                <a:endParaRPr lang="en-US" sz="1800" i="1" dirty="0"/>
              </a:p>
              <a:p>
                <a:pPr marL="891540" lvl="2" indent="-34290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sz="1800" dirty="0" smtClean="0"/>
                  <a:t>If </a:t>
                </a:r>
                <a:r>
                  <a:rPr lang="en-US" sz="1800" i="1" dirty="0"/>
                  <a:t>w</a:t>
                </a:r>
                <a:r>
                  <a:rPr lang="en-US" sz="1800" dirty="0"/>
                  <a:t> </a:t>
                </a:r>
                <a:r>
                  <a:rPr lang="en-US" sz="1800" dirty="0" smtClean="0">
                    <a:sym typeface="Symbol"/>
                  </a:rPr>
                  <a:t>= </a:t>
                </a:r>
                <a:r>
                  <a:rPr lang="en-US" sz="1800" i="1" dirty="0"/>
                  <a:t>uu</a:t>
                </a:r>
                <a:r>
                  <a:rPr lang="en-US" sz="1800" dirty="0"/>
                  <a:t>, then </a:t>
                </a:r>
                <a:r>
                  <a:rPr lang="en-US" sz="1800" dirty="0" smtClean="0"/>
                  <a:t>the second </a:t>
                </a:r>
                <a:r>
                  <a:rPr lang="en-US" sz="1800" i="1" dirty="0" smtClean="0"/>
                  <a:t>u</a:t>
                </a:r>
                <a:r>
                  <a:rPr lang="en-US" sz="1800" dirty="0" smtClean="0"/>
                  <a:t> in the input </a:t>
                </a:r>
                <a:r>
                  <a:rPr lang="en-US" sz="1800" i="1" dirty="0" smtClean="0"/>
                  <a:t>w</a:t>
                </a:r>
                <a:r>
                  <a:rPr lang="en-US" sz="1800" dirty="0" smtClean="0"/>
                  <a:t> is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erased, leaving </a:t>
                </a:r>
                <a:r>
                  <a:rPr lang="en-US" sz="1800" i="1" dirty="0" smtClean="0"/>
                  <a:t>u</a:t>
                </a:r>
                <a:r>
                  <a:rPr lang="en-US" sz="1800" dirty="0" smtClean="0"/>
                  <a:t> in the input position. 	    </a:t>
                </a:r>
                <a:r>
                  <a:rPr lang="en-US" sz="2000" dirty="0" smtClean="0"/>
                  <a:t>The </a:t>
                </a:r>
                <a:r>
                  <a:rPr lang="en-US" sz="2000" i="1" dirty="0" smtClean="0"/>
                  <a:t>reduction</a:t>
                </a:r>
                <a:r>
                  <a:rPr lang="en-US" sz="2000" dirty="0" smtClean="0"/>
                  <a:t> does not check the order of </a:t>
                </a:r>
                <a:r>
                  <a:rPr lang="en-US" sz="2000" i="1" dirty="0" smtClean="0"/>
                  <a:t>a</a:t>
                </a:r>
                <a:r>
                  <a:rPr lang="en-US" sz="2000" dirty="0" smtClean="0"/>
                  <a:t>’s, </a:t>
                </a:r>
                <a:r>
                  <a:rPr lang="en-US" sz="2000" i="1" dirty="0" smtClean="0"/>
                  <a:t>b</a:t>
                </a:r>
                <a:r>
                  <a:rPr lang="en-US" sz="2000" dirty="0" smtClean="0"/>
                  <a:t>’s, and </a:t>
                </a:r>
                <a:r>
                  <a:rPr lang="en-US" sz="2000" i="1" dirty="0" smtClean="0"/>
                  <a:t>c’s </a:t>
                </a:r>
                <a:r>
                  <a:rPr lang="en-US" sz="2000" dirty="0" smtClean="0"/>
                  <a:t>in </a:t>
                </a:r>
                <a:r>
                  <a:rPr lang="en-US" sz="2000" i="1" dirty="0" smtClean="0"/>
                  <a:t>w</a:t>
                </a:r>
                <a:r>
                  <a:rPr lang="en-US" sz="2000" dirty="0" smtClean="0"/>
                  <a:t>, which is 	    the task of machine </a:t>
                </a:r>
                <a:r>
                  <a:rPr lang="en-US" sz="2000" i="1" dirty="0" smtClean="0"/>
                  <a:t>M</a:t>
                </a:r>
                <a:r>
                  <a:rPr lang="en-US" sz="2000" dirty="0" smtClean="0"/>
                  <a:t>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635" y="1045025"/>
                <a:ext cx="10224408" cy="4923576"/>
              </a:xfrm>
              <a:blipFill rotWithShape="1">
                <a:blip r:embed="rId2"/>
                <a:stretch>
                  <a:fillRect l="-716" t="-743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6"/>
          <p:cNvGrpSpPr>
            <a:grpSpLocks/>
          </p:cNvGrpSpPr>
          <p:nvPr/>
        </p:nvGrpSpPr>
        <p:grpSpPr bwMode="auto">
          <a:xfrm>
            <a:off x="6857289" y="5311033"/>
            <a:ext cx="4353301" cy="1312863"/>
            <a:chOff x="3157" y="1151"/>
            <a:chExt cx="2558" cy="827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3157" y="1151"/>
              <a:ext cx="2558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altLang="en-US" sz="1800" dirty="0"/>
                <a:t>Reduction        </a:t>
              </a:r>
              <a:r>
                <a:rPr lang="en-US" altLang="en-US" sz="1800" dirty="0" smtClean="0"/>
                <a:t>  Input             </a:t>
              </a:r>
              <a:r>
                <a:rPr lang="en-US" altLang="en-US" sz="1800" dirty="0"/>
                <a:t>Condition</a:t>
              </a:r>
            </a:p>
            <a:p>
              <a:r>
                <a:rPr lang="en-US" altLang="en-US" sz="2000" dirty="0"/>
                <a:t>     </a:t>
              </a:r>
              <a:r>
                <a:rPr lang="en-US" altLang="en-US" sz="2000" dirty="0" smtClean="0"/>
                <a:t> </a:t>
              </a:r>
              <a:r>
                <a:rPr lang="en-US" altLang="en-US" sz="1800" i="1" dirty="0" smtClean="0"/>
                <a:t>L</a:t>
              </a:r>
              <a:r>
                <a:rPr lang="en-US" altLang="en-US" sz="1800" dirty="0" smtClean="0"/>
                <a:t>           </a:t>
              </a:r>
              <a:r>
                <a:rPr lang="en-US" altLang="en-US" sz="1800" i="1" dirty="0" smtClean="0"/>
                <a:t>w</a:t>
              </a:r>
              <a:r>
                <a:rPr lang="en-US" altLang="en-US" sz="1800" dirty="0" smtClean="0"/>
                <a:t> </a:t>
              </a:r>
              <a:r>
                <a:rPr lang="en-US" altLang="en-US" sz="1800" dirty="0">
                  <a:sym typeface="Symbol" panose="05050102010706020507" pitchFamily="18" charset="2"/>
                </a:rPr>
                <a:t> </a:t>
              </a:r>
              <a:r>
                <a:rPr lang="en-US" altLang="en-US" sz="1800" dirty="0" smtClean="0">
                  <a:sym typeface="Symbol" panose="05050102010706020507" pitchFamily="18" charset="2"/>
                </a:rPr>
                <a:t>{</a:t>
              </a:r>
              <a:r>
                <a:rPr lang="en-US" altLang="en-US" sz="1800" i="1" dirty="0">
                  <a:sym typeface="Symbol" panose="05050102010706020507" pitchFamily="18" charset="2"/>
                </a:rPr>
                <a:t>a</a:t>
              </a:r>
              <a:r>
                <a:rPr lang="en-US" altLang="en-US" sz="1800" dirty="0" smtClean="0">
                  <a:sym typeface="Symbol" panose="05050102010706020507" pitchFamily="18" charset="2"/>
                </a:rPr>
                <a:t>, </a:t>
              </a:r>
              <a:r>
                <a:rPr lang="en-US" altLang="en-US" sz="1800" i="1" dirty="0">
                  <a:sym typeface="Symbol" panose="05050102010706020507" pitchFamily="18" charset="2"/>
                </a:rPr>
                <a:t>b</a:t>
              </a:r>
              <a:r>
                <a:rPr lang="en-US" altLang="en-US" sz="1800" dirty="0" smtClean="0">
                  <a:sym typeface="Symbol" panose="05050102010706020507" pitchFamily="18" charset="2"/>
                </a:rPr>
                <a:t>, </a:t>
              </a:r>
              <a:r>
                <a:rPr lang="en-US" altLang="en-US" sz="1800" i="1" dirty="0">
                  <a:sym typeface="Symbol" panose="05050102010706020507" pitchFamily="18" charset="2"/>
                </a:rPr>
                <a:t>c</a:t>
              </a:r>
              <a:r>
                <a:rPr lang="en-US" altLang="en-US" sz="1800" dirty="0" smtClean="0">
                  <a:sym typeface="Symbol" panose="05050102010706020507" pitchFamily="18" charset="2"/>
                </a:rPr>
                <a:t>}*          </a:t>
              </a:r>
              <a:r>
                <a:rPr lang="en-US" altLang="en-US" sz="1800" i="1" dirty="0" smtClean="0">
                  <a:sym typeface="Symbol" panose="05050102010706020507" pitchFamily="18" charset="2"/>
                </a:rPr>
                <a:t>w</a:t>
              </a:r>
              <a:r>
                <a:rPr lang="en-US" altLang="en-US" sz="1800" dirty="0" smtClean="0">
                  <a:sym typeface="Symbol" panose="05050102010706020507" pitchFamily="18" charset="2"/>
                </a:rPr>
                <a:t> </a:t>
              </a:r>
              <a:r>
                <a:rPr lang="en-US" altLang="en-US" sz="1800" dirty="0">
                  <a:sym typeface="Symbol" panose="05050102010706020507" pitchFamily="18" charset="2"/>
                </a:rPr>
                <a:t> </a:t>
              </a:r>
              <a:r>
                <a:rPr lang="en-US" altLang="en-US" sz="1800" i="1" dirty="0">
                  <a:sym typeface="Symbol" panose="05050102010706020507" pitchFamily="18" charset="2"/>
                </a:rPr>
                <a:t>L</a:t>
              </a:r>
            </a:p>
            <a:p>
              <a:r>
                <a:rPr lang="en-US" altLang="en-US" sz="1800" dirty="0"/>
                <a:t>      </a:t>
              </a:r>
              <a:r>
                <a:rPr lang="en-US" altLang="en-US" sz="1800" dirty="0" smtClean="0">
                  <a:sym typeface="Symbol" panose="05050102010706020507" pitchFamily="18" charset="2"/>
                </a:rPr>
                <a:t>                    </a:t>
              </a:r>
              <a:r>
                <a:rPr lang="en-US" altLang="en-US" sz="1800" i="1" dirty="0">
                  <a:sym typeface="Symbol" panose="05050102010706020507" pitchFamily="18" charset="2"/>
                </a:rPr>
                <a:t>r       </a:t>
              </a:r>
              <a:r>
                <a:rPr lang="en-US" altLang="en-US" sz="1800" i="1" dirty="0" smtClean="0">
                  <a:sym typeface="Symbol" panose="05050102010706020507" pitchFamily="18" charset="2"/>
                </a:rPr>
                <a:t>       </a:t>
              </a:r>
              <a:r>
                <a:rPr lang="en-US" altLang="en-US" sz="1800" dirty="0" smtClean="0">
                  <a:sym typeface="Symbol" panose="05050102010706020507" pitchFamily="18" charset="2"/>
                </a:rPr>
                <a:t>if </a:t>
              </a:r>
              <a:r>
                <a:rPr lang="en-US" altLang="en-US" sz="1800" dirty="0">
                  <a:sym typeface="Symbol" panose="05050102010706020507" pitchFamily="18" charset="2"/>
                </a:rPr>
                <a:t>and only if </a:t>
              </a:r>
            </a:p>
            <a:p>
              <a:r>
                <a:rPr lang="en-US" altLang="en-US" sz="1800" dirty="0">
                  <a:sym typeface="Symbol" panose="05050102010706020507" pitchFamily="18" charset="2"/>
                </a:rPr>
                <a:t>     </a:t>
              </a:r>
              <a:r>
                <a:rPr lang="en-US" altLang="en-US" sz="1800" dirty="0" smtClean="0">
                  <a:sym typeface="Symbol" panose="05050102010706020507" pitchFamily="18" charset="2"/>
                </a:rPr>
                <a:t> </a:t>
              </a:r>
              <a:r>
                <a:rPr lang="en-US" altLang="en-US" sz="1800" dirty="0">
                  <a:sym typeface="Symbol" panose="05050102010706020507" pitchFamily="18" charset="2"/>
                </a:rPr>
                <a:t>Q        </a:t>
              </a:r>
              <a:r>
                <a:rPr lang="en-US" altLang="en-US" sz="1800" dirty="0" smtClean="0">
                  <a:sym typeface="Symbol" panose="05050102010706020507" pitchFamily="18" charset="2"/>
                </a:rPr>
                <a:t>  </a:t>
              </a:r>
              <a:r>
                <a:rPr lang="en-US" altLang="en-US" sz="1800" i="1" dirty="0" smtClean="0"/>
                <a:t>r</a:t>
              </a:r>
              <a:r>
                <a:rPr lang="en-US" altLang="en-US" sz="1800" dirty="0" smtClean="0"/>
                <a:t>(</a:t>
              </a:r>
              <a:r>
                <a:rPr lang="en-US" altLang="en-US" sz="1800" i="1" dirty="0" smtClean="0"/>
                <a:t>w</a:t>
              </a:r>
              <a:r>
                <a:rPr lang="en-US" altLang="en-US" sz="1800" dirty="0"/>
                <a:t>) </a:t>
              </a:r>
              <a:r>
                <a:rPr lang="en-US" altLang="en-US" sz="1800" dirty="0">
                  <a:sym typeface="Symbol" panose="05050102010706020507" pitchFamily="18" charset="2"/>
                </a:rPr>
                <a:t> {</a:t>
              </a:r>
              <a:r>
                <a:rPr lang="en-US" altLang="en-US" sz="1800" i="1" dirty="0">
                  <a:sym typeface="Symbol" panose="05050102010706020507" pitchFamily="18" charset="2"/>
                </a:rPr>
                <a:t>a</a:t>
              </a:r>
              <a:r>
                <a:rPr lang="en-US" altLang="en-US" sz="1800" dirty="0">
                  <a:sym typeface="Symbol" panose="05050102010706020507" pitchFamily="18" charset="2"/>
                </a:rPr>
                <a:t>, </a:t>
              </a:r>
              <a:r>
                <a:rPr lang="en-US" altLang="en-US" sz="1800" i="1" dirty="0" smtClean="0">
                  <a:sym typeface="Symbol" panose="05050102010706020507" pitchFamily="18" charset="2"/>
                </a:rPr>
                <a:t>b, c</a:t>
              </a:r>
              <a:r>
                <a:rPr lang="en-US" altLang="en-US" sz="1800" dirty="0" smtClean="0">
                  <a:sym typeface="Symbol" panose="05050102010706020507" pitchFamily="18" charset="2"/>
                </a:rPr>
                <a:t>}*      </a:t>
              </a:r>
              <a:r>
                <a:rPr lang="en-US" altLang="en-US" sz="1800" i="1" dirty="0" smtClean="0"/>
                <a:t>r</a:t>
              </a:r>
              <a:r>
                <a:rPr lang="en-US" altLang="en-US" sz="1800" dirty="0" smtClean="0"/>
                <a:t>(</a:t>
              </a:r>
              <a:r>
                <a:rPr lang="en-US" altLang="en-US" sz="1800" i="1" dirty="0" smtClean="0"/>
                <a:t>w</a:t>
              </a:r>
              <a:r>
                <a:rPr lang="en-US" altLang="en-US" sz="1800" dirty="0"/>
                <a:t>) </a:t>
              </a:r>
              <a:r>
                <a:rPr lang="en-US" altLang="en-US" sz="1800" dirty="0">
                  <a:sym typeface="Symbol" panose="05050102010706020507" pitchFamily="18" charset="2"/>
                </a:rPr>
                <a:t> </a:t>
              </a:r>
              <a:r>
                <a:rPr lang="en-US" altLang="en-US" sz="1800" i="1" dirty="0">
                  <a:sym typeface="Symbol" panose="05050102010706020507" pitchFamily="18" charset="2"/>
                </a:rPr>
                <a:t>Q</a:t>
              </a:r>
              <a:r>
                <a:rPr lang="en-US" altLang="en-US" sz="1800" dirty="0"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3175" y="1358"/>
              <a:ext cx="2540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843" y="1197"/>
              <a:ext cx="3" cy="7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848" y="1180"/>
              <a:ext cx="0" cy="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5710" y="1189"/>
              <a:ext cx="0" cy="7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3171" y="1196"/>
              <a:ext cx="5" cy="7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3171" y="1180"/>
              <a:ext cx="2539" cy="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V="1">
              <a:off x="3176" y="1975"/>
              <a:ext cx="253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744" y="438493"/>
            <a:ext cx="7530193" cy="8433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Using Mapping Reducibility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171" y="1496621"/>
            <a:ext cx="10058400" cy="393192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Remember that </a:t>
            </a:r>
            <a:r>
              <a:rPr lang="en-US" sz="2200" i="1" dirty="0" smtClean="0"/>
              <a:t>R</a:t>
            </a:r>
            <a:r>
              <a:rPr lang="en-US" sz="2200" dirty="0" smtClean="0"/>
              <a:t> only “reduces” the string from the alphabet of </a:t>
            </a:r>
            <a:r>
              <a:rPr lang="en-US" sz="2200" i="1" dirty="0" smtClean="0"/>
              <a:t>L</a:t>
            </a:r>
            <a:r>
              <a:rPr lang="en-US" sz="2200" dirty="0" smtClean="0"/>
              <a:t> to 	the alphabet of </a:t>
            </a:r>
            <a:r>
              <a:rPr lang="en-US" sz="2200" i="1" dirty="0" smtClean="0"/>
              <a:t>Q</a:t>
            </a:r>
            <a:r>
              <a:rPr lang="en-US" sz="2200" dirty="0" smtClean="0"/>
              <a:t>. We use </a:t>
            </a:r>
            <a:r>
              <a:rPr lang="en-US" sz="2200" i="1" dirty="0" smtClean="0"/>
              <a:t>M</a:t>
            </a:r>
            <a:r>
              <a:rPr lang="en-US" sz="2200" dirty="0" smtClean="0"/>
              <a:t> to determine acceptance/rejection 	of an input string r(</a:t>
            </a:r>
            <a:r>
              <a:rPr lang="en-US" sz="2200" i="1" dirty="0" smtClean="0"/>
              <a:t>w</a:t>
            </a:r>
            <a:r>
              <a:rPr lang="en-US" sz="2200" dirty="0" smtClean="0"/>
              <a:t>) and use </a:t>
            </a:r>
            <a:r>
              <a:rPr lang="en-US" sz="2200" i="1" dirty="0" smtClean="0"/>
              <a:t>R</a:t>
            </a:r>
            <a:r>
              <a:rPr lang="en-US" sz="2200" dirty="0" smtClean="0"/>
              <a:t> and </a:t>
            </a:r>
            <a:r>
              <a:rPr lang="en-US" sz="2200" i="1" dirty="0" smtClean="0"/>
              <a:t>M</a:t>
            </a:r>
            <a:r>
              <a:rPr lang="en-US" sz="2200" dirty="0" smtClean="0"/>
              <a:t> together to determine the	acceptance/rejection of </a:t>
            </a:r>
            <a:r>
              <a:rPr lang="en-US" sz="2200" i="1" dirty="0" smtClean="0"/>
              <a:t>w</a:t>
            </a:r>
          </a:p>
          <a:p>
            <a:pPr marL="0" indent="0">
              <a:buNone/>
            </a:pPr>
            <a:endParaRPr lang="en-US" sz="2200" i="1" dirty="0" smtClean="0"/>
          </a:p>
          <a:p>
            <a:pPr lvl="1"/>
            <a:endParaRPr lang="en-US" sz="22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72937" y="3432321"/>
            <a:ext cx="6522453" cy="21487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00607" y="3923436"/>
            <a:ext cx="2561266" cy="14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Convert the input </a:t>
            </a:r>
            <a:r>
              <a:rPr lang="en-US" b="1" i="1" dirty="0" smtClean="0"/>
              <a:t>w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 {</a:t>
            </a:r>
            <a:r>
              <a:rPr lang="en-US" b="1" i="1" dirty="0" smtClean="0">
                <a:sym typeface="Symbol"/>
              </a:rPr>
              <a:t>a</a:t>
            </a:r>
            <a:r>
              <a:rPr lang="en-US" b="1" dirty="0" smtClean="0">
                <a:sym typeface="Symbol"/>
              </a:rPr>
              <a:t>, </a:t>
            </a:r>
            <a:r>
              <a:rPr lang="en-US" b="1" i="1" dirty="0" smtClean="0">
                <a:sym typeface="Symbol"/>
              </a:rPr>
              <a:t>b</a:t>
            </a:r>
            <a:r>
              <a:rPr lang="en-US" b="1" dirty="0" smtClean="0">
                <a:sym typeface="Symbol"/>
              </a:rPr>
              <a:t>, </a:t>
            </a:r>
            <a:r>
              <a:rPr lang="en-US" b="1" i="1" dirty="0" smtClean="0">
                <a:sym typeface="Symbol"/>
              </a:rPr>
              <a:t>c</a:t>
            </a:r>
            <a:r>
              <a:rPr lang="en-US" b="1" dirty="0" smtClean="0">
                <a:sym typeface="Symbol"/>
              </a:rPr>
              <a:t>}* </a:t>
            </a:r>
            <a:r>
              <a:rPr lang="en-US" b="1" dirty="0" smtClean="0"/>
              <a:t> into </a:t>
            </a:r>
            <a:r>
              <a:rPr lang="en-US" b="1" i="1" dirty="0" smtClean="0"/>
              <a:t>r</a:t>
            </a:r>
            <a:r>
              <a:rPr lang="en-US" b="1" dirty="0" smtClean="0"/>
              <a:t>(</a:t>
            </a:r>
            <a:r>
              <a:rPr lang="en-US" b="1" i="1" dirty="0" smtClean="0"/>
              <a:t>w</a:t>
            </a:r>
            <a:r>
              <a:rPr lang="en-US" b="1" dirty="0" smtClean="0"/>
              <a:t>) </a:t>
            </a:r>
            <a:r>
              <a:rPr lang="en-US" b="1" dirty="0">
                <a:sym typeface="Symbol"/>
              </a:rPr>
              <a:t> {</a:t>
            </a:r>
            <a:r>
              <a:rPr lang="en-US" b="1" i="1" dirty="0">
                <a:sym typeface="Symbol"/>
              </a:rPr>
              <a:t>a</a:t>
            </a:r>
            <a:r>
              <a:rPr lang="en-US" b="1" dirty="0">
                <a:sym typeface="Symbol"/>
              </a:rPr>
              <a:t>, </a:t>
            </a:r>
            <a:r>
              <a:rPr lang="en-US" b="1" i="1" dirty="0">
                <a:sym typeface="Symbol"/>
              </a:rPr>
              <a:t>b</a:t>
            </a:r>
            <a:r>
              <a:rPr lang="en-US" b="1" dirty="0">
                <a:sym typeface="Symbol"/>
              </a:rPr>
              <a:t>, </a:t>
            </a:r>
            <a:r>
              <a:rPr lang="en-US" b="1" i="1" dirty="0">
                <a:sym typeface="Symbol"/>
              </a:rPr>
              <a:t>c</a:t>
            </a:r>
            <a:r>
              <a:rPr lang="en-US" b="1" dirty="0">
                <a:sym typeface="Symbol"/>
              </a:rPr>
              <a:t>}*</a:t>
            </a:r>
            <a:r>
              <a:rPr lang="en-US" b="1" dirty="0" smtClean="0"/>
              <a:t> such that if </a:t>
            </a:r>
            <a:r>
              <a:rPr lang="en-US" b="1" i="1" dirty="0" smtClean="0"/>
              <a:t>w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 </a:t>
            </a:r>
            <a:r>
              <a:rPr lang="en-US" b="1" i="1" dirty="0" smtClean="0">
                <a:sym typeface="Symbol"/>
              </a:rPr>
              <a:t>L</a:t>
            </a:r>
            <a:r>
              <a:rPr lang="en-US" b="1" dirty="0" smtClean="0">
                <a:sym typeface="Symbol"/>
              </a:rPr>
              <a:t>, then </a:t>
            </a:r>
            <a:r>
              <a:rPr lang="en-US" b="1" i="1" dirty="0" smtClean="0">
                <a:sym typeface="Symbol"/>
              </a:rPr>
              <a:t>r</a:t>
            </a:r>
            <a:r>
              <a:rPr lang="en-US" b="1" dirty="0" smtClean="0">
                <a:sym typeface="Symbol"/>
              </a:rPr>
              <a:t>(</a:t>
            </a:r>
            <a:r>
              <a:rPr lang="en-US" b="1" i="1" dirty="0" smtClean="0">
                <a:sym typeface="Symbol"/>
              </a:rPr>
              <a:t>w</a:t>
            </a:r>
            <a:r>
              <a:rPr lang="en-US" b="1" dirty="0" smtClean="0">
                <a:sym typeface="Symbol"/>
              </a:rPr>
              <a:t>)  </a:t>
            </a:r>
            <a:r>
              <a:rPr lang="en-US" b="1" i="1" dirty="0" smtClean="0">
                <a:sym typeface="Symbol"/>
              </a:rPr>
              <a:t>Q</a:t>
            </a:r>
          </a:p>
          <a:p>
            <a:pPr algn="ctr"/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031907" y="4180705"/>
            <a:ext cx="966652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M</a:t>
            </a:r>
            <a:endParaRPr lang="en-US" b="1" i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25480" y="4529745"/>
            <a:ext cx="886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79179" y="4541567"/>
            <a:ext cx="686434" cy="7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290508" y="4504553"/>
            <a:ext cx="686434" cy="7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5" idx="1"/>
          </p:cNvCxnSpPr>
          <p:nvPr/>
        </p:nvCxnSpPr>
        <p:spPr>
          <a:xfrm flipV="1">
            <a:off x="7998559" y="4361407"/>
            <a:ext cx="2402975" cy="6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98559" y="4751116"/>
            <a:ext cx="24029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64461" y="3969594"/>
                <a:ext cx="974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𝑎𝑏𝑐𝑎𝑏𝑐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61" y="3969594"/>
                <a:ext cx="9742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938457" y="3969594"/>
                <a:ext cx="615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457" y="3969594"/>
                <a:ext cx="61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0401534" y="4176741"/>
            <a:ext cx="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388470" y="4567844"/>
            <a:ext cx="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864998" y="4010825"/>
            <a:ext cx="159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 </a:t>
            </a:r>
            <a:r>
              <a:rPr lang="en-US" sz="1400" dirty="0" smtClean="0"/>
              <a:t>accepts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855789" y="4754748"/>
            <a:ext cx="159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</a:t>
            </a:r>
            <a:r>
              <a:rPr lang="en-US" sz="1400" dirty="0" smtClean="0"/>
              <a:t> rejects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77332" y="4314793"/>
                <a:ext cx="846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𝑎𝑐𝑏𝑏𝑐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32" y="4314793"/>
                <a:ext cx="8460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951328" y="4314793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328" y="4314793"/>
                <a:ext cx="3826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964461" y="4683053"/>
                <a:ext cx="720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𝑎𝑏𝑐𝑐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61" y="4683053"/>
                <a:ext cx="7209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936037" y="4640639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037" y="4640639"/>
                <a:ext cx="3826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75099" y="5042425"/>
            <a:ext cx="4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9" grpId="0"/>
      <p:bldP spid="40" grpId="0"/>
      <p:bldP spid="41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264" y="438495"/>
            <a:ext cx="8722179" cy="7371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Types of Problems Related to a TM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12421"/>
            <a:ext cx="10058400" cy="521697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Problems about the </a:t>
            </a:r>
            <a:r>
              <a:rPr lang="en-US" sz="2200" b="1" dirty="0" smtClean="0"/>
              <a:t>behavior</a:t>
            </a:r>
            <a:r>
              <a:rPr lang="en-US" sz="2200" dirty="0" smtClean="0"/>
              <a:t> of a TM </a:t>
            </a:r>
            <a:r>
              <a:rPr lang="en-US" sz="2200" i="1" dirty="0" smtClean="0"/>
              <a:t>M</a:t>
            </a:r>
            <a:r>
              <a:rPr lang="en-US" sz="2200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whether </a:t>
            </a:r>
            <a:r>
              <a:rPr lang="en-US" sz="2000" i="1" dirty="0" smtClean="0"/>
              <a:t>M</a:t>
            </a:r>
            <a:r>
              <a:rPr lang="en-US" sz="2000" dirty="0" smtClean="0"/>
              <a:t> runs for more than 10 steps on the empty string - decidable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whether </a:t>
            </a:r>
            <a:r>
              <a:rPr lang="en-US" sz="2000" i="1" dirty="0" smtClean="0"/>
              <a:t>M</a:t>
            </a:r>
            <a:r>
              <a:rPr lang="en-US" sz="2000" dirty="0" smtClean="0"/>
              <a:t> writes symbol </a:t>
            </a:r>
            <a:r>
              <a:rPr lang="en-US" sz="2000" i="1" dirty="0" smtClean="0"/>
              <a:t>a</a:t>
            </a:r>
            <a:r>
              <a:rPr lang="en-US" sz="2000" dirty="0" smtClean="0"/>
              <a:t> on the tape at some point - undecidable</a:t>
            </a:r>
          </a:p>
          <a:p>
            <a:pPr>
              <a:spcBef>
                <a:spcPts val="2400"/>
              </a:spcBef>
            </a:pPr>
            <a:r>
              <a:rPr lang="en-US" sz="2200" dirty="0" smtClean="0"/>
              <a:t>Problems </a:t>
            </a:r>
            <a:r>
              <a:rPr lang="en-US" sz="2200" dirty="0"/>
              <a:t>about the </a:t>
            </a:r>
            <a:r>
              <a:rPr lang="en-US" sz="2200" b="1" dirty="0"/>
              <a:t>structure</a:t>
            </a:r>
            <a:r>
              <a:rPr lang="en-US" sz="2200" dirty="0"/>
              <a:t> of a </a:t>
            </a:r>
            <a:r>
              <a:rPr lang="en-US" sz="2200" dirty="0" smtClean="0"/>
              <a:t>TM </a:t>
            </a:r>
            <a:r>
              <a:rPr lang="en-US" sz="2200" i="1" dirty="0" smtClean="0"/>
              <a:t>M</a:t>
            </a:r>
            <a:r>
              <a:rPr lang="en-US" sz="2200" dirty="0" smtClean="0"/>
              <a:t>:</a:t>
            </a:r>
            <a:endParaRPr lang="en-US" sz="2200" dirty="0"/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whether </a:t>
            </a:r>
            <a:r>
              <a:rPr lang="en-US" sz="2000" i="1" dirty="0"/>
              <a:t>M</a:t>
            </a:r>
            <a:r>
              <a:rPr lang="en-US" sz="2000" dirty="0"/>
              <a:t> has more than 10 </a:t>
            </a:r>
            <a:r>
              <a:rPr lang="en-US" sz="2000" dirty="0" smtClean="0"/>
              <a:t>states - decidable</a:t>
            </a:r>
            <a:endParaRPr lang="en-US" sz="2000" dirty="0"/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whether </a:t>
            </a:r>
            <a:r>
              <a:rPr lang="en-US" sz="2000" i="1" dirty="0" smtClean="0"/>
              <a:t>M</a:t>
            </a:r>
            <a:r>
              <a:rPr lang="en-US" sz="2000" dirty="0" smtClean="0"/>
              <a:t> has at least 5 transitions - decidable</a:t>
            </a:r>
          </a:p>
          <a:p>
            <a:pPr>
              <a:spcBef>
                <a:spcPts val="2400"/>
              </a:spcBef>
            </a:pPr>
            <a:r>
              <a:rPr lang="en-US" sz="2200" dirty="0" smtClean="0"/>
              <a:t>Problems about the </a:t>
            </a:r>
            <a:r>
              <a:rPr lang="en-US" sz="2200" b="1" dirty="0" smtClean="0"/>
              <a:t>language</a:t>
            </a:r>
            <a:r>
              <a:rPr lang="en-US" sz="2200" dirty="0" smtClean="0"/>
              <a:t> of a TM</a:t>
            </a:r>
            <a:r>
              <a:rPr lang="en-US" sz="2200" i="1" dirty="0"/>
              <a:t> </a:t>
            </a:r>
            <a:r>
              <a:rPr lang="en-US" sz="2200" i="1" dirty="0" smtClean="0"/>
              <a:t>M</a:t>
            </a:r>
            <a:r>
              <a:rPr lang="en-US" sz="2200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whether L(</a:t>
            </a:r>
            <a:r>
              <a:rPr lang="en-US" sz="2000" i="1" dirty="0" smtClean="0"/>
              <a:t>M</a:t>
            </a:r>
            <a:r>
              <a:rPr lang="en-US" sz="2000" dirty="0" smtClean="0"/>
              <a:t>) contains the empty string – nontrivial, therefore undecidable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whether L(</a:t>
            </a:r>
            <a:r>
              <a:rPr lang="en-US" sz="2000" i="1" dirty="0" smtClean="0"/>
              <a:t>M</a:t>
            </a:r>
            <a:r>
              <a:rPr lang="en-US" sz="2000" dirty="0" smtClean="0"/>
              <a:t>) is regular – nontrivial, therefore undecidable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57210" y="3080661"/>
            <a:ext cx="2542903" cy="93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decider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57209" y="1103820"/>
            <a:ext cx="2542903" cy="93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case by case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57211" y="4539213"/>
            <a:ext cx="2542903" cy="93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Non-trivial property =&gt; Undecidable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4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422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sz="2000" dirty="0"/>
              <a:t>Does </a:t>
            </a:r>
            <a:r>
              <a:rPr lang="en-US" sz="2000" i="1" dirty="0"/>
              <a:t>M</a:t>
            </a:r>
            <a:r>
              <a:rPr lang="en-US" sz="2000" dirty="0"/>
              <a:t> halts on all inputs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dirty="0" smtClean="0"/>
              <a:t>Does </a:t>
            </a:r>
            <a:r>
              <a:rPr lang="en-US" sz="2000" i="1" dirty="0" smtClean="0"/>
              <a:t>M</a:t>
            </a:r>
            <a:r>
              <a:rPr lang="en-US" sz="2000" dirty="0" smtClean="0"/>
              <a:t> not accept &lt;M&gt;?</a:t>
            </a:r>
          </a:p>
          <a:p>
            <a:endParaRPr lang="en-US" sz="2000" dirty="0" smtClean="0"/>
          </a:p>
          <a:p>
            <a:r>
              <a:rPr lang="en-US" sz="2000" dirty="0" smtClean="0"/>
              <a:t>Does </a:t>
            </a:r>
            <a:r>
              <a:rPr lang="en-US" sz="2000" i="1" dirty="0" smtClean="0"/>
              <a:t>M</a:t>
            </a:r>
            <a:r>
              <a:rPr lang="en-US" sz="2000" dirty="0" smtClean="0"/>
              <a:t> accept w?</a:t>
            </a:r>
          </a:p>
          <a:p>
            <a:endParaRPr lang="en-US" sz="2000" dirty="0" smtClean="0"/>
          </a:p>
          <a:p>
            <a:r>
              <a:rPr lang="en-US" sz="2000" dirty="0" smtClean="0"/>
              <a:t>Is L(</a:t>
            </a:r>
            <a:r>
              <a:rPr lang="en-US" sz="2000" i="1" dirty="0" smtClean="0"/>
              <a:t>M</a:t>
            </a:r>
            <a:r>
              <a:rPr lang="en-US" sz="2000" dirty="0" smtClean="0"/>
              <a:t>) regular?</a:t>
            </a:r>
          </a:p>
          <a:p>
            <a:endParaRPr lang="en-US" sz="2000" dirty="0"/>
          </a:p>
          <a:p>
            <a:r>
              <a:rPr lang="en-US" sz="2000" dirty="0" smtClean="0"/>
              <a:t>M has more than 5 states</a:t>
            </a:r>
            <a:endParaRPr lang="en-US" sz="20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442856" y="2103120"/>
            <a:ext cx="3056709" cy="558021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UNDECIDABLE!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5442854" y="2898610"/>
            <a:ext cx="3056709" cy="558021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UNDECIDABLE!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442854" y="3651900"/>
            <a:ext cx="3056709" cy="558021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UNDECIDABLE!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5442854" y="4405190"/>
            <a:ext cx="3056709" cy="558021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UNDECIDABLE!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442854" y="5161486"/>
            <a:ext cx="3056709" cy="558021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DECIDABLE!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49" y="3564219"/>
            <a:ext cx="1945856" cy="2588978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834570" y="923102"/>
            <a:ext cx="2786742" cy="1994269"/>
          </a:xfrm>
          <a:prstGeom prst="wedgeRoundRectCallout">
            <a:avLst>
              <a:gd name="adj1" fmla="val -11966"/>
              <a:gd name="adj2" fmla="val 8714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Identifying Decidable/Undecidable is the </a:t>
            </a:r>
            <a:r>
              <a:rPr lang="en-US" sz="1600" b="1" dirty="0">
                <a:latin typeface="Bradley Hand ITC" panose="03070402050302030203" pitchFamily="66" charset="0"/>
              </a:rPr>
              <a:t>1</a:t>
            </a:r>
            <a:r>
              <a:rPr lang="en-US" sz="1600" b="1" baseline="30000" dirty="0">
                <a:latin typeface="Bradley Hand ITC" panose="03070402050302030203" pitchFamily="66" charset="0"/>
              </a:rPr>
              <a:t>st</a:t>
            </a:r>
            <a:r>
              <a:rPr lang="en-US" sz="1600" b="1" dirty="0">
                <a:latin typeface="Bradley Hand ITC" panose="03070402050302030203" pitchFamily="66" charset="0"/>
              </a:rPr>
              <a:t> step</a:t>
            </a:r>
            <a:r>
              <a:rPr lang="en-US" sz="1600" dirty="0">
                <a:latin typeface="Bradley Hand ITC" panose="03070402050302030203" pitchFamily="66" charset="0"/>
              </a:rPr>
              <a:t>… </a:t>
            </a:r>
          </a:p>
          <a:p>
            <a:pPr algn="ctr"/>
            <a:r>
              <a:rPr lang="en-US" sz="1600" dirty="0">
                <a:latin typeface="Bradley Hand ITC" panose="03070402050302030203" pitchFamily="66" charset="0"/>
              </a:rPr>
              <a:t>Chances are you’ll need to use reductions/construction of a decider to </a:t>
            </a:r>
            <a:r>
              <a:rPr lang="en-US" sz="1600" b="1" dirty="0">
                <a:latin typeface="Bradley Hand ITC" panose="03070402050302030203" pitchFamily="66" charset="0"/>
              </a:rPr>
              <a:t>prove</a:t>
            </a:r>
            <a:r>
              <a:rPr lang="en-US" sz="1600" dirty="0">
                <a:latin typeface="Bradley Hand ITC" panose="03070402050302030203" pitchFamily="66" charset="0"/>
              </a:rPr>
              <a:t> your answers ;)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900" y="365016"/>
            <a:ext cx="6189466" cy="949439"/>
          </a:xfrm>
        </p:spPr>
        <p:txBody>
          <a:bodyPr/>
          <a:lstStyle/>
          <a:p>
            <a:r>
              <a:rPr lang="en-US" dirty="0" smtClean="0"/>
              <a:t>A Simple Reduction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31" y="3953151"/>
            <a:ext cx="1237839" cy="1336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5347" y="5790665"/>
            <a:ext cx="2408653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2731" y="5790666"/>
            <a:ext cx="2408653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Question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74980" y="5790668"/>
            <a:ext cx="2408653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713755" y="2023426"/>
            <a:ext cx="2721428" cy="1740573"/>
          </a:xfrm>
          <a:prstGeom prst="cloudCallout">
            <a:avLst>
              <a:gd name="adj1" fmla="val -15066"/>
              <a:gd name="adj2" fmla="val 765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94" y="2405123"/>
            <a:ext cx="1699833" cy="847084"/>
          </a:xfrm>
        </p:spPr>
      </p:pic>
      <p:sp>
        <p:nvSpPr>
          <p:cNvPr id="12" name="Rounded Rectangle 11"/>
          <p:cNvSpPr/>
          <p:nvPr/>
        </p:nvSpPr>
        <p:spPr>
          <a:xfrm>
            <a:off x="413669" y="5211538"/>
            <a:ext cx="3160111" cy="627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can’t lift a car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20" y="3764386"/>
            <a:ext cx="1399253" cy="139925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99869" y="5163638"/>
            <a:ext cx="3160111" cy="627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I lift a truck?</a:t>
            </a:r>
            <a:endParaRPr lang="en-US" dirty="0"/>
          </a:p>
        </p:txBody>
      </p:sp>
      <p:sp>
        <p:nvSpPr>
          <p:cNvPr id="15" name="Cloud Callout 14"/>
          <p:cNvSpPr/>
          <p:nvPr/>
        </p:nvSpPr>
        <p:spPr>
          <a:xfrm>
            <a:off x="4138033" y="1630486"/>
            <a:ext cx="3922845" cy="2048311"/>
          </a:xfrm>
          <a:prstGeom prst="cloudCallout">
            <a:avLst>
              <a:gd name="adj1" fmla="val 9254"/>
              <a:gd name="adj2" fmla="val 810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405956" y="5163637"/>
            <a:ext cx="3160111" cy="627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No!... Because that would mean I can lift the car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262" y="3874775"/>
            <a:ext cx="1237839" cy="1336765"/>
          </a:xfrm>
          <a:prstGeom prst="rect">
            <a:avLst/>
          </a:prstGeom>
        </p:spPr>
      </p:pic>
      <p:sp>
        <p:nvSpPr>
          <p:cNvPr id="19" name="Cloud Callout 18"/>
          <p:cNvSpPr/>
          <p:nvPr/>
        </p:nvSpPr>
        <p:spPr>
          <a:xfrm>
            <a:off x="8296377" y="1886387"/>
            <a:ext cx="2721428" cy="1740573"/>
          </a:xfrm>
          <a:prstGeom prst="cloudCallout">
            <a:avLst>
              <a:gd name="adj1" fmla="val 9254"/>
              <a:gd name="adj2" fmla="val 810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34" y="2029433"/>
            <a:ext cx="2762732" cy="1186166"/>
          </a:xfrm>
          <a:prstGeom prst="rect">
            <a:avLst/>
          </a:prstGeom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59" y="2279131"/>
            <a:ext cx="1102743" cy="5495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535" y="2405123"/>
            <a:ext cx="1011118" cy="1091924"/>
          </a:xfrm>
          <a:prstGeom prst="rect">
            <a:avLst/>
          </a:prstGeom>
        </p:spPr>
      </p:pic>
      <p:pic>
        <p:nvPicPr>
          <p:cNvPr id="23" name="Content Placeholder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44" y="2381927"/>
            <a:ext cx="690182" cy="3439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89" y="348680"/>
            <a:ext cx="5709557" cy="941277"/>
          </a:xfrm>
        </p:spPr>
        <p:txBody>
          <a:bodyPr/>
          <a:lstStyle/>
          <a:p>
            <a:r>
              <a:rPr lang="en-US" dirty="0" smtClean="0"/>
              <a:t>Simple 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964" y="1529685"/>
            <a:ext cx="10058400" cy="4161489"/>
          </a:xfrm>
        </p:spPr>
        <p:txBody>
          <a:bodyPr>
            <a:normAutofit/>
          </a:bodyPr>
          <a:lstStyle/>
          <a:p>
            <a:r>
              <a:rPr lang="en-US" sz="2200" u="sng" dirty="0" smtClean="0"/>
              <a:t>Examples</a:t>
            </a:r>
            <a:r>
              <a:rPr lang="en-US" sz="2200" dirty="0" smtClean="0"/>
              <a:t>.</a:t>
            </a:r>
            <a:endParaRPr lang="en-US" sz="2200" u="sng" dirty="0" smtClean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The problem of traveling from SLC to London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The problem of measuring the area of a rectangle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5436" y="2981285"/>
            <a:ext cx="56083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1600" dirty="0" smtClean="0"/>
              <a:t>Can be reduced to the problem of buying  a plane ticket between the two cites</a:t>
            </a:r>
            <a:endParaRPr lang="en-US" sz="1600" dirty="0"/>
          </a:p>
        </p:txBody>
      </p:sp>
      <p:sp>
        <p:nvSpPr>
          <p:cNvPr id="5" name="Bent Arrow 4"/>
          <p:cNvSpPr/>
          <p:nvPr/>
        </p:nvSpPr>
        <p:spPr>
          <a:xfrm rot="10800000" flipH="1">
            <a:off x="3966760" y="2631627"/>
            <a:ext cx="801189" cy="697562"/>
          </a:xfrm>
          <a:prstGeom prst="bentArrow">
            <a:avLst>
              <a:gd name="adj1" fmla="val 25000"/>
              <a:gd name="adj2" fmla="val 2562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8933" y="5106400"/>
            <a:ext cx="53035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1600" dirty="0" smtClean="0"/>
              <a:t>Can be reduced </a:t>
            </a:r>
            <a:r>
              <a:rPr lang="en-US" sz="1600" dirty="0"/>
              <a:t>to the problem of measuring its length and width</a:t>
            </a:r>
          </a:p>
        </p:txBody>
      </p:sp>
      <p:sp>
        <p:nvSpPr>
          <p:cNvPr id="7" name="Bent Arrow 6"/>
          <p:cNvSpPr/>
          <p:nvPr/>
        </p:nvSpPr>
        <p:spPr>
          <a:xfrm rot="10800000" flipH="1">
            <a:off x="3915607" y="4706895"/>
            <a:ext cx="801189" cy="697562"/>
          </a:xfrm>
          <a:prstGeom prst="bentArrow">
            <a:avLst>
              <a:gd name="adj1" fmla="val 25000"/>
              <a:gd name="adj2" fmla="val 2562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41" y="318405"/>
            <a:ext cx="9505940" cy="87358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Relating Known/Unknown Answers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68" y="1594624"/>
            <a:ext cx="10058400" cy="3931920"/>
          </a:xfrm>
        </p:spPr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i="1" dirty="0"/>
              <a:t>reduction</a:t>
            </a:r>
            <a:r>
              <a:rPr lang="en-US" sz="2200" dirty="0"/>
              <a:t> is a way </a:t>
            </a:r>
            <a:r>
              <a:rPr lang="en-US" sz="2200" dirty="0" smtClean="0"/>
              <a:t>of providing an answer to a new (unknown) 	problem, based on the answer given by a known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0353" y="3612673"/>
            <a:ext cx="2142309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2102" y="3612673"/>
            <a:ext cx="2142309" cy="8534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16334" y="4309359"/>
            <a:ext cx="3139440" cy="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8049" y="4457071"/>
            <a:ext cx="301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Known determines the answer of Unknown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32662" y="3869548"/>
            <a:ext cx="3139440" cy="4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8715" y="3310895"/>
            <a:ext cx="333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Unknown “turns” into Known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96" y="495643"/>
            <a:ext cx="10591800" cy="76165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Relating Reduction and Decidability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43" y="1566927"/>
            <a:ext cx="10058400" cy="393192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000" dirty="0" smtClean="0"/>
              <a:t>If </a:t>
            </a:r>
            <a:r>
              <a:rPr lang="en-US" sz="2000" dirty="0"/>
              <a:t>we can reduce an </a:t>
            </a:r>
            <a:r>
              <a:rPr lang="en-US" sz="2000" b="1" dirty="0"/>
              <a:t>undecidable</a:t>
            </a:r>
            <a:r>
              <a:rPr lang="en-US" sz="2000" dirty="0"/>
              <a:t> </a:t>
            </a:r>
            <a:r>
              <a:rPr lang="en-US" sz="2000" dirty="0" smtClean="0"/>
              <a:t>problem HARD </a:t>
            </a:r>
            <a:r>
              <a:rPr lang="en-US" sz="2000" dirty="0"/>
              <a:t>to HARDER, then we know </a:t>
            </a:r>
            <a:r>
              <a:rPr lang="en-US" sz="2000" dirty="0" smtClean="0"/>
              <a:t>	that we cannot decide HARDER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1644" y="3606081"/>
            <a:ext cx="2142309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63393" y="3606081"/>
            <a:ext cx="2142309" cy="8534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07625" y="4302767"/>
            <a:ext cx="3139440" cy="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4261" y="4458643"/>
            <a:ext cx="249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Decider for Harder decides Hard as well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3953" y="3858629"/>
            <a:ext cx="3139440" cy="8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74022" y="3375578"/>
            <a:ext cx="29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Hard reduces to Harder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1943" y="3238423"/>
            <a:ext cx="16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Undecidable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11735" y="3178107"/>
            <a:ext cx="1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Undecidable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713" y="446658"/>
            <a:ext cx="7407762" cy="7371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More Reduction Examples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994" y="1436914"/>
            <a:ext cx="10265231" cy="42209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problem of determining if a language is </a:t>
            </a:r>
            <a:r>
              <a:rPr lang="en-US" sz="2000" b="1" i="1" dirty="0" smtClean="0"/>
              <a:t>decidable</a:t>
            </a:r>
            <a:r>
              <a:rPr lang="en-US" sz="2000" dirty="0" smtClean="0"/>
              <a:t>. </a:t>
            </a:r>
            <a:r>
              <a:rPr lang="en-US" sz="2000" dirty="0"/>
              <a:t>Consider two </a:t>
            </a:r>
            <a:r>
              <a:rPr lang="en-US" sz="2000" dirty="0" smtClean="0"/>
              <a:t>languages 	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&amp;</a:t>
            </a:r>
            <a:r>
              <a:rPr lang="en-US" sz="2000" dirty="0" smtClean="0"/>
              <a:t>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smtClean="0"/>
              <a:t>and a solution </a:t>
            </a:r>
            <a:r>
              <a:rPr lang="en-US" sz="2000" dirty="0"/>
              <a:t>is a decider. In this </a:t>
            </a:r>
            <a:r>
              <a:rPr lang="en-US" sz="2000" dirty="0" smtClean="0"/>
              <a:t>case </a:t>
            </a:r>
            <a:r>
              <a:rPr lang="en-US" sz="2000" dirty="0"/>
              <a:t>if </a:t>
            </a:r>
            <a:r>
              <a:rPr lang="en-US" sz="2000" i="1" dirty="0"/>
              <a:t>A</a:t>
            </a:r>
            <a:r>
              <a:rPr lang="en-US" sz="2000" dirty="0"/>
              <a:t> can be </a:t>
            </a:r>
            <a:r>
              <a:rPr lang="en-US" sz="2000" i="1" dirty="0"/>
              <a:t>reduced</a:t>
            </a:r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i="1" dirty="0" smtClean="0"/>
              <a:t>B</a:t>
            </a:r>
            <a:r>
              <a:rPr lang="en-US" sz="2000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i="1" dirty="0"/>
              <a:t>B</a:t>
            </a:r>
            <a:r>
              <a:rPr lang="en-US" sz="1800" dirty="0"/>
              <a:t> is </a:t>
            </a:r>
            <a:r>
              <a:rPr lang="en-US" sz="1800" b="1" i="1" dirty="0" smtClean="0"/>
              <a:t>decidable</a:t>
            </a:r>
            <a:r>
              <a:rPr lang="en-US" sz="1800" dirty="0" smtClean="0"/>
              <a:t>, then </a:t>
            </a:r>
            <a:r>
              <a:rPr lang="en-US" sz="1800" i="1" dirty="0"/>
              <a:t>A</a:t>
            </a:r>
            <a:r>
              <a:rPr lang="en-US" sz="1800" dirty="0"/>
              <a:t> is </a:t>
            </a:r>
            <a:r>
              <a:rPr lang="en-US" sz="1800" b="1" i="1" dirty="0" smtClean="0"/>
              <a:t>decidable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If </a:t>
            </a:r>
            <a:r>
              <a:rPr lang="en-US" sz="1800" i="1" dirty="0"/>
              <a:t>A</a:t>
            </a:r>
            <a:r>
              <a:rPr lang="en-US" sz="1800" dirty="0"/>
              <a:t> is </a:t>
            </a:r>
            <a:r>
              <a:rPr lang="en-US" sz="1800" b="1" i="1" dirty="0" smtClean="0"/>
              <a:t>undecidable</a:t>
            </a:r>
            <a:r>
              <a:rPr lang="en-US" sz="1800" dirty="0" smtClean="0"/>
              <a:t>, then </a:t>
            </a:r>
            <a:r>
              <a:rPr lang="en-US" sz="1800" i="1" dirty="0"/>
              <a:t>B</a:t>
            </a:r>
            <a:r>
              <a:rPr lang="en-US" sz="1800" dirty="0"/>
              <a:t> is </a:t>
            </a:r>
            <a:r>
              <a:rPr lang="en-US" sz="1800" b="1" i="1" dirty="0" smtClean="0"/>
              <a:t>undecidable</a:t>
            </a:r>
          </a:p>
          <a:p>
            <a:pPr lvl="1"/>
            <a:endParaRPr lang="en-US" dirty="0" smtClean="0"/>
          </a:p>
          <a:p>
            <a:r>
              <a:rPr lang="en-US" sz="2000" dirty="0"/>
              <a:t>The problem of determining if </a:t>
            </a:r>
            <a:r>
              <a:rPr lang="en-US" sz="2000" dirty="0" smtClean="0"/>
              <a:t>a </a:t>
            </a:r>
            <a:r>
              <a:rPr lang="en-US" sz="2000" dirty="0"/>
              <a:t>language is </a:t>
            </a:r>
            <a:r>
              <a:rPr lang="en-US" sz="2000" b="1" i="1" dirty="0"/>
              <a:t>Turing-recognizable</a:t>
            </a:r>
            <a:r>
              <a:rPr lang="en-US" sz="2000" dirty="0"/>
              <a:t>. Consider A &amp;</a:t>
            </a:r>
            <a:r>
              <a:rPr lang="en-US" sz="2000" dirty="0" smtClean="0"/>
              <a:t> 	</a:t>
            </a:r>
            <a:r>
              <a:rPr lang="en-US" sz="2000" i="1" dirty="0" smtClean="0"/>
              <a:t>B</a:t>
            </a:r>
            <a:r>
              <a:rPr lang="en-US" sz="2000" dirty="0" smtClean="0"/>
              <a:t> as two languages </a:t>
            </a:r>
            <a:r>
              <a:rPr lang="en-US" sz="2000" dirty="0"/>
              <a:t>and a solution is a TM. In this </a:t>
            </a:r>
            <a:r>
              <a:rPr lang="en-US" sz="2000" dirty="0" smtClean="0"/>
              <a:t>case </a:t>
            </a:r>
            <a:r>
              <a:rPr lang="en-US" sz="2000" dirty="0"/>
              <a:t>if </a:t>
            </a:r>
            <a:r>
              <a:rPr lang="en-US" sz="2000" i="1" dirty="0"/>
              <a:t>A</a:t>
            </a:r>
            <a:r>
              <a:rPr lang="en-US" sz="2000" dirty="0"/>
              <a:t> can </a:t>
            </a:r>
            <a:r>
              <a:rPr lang="en-US" sz="2000" dirty="0" smtClean="0"/>
              <a:t>be reduced 	to </a:t>
            </a:r>
            <a:r>
              <a:rPr lang="en-US" sz="2000" i="1" dirty="0" smtClean="0"/>
              <a:t>B</a:t>
            </a:r>
            <a:endParaRPr lang="en-US" sz="2000" dirty="0" smtClean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If </a:t>
            </a:r>
            <a:r>
              <a:rPr lang="en-US" sz="1800" i="1" dirty="0"/>
              <a:t>B</a:t>
            </a:r>
            <a:r>
              <a:rPr lang="en-US" sz="1800" dirty="0"/>
              <a:t> is </a:t>
            </a:r>
            <a:r>
              <a:rPr lang="en-US" sz="1800" b="1" i="1" dirty="0" smtClean="0"/>
              <a:t>Turing-recognizable</a:t>
            </a:r>
            <a:r>
              <a:rPr lang="en-US" sz="1800" dirty="0" smtClean="0"/>
              <a:t>, then </a:t>
            </a:r>
            <a:r>
              <a:rPr lang="en-US" sz="1800" i="1" dirty="0"/>
              <a:t>A</a:t>
            </a:r>
            <a:r>
              <a:rPr lang="en-US" sz="1800" dirty="0"/>
              <a:t> is </a:t>
            </a:r>
            <a:r>
              <a:rPr lang="en-US" sz="1800" b="1" i="1" dirty="0" smtClean="0"/>
              <a:t>Turing-recognizable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If </a:t>
            </a:r>
            <a:r>
              <a:rPr lang="en-US" sz="1800" i="1" dirty="0"/>
              <a:t>A</a:t>
            </a:r>
            <a:r>
              <a:rPr lang="en-US" sz="1800" dirty="0"/>
              <a:t> is </a:t>
            </a:r>
            <a:r>
              <a:rPr lang="en-US" sz="1800" b="1" i="1" dirty="0" smtClean="0"/>
              <a:t>Turing-unrecognizable</a:t>
            </a:r>
            <a:r>
              <a:rPr lang="en-US" sz="1800" i="1" dirty="0" smtClean="0"/>
              <a:t>, </a:t>
            </a:r>
            <a:r>
              <a:rPr lang="en-US" sz="1800" dirty="0" smtClean="0"/>
              <a:t>then </a:t>
            </a:r>
            <a:r>
              <a:rPr lang="en-US" sz="1800" i="1" dirty="0"/>
              <a:t>B</a:t>
            </a:r>
            <a:r>
              <a:rPr lang="en-US" sz="1800" dirty="0"/>
              <a:t> is </a:t>
            </a:r>
            <a:r>
              <a:rPr lang="en-US" sz="1800" b="1" i="1" dirty="0"/>
              <a:t>Turing-unrecognizable</a:t>
            </a:r>
            <a:endParaRPr lang="en-US" sz="18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508" y="316034"/>
            <a:ext cx="9277350" cy="835142"/>
          </a:xfrm>
        </p:spPr>
        <p:txBody>
          <a:bodyPr>
            <a:normAutofit/>
          </a:bodyPr>
          <a:lstStyle/>
          <a:p>
            <a:r>
              <a:rPr lang="en-US" sz="4400" dirty="0"/>
              <a:t>Solving Problems </a:t>
            </a:r>
            <a:r>
              <a:rPr lang="en-US" sz="4400" dirty="0" smtClean="0"/>
              <a:t>Using </a:t>
            </a:r>
            <a:r>
              <a:rPr lang="en-US" sz="4400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1" y="1232807"/>
            <a:ext cx="10058400" cy="33881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Recall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Given </a:t>
            </a:r>
            <a:r>
              <a:rPr lang="en-US" sz="1800" i="1" dirty="0" smtClean="0"/>
              <a:t>A</a:t>
            </a:r>
            <a:r>
              <a:rPr lang="en-US" sz="1800" baseline="-25000" dirty="0" smtClean="0"/>
              <a:t>TM</a:t>
            </a:r>
            <a:r>
              <a:rPr lang="en-US" sz="1800" dirty="0" smtClean="0"/>
              <a:t> = { &lt;</a:t>
            </a:r>
            <a:r>
              <a:rPr lang="en-US" sz="1800" i="1" dirty="0" smtClean="0"/>
              <a:t>M</a:t>
            </a:r>
            <a:r>
              <a:rPr lang="en-US" sz="1800" dirty="0" smtClean="0"/>
              <a:t>, </a:t>
            </a:r>
            <a:r>
              <a:rPr lang="en-US" sz="1800" i="1" dirty="0" smtClean="0"/>
              <a:t>w</a:t>
            </a:r>
            <a:r>
              <a:rPr lang="en-US" sz="1800" dirty="0" smtClean="0"/>
              <a:t>&gt; | </a:t>
            </a:r>
            <a:r>
              <a:rPr lang="en-US" sz="1800" i="1" dirty="0" smtClean="0"/>
              <a:t>M</a:t>
            </a:r>
            <a:r>
              <a:rPr lang="en-US" sz="1800" dirty="0" smtClean="0"/>
              <a:t> is a TM and </a:t>
            </a:r>
            <a:r>
              <a:rPr lang="en-US" sz="1800" i="1" dirty="0" smtClean="0"/>
              <a:t>M</a:t>
            </a:r>
            <a:r>
              <a:rPr lang="en-US" sz="1800" dirty="0" smtClean="0"/>
              <a:t> accepts </a:t>
            </a:r>
            <a:r>
              <a:rPr lang="en-US" sz="1800" i="1" dirty="0" smtClean="0"/>
              <a:t>w</a:t>
            </a:r>
            <a:r>
              <a:rPr lang="en-US" sz="1800" dirty="0" smtClean="0"/>
              <a:t> }, i.e., does </a:t>
            </a:r>
            <a:r>
              <a:rPr lang="en-US" sz="1800" i="1" dirty="0" smtClean="0"/>
              <a:t>M </a:t>
            </a:r>
            <a:r>
              <a:rPr lang="en-US" sz="1800" dirty="0" smtClean="0"/>
              <a:t>accept input </a:t>
            </a:r>
            <a:r>
              <a:rPr lang="en-US" sz="1800" i="1" dirty="0" smtClean="0"/>
              <a:t>w</a:t>
            </a:r>
            <a:r>
              <a:rPr lang="en-US" sz="1800" dirty="0"/>
              <a:t>?</a:t>
            </a:r>
            <a:r>
              <a:rPr lang="en-US" sz="1800" dirty="0" smtClean="0"/>
              <a:t> </a:t>
            </a:r>
          </a:p>
          <a:p>
            <a:pPr lvl="2">
              <a:spcBef>
                <a:spcPts val="1800"/>
              </a:spcBef>
            </a:pPr>
            <a:r>
              <a:rPr lang="en-US" sz="1700" i="1" dirty="0" smtClean="0"/>
              <a:t>A</a:t>
            </a:r>
            <a:r>
              <a:rPr lang="en-US" sz="1700" baseline="-25000" dirty="0" smtClean="0"/>
              <a:t>TM</a:t>
            </a:r>
            <a:r>
              <a:rPr lang="en-US" sz="1700" dirty="0" smtClean="0"/>
              <a:t> is </a:t>
            </a:r>
            <a:r>
              <a:rPr lang="en-US" sz="1700" u="sng" dirty="0" smtClean="0"/>
              <a:t>undecidable</a:t>
            </a:r>
            <a:r>
              <a:rPr lang="en-US" sz="1700" dirty="0" smtClean="0"/>
              <a:t>, based on the proof covered in Chapter 4 (Theorem 4.11)</a:t>
            </a:r>
          </a:p>
          <a:p>
            <a:pPr>
              <a:spcBef>
                <a:spcPts val="2400"/>
              </a:spcBef>
            </a:pPr>
            <a:r>
              <a:rPr lang="en-US" sz="2000" dirty="0" smtClean="0"/>
              <a:t>Is the problem of determining whether a TM </a:t>
            </a:r>
            <a:r>
              <a:rPr lang="en-US" sz="2000" b="1" i="1" dirty="0" smtClean="0"/>
              <a:t>halts</a:t>
            </a:r>
            <a:r>
              <a:rPr lang="en-US" sz="2000" dirty="0" smtClean="0"/>
              <a:t> on a given input </a:t>
            </a:r>
            <a:r>
              <a:rPr lang="en-US" sz="2000" i="1" dirty="0" smtClean="0"/>
              <a:t>decidable</a:t>
            </a:r>
            <a:r>
              <a:rPr lang="en-US" sz="2000" dirty="0" smtClean="0"/>
              <a:t>, 	i.e., </a:t>
            </a:r>
            <a:r>
              <a:rPr lang="en-US" sz="1800" dirty="0" smtClean="0"/>
              <a:t>HALT</a:t>
            </a:r>
            <a:r>
              <a:rPr lang="en-US" sz="1800" baseline="-25000" dirty="0" smtClean="0"/>
              <a:t>TM  </a:t>
            </a:r>
            <a:r>
              <a:rPr lang="en-US" sz="1800" dirty="0" smtClean="0"/>
              <a:t>= { &lt; </a:t>
            </a:r>
            <a:r>
              <a:rPr lang="en-US" sz="1800" i="1" dirty="0" smtClean="0"/>
              <a:t>M</a:t>
            </a:r>
            <a:r>
              <a:rPr lang="en-US" sz="1800" dirty="0" smtClean="0"/>
              <a:t>, </a:t>
            </a:r>
            <a:r>
              <a:rPr lang="en-US" sz="1800" i="1" dirty="0" smtClean="0"/>
              <a:t>w </a:t>
            </a:r>
            <a:r>
              <a:rPr lang="en-US" sz="1800" dirty="0" smtClean="0"/>
              <a:t>&gt;| </a:t>
            </a:r>
            <a:r>
              <a:rPr lang="en-US" sz="1800" i="1" dirty="0" smtClean="0"/>
              <a:t>M</a:t>
            </a:r>
            <a:r>
              <a:rPr lang="en-US" sz="1800" dirty="0" smtClean="0"/>
              <a:t> is a TM and </a:t>
            </a:r>
            <a:r>
              <a:rPr lang="en-US" sz="1800" i="1" dirty="0" smtClean="0"/>
              <a:t>M</a:t>
            </a:r>
            <a:r>
              <a:rPr lang="en-US" sz="1800" dirty="0" smtClean="0"/>
              <a:t> halts on input </a:t>
            </a:r>
            <a:r>
              <a:rPr lang="en-US" sz="1800" i="1" dirty="0" smtClean="0"/>
              <a:t>w </a:t>
            </a:r>
            <a:r>
              <a:rPr lang="en-US" sz="1800" dirty="0" smtClean="0"/>
              <a:t>}</a:t>
            </a:r>
          </a:p>
          <a:p>
            <a:pPr lvl="1">
              <a:spcBef>
                <a:spcPts val="1800"/>
              </a:spcBef>
            </a:pPr>
            <a:r>
              <a:rPr lang="en-US" sz="1800" u="sng" dirty="0" smtClean="0"/>
              <a:t>Theorem 5.1</a:t>
            </a:r>
            <a:r>
              <a:rPr lang="en-US" sz="1800" dirty="0" smtClean="0"/>
              <a:t>.  HALT</a:t>
            </a:r>
            <a:r>
              <a:rPr lang="en-US" sz="1800" baseline="-25000" dirty="0" smtClean="0"/>
              <a:t>TM </a:t>
            </a:r>
            <a:r>
              <a:rPr lang="en-US" sz="1800" dirty="0" smtClean="0"/>
              <a:t>is </a:t>
            </a:r>
            <a:r>
              <a:rPr lang="en-US" sz="1800" u="sng" dirty="0" smtClean="0"/>
              <a:t>undecidable</a:t>
            </a:r>
            <a:r>
              <a:rPr lang="en-US" sz="1800" dirty="0" smtClean="0"/>
              <a:t>.</a:t>
            </a:r>
            <a:endParaRPr lang="en-US" sz="1800" u="sng" dirty="0" smtClean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Proof. (By reduction from </a:t>
            </a:r>
            <a:r>
              <a:rPr lang="en-US" sz="1800" i="1" dirty="0"/>
              <a:t>A</a:t>
            </a:r>
            <a:r>
              <a:rPr lang="en-US" sz="1800" baseline="-25000" dirty="0"/>
              <a:t>TM </a:t>
            </a:r>
            <a:r>
              <a:rPr lang="en-US" sz="1800" dirty="0"/>
              <a:t>to HALT</a:t>
            </a:r>
            <a:r>
              <a:rPr lang="en-US" sz="1800" baseline="-25000" dirty="0"/>
              <a:t>TM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6322" y="4561047"/>
            <a:ext cx="8365991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Let’s assume that a TM </a:t>
            </a:r>
            <a:r>
              <a:rPr lang="en-US" sz="1600" i="1" dirty="0" smtClean="0"/>
              <a:t>R</a:t>
            </a:r>
            <a:r>
              <a:rPr lang="en-US" sz="1600" dirty="0" smtClean="0"/>
              <a:t> </a:t>
            </a:r>
            <a:r>
              <a:rPr lang="en-US" sz="1600" dirty="0"/>
              <a:t>decides HALT</a:t>
            </a:r>
            <a:r>
              <a:rPr lang="en-US" sz="1600" baseline="-25000" dirty="0"/>
              <a:t>TM 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and let’s construct a TM </a:t>
            </a:r>
            <a:r>
              <a:rPr lang="en-US" sz="1600" i="1" dirty="0" smtClean="0"/>
              <a:t>S</a:t>
            </a:r>
            <a:r>
              <a:rPr lang="en-US" sz="1600" dirty="0" smtClean="0"/>
              <a:t> to </a:t>
            </a:r>
            <a:r>
              <a:rPr lang="en-US" sz="1600" dirty="0"/>
              <a:t>decide </a:t>
            </a:r>
            <a:r>
              <a:rPr lang="en-US" sz="1600" i="1" dirty="0" smtClean="0"/>
              <a:t>A</a:t>
            </a:r>
            <a:r>
              <a:rPr lang="en-US" sz="1600" baseline="-25000" dirty="0" smtClean="0"/>
              <a:t>TM </a:t>
            </a:r>
            <a:r>
              <a:rPr lang="en-US" sz="1600" dirty="0" smtClean="0"/>
              <a:t>: </a:t>
            </a:r>
          </a:p>
          <a:p>
            <a:r>
              <a:rPr lang="en-US" sz="1600" i="1" dirty="0" smtClean="0"/>
              <a:t>S</a:t>
            </a:r>
            <a:r>
              <a:rPr lang="en-US" sz="1600" dirty="0" smtClean="0"/>
              <a:t> = “On input &lt;</a:t>
            </a:r>
            <a:r>
              <a:rPr lang="en-US" sz="1600" i="1" dirty="0" smtClean="0"/>
              <a:t>M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&gt;, the encoding of a TM </a:t>
            </a:r>
            <a:r>
              <a:rPr lang="en-US" sz="1600" i="1" dirty="0" smtClean="0"/>
              <a:t>M</a:t>
            </a:r>
            <a:r>
              <a:rPr lang="en-US" sz="1600" dirty="0" smtClean="0"/>
              <a:t> and a string </a:t>
            </a:r>
            <a:r>
              <a:rPr lang="en-US" sz="1600" i="1" dirty="0" smtClean="0"/>
              <a:t>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Run TM </a:t>
            </a:r>
            <a:r>
              <a:rPr lang="en-US" sz="1600" i="1" dirty="0" smtClean="0"/>
              <a:t>R</a:t>
            </a:r>
            <a:r>
              <a:rPr lang="en-US" sz="1600" dirty="0" smtClean="0"/>
              <a:t> on &lt;</a:t>
            </a:r>
            <a:r>
              <a:rPr lang="en-US" sz="1600" i="1" dirty="0" smtClean="0"/>
              <a:t>M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&gt;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 smtClean="0"/>
              <a:t>R</a:t>
            </a:r>
            <a:r>
              <a:rPr lang="en-US" sz="1600" dirty="0" smtClean="0"/>
              <a:t> rejects, </a:t>
            </a:r>
            <a:r>
              <a:rPr lang="en-US" sz="1600" i="1" dirty="0" smtClean="0"/>
              <a:t>reject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 smtClean="0"/>
              <a:t>R</a:t>
            </a:r>
            <a:r>
              <a:rPr lang="en-US" sz="1600" dirty="0" smtClean="0"/>
              <a:t> accepts, simulate </a:t>
            </a:r>
            <a:r>
              <a:rPr lang="en-US" sz="1600" i="1" dirty="0" smtClean="0"/>
              <a:t>M</a:t>
            </a:r>
            <a:r>
              <a:rPr lang="en-US" sz="1600" dirty="0" smtClean="0"/>
              <a:t> on </a:t>
            </a:r>
            <a:r>
              <a:rPr lang="en-US" sz="1600" i="1" dirty="0" smtClean="0"/>
              <a:t>w</a:t>
            </a:r>
            <a:r>
              <a:rPr lang="en-US" sz="1600" dirty="0" smtClean="0"/>
              <a:t> until it halts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 smtClean="0"/>
              <a:t>M </a:t>
            </a:r>
            <a:r>
              <a:rPr lang="en-US" sz="1600" dirty="0" smtClean="0"/>
              <a:t>has accepted, </a:t>
            </a:r>
            <a:r>
              <a:rPr lang="en-US" sz="1600" i="1" dirty="0" smtClean="0"/>
              <a:t>accept</a:t>
            </a:r>
            <a:r>
              <a:rPr lang="en-US" sz="1600" dirty="0"/>
              <a:t>;</a:t>
            </a:r>
            <a:r>
              <a:rPr lang="en-US" sz="1600" dirty="0" smtClean="0"/>
              <a:t> if </a:t>
            </a:r>
            <a:r>
              <a:rPr lang="en-US" sz="1600" i="1" dirty="0" smtClean="0"/>
              <a:t>M</a:t>
            </a:r>
            <a:r>
              <a:rPr lang="en-US" sz="1600" dirty="0" smtClean="0"/>
              <a:t> has rejected, </a:t>
            </a:r>
            <a:r>
              <a:rPr lang="en-US" sz="1600" i="1" dirty="0" smtClean="0"/>
              <a:t>reject</a:t>
            </a:r>
            <a:r>
              <a:rPr lang="en-US" sz="1600" dirty="0" smtClean="0"/>
              <a:t>.”</a:t>
            </a:r>
          </a:p>
          <a:p>
            <a:r>
              <a:rPr lang="en-US" sz="1600" dirty="0" smtClean="0"/>
              <a:t>Clearly, if </a:t>
            </a:r>
            <a:r>
              <a:rPr lang="en-US" sz="1600" i="1" dirty="0" smtClean="0"/>
              <a:t>R</a:t>
            </a:r>
            <a:r>
              <a:rPr lang="en-US" sz="1600" dirty="0" smtClean="0"/>
              <a:t> decides HALT</a:t>
            </a:r>
            <a:r>
              <a:rPr lang="en-US" sz="1600" baseline="-25000" dirty="0" smtClean="0"/>
              <a:t>TM</a:t>
            </a:r>
            <a:r>
              <a:rPr lang="en-US" sz="1600" dirty="0" smtClean="0"/>
              <a:t>, then </a:t>
            </a:r>
            <a:r>
              <a:rPr lang="en-US" sz="1600" i="1" dirty="0" smtClean="0"/>
              <a:t>S</a:t>
            </a:r>
            <a:r>
              <a:rPr lang="en-US" sz="1600" dirty="0" smtClean="0"/>
              <a:t> decides </a:t>
            </a:r>
            <a:r>
              <a:rPr lang="en-US" sz="1600" i="1" dirty="0"/>
              <a:t>A</a:t>
            </a:r>
            <a:r>
              <a:rPr lang="en-US" sz="1600" baseline="-25000" dirty="0"/>
              <a:t>TM </a:t>
            </a:r>
            <a:r>
              <a:rPr lang="en-US" sz="1600" dirty="0" smtClean="0"/>
              <a:t>, which is a contradiction, since </a:t>
            </a:r>
            <a:r>
              <a:rPr lang="en-US" sz="1600" i="1" dirty="0" smtClean="0"/>
              <a:t>A</a:t>
            </a:r>
            <a:r>
              <a:rPr lang="en-US" sz="1600" baseline="-25000" dirty="0" smtClean="0"/>
              <a:t>TM  	</a:t>
            </a:r>
            <a:r>
              <a:rPr lang="en-US" sz="1600" dirty="0" smtClean="0"/>
              <a:t>is undecidable . Consequently, </a:t>
            </a:r>
            <a:r>
              <a:rPr lang="en-US" sz="1600" dirty="0"/>
              <a:t>HALT</a:t>
            </a:r>
            <a:r>
              <a:rPr lang="en-US" sz="1600" baseline="-25000" dirty="0"/>
              <a:t>TM 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is  undecidable.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9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508" y="316034"/>
            <a:ext cx="9277350" cy="835142"/>
          </a:xfrm>
        </p:spPr>
        <p:txBody>
          <a:bodyPr>
            <a:normAutofit/>
          </a:bodyPr>
          <a:lstStyle/>
          <a:p>
            <a:r>
              <a:rPr lang="en-US" sz="4400" dirty="0"/>
              <a:t>Solving Problems </a:t>
            </a:r>
            <a:r>
              <a:rPr lang="en-US" sz="4400" dirty="0" smtClean="0"/>
              <a:t>Using </a:t>
            </a:r>
            <a:r>
              <a:rPr lang="en-US" sz="4400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1" y="1232807"/>
            <a:ext cx="10058400" cy="301534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000" dirty="0" smtClean="0"/>
              <a:t>Is the problem of determining whether a TM accepts empty set </a:t>
            </a:r>
            <a:r>
              <a:rPr lang="en-US" sz="2000" i="1" dirty="0" smtClean="0"/>
              <a:t>decidable</a:t>
            </a:r>
            <a:r>
              <a:rPr lang="en-US" sz="2000" dirty="0" smtClean="0"/>
              <a:t>, i.e., 	</a:t>
            </a:r>
            <a:r>
              <a:rPr lang="en-US" i="1" dirty="0" smtClean="0"/>
              <a:t>E</a:t>
            </a:r>
            <a:r>
              <a:rPr lang="en-US" sz="1800" baseline="-25000" dirty="0" smtClean="0"/>
              <a:t>TM  </a:t>
            </a:r>
            <a:r>
              <a:rPr lang="en-US" sz="1800" dirty="0" smtClean="0"/>
              <a:t>= { &lt; </a:t>
            </a:r>
            <a:r>
              <a:rPr lang="en-US" sz="1800" i="1" dirty="0" smtClean="0"/>
              <a:t>M </a:t>
            </a:r>
            <a:r>
              <a:rPr lang="en-US" sz="1800" dirty="0" smtClean="0"/>
              <a:t>&gt;| </a:t>
            </a:r>
            <a:r>
              <a:rPr lang="en-US" sz="1800" i="1" dirty="0" smtClean="0"/>
              <a:t>M</a:t>
            </a:r>
            <a:r>
              <a:rPr lang="en-US" sz="1800" dirty="0" smtClean="0"/>
              <a:t> is a TM and L(</a:t>
            </a:r>
            <a:r>
              <a:rPr lang="en-US" sz="1800" i="1" dirty="0" smtClean="0"/>
              <a:t>M</a:t>
            </a:r>
            <a:r>
              <a:rPr lang="en-US" sz="1800" dirty="0" smtClean="0"/>
              <a:t>)</a:t>
            </a:r>
            <a:r>
              <a:rPr lang="en-US" sz="1800" i="1" dirty="0" smtClean="0"/>
              <a:t> = </a:t>
            </a:r>
            <a:r>
              <a:rPr lang="en-US" sz="1800" dirty="0" smtClean="0">
                <a:sym typeface="Symbol"/>
              </a:rPr>
              <a:t> </a:t>
            </a:r>
            <a:r>
              <a:rPr lang="en-US" sz="1800" dirty="0" smtClean="0"/>
              <a:t>}?</a:t>
            </a:r>
          </a:p>
          <a:p>
            <a:pPr lvl="1">
              <a:spcBef>
                <a:spcPts val="1800"/>
              </a:spcBef>
            </a:pPr>
            <a:r>
              <a:rPr lang="en-US" sz="1800" u="sng" dirty="0" smtClean="0"/>
              <a:t>Theorem 5.2</a:t>
            </a:r>
            <a:r>
              <a:rPr lang="en-US" sz="1800" dirty="0" smtClean="0"/>
              <a:t>.  </a:t>
            </a:r>
            <a:r>
              <a:rPr lang="en-US" sz="1800" i="1" dirty="0"/>
              <a:t>E</a:t>
            </a:r>
            <a:r>
              <a:rPr lang="en-US" sz="1800" baseline="-25000" dirty="0" smtClean="0"/>
              <a:t>TM </a:t>
            </a:r>
            <a:r>
              <a:rPr lang="en-US" sz="1800" dirty="0" smtClean="0"/>
              <a:t>is </a:t>
            </a:r>
            <a:r>
              <a:rPr lang="en-US" sz="1800" u="sng" dirty="0" smtClean="0"/>
              <a:t>undecidable</a:t>
            </a:r>
            <a:r>
              <a:rPr lang="en-US" sz="1800" dirty="0" smtClean="0"/>
              <a:t>.</a:t>
            </a:r>
            <a:endParaRPr lang="en-US" sz="1800" u="sng" dirty="0" smtClean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Proof. Assume that </a:t>
            </a:r>
            <a:r>
              <a:rPr lang="en-US" sz="1800" i="1" dirty="0"/>
              <a:t>E</a:t>
            </a:r>
            <a:r>
              <a:rPr lang="en-US" sz="1800" baseline="-25000" dirty="0"/>
              <a:t>TM </a:t>
            </a:r>
            <a:r>
              <a:rPr lang="en-US" sz="1800" dirty="0"/>
              <a:t>is </a:t>
            </a:r>
            <a:r>
              <a:rPr lang="en-US" sz="1800" dirty="0" smtClean="0"/>
              <a:t>decidable &amp; show that </a:t>
            </a:r>
            <a:r>
              <a:rPr lang="en-US" sz="1800" i="1" dirty="0" smtClean="0"/>
              <a:t>A</a:t>
            </a:r>
            <a:r>
              <a:rPr lang="en-US" sz="1800" baseline="-25000" dirty="0" smtClean="0"/>
              <a:t>TM </a:t>
            </a:r>
            <a:r>
              <a:rPr lang="en-US" sz="1800" dirty="0"/>
              <a:t>is </a:t>
            </a:r>
            <a:r>
              <a:rPr lang="en-US" sz="1800" dirty="0" smtClean="0"/>
              <a:t>decidable (reduce </a:t>
            </a:r>
            <a:r>
              <a:rPr lang="en-US" sz="1800" i="1" dirty="0" smtClean="0"/>
              <a:t>A</a:t>
            </a:r>
            <a:r>
              <a:rPr lang="en-US" sz="1800" baseline="-25000" dirty="0" smtClean="0"/>
              <a:t>TM </a:t>
            </a:r>
            <a:r>
              <a:rPr lang="en-US" sz="1800" dirty="0" smtClean="0"/>
              <a:t>to </a:t>
            </a:r>
            <a:r>
              <a:rPr lang="en-US" sz="1800" i="1" dirty="0" smtClean="0"/>
              <a:t>E</a:t>
            </a:r>
            <a:r>
              <a:rPr lang="en-US" sz="1800" baseline="-25000" dirty="0" smtClean="0"/>
              <a:t>TM</a:t>
            </a:r>
            <a:r>
              <a:rPr lang="en-US" sz="1800" dirty="0" smtClean="0"/>
              <a:t>).                                    	Let </a:t>
            </a:r>
            <a:r>
              <a:rPr lang="en-US" sz="1800" i="1" dirty="0" smtClean="0"/>
              <a:t>R</a:t>
            </a:r>
            <a:r>
              <a:rPr lang="en-US" sz="1800" dirty="0" smtClean="0"/>
              <a:t> be a TM that decides </a:t>
            </a:r>
            <a:r>
              <a:rPr lang="en-US" sz="1800" i="1" dirty="0"/>
              <a:t>E</a:t>
            </a:r>
            <a:r>
              <a:rPr lang="en-US" sz="1800" baseline="-25000" dirty="0"/>
              <a:t>TM </a:t>
            </a:r>
            <a:r>
              <a:rPr lang="en-US" sz="1800" dirty="0" smtClean="0"/>
              <a:t>. We use </a:t>
            </a:r>
            <a:r>
              <a:rPr lang="en-US" sz="1800" i="1" dirty="0" smtClean="0"/>
              <a:t>R</a:t>
            </a:r>
            <a:r>
              <a:rPr lang="en-US" sz="1800" dirty="0" smtClean="0"/>
              <a:t> to construct TM </a:t>
            </a:r>
            <a:r>
              <a:rPr lang="en-US" sz="1800" i="1" dirty="0" smtClean="0"/>
              <a:t>S</a:t>
            </a:r>
            <a:r>
              <a:rPr lang="en-US" sz="1800" dirty="0" smtClean="0"/>
              <a:t> that decides </a:t>
            </a:r>
            <a:r>
              <a:rPr lang="en-US" sz="1800" i="1" dirty="0" smtClean="0"/>
              <a:t>A</a:t>
            </a:r>
            <a:r>
              <a:rPr lang="en-US" sz="1800" baseline="-25000" dirty="0" smtClean="0"/>
              <a:t>TM</a:t>
            </a:r>
            <a:r>
              <a:rPr lang="en-US" sz="1800" dirty="0" smtClean="0"/>
              <a:t>.	Since if </a:t>
            </a:r>
            <a:r>
              <a:rPr lang="en-US" sz="1800" i="1" dirty="0" smtClean="0"/>
              <a:t>R</a:t>
            </a:r>
            <a:r>
              <a:rPr lang="en-US" sz="1800" dirty="0" smtClean="0"/>
              <a:t> rejects &lt; </a:t>
            </a:r>
            <a:r>
              <a:rPr lang="en-US" sz="1800" i="1" dirty="0" smtClean="0"/>
              <a:t>M</a:t>
            </a:r>
            <a:r>
              <a:rPr lang="en-US" sz="1800" dirty="0" smtClean="0"/>
              <a:t> &gt;, L(</a:t>
            </a:r>
            <a:r>
              <a:rPr lang="en-US" sz="1800" i="1" dirty="0" smtClean="0"/>
              <a:t>M</a:t>
            </a:r>
            <a:r>
              <a:rPr lang="en-US" sz="1800" dirty="0" smtClean="0"/>
              <a:t>) </a:t>
            </a:r>
            <a:r>
              <a:rPr lang="en-US" sz="1800" dirty="0">
                <a:sym typeface="Symbol"/>
              </a:rPr>
              <a:t> </a:t>
            </a:r>
            <a:r>
              <a:rPr lang="en-US" sz="1800" dirty="0" smtClean="0">
                <a:sym typeface="Symbol"/>
              </a:rPr>
              <a:t>, but we don’t know whether </a:t>
            </a:r>
            <a:r>
              <a:rPr lang="en-US" sz="1800" i="1" dirty="0" smtClean="0">
                <a:sym typeface="Symbol"/>
              </a:rPr>
              <a:t>M</a:t>
            </a:r>
            <a:r>
              <a:rPr lang="en-US" sz="1800" dirty="0" smtClean="0">
                <a:sym typeface="Symbol"/>
              </a:rPr>
              <a:t> accepts </a:t>
            </a:r>
            <a:r>
              <a:rPr lang="en-US" sz="1800" i="1" dirty="0" smtClean="0">
                <a:sym typeface="Symbol"/>
              </a:rPr>
              <a:t>w</a:t>
            </a:r>
            <a:r>
              <a:rPr lang="en-US" sz="1800" dirty="0" smtClean="0">
                <a:sym typeface="Symbol"/>
              </a:rPr>
              <a:t>. Thus, 	we run </a:t>
            </a:r>
            <a:r>
              <a:rPr lang="en-US" sz="1800" i="1" dirty="0" smtClean="0">
                <a:sym typeface="Symbol"/>
              </a:rPr>
              <a:t>R</a:t>
            </a:r>
            <a:r>
              <a:rPr lang="en-US" sz="1800" dirty="0" smtClean="0">
                <a:sym typeface="Symbol"/>
              </a:rPr>
              <a:t> on a modified &lt; </a:t>
            </a:r>
            <a:r>
              <a:rPr lang="en-US" sz="1800" i="1" dirty="0" smtClean="0">
                <a:sym typeface="Symbol"/>
              </a:rPr>
              <a:t>M</a:t>
            </a:r>
            <a:r>
              <a:rPr lang="en-US" sz="1800" dirty="0" smtClean="0">
                <a:sym typeface="Symbol"/>
              </a:rPr>
              <a:t> &gt;, which rejects all strings, except w &amp; work on w, as 	usual. (Recall </a:t>
            </a:r>
            <a:r>
              <a:rPr lang="en-US" sz="1800" dirty="0">
                <a:sym typeface="Symbol"/>
              </a:rPr>
              <a:t>that A</a:t>
            </a:r>
            <a:r>
              <a:rPr lang="en-US" sz="1800" baseline="-25000" dirty="0">
                <a:sym typeface="Symbol"/>
              </a:rPr>
              <a:t>TM</a:t>
            </a:r>
            <a:r>
              <a:rPr lang="en-US" sz="1800" dirty="0">
                <a:sym typeface="Symbol"/>
              </a:rPr>
              <a:t> = { &lt;</a:t>
            </a:r>
            <a:r>
              <a:rPr lang="en-US" sz="1800" i="1" dirty="0">
                <a:sym typeface="Symbol"/>
              </a:rPr>
              <a:t>M</a:t>
            </a:r>
            <a:r>
              <a:rPr lang="en-US" sz="1800" dirty="0">
                <a:sym typeface="Symbol"/>
              </a:rPr>
              <a:t>, </a:t>
            </a:r>
            <a:r>
              <a:rPr lang="en-US" sz="1800" i="1" dirty="0">
                <a:sym typeface="Symbol"/>
              </a:rPr>
              <a:t>w</a:t>
            </a:r>
            <a:r>
              <a:rPr lang="en-US" sz="1800" dirty="0">
                <a:sym typeface="Symbol"/>
              </a:rPr>
              <a:t>&gt; | </a:t>
            </a:r>
            <a:r>
              <a:rPr lang="en-US" sz="1800" i="1" dirty="0">
                <a:sym typeface="Symbol"/>
              </a:rPr>
              <a:t>M</a:t>
            </a:r>
            <a:r>
              <a:rPr lang="en-US" sz="1800" dirty="0">
                <a:sym typeface="Symbol"/>
              </a:rPr>
              <a:t> is a TM and </a:t>
            </a:r>
            <a:r>
              <a:rPr lang="en-US" sz="1800" i="1" dirty="0">
                <a:sym typeface="Symbol"/>
              </a:rPr>
              <a:t>M</a:t>
            </a:r>
            <a:r>
              <a:rPr lang="en-US" sz="1800" dirty="0">
                <a:sym typeface="Symbol"/>
              </a:rPr>
              <a:t> accepts w </a:t>
            </a:r>
            <a:r>
              <a:rPr lang="en-US" sz="1800" dirty="0" smtClean="0">
                <a:sym typeface="Symbol"/>
              </a:rPr>
              <a:t>}.)</a:t>
            </a:r>
            <a:endParaRPr lang="en-US" sz="1800" i="1" dirty="0"/>
          </a:p>
        </p:txBody>
      </p:sp>
      <p:sp>
        <p:nvSpPr>
          <p:cNvPr id="5" name="Rectangle 4"/>
          <p:cNvSpPr/>
          <p:nvPr/>
        </p:nvSpPr>
        <p:spPr>
          <a:xfrm>
            <a:off x="2044283" y="4263050"/>
            <a:ext cx="836599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Let’s assume that a TM </a:t>
            </a:r>
            <a:r>
              <a:rPr lang="en-US" sz="1600" i="1" dirty="0" smtClean="0"/>
              <a:t>R</a:t>
            </a:r>
            <a:r>
              <a:rPr lang="en-US" sz="1600" dirty="0" smtClean="0"/>
              <a:t> </a:t>
            </a:r>
            <a:r>
              <a:rPr lang="en-US" sz="1600" dirty="0"/>
              <a:t>decides </a:t>
            </a:r>
            <a:r>
              <a:rPr lang="en-US" sz="1600" i="1" dirty="0"/>
              <a:t>E</a:t>
            </a:r>
            <a:r>
              <a:rPr lang="en-US" sz="1600" baseline="-25000" dirty="0" smtClean="0"/>
              <a:t>TM  </a:t>
            </a:r>
            <a:r>
              <a:rPr lang="en-US" sz="1600" dirty="0" smtClean="0"/>
              <a:t>and let’s construct a TM </a:t>
            </a:r>
            <a:r>
              <a:rPr lang="en-US" sz="1600" i="1" dirty="0" smtClean="0"/>
              <a:t>S</a:t>
            </a:r>
            <a:r>
              <a:rPr lang="en-US" sz="1600" dirty="0" smtClean="0"/>
              <a:t> to </a:t>
            </a:r>
            <a:r>
              <a:rPr lang="en-US" sz="1600" dirty="0"/>
              <a:t>decide </a:t>
            </a:r>
            <a:r>
              <a:rPr lang="en-US" sz="1600" i="1" dirty="0" smtClean="0"/>
              <a:t>A</a:t>
            </a:r>
            <a:r>
              <a:rPr lang="en-US" sz="1600" baseline="-25000" dirty="0" smtClean="0"/>
              <a:t>TM </a:t>
            </a:r>
            <a:r>
              <a:rPr lang="en-US" sz="1600" dirty="0" smtClean="0"/>
              <a:t>: </a:t>
            </a:r>
          </a:p>
          <a:p>
            <a:r>
              <a:rPr lang="en-US" sz="1600" i="1" dirty="0" smtClean="0"/>
              <a:t>S</a:t>
            </a:r>
            <a:r>
              <a:rPr lang="en-US" sz="1600" dirty="0" smtClean="0"/>
              <a:t> = “On input &lt;</a:t>
            </a:r>
            <a:r>
              <a:rPr lang="en-US" sz="1600" i="1" dirty="0" smtClean="0"/>
              <a:t>M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&gt;, the encoding of a TM </a:t>
            </a:r>
            <a:r>
              <a:rPr lang="en-US" sz="1600" i="1" dirty="0" smtClean="0"/>
              <a:t>M</a:t>
            </a:r>
            <a:r>
              <a:rPr lang="en-US" sz="1600" dirty="0" smtClean="0"/>
              <a:t> and a string </a:t>
            </a:r>
            <a:r>
              <a:rPr lang="en-US" sz="1600" i="1" dirty="0" smtClean="0"/>
              <a:t>w</a:t>
            </a:r>
            <a:r>
              <a:rPr lang="en-US" sz="1600" dirty="0" smtClean="0"/>
              <a:t>:</a:t>
            </a:r>
            <a:endParaRPr lang="en-US" sz="1600" i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Construct the TM </a:t>
            </a:r>
            <a:r>
              <a:rPr lang="en-US" sz="1600" i="1" dirty="0" smtClean="0"/>
              <a:t>M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where </a:t>
            </a:r>
            <a:r>
              <a:rPr lang="en-US" sz="1600" i="1" dirty="0"/>
              <a:t>M</a:t>
            </a:r>
            <a:r>
              <a:rPr lang="en-US" sz="1600" baseline="-25000" dirty="0"/>
              <a:t>1 </a:t>
            </a:r>
            <a:r>
              <a:rPr lang="en-US" sz="1600" dirty="0" smtClean="0"/>
              <a:t>= “on input </a:t>
            </a:r>
            <a:r>
              <a:rPr lang="en-US" sz="1600" i="1" dirty="0" smtClean="0"/>
              <a:t>x</a:t>
            </a:r>
            <a:r>
              <a:rPr lang="en-US" sz="1600" dirty="0" smtClean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/>
              <a:t>x</a:t>
            </a:r>
            <a:r>
              <a:rPr lang="en-US" sz="1600" dirty="0"/>
              <a:t> </a:t>
            </a:r>
            <a:r>
              <a:rPr lang="en-US" sz="1600" dirty="0" smtClean="0">
                <a:sym typeface="Symbol"/>
              </a:rPr>
              <a:t></a:t>
            </a:r>
            <a:r>
              <a:rPr lang="en-US" sz="1600" dirty="0" smtClean="0"/>
              <a:t> </a:t>
            </a:r>
            <a:r>
              <a:rPr lang="en-US" sz="1600" i="1" dirty="0"/>
              <a:t>w</a:t>
            </a:r>
            <a:r>
              <a:rPr lang="en-US" sz="1600" dirty="0"/>
              <a:t>, </a:t>
            </a:r>
            <a:r>
              <a:rPr lang="en-US" sz="1600" i="1" dirty="0"/>
              <a:t>reject</a:t>
            </a:r>
            <a:r>
              <a:rPr lang="en-US" sz="1600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/>
              <a:t>x</a:t>
            </a:r>
            <a:r>
              <a:rPr lang="en-US" sz="1600" dirty="0"/>
              <a:t> = </a:t>
            </a:r>
            <a:r>
              <a:rPr lang="en-US" sz="1600" i="1" dirty="0"/>
              <a:t>w</a:t>
            </a:r>
            <a:r>
              <a:rPr lang="en-US" sz="1600" dirty="0"/>
              <a:t>, run TM </a:t>
            </a:r>
            <a:r>
              <a:rPr lang="en-US" sz="1600" i="1" dirty="0"/>
              <a:t>M</a:t>
            </a:r>
            <a:r>
              <a:rPr lang="en-US" sz="1600" dirty="0"/>
              <a:t> on input </a:t>
            </a:r>
            <a:r>
              <a:rPr lang="en-US" sz="1600" i="1" dirty="0"/>
              <a:t>w</a:t>
            </a:r>
            <a:r>
              <a:rPr lang="en-US" sz="1600" dirty="0"/>
              <a:t> </a:t>
            </a:r>
            <a:r>
              <a:rPr lang="en-US" sz="1600" dirty="0" smtClean="0"/>
              <a:t>&amp; </a:t>
            </a:r>
            <a:r>
              <a:rPr lang="en-US" sz="1600" i="1" dirty="0"/>
              <a:t>accept</a:t>
            </a:r>
            <a:r>
              <a:rPr lang="en-US" sz="1600" dirty="0"/>
              <a:t> if </a:t>
            </a:r>
            <a:r>
              <a:rPr lang="en-US" sz="1600" i="1" dirty="0"/>
              <a:t>M</a:t>
            </a:r>
            <a:r>
              <a:rPr lang="en-US" sz="1600" dirty="0"/>
              <a:t> does.” 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Run </a:t>
            </a:r>
            <a:r>
              <a:rPr lang="en-US" sz="1600" i="1" dirty="0" smtClean="0"/>
              <a:t>R</a:t>
            </a:r>
            <a:r>
              <a:rPr lang="en-US" sz="1600" dirty="0" smtClean="0"/>
              <a:t> on input &lt; </a:t>
            </a:r>
            <a:r>
              <a:rPr lang="en-US" sz="1600" i="1" dirty="0" smtClean="0"/>
              <a:t>M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&gt;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/>
              <a:t>R</a:t>
            </a:r>
            <a:r>
              <a:rPr lang="en-US" sz="1600" i="1" dirty="0" smtClean="0"/>
              <a:t> </a:t>
            </a:r>
            <a:r>
              <a:rPr lang="en-US" sz="1600" dirty="0" smtClean="0"/>
              <a:t>accepts, </a:t>
            </a:r>
            <a:r>
              <a:rPr lang="en-US" sz="1600" i="1" dirty="0" smtClean="0"/>
              <a:t>reject</a:t>
            </a:r>
            <a:r>
              <a:rPr lang="en-US" sz="1600" dirty="0" smtClean="0"/>
              <a:t>; if </a:t>
            </a:r>
            <a:r>
              <a:rPr lang="en-US" sz="1600" i="1" dirty="0"/>
              <a:t>R</a:t>
            </a:r>
            <a:r>
              <a:rPr lang="en-US" sz="1600" dirty="0" smtClean="0"/>
              <a:t> rejects, </a:t>
            </a:r>
            <a:r>
              <a:rPr lang="en-US" sz="1600" i="1" dirty="0" smtClean="0"/>
              <a:t>accept</a:t>
            </a:r>
            <a:r>
              <a:rPr lang="en-US" sz="1600" dirty="0" smtClean="0"/>
              <a:t>.”</a:t>
            </a:r>
          </a:p>
          <a:p>
            <a:r>
              <a:rPr lang="en-US" sz="1600" dirty="0" smtClean="0"/>
              <a:t>Clearly, if </a:t>
            </a:r>
            <a:r>
              <a:rPr lang="en-US" sz="1600" i="1" dirty="0" smtClean="0"/>
              <a:t>R</a:t>
            </a:r>
            <a:r>
              <a:rPr lang="en-US" sz="1600" dirty="0" smtClean="0"/>
              <a:t> decides </a:t>
            </a:r>
            <a:r>
              <a:rPr lang="en-US" sz="1600" i="1" dirty="0" smtClean="0"/>
              <a:t>E</a:t>
            </a:r>
            <a:r>
              <a:rPr lang="en-US" sz="1600" baseline="-25000" dirty="0" smtClean="0"/>
              <a:t>TM</a:t>
            </a:r>
            <a:r>
              <a:rPr lang="en-US" sz="1600" dirty="0" smtClean="0"/>
              <a:t>, then </a:t>
            </a:r>
            <a:r>
              <a:rPr lang="en-US" sz="1600" i="1" dirty="0" smtClean="0"/>
              <a:t>S</a:t>
            </a:r>
            <a:r>
              <a:rPr lang="en-US" sz="1600" dirty="0" smtClean="0"/>
              <a:t> decides </a:t>
            </a:r>
            <a:r>
              <a:rPr lang="en-US" sz="1600" i="1" dirty="0"/>
              <a:t>A</a:t>
            </a:r>
            <a:r>
              <a:rPr lang="en-US" sz="1600" baseline="-25000" dirty="0"/>
              <a:t>TM </a:t>
            </a:r>
            <a:r>
              <a:rPr lang="en-US" sz="1600" dirty="0" smtClean="0"/>
              <a:t>, which is a contradiction, since </a:t>
            </a:r>
            <a:r>
              <a:rPr lang="en-US" sz="1600" i="1" dirty="0" smtClean="0"/>
              <a:t>A</a:t>
            </a:r>
            <a:r>
              <a:rPr lang="en-US" sz="1600" baseline="-25000" dirty="0" smtClean="0"/>
              <a:t>TM  	</a:t>
            </a:r>
            <a:r>
              <a:rPr lang="en-US" sz="1600" dirty="0" smtClean="0"/>
              <a:t>is undecidable . Consequently, </a:t>
            </a:r>
            <a:r>
              <a:rPr lang="en-US" sz="1600" i="1" dirty="0"/>
              <a:t>E</a:t>
            </a:r>
            <a:r>
              <a:rPr lang="en-US" sz="1600" baseline="-25000" dirty="0" smtClean="0"/>
              <a:t>TM  </a:t>
            </a:r>
            <a:r>
              <a:rPr lang="en-US" sz="1600" dirty="0" smtClean="0"/>
              <a:t>is  undecidable.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7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29803</TotalTime>
  <Words>3449</Words>
  <Application>Microsoft Office PowerPoint</Application>
  <PresentationFormat>Widescreen</PresentationFormat>
  <Paragraphs>385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Bradley Hand ITC</vt:lpstr>
      <vt:lpstr>Calibri</vt:lpstr>
      <vt:lpstr>Cambria Math</vt:lpstr>
      <vt:lpstr>Century Gothic</vt:lpstr>
      <vt:lpstr>Garamond</vt:lpstr>
      <vt:lpstr>Symbol</vt:lpstr>
      <vt:lpstr>Times New Roman</vt:lpstr>
      <vt:lpstr>Savon</vt:lpstr>
      <vt:lpstr>Chapter 5</vt:lpstr>
      <vt:lpstr>Reduction</vt:lpstr>
      <vt:lpstr>A Simple Reduction</vt:lpstr>
      <vt:lpstr>Simple Reductions</vt:lpstr>
      <vt:lpstr>Relating Known/Unknown Answers</vt:lpstr>
      <vt:lpstr>Relating Reduction and Decidability</vt:lpstr>
      <vt:lpstr>More Reduction Examples</vt:lpstr>
      <vt:lpstr>Solving Problems Using Reduction</vt:lpstr>
      <vt:lpstr>Solving Problems Using Reduction</vt:lpstr>
      <vt:lpstr>Solving Problems Using Reduction</vt:lpstr>
      <vt:lpstr>Solving Problems Using Reduction</vt:lpstr>
      <vt:lpstr>Solving Problems Using Reduction</vt:lpstr>
      <vt:lpstr>PowerPoint Presentation</vt:lpstr>
      <vt:lpstr>PowerPoint Presentation</vt:lpstr>
      <vt:lpstr>PowerPoint Presentation</vt:lpstr>
      <vt:lpstr>PowerPoint Presentation</vt:lpstr>
      <vt:lpstr>Solving Problems Using Reduction</vt:lpstr>
      <vt:lpstr>Mapping Reducibility</vt:lpstr>
      <vt:lpstr>Mapping Reducibility</vt:lpstr>
      <vt:lpstr>Polynomial-Time Reduction: Examples</vt:lpstr>
      <vt:lpstr>Mapping Reducibility</vt:lpstr>
      <vt:lpstr>Using Mapping Reducibility</vt:lpstr>
      <vt:lpstr>Using Mapping Reducibility</vt:lpstr>
      <vt:lpstr>Using Mapping Reducibility</vt:lpstr>
      <vt:lpstr>Types of Problems Related to a TM</vt:lpstr>
      <vt:lpstr>Common problems...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Sole Pera</dc:creator>
  <cp:lastModifiedBy>Dennis Ng</cp:lastModifiedBy>
  <cp:revision>568</cp:revision>
  <cp:lastPrinted>2020-12-30T16:26:41Z</cp:lastPrinted>
  <dcterms:created xsi:type="dcterms:W3CDTF">2014-08-28T18:56:56Z</dcterms:created>
  <dcterms:modified xsi:type="dcterms:W3CDTF">2021-03-22T17:18:30Z</dcterms:modified>
</cp:coreProperties>
</file>