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84" r:id="rId7"/>
    <p:sldId id="285" r:id="rId8"/>
    <p:sldId id="287" r:id="rId9"/>
    <p:sldId id="264" r:id="rId10"/>
    <p:sldId id="288" r:id="rId11"/>
    <p:sldId id="289" r:id="rId12"/>
    <p:sldId id="290" r:id="rId13"/>
    <p:sldId id="282" r:id="rId14"/>
    <p:sldId id="283" r:id="rId15"/>
    <p:sldId id="267" r:id="rId16"/>
    <p:sldId id="268" r:id="rId17"/>
    <p:sldId id="269" r:id="rId18"/>
    <p:sldId id="271" r:id="rId19"/>
    <p:sldId id="273" r:id="rId20"/>
    <p:sldId id="272" r:id="rId21"/>
    <p:sldId id="291" r:id="rId22"/>
    <p:sldId id="293" r:id="rId23"/>
    <p:sldId id="311" r:id="rId24"/>
    <p:sldId id="295" r:id="rId25"/>
    <p:sldId id="270" r:id="rId26"/>
    <p:sldId id="275" r:id="rId27"/>
    <p:sldId id="274" r:id="rId28"/>
    <p:sldId id="286" r:id="rId29"/>
    <p:sldId id="300" r:id="rId30"/>
    <p:sldId id="301" r:id="rId31"/>
    <p:sldId id="281" r:id="rId32"/>
    <p:sldId id="279" r:id="rId33"/>
    <p:sldId id="309" r:id="rId34"/>
    <p:sldId id="316" r:id="rId35"/>
    <p:sldId id="298" r:id="rId36"/>
    <p:sldId id="313" r:id="rId37"/>
    <p:sldId id="312" r:id="rId38"/>
    <p:sldId id="310" r:id="rId39"/>
    <p:sldId id="303" r:id="rId40"/>
    <p:sldId id="317" r:id="rId41"/>
    <p:sldId id="304" r:id="rId42"/>
    <p:sldId id="314" r:id="rId43"/>
    <p:sldId id="315" r:id="rId4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6087" autoAdjust="0"/>
  </p:normalViewPr>
  <p:slideViewPr>
    <p:cSldViewPr snapToGrid="0">
      <p:cViewPr varScale="1">
        <p:scale>
          <a:sx n="133" d="100"/>
          <a:sy n="133" d="100"/>
        </p:scale>
        <p:origin x="42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8EE1D1-AF4B-4BF2-9B78-0AEB8846592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826EA5C-EC71-480A-B341-0B9135E8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31774"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⊂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6EA5C-EC71-480A-B341-0B9135E845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31774"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⊂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6EA5C-EC71-480A-B341-0B9135E845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31774"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⊂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6EA5C-EC71-480A-B341-0B9135E845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1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31774"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⊂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6EA5C-EC71-480A-B341-0B9135E845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31774"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 = () </a:t>
                </a:r>
                <a:r>
                  <a:rPr lang="en-US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NP</a:t>
                </a:r>
                <a:r>
                  <a:rPr lang="en-US" altLang="en-US" dirty="0">
                    <a:sym typeface="Symbol" panose="05050102010706020507" pitchFamily="18" charset="2"/>
                  </a:rPr>
                  <a:t> problem is a precisely formulated mathematical 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problem </a:t>
                </a:r>
                <a:r>
                  <a:rPr lang="en-US" altLang="en-US" dirty="0">
                    <a:sym typeface="Symbol" panose="05050102010706020507" pitchFamily="18" charset="2"/>
                  </a:rPr>
                  <a:t>and will be resolved only when either (</a:t>
                </a:r>
                <a:r>
                  <a:rPr lang="en-US" altLang="en-US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)the equality of the 2 classes or (ii) P </a:t>
                </a:r>
                <a:r>
                  <a:rPr lang="en-US" altLang="en-US" i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⊂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NP is proved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6EA5C-EC71-480A-B341-0B9135E845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D8B4AAE-E686-4329-AE5F-4DDDFDA1552B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606-562F-4B7B-B15A-9FAADC3F0C17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E1C-5109-4519-8B2B-5EF2439EECC9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D7C5-3DFF-401D-9250-997D96557EB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2744D63-3379-496C-9F0B-581E3E2F3F39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5933-6125-4F89-AC62-1CAFE1F9484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094-B74D-4F52-B7EA-B9550FDFB37E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883-DB84-4C4F-896F-16949D77D97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70C5-E264-4D09-BFF1-A72510E7FD49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E417-5A2D-4D0A-9E72-EEDD93DB03EC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CBBD6DD-CBE2-4DCB-BBE7-3CB8A006B125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B12E76-EE61-457B-A9AB-5CDF0185980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Time Complexity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4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4CE08B-0B05-4D75-A962-DF7A35E8ED55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4093606" y="336093"/>
            <a:ext cx="3923718" cy="904881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Big-O Notation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78215" y="1461847"/>
            <a:ext cx="11247060" cy="4195990"/>
          </a:xfrm>
        </p:spPr>
        <p:txBody>
          <a:bodyPr/>
          <a:lstStyle/>
          <a:p>
            <a:pPr marL="285750" indent="-285750"/>
            <a:r>
              <a:rPr lang="en-US" altLang="en-US" sz="2400" u="sng" dirty="0" smtClean="0"/>
              <a:t>Definition</a:t>
            </a:r>
            <a:r>
              <a:rPr lang="en-US" altLang="en-US" sz="2400" dirty="0" smtClean="0"/>
              <a:t>. Let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: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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&amp;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>
                <a:sym typeface="Symbol" pitchFamily="18" charset="2"/>
              </a:rPr>
              <a:t>: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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smtClean="0"/>
              <a:t>be two one-variable number-theoretic 	functions.</a:t>
            </a:r>
          </a:p>
          <a:p>
            <a:pPr marL="738188" lvl="1" indent="-276225">
              <a:spcBef>
                <a:spcPts val="1800"/>
              </a:spcBef>
              <a:buFont typeface="Monotype Sorts" pitchFamily="2" charset="2"/>
              <a:buAutoNum type="romanLcPeriod"/>
            </a:pPr>
            <a:r>
              <a:rPr lang="en-US" altLang="en-US" sz="2200" i="1" dirty="0" smtClean="0"/>
              <a:t>f</a:t>
            </a:r>
            <a:r>
              <a:rPr lang="en-US" altLang="en-US" sz="2200" dirty="0" smtClean="0"/>
              <a:t> is said to be of </a:t>
            </a:r>
            <a:r>
              <a:rPr lang="en-US" altLang="en-US" sz="2200" b="1" dirty="0" smtClean="0"/>
              <a:t>order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g</a:t>
            </a:r>
            <a:r>
              <a:rPr lang="en-US" altLang="en-US" sz="2200" dirty="0" smtClean="0"/>
              <a:t>, written </a:t>
            </a:r>
            <a:r>
              <a:rPr lang="en-US" altLang="en-US" sz="2200" i="1" dirty="0" smtClean="0"/>
              <a:t>f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O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g</a:t>
            </a:r>
            <a:r>
              <a:rPr lang="en-US" altLang="en-US" sz="2200" dirty="0" smtClean="0"/>
              <a:t>), if there is a positive </a:t>
            </a:r>
            <a:r>
              <a:rPr lang="en-US" altLang="en-US" sz="2200" i="1" dirty="0" smtClean="0"/>
              <a:t>constant c</a:t>
            </a:r>
            <a:r>
              <a:rPr lang="en-US" altLang="en-US" sz="2200" dirty="0" smtClean="0"/>
              <a:t> 	    	    and </a:t>
            </a:r>
            <a:r>
              <a:rPr lang="en-US" altLang="en-US" sz="2200" i="1" dirty="0" smtClean="0"/>
              <a:t>natural number n</a:t>
            </a:r>
            <a:r>
              <a:rPr lang="en-US" altLang="en-US" sz="2200" baseline="-25000" dirty="0" smtClean="0"/>
              <a:t>0</a:t>
            </a:r>
            <a:r>
              <a:rPr lang="en-US" altLang="en-US" sz="2200" dirty="0" smtClean="0"/>
              <a:t> such that</a:t>
            </a:r>
          </a:p>
          <a:p>
            <a:pPr marL="2882900" lvl="4" indent="-412750">
              <a:spcBef>
                <a:spcPct val="65000"/>
              </a:spcBef>
              <a:buFont typeface="Monotype Sorts" pitchFamily="2" charset="2"/>
              <a:buNone/>
            </a:pPr>
            <a:r>
              <a:rPr lang="en-US" altLang="en-US" sz="2200" i="1" dirty="0" smtClean="0"/>
              <a:t>             f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) </a:t>
            </a:r>
            <a:r>
              <a:rPr lang="en-US" altLang="en-US" sz="2200" dirty="0" smtClean="0">
                <a:sym typeface="Symbol" pitchFamily="18" charset="2"/>
              </a:rPr>
              <a:t>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c </a:t>
            </a:r>
            <a:r>
              <a:rPr lang="en-US" altLang="en-US" sz="2200" b="1" dirty="0" smtClean="0">
                <a:sym typeface="Symbol" pitchFamily="18" charset="2"/>
              </a:rPr>
              <a:t>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g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), </a:t>
            </a:r>
            <a:r>
              <a:rPr lang="en-US" altLang="en-US" sz="2200" b="1" dirty="0" smtClean="0">
                <a:sym typeface="Symbol" pitchFamily="18" charset="2"/>
              </a:rPr>
              <a:t>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Symbol" pitchFamily="18" charset="2"/>
              </a:rPr>
              <a:t>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n</a:t>
            </a:r>
            <a:r>
              <a:rPr lang="en-US" altLang="en-US" sz="2200" baseline="-25000" dirty="0" smtClean="0"/>
              <a:t>0</a:t>
            </a:r>
            <a:endParaRPr lang="en-US" altLang="en-US" sz="2200" dirty="0" smtClean="0"/>
          </a:p>
          <a:p>
            <a:pPr marL="738188" lvl="1" indent="-276225">
              <a:spcBef>
                <a:spcPts val="1800"/>
              </a:spcBef>
              <a:buFont typeface="Monotype Sorts" pitchFamily="2" charset="2"/>
              <a:buAutoNum type="romanLcPeriod"/>
            </a:pPr>
            <a:r>
              <a:rPr lang="en-US" altLang="en-US" sz="2200" i="1" dirty="0" smtClean="0"/>
              <a:t>O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g</a:t>
            </a:r>
            <a:r>
              <a:rPr lang="en-US" altLang="en-US" sz="2200" dirty="0" smtClean="0"/>
              <a:t>) = { </a:t>
            </a:r>
            <a:r>
              <a:rPr lang="en-US" altLang="en-US" sz="2200" i="1" dirty="0" smtClean="0"/>
              <a:t>f </a:t>
            </a:r>
            <a:r>
              <a:rPr lang="en-US" altLang="en-US" sz="2200" dirty="0" smtClean="0"/>
              <a:t>| </a:t>
            </a:r>
            <a:r>
              <a:rPr lang="en-US" altLang="en-US" sz="2200" i="1" dirty="0" smtClean="0"/>
              <a:t>f  </a:t>
            </a:r>
            <a:r>
              <a:rPr lang="en-US" altLang="en-US" sz="2200" dirty="0" smtClean="0"/>
              <a:t>is of </a:t>
            </a:r>
            <a:r>
              <a:rPr lang="en-US" altLang="en-US" sz="2200" b="1" dirty="0" smtClean="0"/>
              <a:t>order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g</a:t>
            </a:r>
            <a:r>
              <a:rPr lang="en-US" altLang="en-US" sz="2200" dirty="0" smtClean="0"/>
              <a:t> }, i.e., the set of all functions of </a:t>
            </a:r>
            <a:r>
              <a:rPr lang="en-US" altLang="en-US" sz="2200" i="1" dirty="0" smtClean="0"/>
              <a:t>order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g</a:t>
            </a:r>
            <a:r>
              <a:rPr lang="en-US" altLang="en-US" sz="2200" dirty="0" smtClean="0"/>
              <a:t>, is called 	    	    the “big oh of </a:t>
            </a:r>
            <a:r>
              <a:rPr lang="en-US" altLang="en-US" sz="2200" i="1" dirty="0" smtClean="0"/>
              <a:t>g</a:t>
            </a:r>
            <a:r>
              <a:rPr lang="en-US" altLang="en-US" sz="2200" dirty="0" smtClean="0"/>
              <a:t>”</a:t>
            </a:r>
            <a:endParaRPr lang="en-US" altLang="en-US" sz="2200" baseline="-25000" dirty="0" smtClean="0"/>
          </a:p>
          <a:p>
            <a:pPr marL="1012508" lvl="2" indent="-276225">
              <a:spcBef>
                <a:spcPts val="2000"/>
              </a:spcBef>
              <a:buSzPct val="55000"/>
              <a:buFont typeface="Wingdings" pitchFamily="2" charset="2"/>
              <a:buChar char="Ø"/>
            </a:pP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 is of </a:t>
            </a:r>
            <a:r>
              <a:rPr lang="en-US" altLang="en-US" sz="2000" b="1" dirty="0" smtClean="0"/>
              <a:t>order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g</a:t>
            </a:r>
            <a:r>
              <a:rPr lang="en-US" altLang="en-US" sz="2000" dirty="0" smtClean="0"/>
              <a:t>, written 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ym typeface="Symbol" pitchFamily="18" charset="2"/>
              </a:rPr>
              <a:t> </a:t>
            </a:r>
            <a:r>
              <a:rPr lang="en-US" altLang="en-US" sz="2000" i="1" dirty="0" smtClean="0"/>
              <a:t>O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g</a:t>
            </a:r>
            <a:r>
              <a:rPr lang="en-US" altLang="en-US" sz="2000" dirty="0" smtClean="0"/>
              <a:t>), if the </a:t>
            </a:r>
            <a:r>
              <a:rPr lang="en-US" altLang="en-US" sz="2000" i="1" dirty="0" smtClean="0"/>
              <a:t>rate of growth </a:t>
            </a:r>
            <a:r>
              <a:rPr lang="en-US" altLang="en-US" sz="2000" dirty="0" smtClean="0"/>
              <a:t>of 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 is bounded by a 	</a:t>
            </a:r>
            <a:r>
              <a:rPr lang="en-US" altLang="en-US" sz="2000" i="1" dirty="0" smtClean="0"/>
              <a:t>constant </a:t>
            </a:r>
            <a:r>
              <a:rPr lang="en-US" altLang="en-US" sz="2000" dirty="0" smtClean="0"/>
              <a:t>multiple of the </a:t>
            </a:r>
            <a:r>
              <a:rPr lang="en-US" altLang="en-US" sz="2000" i="1" dirty="0" smtClean="0"/>
              <a:t>values</a:t>
            </a:r>
            <a:r>
              <a:rPr lang="en-US" altLang="en-US" sz="2000" dirty="0" smtClean="0"/>
              <a:t> of </a:t>
            </a:r>
            <a:r>
              <a:rPr lang="en-US" altLang="en-US" sz="2000" i="1" dirty="0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388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1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1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833" y="6175375"/>
            <a:ext cx="2540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8712FA-1898-418F-AD31-1607396C02A0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3265" y="245596"/>
            <a:ext cx="3605807" cy="742281"/>
          </a:xfrm>
          <a:noFill/>
        </p:spPr>
        <p:txBody>
          <a:bodyPr>
            <a:normAutofit/>
          </a:bodyPr>
          <a:lstStyle/>
          <a:p>
            <a:r>
              <a:rPr lang="en-US" altLang="en-US" sz="3600" dirty="0" smtClean="0"/>
              <a:t>Big-O Notation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928" y="1104210"/>
            <a:ext cx="10459961" cy="5541519"/>
          </a:xfrm>
          <a:noFill/>
        </p:spPr>
        <p:txBody>
          <a:bodyPr>
            <a:normAutofit/>
          </a:bodyPr>
          <a:lstStyle/>
          <a:p>
            <a:pPr marL="285750" indent="-285750" defTabSz="858838">
              <a:lnSpc>
                <a:spcPct val="90000"/>
              </a:lnSpc>
            </a:pPr>
            <a:r>
              <a:rPr lang="en-US" altLang="en-US" sz="2200" dirty="0" smtClean="0"/>
              <a:t>A function </a:t>
            </a:r>
            <a:r>
              <a:rPr lang="en-US" altLang="en-US" sz="2200" i="1" dirty="0" smtClean="0"/>
              <a:t>f</a:t>
            </a:r>
            <a:r>
              <a:rPr lang="en-US" altLang="en-US" sz="2200" dirty="0" smtClean="0"/>
              <a:t> is said to </a:t>
            </a:r>
            <a:r>
              <a:rPr lang="en-US" altLang="en-US" sz="2200" u="sng" dirty="0" smtClean="0"/>
              <a:t>exponentially</a:t>
            </a:r>
            <a:r>
              <a:rPr lang="en-US" altLang="en-US" sz="2200" i="1" dirty="0" smtClean="0"/>
              <a:t> </a:t>
            </a:r>
            <a:r>
              <a:rPr lang="en-US" altLang="en-US" sz="2200" dirty="0" smtClean="0"/>
              <a:t>(</a:t>
            </a:r>
            <a:r>
              <a:rPr lang="en-US" altLang="en-US" sz="2200" u="sng" dirty="0" err="1" smtClean="0"/>
              <a:t>polynomially</a:t>
            </a:r>
            <a:r>
              <a:rPr lang="en-US" altLang="en-US" sz="2200" i="1" dirty="0" smtClean="0"/>
              <a:t>, </a:t>
            </a:r>
            <a:r>
              <a:rPr lang="en-US" altLang="en-US" sz="2200" dirty="0" smtClean="0"/>
              <a:t>respectively) </a:t>
            </a:r>
            <a:r>
              <a:rPr lang="en-US" altLang="en-US" sz="2200" i="1" dirty="0" smtClean="0"/>
              <a:t>bounded</a:t>
            </a:r>
            <a:r>
              <a:rPr lang="en-US" altLang="en-US" sz="2200" dirty="0" smtClean="0"/>
              <a:t> 	if </a:t>
            </a:r>
            <a:r>
              <a:rPr lang="en-US" altLang="en-US" sz="2200" i="1" dirty="0" smtClean="0"/>
              <a:t>f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O</a:t>
            </a:r>
            <a:r>
              <a:rPr lang="en-US" altLang="en-US" sz="2200" dirty="0" smtClean="0"/>
              <a:t>(2</a:t>
            </a:r>
            <a:r>
              <a:rPr lang="en-US" altLang="en-US" sz="2200" i="1" baseline="30000" dirty="0" smtClean="0"/>
              <a:t>n</a:t>
            </a:r>
            <a:r>
              <a:rPr lang="en-US" altLang="en-US" sz="2200" dirty="0" smtClean="0"/>
              <a:t>)(</a:t>
            </a:r>
            <a:r>
              <a:rPr lang="en-US" altLang="en-US" sz="2200" i="1" dirty="0" smtClean="0"/>
              <a:t>f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O</a:t>
            </a:r>
            <a:r>
              <a:rPr lang="en-US" altLang="en-US" sz="2200" dirty="0" smtClean="0"/>
              <a:t>(</a:t>
            </a:r>
            <a:r>
              <a:rPr lang="en-US" altLang="en-US" sz="2200" i="1" dirty="0" err="1" smtClean="0"/>
              <a:t>n</a:t>
            </a:r>
            <a:r>
              <a:rPr lang="en-US" altLang="en-US" sz="2200" i="1" baseline="30000" dirty="0" err="1" smtClean="0"/>
              <a:t>r</a:t>
            </a:r>
            <a:r>
              <a:rPr lang="en-US" altLang="en-US" sz="2200" dirty="0" smtClean="0"/>
              <a:t>), respectively).</a:t>
            </a:r>
          </a:p>
          <a:p>
            <a:pPr marL="628650" lvl="1" indent="-228600" defTabSz="858838">
              <a:lnSpc>
                <a:spcPct val="90000"/>
              </a:lnSpc>
              <a:spcBef>
                <a:spcPts val="2400"/>
              </a:spcBef>
              <a:buSzPct val="60000"/>
              <a:buFont typeface="Wingdings" pitchFamily="2" charset="2"/>
              <a:buChar char="Ø"/>
            </a:pPr>
            <a:r>
              <a:rPr lang="en-US" altLang="en-US" sz="1800" u="sng" dirty="0" smtClean="0"/>
              <a:t>Example</a:t>
            </a:r>
            <a:r>
              <a:rPr lang="en-US" altLang="en-US" sz="1800" dirty="0" smtClean="0"/>
              <a:t>.  Let 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) = </a:t>
            </a:r>
            <a:r>
              <a:rPr lang="en-US" altLang="en-US" sz="1800" i="1" dirty="0" smtClean="0"/>
              <a:t>n</a:t>
            </a:r>
            <a:r>
              <a:rPr lang="en-US" altLang="en-US" sz="1800" baseline="30000" dirty="0" smtClean="0"/>
              <a:t>2 </a:t>
            </a:r>
            <a:r>
              <a:rPr lang="en-US" altLang="en-US" sz="1800" dirty="0" smtClean="0"/>
              <a:t>+ 2</a:t>
            </a: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 + 5 and </a:t>
            </a:r>
            <a:r>
              <a:rPr lang="en-US" altLang="en-US" sz="1800" i="1" dirty="0" smtClean="0"/>
              <a:t>g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) = </a:t>
            </a:r>
            <a:r>
              <a:rPr lang="en-US" altLang="en-US" sz="1800" i="1" dirty="0" smtClean="0"/>
              <a:t>n</a:t>
            </a:r>
            <a:r>
              <a:rPr lang="en-US" altLang="en-US" sz="1800" baseline="30000" dirty="0" smtClean="0"/>
              <a:t>2</a:t>
            </a:r>
            <a:r>
              <a:rPr lang="en-US" altLang="en-US" sz="1800" dirty="0" smtClean="0"/>
              <a:t>. Then</a:t>
            </a:r>
          </a:p>
          <a:p>
            <a:pPr marL="628650" lvl="1" indent="-228600" defTabSz="858838">
              <a:lnSpc>
                <a:spcPct val="90000"/>
              </a:lnSpc>
              <a:spcBef>
                <a:spcPct val="25000"/>
              </a:spcBef>
              <a:buSzPct val="60000"/>
              <a:buFont typeface="Wingdings" pitchFamily="2" charset="2"/>
              <a:buNone/>
            </a:pPr>
            <a:r>
              <a:rPr lang="en-US" altLang="en-US" sz="1800" dirty="0" smtClean="0"/>
              <a:t>		    </a:t>
            </a:r>
            <a:r>
              <a:rPr lang="en-US" altLang="en-US" sz="1800" i="1" dirty="0" smtClean="0"/>
              <a:t>g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 </a:t>
            </a:r>
            <a:r>
              <a:rPr lang="en-US" altLang="en-US" sz="1800" i="1" dirty="0" smtClean="0"/>
              <a:t>O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), </a:t>
            </a:r>
          </a:p>
          <a:p>
            <a:pPr marL="285750" indent="-285750" defTabSz="858838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/>
              <a:t>	             </a:t>
            </a:r>
            <a:r>
              <a:rPr lang="en-US" altLang="en-US" i="1" dirty="0" smtClean="0"/>
              <a:t>f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O(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), 	</a:t>
            </a:r>
          </a:p>
          <a:p>
            <a:pPr marL="285750" indent="-285750" defTabSz="858838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/>
              <a:t>	   	         Then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(n) = 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 </a:t>
            </a:r>
            <a:r>
              <a:rPr lang="en-US" altLang="en-US" dirty="0" smtClean="0"/>
              <a:t>+ 2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+ 5</a:t>
            </a:r>
          </a:p>
          <a:p>
            <a:pPr marL="285750" indent="-285750" defTabSz="858838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/>
              <a:t>	   	         Thus,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  <a:endParaRPr lang="en-US" altLang="en-US" u="sng" dirty="0" smtClean="0"/>
          </a:p>
          <a:p>
            <a:pPr marL="628650" lvl="1" indent="-228600" defTabSz="858838">
              <a:lnSpc>
                <a:spcPct val="90000"/>
              </a:lnSpc>
              <a:spcBef>
                <a:spcPts val="2400"/>
              </a:spcBef>
              <a:buSzPct val="60000"/>
              <a:buFont typeface="Wingdings" pitchFamily="2" charset="2"/>
              <a:buChar char="Ø"/>
            </a:pPr>
            <a:r>
              <a:rPr lang="en-US" altLang="en-US" sz="1800" u="sng" dirty="0" smtClean="0"/>
              <a:t>Example</a:t>
            </a:r>
            <a:r>
              <a:rPr lang="en-US" altLang="en-US" sz="1800" dirty="0" smtClean="0"/>
              <a:t>.  Let 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) = </a:t>
            </a:r>
            <a:r>
              <a:rPr lang="en-US" altLang="en-US" sz="1800" i="1" dirty="0" smtClean="0"/>
              <a:t>n</a:t>
            </a:r>
            <a:r>
              <a:rPr lang="en-US" altLang="en-US" sz="1800" baseline="30000" dirty="0" smtClean="0"/>
              <a:t>2</a:t>
            </a:r>
            <a:r>
              <a:rPr lang="en-US" altLang="en-US" sz="1800" dirty="0" smtClean="0"/>
              <a:t> and </a:t>
            </a:r>
            <a:r>
              <a:rPr lang="en-US" altLang="en-US" sz="1800" i="1" dirty="0" smtClean="0"/>
              <a:t>g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) = </a:t>
            </a:r>
            <a:r>
              <a:rPr lang="en-US" altLang="en-US" sz="1800" i="1" dirty="0" smtClean="0"/>
              <a:t>n</a:t>
            </a:r>
            <a:r>
              <a:rPr lang="en-US" altLang="en-US" sz="1800" baseline="30000" dirty="0" smtClean="0"/>
              <a:t>3</a:t>
            </a:r>
            <a:r>
              <a:rPr lang="en-US" altLang="en-US" sz="1800" dirty="0" smtClean="0"/>
              <a:t>. 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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O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g</a:t>
            </a:r>
            <a:r>
              <a:rPr lang="en-US" altLang="en-US" sz="1800" dirty="0" smtClean="0"/>
              <a:t>), but </a:t>
            </a:r>
            <a:r>
              <a:rPr lang="en-US" altLang="en-US" sz="1800" i="1" dirty="0" smtClean="0"/>
              <a:t>g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 </a:t>
            </a:r>
            <a:r>
              <a:rPr lang="en-US" altLang="en-US" sz="1800" i="1" dirty="0" smtClean="0"/>
              <a:t>O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).</a:t>
            </a:r>
          </a:p>
          <a:p>
            <a:pPr marL="628650" lvl="1" indent="-228600" defTabSz="858838">
              <a:lnSpc>
                <a:spcPct val="90000"/>
              </a:lnSpc>
              <a:spcBef>
                <a:spcPct val="55000"/>
              </a:spcBef>
              <a:buSzPct val="60000"/>
              <a:buFont typeface="Wingdings" pitchFamily="2" charset="2"/>
              <a:buNone/>
            </a:pPr>
            <a:r>
              <a:rPr lang="en-US" altLang="en-US" sz="1800" dirty="0" smtClean="0"/>
              <a:t>         Clearly, </a:t>
            </a:r>
            <a:r>
              <a:rPr lang="en-US" altLang="en-US" sz="1800" i="1" dirty="0" smtClean="0"/>
              <a:t>n</a:t>
            </a:r>
            <a:r>
              <a:rPr lang="en-US" altLang="en-US" sz="1800" baseline="30000" dirty="0" smtClean="0"/>
              <a:t>2 </a:t>
            </a:r>
            <a:r>
              <a:rPr lang="en-US" altLang="en-US" sz="1800" b="1" dirty="0" smtClean="0">
                <a:sym typeface="Symbol" pitchFamily="18" charset="2"/>
              </a:rPr>
              <a:t></a:t>
            </a:r>
            <a:r>
              <a:rPr lang="en-US" altLang="en-US" sz="1800" dirty="0" smtClean="0"/>
              <a:t> O(</a:t>
            </a:r>
            <a:r>
              <a:rPr lang="en-US" altLang="en-US" sz="1800" i="1" dirty="0" smtClean="0"/>
              <a:t>n</a:t>
            </a:r>
            <a:r>
              <a:rPr lang="en-US" altLang="en-US" sz="1800" baseline="30000" dirty="0" smtClean="0"/>
              <a:t>3</a:t>
            </a:r>
            <a:r>
              <a:rPr lang="en-US" altLang="en-US" sz="1800" dirty="0" smtClean="0"/>
              <a:t>), </a:t>
            </a:r>
          </a:p>
          <a:p>
            <a:pPr marL="285750" indent="-285750" defTabSz="858838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/>
              <a:t>	           Suppose that 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O(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).  </a:t>
            </a:r>
          </a:p>
          <a:p>
            <a:pPr marL="285750" indent="-285750" defTabSz="858838">
              <a:lnSpc>
                <a:spcPct val="90000"/>
              </a:lnSpc>
              <a:spcBef>
                <a:spcPct val="45000"/>
              </a:spcBef>
              <a:buFont typeface="Monotype Sorts" pitchFamily="2" charset="2"/>
              <a:buNone/>
            </a:pPr>
            <a:r>
              <a:rPr lang="en-US" altLang="en-US" dirty="0" smtClean="0"/>
              <a:t>				       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, </a:t>
            </a:r>
            <a:r>
              <a:rPr lang="en-US" altLang="en-US" dirty="0" smtClean="0">
                <a:sym typeface="Symbol" pitchFamily="18" charset="2"/>
              </a:rPr>
              <a:t></a:t>
            </a:r>
            <a:r>
              <a:rPr lang="en-US" altLang="en-US" b="1" dirty="0" smtClean="0">
                <a:sym typeface="Symbol" pitchFamily="18" charset="2"/>
              </a:rPr>
              <a:t></a:t>
            </a:r>
            <a:r>
              <a:rPr lang="en-US" altLang="en-US" i="1" baseline="-4000" dirty="0" smtClean="0">
                <a:sym typeface="Symbol" pitchFamily="18" charset="2"/>
              </a:rPr>
              <a:t>n</a:t>
            </a:r>
            <a:r>
              <a:rPr lang="en-US" altLang="en-US" baseline="-4000" dirty="0" smtClean="0"/>
              <a:t> </a:t>
            </a:r>
            <a:r>
              <a:rPr lang="en-US" altLang="en-US" baseline="-4000" dirty="0" smtClean="0">
                <a:sym typeface="Symbol" pitchFamily="18" charset="2"/>
              </a:rPr>
              <a:t></a:t>
            </a:r>
            <a:r>
              <a:rPr lang="en-US" altLang="en-US" baseline="-4000" dirty="0" smtClean="0"/>
              <a:t> </a:t>
            </a:r>
            <a:r>
              <a:rPr lang="en-US" altLang="en-US" i="1" baseline="-4000" dirty="0" smtClean="0"/>
              <a:t>n</a:t>
            </a:r>
            <a:r>
              <a:rPr lang="en-US" altLang="en-US" baseline="-26000" dirty="0" smtClean="0"/>
              <a:t>0</a:t>
            </a:r>
            <a:r>
              <a:rPr lang="en-US" altLang="en-US" dirty="0" smtClean="0"/>
              <a:t>.</a:t>
            </a:r>
          </a:p>
          <a:p>
            <a:pPr marL="285750" indent="-285750" defTabSz="858838"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dirty="0" smtClean="0"/>
              <a:t>	 	  Let </a:t>
            </a:r>
            <a:r>
              <a:rPr lang="en-US" altLang="en-US" i="1" dirty="0" smtClean="0"/>
              <a:t>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max(</a:t>
            </a:r>
            <a:r>
              <a:rPr lang="en-US" altLang="en-US" i="1" dirty="0" smtClean="0"/>
              <a:t>n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+ 1,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+ 1). Then</a:t>
            </a:r>
          </a:p>
          <a:p>
            <a:pPr marL="285750" indent="-285750" defTabSz="858838">
              <a:lnSpc>
                <a:spcPct val="90000"/>
              </a:lnSpc>
              <a:spcBef>
                <a:spcPct val="45000"/>
              </a:spcBef>
              <a:buFont typeface="Monotype Sorts" pitchFamily="2" charset="2"/>
              <a:buNone/>
            </a:pPr>
            <a:r>
              <a:rPr lang="en-US" altLang="en-US" dirty="0" smtClean="0"/>
              <a:t>			          </a:t>
            </a:r>
            <a:r>
              <a:rPr lang="en-US" altLang="en-US" i="1" dirty="0" smtClean="0"/>
              <a:t>n</a:t>
            </a:r>
            <a:r>
              <a:rPr lang="en-US" altLang="en-US" baseline="-25000" dirty="0" smtClean="0"/>
              <a:t>1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= 	</a:t>
            </a:r>
          </a:p>
          <a:p>
            <a:pPr marL="285750" indent="-285750" defTabSz="858838"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dirty="0" smtClean="0"/>
              <a:t>		  contradicting the inequality that </a:t>
            </a:r>
            <a:r>
              <a:rPr lang="en-US" altLang="en-US" i="1" dirty="0" smtClean="0"/>
              <a:t>n</a:t>
            </a:r>
            <a:r>
              <a:rPr lang="en-US" altLang="en-US" baseline="-25000" dirty="0" smtClean="0"/>
              <a:t>1</a:t>
            </a:r>
            <a:r>
              <a:rPr lang="en-US" altLang="en-US" baseline="30000" dirty="0" smtClean="0"/>
              <a:t>3 </a:t>
            </a:r>
            <a:r>
              <a:rPr lang="en-US" altLang="en-US" dirty="0" smtClean="0">
                <a:sym typeface="Symbol" pitchFamily="18" charset="2"/>
              </a:rPr>
              <a:t>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 </a:t>
            </a:r>
            <a:r>
              <a:rPr lang="en-US" altLang="en-US" b="1" dirty="0" smtClean="0">
                <a:sym typeface="Symbol" pitchFamily="18" charset="2"/>
              </a:rPr>
              <a:t>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baseline="-25000" dirty="0" smtClean="0"/>
              <a:t>1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.  Thus 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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 smtClean="0"/>
              <a:t>O(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858411" y="2332031"/>
            <a:ext cx="235962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 dirty="0"/>
              <a:t>since 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</a:t>
            </a:r>
            <a:r>
              <a:rPr lang="en-US" altLang="en-US" sz="1800" b="1" dirty="0">
                <a:sym typeface="Symbol" pitchFamily="18" charset="2"/>
              </a:rPr>
              <a:t>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2 </a:t>
            </a:r>
            <a:r>
              <a:rPr lang="en-US" altLang="en-US" sz="1800" dirty="0"/>
              <a:t>+ 2</a:t>
            </a:r>
            <a:r>
              <a:rPr lang="en-US" altLang="en-US" sz="1800" i="1" dirty="0"/>
              <a:t>n</a:t>
            </a:r>
            <a:r>
              <a:rPr lang="en-US" altLang="en-US" sz="1800" dirty="0"/>
              <a:t> + 5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828173" y="2677879"/>
            <a:ext cx="357790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 dirty="0"/>
              <a:t>since 2</a:t>
            </a:r>
            <a:r>
              <a:rPr lang="en-US" altLang="en-US" sz="1800" i="1" dirty="0"/>
              <a:t>n</a:t>
            </a:r>
            <a:r>
              <a:rPr lang="en-US" altLang="en-US" sz="1800" dirty="0"/>
              <a:t> </a:t>
            </a:r>
            <a:r>
              <a:rPr lang="en-US" altLang="en-US" sz="1800" b="1" dirty="0">
                <a:sym typeface="Symbol" pitchFamily="18" charset="2"/>
              </a:rPr>
              <a:t></a:t>
            </a:r>
            <a:r>
              <a:rPr lang="en-US" altLang="en-US" sz="1800" dirty="0"/>
              <a:t> 2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and 5 </a:t>
            </a:r>
            <a:r>
              <a:rPr lang="en-US" altLang="en-US" sz="1800" b="1" dirty="0">
                <a:sym typeface="Symbol" pitchFamily="18" charset="2"/>
              </a:rPr>
              <a:t></a:t>
            </a:r>
            <a:r>
              <a:rPr lang="en-US" altLang="en-US" sz="1800" dirty="0"/>
              <a:t> 5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, </a:t>
            </a:r>
            <a:r>
              <a:rPr lang="en-US" altLang="en-US" sz="1800" b="1" dirty="0">
                <a:sym typeface="Symbol" pitchFamily="18" charset="2"/>
              </a:rPr>
              <a:t></a:t>
            </a:r>
            <a:r>
              <a:rPr lang="en-US" altLang="en-US" sz="1800" i="1" baseline="-4000" dirty="0">
                <a:sym typeface="Symbol" pitchFamily="18" charset="2"/>
              </a:rPr>
              <a:t>n</a:t>
            </a:r>
            <a:r>
              <a:rPr lang="en-US" altLang="en-US" sz="1800" baseline="-4000" dirty="0">
                <a:sym typeface="Symbol" pitchFamily="18" charset="2"/>
              </a:rPr>
              <a:t> </a:t>
            </a:r>
            <a:r>
              <a:rPr lang="en-US" altLang="en-US" sz="1800" b="1" baseline="-4000" dirty="0">
                <a:sym typeface="Symbol" pitchFamily="18" charset="2"/>
              </a:rPr>
              <a:t></a:t>
            </a:r>
            <a:r>
              <a:rPr lang="en-US" altLang="en-US" sz="1800" baseline="-4000" dirty="0">
                <a:sym typeface="Symbol" pitchFamily="18" charset="2"/>
              </a:rPr>
              <a:t> 1</a:t>
            </a:r>
            <a:r>
              <a:rPr lang="en-US" altLang="en-US" sz="1800" dirty="0">
                <a:sym typeface="Symbol" pitchFamily="18" charset="2"/>
              </a:rPr>
              <a:t>.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595006" y="3021685"/>
            <a:ext cx="179856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 b="1">
                <a:sym typeface="Symbol" pitchFamily="18" charset="2"/>
              </a:rPr>
              <a:t></a:t>
            </a:r>
            <a:r>
              <a:rPr lang="en-US" altLang="en-US" sz="1800"/>
              <a:t> </a:t>
            </a:r>
            <a:r>
              <a:rPr lang="en-US" altLang="en-US" sz="1800" i="1"/>
              <a:t>n</a:t>
            </a:r>
            <a:r>
              <a:rPr lang="en-US" altLang="en-US" sz="1800" baseline="30000"/>
              <a:t>2</a:t>
            </a:r>
            <a:r>
              <a:rPr lang="en-US" altLang="en-US" sz="1800"/>
              <a:t> + 2</a:t>
            </a:r>
            <a:r>
              <a:rPr lang="en-US" altLang="en-US" sz="1800" i="1"/>
              <a:t>n</a:t>
            </a:r>
            <a:r>
              <a:rPr lang="en-US" altLang="en-US" sz="1800" baseline="30000"/>
              <a:t>2</a:t>
            </a:r>
            <a:r>
              <a:rPr lang="en-US" altLang="en-US" sz="1800"/>
              <a:t> + 5</a:t>
            </a:r>
            <a:r>
              <a:rPr lang="en-US" altLang="en-US" sz="1800" i="1"/>
              <a:t>n</a:t>
            </a:r>
            <a:r>
              <a:rPr lang="en-US" altLang="en-US" sz="1800" baseline="30000"/>
              <a:t>2</a:t>
            </a:r>
            <a:endParaRPr lang="en-US" altLang="en-US" sz="1800" baseline="-4000">
              <a:sym typeface="Symbol" pitchFamily="18" charset="2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296834" y="3038240"/>
            <a:ext cx="72616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/>
              <a:t>= 8</a:t>
            </a:r>
            <a:r>
              <a:rPr lang="en-US" altLang="en-US" sz="1800" i="1"/>
              <a:t>n</a:t>
            </a:r>
            <a:r>
              <a:rPr lang="en-US" altLang="en-US" sz="1800" baseline="30000"/>
              <a:t>2</a:t>
            </a:r>
            <a:endParaRPr lang="en-US" altLang="en-US" sz="1800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964500" y="3033477"/>
            <a:ext cx="187711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/>
              <a:t>= 8 </a:t>
            </a:r>
            <a:r>
              <a:rPr lang="en-US" altLang="en-US" sz="1800" b="1">
                <a:sym typeface="Symbol" pitchFamily="18" charset="2"/>
              </a:rPr>
              <a:t></a:t>
            </a:r>
            <a:r>
              <a:rPr lang="en-US" altLang="en-US" sz="1800">
                <a:sym typeface="Symbol" pitchFamily="18" charset="2"/>
              </a:rPr>
              <a:t> </a:t>
            </a:r>
            <a:r>
              <a:rPr lang="en-US" altLang="en-US" sz="1800" i="1"/>
              <a:t>g</a:t>
            </a:r>
            <a:r>
              <a:rPr lang="en-US" altLang="en-US" sz="1800"/>
              <a:t>(</a:t>
            </a:r>
            <a:r>
              <a:rPr lang="en-US" altLang="en-US" sz="1800" i="1"/>
              <a:t>n</a:t>
            </a:r>
            <a:r>
              <a:rPr lang="en-US" altLang="en-US" sz="1800"/>
              <a:t>), </a:t>
            </a:r>
            <a:r>
              <a:rPr lang="en-US" altLang="en-US" sz="1800" b="1">
                <a:sym typeface="Symbol" pitchFamily="18" charset="2"/>
              </a:rPr>
              <a:t></a:t>
            </a:r>
            <a:r>
              <a:rPr lang="en-US" altLang="en-US" sz="1800" i="1" baseline="-4000">
                <a:sym typeface="Symbol" pitchFamily="18" charset="2"/>
              </a:rPr>
              <a:t>n</a:t>
            </a:r>
            <a:r>
              <a:rPr lang="en-US" altLang="en-US" sz="1800" baseline="-4000">
                <a:sym typeface="Symbol" pitchFamily="18" charset="2"/>
              </a:rPr>
              <a:t> </a:t>
            </a:r>
            <a:r>
              <a:rPr lang="en-US" altLang="en-US" sz="1800" b="1" baseline="-4000">
                <a:sym typeface="Symbol" pitchFamily="18" charset="2"/>
              </a:rPr>
              <a:t></a:t>
            </a:r>
            <a:r>
              <a:rPr lang="en-US" altLang="en-US" sz="1800" baseline="-4000">
                <a:sym typeface="Symbol" pitchFamily="18" charset="2"/>
              </a:rPr>
              <a:t> 1</a:t>
            </a:r>
            <a:r>
              <a:rPr lang="en-US" altLang="en-US" sz="1800">
                <a:sym typeface="Symbol" pitchFamily="18" charset="2"/>
              </a:rPr>
              <a:t>.</a:t>
            </a:r>
            <a:endParaRPr lang="en-US" altLang="en-US" sz="1800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027726" y="2322506"/>
            <a:ext cx="280204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/>
              <a:t>, </a:t>
            </a:r>
            <a:r>
              <a:rPr lang="en-US" altLang="en-US" sz="1800" b="1">
                <a:sym typeface="Symbol" pitchFamily="18" charset="2"/>
              </a:rPr>
              <a:t></a:t>
            </a:r>
            <a:r>
              <a:rPr lang="en-US" altLang="en-US" sz="1800" i="1" baseline="-4000">
                <a:sym typeface="Symbol" pitchFamily="18" charset="2"/>
              </a:rPr>
              <a:t>n</a:t>
            </a:r>
            <a:r>
              <a:rPr lang="en-US" altLang="en-US" sz="1800" baseline="-4000">
                <a:sym typeface="Symbol" pitchFamily="18" charset="2"/>
              </a:rPr>
              <a:t> </a:t>
            </a:r>
            <a:r>
              <a:rPr lang="en-US" altLang="en-US" sz="1800" b="1" baseline="-4000">
                <a:sym typeface="Symbol" pitchFamily="18" charset="2"/>
              </a:rPr>
              <a:t></a:t>
            </a:r>
            <a:r>
              <a:rPr lang="en-US" altLang="en-US" sz="1800" baseline="-4000">
                <a:sym typeface="Symbol" pitchFamily="18" charset="2"/>
              </a:rPr>
              <a:t> </a:t>
            </a:r>
            <a:r>
              <a:rPr lang="en-US" altLang="en-US" sz="1800" i="1" baseline="-4000">
                <a:sym typeface="Symbol" pitchFamily="18" charset="2"/>
              </a:rPr>
              <a:t>N</a:t>
            </a:r>
            <a:r>
              <a:rPr lang="en-US" altLang="en-US" sz="1800"/>
              <a:t>, </a:t>
            </a:r>
            <a:r>
              <a:rPr lang="en-US" altLang="en-US" sz="1800" i="1"/>
              <a:t>n</a:t>
            </a:r>
            <a:r>
              <a:rPr lang="en-US" altLang="en-US" sz="1800" baseline="-25000"/>
              <a:t>0</a:t>
            </a:r>
            <a:r>
              <a:rPr lang="en-US" altLang="en-US" sz="1800"/>
              <a:t> = 0, and </a:t>
            </a:r>
            <a:r>
              <a:rPr lang="en-US" altLang="en-US" sz="1800" i="1"/>
              <a:t>C</a:t>
            </a:r>
            <a:r>
              <a:rPr lang="en-US" altLang="en-US" sz="1800"/>
              <a:t> = 1.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01864" y="4339994"/>
            <a:ext cx="444031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 dirty="0"/>
              <a:t>since 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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3</a:t>
            </a:r>
            <a:r>
              <a:rPr lang="en-US" altLang="en-US" sz="1800" dirty="0"/>
              <a:t>, for </a:t>
            </a:r>
            <a:r>
              <a:rPr lang="en-US" altLang="en-US" sz="1800" b="1" dirty="0">
                <a:sym typeface="Symbol" pitchFamily="18" charset="2"/>
              </a:rPr>
              <a:t></a:t>
            </a:r>
            <a:r>
              <a:rPr lang="en-US" altLang="en-US" sz="1800" i="1" baseline="-4000" dirty="0">
                <a:sym typeface="Symbol" pitchFamily="18" charset="2"/>
              </a:rPr>
              <a:t>n</a:t>
            </a:r>
            <a:r>
              <a:rPr lang="en-US" altLang="en-US" sz="1800" baseline="-4000" dirty="0">
                <a:sym typeface="Symbol" pitchFamily="18" charset="2"/>
              </a:rPr>
              <a:t> </a:t>
            </a:r>
            <a:r>
              <a:rPr lang="en-US" altLang="en-US" sz="1800" b="1" baseline="-4000" dirty="0">
                <a:sym typeface="Symbol" pitchFamily="18" charset="2"/>
              </a:rPr>
              <a:t></a:t>
            </a:r>
            <a:r>
              <a:rPr lang="en-US" altLang="en-US" sz="1800" dirty="0">
                <a:sym typeface="Symbol" pitchFamily="18" charset="2"/>
              </a:rPr>
              <a:t> </a:t>
            </a:r>
            <a:r>
              <a:rPr lang="en-US" altLang="en-US" sz="1800" i="1" baseline="-4000" dirty="0">
                <a:sym typeface="Symbol" pitchFamily="18" charset="2"/>
              </a:rPr>
              <a:t>N</a:t>
            </a:r>
            <a:r>
              <a:rPr lang="en-US" altLang="en-US" sz="1800" dirty="0"/>
              <a:t>,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= 0, and </a:t>
            </a:r>
            <a:r>
              <a:rPr lang="en-US" altLang="en-US" sz="1800" i="1" dirty="0"/>
              <a:t>C</a:t>
            </a:r>
            <a:r>
              <a:rPr lang="en-US" altLang="en-US" sz="1800" dirty="0"/>
              <a:t> = 1.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470425" y="4698769"/>
            <a:ext cx="4257576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 dirty="0"/>
              <a:t>Then there exists constants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.</a:t>
            </a:r>
            <a:r>
              <a:rPr lang="en-US" altLang="en-US" sz="1800" dirty="0">
                <a:sym typeface="Symbol" pitchFamily="18" charset="2"/>
              </a:rPr>
              <a:t></a:t>
            </a:r>
            <a:r>
              <a:rPr lang="en-US" altLang="en-US" sz="1800" dirty="0"/>
              <a:t>.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3635819" y="5833154"/>
            <a:ext cx="95218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b="1" dirty="0">
                <a:sym typeface="Symbol" pitchFamily="18" charset="2"/>
              </a:rPr>
              <a:t>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baseline="30000" dirty="0"/>
              <a:t>2</a:t>
            </a:r>
            <a:endParaRPr lang="en-US" altLang="en-US" sz="1800" dirty="0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558395" y="5859462"/>
            <a:ext cx="3206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 dirty="0"/>
              <a:t>&gt;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820863" y="5840185"/>
            <a:ext cx="90569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 i="1" dirty="0"/>
              <a:t>C</a:t>
            </a:r>
            <a:r>
              <a:rPr lang="en-US" altLang="en-US" sz="1800" dirty="0"/>
              <a:t> </a:t>
            </a:r>
            <a:r>
              <a:rPr lang="en-US" altLang="en-US" sz="1800" b="1" dirty="0">
                <a:sym typeface="Symbol" pitchFamily="18" charset="2"/>
              </a:rPr>
              <a:t>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baseline="30000" dirty="0"/>
              <a:t>2</a:t>
            </a:r>
            <a:endParaRPr lang="en-US" altLang="en-US" sz="1800" dirty="0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614623" y="5835423"/>
            <a:ext cx="162384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800"/>
              <a:t>, since </a:t>
            </a:r>
            <a:r>
              <a:rPr lang="en-US" altLang="en-US" sz="1800" i="1"/>
              <a:t>n</a:t>
            </a:r>
            <a:r>
              <a:rPr lang="en-US" altLang="en-US" sz="1800" baseline="-25000"/>
              <a:t>1</a:t>
            </a:r>
            <a:r>
              <a:rPr lang="en-US" altLang="en-US" sz="1800"/>
              <a:t> &gt; </a:t>
            </a:r>
            <a:r>
              <a:rPr lang="en-US" altLang="en-US" sz="1800" i="1"/>
              <a:t>C</a:t>
            </a:r>
            <a:r>
              <a:rPr lang="en-US" altLang="en-US" sz="180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481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uiExpand="1" build="p"/>
      <p:bldP spid="43012" grpId="0" uiExpand="1"/>
      <p:bldP spid="43014" grpId="0"/>
      <p:bldP spid="43015" grpId="0"/>
      <p:bldP spid="43016" grpId="0"/>
      <p:bldP spid="43017" grpId="0"/>
      <p:bldP spid="43018" grpId="0"/>
      <p:bldP spid="43019" grpId="0"/>
      <p:bldP spid="43020" grpId="0"/>
      <p:bldP spid="43021" grpId="0"/>
      <p:bldP spid="43022" grpId="0"/>
      <p:bldP spid="43023" grpId="0"/>
      <p:bldP spid="430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833" y="6175375"/>
            <a:ext cx="2540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51A123-7D11-4208-A573-944430DAB5BF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3238" y="261938"/>
            <a:ext cx="4476145" cy="717776"/>
          </a:xfrm>
          <a:noFill/>
        </p:spPr>
        <p:txBody>
          <a:bodyPr>
            <a:normAutofit/>
          </a:bodyPr>
          <a:lstStyle/>
          <a:p>
            <a:r>
              <a:rPr lang="en-US" altLang="en-US" sz="4000" dirty="0" smtClean="0"/>
              <a:t>Small-</a:t>
            </a:r>
            <a:r>
              <a:rPr lang="en-US" altLang="en-US" sz="4000" i="1" dirty="0" smtClean="0"/>
              <a:t>o</a:t>
            </a:r>
            <a:r>
              <a:rPr lang="en-US" altLang="en-US" sz="4000" dirty="0" smtClean="0"/>
              <a:t> Notation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011" y="1153195"/>
            <a:ext cx="10498089" cy="5435384"/>
          </a:xfrm>
        </p:spPr>
        <p:txBody>
          <a:bodyPr/>
          <a:lstStyle/>
          <a:p>
            <a:pPr marL="285750" indent="-285750" defTabSz="858838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altLang="en-US" sz="2200" i="1" dirty="0" smtClean="0"/>
              <a:t>Big-O notation </a:t>
            </a:r>
            <a:r>
              <a:rPr lang="en-US" altLang="en-US" sz="2200" dirty="0" smtClean="0"/>
              <a:t>states that one function is asymptotically </a:t>
            </a:r>
            <a:r>
              <a:rPr lang="en-US" altLang="en-US" sz="2200" b="1" dirty="0" smtClean="0"/>
              <a:t>no more than 	</a:t>
            </a:r>
            <a:r>
              <a:rPr lang="en-US" altLang="en-US" sz="2200" dirty="0" smtClean="0"/>
              <a:t>another. </a:t>
            </a:r>
            <a:r>
              <a:rPr lang="en-US" altLang="en-US" sz="2200" b="1" dirty="0" smtClean="0"/>
              <a:t> </a:t>
            </a:r>
          </a:p>
          <a:p>
            <a:pPr marL="285750" indent="-285750" defTabSz="858838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altLang="en-US" sz="2200" i="1" dirty="0"/>
              <a:t>S</a:t>
            </a:r>
            <a:r>
              <a:rPr lang="en-US" altLang="en-US" sz="2200" i="1" dirty="0" smtClean="0"/>
              <a:t>mall-o notation </a:t>
            </a:r>
            <a:r>
              <a:rPr lang="en-US" altLang="en-US" sz="2200" dirty="0" smtClean="0"/>
              <a:t>is used to state that one function is </a:t>
            </a:r>
            <a:r>
              <a:rPr lang="en-US" altLang="en-US" sz="2200" dirty="0"/>
              <a:t>asymptotically </a:t>
            </a:r>
            <a:r>
              <a:rPr lang="en-US" altLang="en-US" sz="2200" b="1" dirty="0" smtClean="0"/>
              <a:t>less 	than </a:t>
            </a:r>
            <a:r>
              <a:rPr lang="en-US" altLang="en-US" sz="2200" dirty="0" smtClean="0"/>
              <a:t>another, using </a:t>
            </a:r>
            <a:r>
              <a:rPr lang="en-US" altLang="en-US" sz="2200" i="1" dirty="0" smtClean="0"/>
              <a:t>limits</a:t>
            </a:r>
            <a:r>
              <a:rPr lang="en-US" altLang="en-US" sz="2200" dirty="0" smtClean="0"/>
              <a:t>.</a:t>
            </a:r>
          </a:p>
          <a:p>
            <a:pPr marL="285750" indent="-285750" defTabSz="858838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altLang="en-US" sz="2200" dirty="0" smtClean="0"/>
              <a:t>Let </a:t>
            </a:r>
            <a:r>
              <a:rPr lang="en-US" altLang="en-US" sz="2200" i="1" dirty="0" smtClean="0"/>
              <a:t>f</a:t>
            </a:r>
            <a:r>
              <a:rPr lang="en-US" altLang="en-US" sz="2200" dirty="0" smtClean="0"/>
              <a:t> &amp; </a:t>
            </a:r>
            <a:r>
              <a:rPr lang="en-US" altLang="en-US" sz="2200" i="1" dirty="0" smtClean="0"/>
              <a:t>g</a:t>
            </a:r>
            <a:r>
              <a:rPr lang="en-US" altLang="en-US" sz="2200" dirty="0" smtClean="0"/>
              <a:t> be two number-theoretic functions. </a:t>
            </a:r>
            <a:r>
              <a:rPr lang="en-US" altLang="en-US" sz="2200" i="1" dirty="0" smtClean="0"/>
              <a:t>f</a:t>
            </a:r>
            <a:r>
              <a:rPr lang="en-US" altLang="en-US" sz="2200" dirty="0" smtClean="0"/>
              <a:t> is </a:t>
            </a:r>
            <a:r>
              <a:rPr lang="en-US" altLang="en-US" sz="2200" dirty="0"/>
              <a:t>asymptotically </a:t>
            </a:r>
            <a:r>
              <a:rPr lang="en-US" altLang="en-US" sz="2200" b="1" dirty="0"/>
              <a:t>less </a:t>
            </a:r>
            <a:r>
              <a:rPr lang="en-US" altLang="en-US" sz="2200" b="1" dirty="0" smtClean="0"/>
              <a:t>than </a:t>
            </a:r>
            <a:r>
              <a:rPr lang="en-US" altLang="en-US" sz="2200" dirty="0"/>
              <a:t>g</a:t>
            </a:r>
            <a:endParaRPr lang="en-US" altLang="en-US" sz="2200" dirty="0" smtClean="0"/>
          </a:p>
          <a:p>
            <a:pPr marL="902970" lvl="2" indent="-228600" defTabSz="858838">
              <a:lnSpc>
                <a:spcPct val="90000"/>
              </a:lnSpc>
              <a:spcBef>
                <a:spcPts val="2400"/>
              </a:spcBef>
              <a:buSzPct val="60000"/>
              <a:buFont typeface="Wingdings" pitchFamily="2" charset="2"/>
              <a:buChar char="Ø"/>
              <a:defRPr/>
            </a:pPr>
            <a:r>
              <a:rPr lang="en-US" altLang="en-US" sz="2000" dirty="0" smtClean="0"/>
              <a:t>If  </a:t>
            </a:r>
            <a:r>
              <a:rPr lang="en-US" altLang="en-US" sz="2000" dirty="0" err="1" smtClean="0"/>
              <a:t>lim</a:t>
            </a:r>
            <a:r>
              <a:rPr lang="en-US" altLang="en-US" sz="2000" dirty="0" smtClean="0"/>
              <a:t>             = 0, i.e., 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 </a:t>
            </a:r>
            <a:r>
              <a:rPr lang="en-US" altLang="en-US" sz="2000" b="1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i="1" dirty="0" smtClean="0"/>
              <a:t>o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g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))&amp; </a:t>
            </a:r>
            <a:r>
              <a:rPr lang="en-US" altLang="en-US" sz="2000" i="1" dirty="0" smtClean="0"/>
              <a:t>g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anose="05050102010706020507" pitchFamily="18" charset="2"/>
              </a:rPr>
              <a:t> O(</a:t>
            </a:r>
            <a:r>
              <a:rPr lang="en-US" altLang="en-US" sz="2000" i="1" dirty="0" smtClean="0">
                <a:sym typeface="Symbol" panose="05050102010706020507" pitchFamily="18" charset="2"/>
              </a:rPr>
              <a:t>f</a:t>
            </a:r>
            <a:r>
              <a:rPr lang="en-US" altLang="en-US" sz="2000" dirty="0" smtClean="0">
                <a:sym typeface="Symbol" panose="05050102010706020507" pitchFamily="18" charset="2"/>
              </a:rPr>
              <a:t>(</a:t>
            </a:r>
            <a:r>
              <a:rPr lang="en-US" altLang="en-US" sz="2000" i="1" dirty="0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))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/>
              </a:rPr>
              <a:t></a:t>
            </a:r>
            <a:r>
              <a:rPr lang="en-US" altLang="en-US" sz="2000" i="1" dirty="0" smtClean="0"/>
              <a:t> 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i="1" dirty="0"/>
              <a:t>c </a:t>
            </a:r>
            <a:r>
              <a:rPr lang="en-US" altLang="en-US" sz="2000" b="1" dirty="0">
                <a:sym typeface="Symbol" pitchFamily="18" charset="2"/>
              </a:rPr>
              <a:t></a:t>
            </a:r>
            <a:r>
              <a:rPr lang="en-US" altLang="en-US" sz="2000" dirty="0"/>
              <a:t> 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 smtClean="0"/>
              <a:t>), </a:t>
            </a:r>
            <a:r>
              <a:rPr lang="en-US" altLang="en-US" sz="2000" b="1" dirty="0" smtClean="0">
                <a:sym typeface="Symbol" pitchFamily="18" charset="2"/>
              </a:rPr>
              <a:t></a:t>
            </a:r>
            <a:r>
              <a:rPr lang="en-US" altLang="en-US" sz="2000" i="1" dirty="0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</a:t>
            </a:r>
            <a:r>
              <a:rPr lang="en-US" altLang="en-US" sz="2000" dirty="0"/>
              <a:t> </a:t>
            </a:r>
            <a:r>
              <a:rPr lang="en-US" altLang="en-US" sz="2000" i="1" dirty="0" smtClean="0"/>
              <a:t>n</a:t>
            </a:r>
            <a:r>
              <a:rPr lang="en-US" altLang="en-US" sz="2000" baseline="-25000" dirty="0" smtClean="0"/>
              <a:t>0</a:t>
            </a:r>
            <a:endParaRPr lang="en-US" altLang="en-US" sz="2000" u="sng" dirty="0"/>
          </a:p>
          <a:p>
            <a:pPr defTabSz="858838">
              <a:lnSpc>
                <a:spcPct val="90000"/>
              </a:lnSpc>
              <a:spcBef>
                <a:spcPts val="3600"/>
              </a:spcBef>
              <a:buSzPct val="60000"/>
              <a:buFont typeface="Courier New" panose="02070309020205020404" pitchFamily="49" charset="0"/>
              <a:buChar char="o"/>
              <a:defRPr/>
            </a:pPr>
            <a:r>
              <a:rPr lang="en-US" altLang="en-US" sz="2200" u="sng" dirty="0" smtClean="0"/>
              <a:t>Example</a:t>
            </a:r>
            <a:r>
              <a:rPr lang="en-US" altLang="en-US" sz="2200" dirty="0" smtClean="0"/>
              <a:t>.</a:t>
            </a:r>
          </a:p>
          <a:p>
            <a:pPr lvl="1" defTabSz="858838">
              <a:lnSpc>
                <a:spcPct val="90000"/>
              </a:lnSpc>
              <a:spcBef>
                <a:spcPts val="1200"/>
              </a:spcBef>
              <a:buSzPct val="60000"/>
              <a:buFont typeface="Courier New" panose="02070309020205020404" pitchFamily="49" charset="0"/>
              <a:buChar char="o"/>
              <a:defRPr/>
            </a:pPr>
            <a:r>
              <a:rPr lang="en-US" altLang="en-US" sz="2000" dirty="0" smtClean="0">
                <a:sym typeface="Symbol"/>
              </a:rPr>
              <a:t>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 = </a:t>
            </a:r>
            <a:r>
              <a:rPr lang="en-US" altLang="en-US" sz="2000" i="1" dirty="0" smtClean="0">
                <a:sym typeface="Symbol"/>
              </a:rPr>
              <a:t>o</a:t>
            </a:r>
            <a:r>
              <a:rPr lang="en-US" altLang="en-US" sz="2000" dirty="0" smtClean="0">
                <a:sym typeface="Symbol"/>
              </a:rPr>
              <a:t>(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)</a:t>
            </a:r>
          </a:p>
          <a:p>
            <a:pPr lvl="1" defTabSz="858838">
              <a:lnSpc>
                <a:spcPct val="90000"/>
              </a:lnSpc>
              <a:spcBef>
                <a:spcPts val="600"/>
              </a:spcBef>
              <a:buSzPct val="60000"/>
              <a:buFont typeface="Courier New" panose="02070309020205020404" pitchFamily="49" charset="0"/>
              <a:buChar char="o"/>
              <a:defRPr/>
            </a:pP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 = </a:t>
            </a:r>
            <a:r>
              <a:rPr lang="en-US" altLang="en-US" sz="2000" i="1" dirty="0" smtClean="0">
                <a:sym typeface="Symbol"/>
              </a:rPr>
              <a:t>o</a:t>
            </a:r>
            <a:r>
              <a:rPr lang="en-US" altLang="en-US" sz="2000" dirty="0" smtClean="0">
                <a:sym typeface="Symbol"/>
              </a:rPr>
              <a:t>(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 log </a:t>
            </a:r>
            <a:r>
              <a:rPr lang="en-US" altLang="en-US" sz="2000" dirty="0" err="1" smtClean="0">
                <a:sym typeface="Symbol"/>
              </a:rPr>
              <a:t>log</a:t>
            </a:r>
            <a:r>
              <a:rPr lang="en-US" altLang="en-US" sz="2000" dirty="0" smtClean="0">
                <a:sym typeface="Symbol"/>
              </a:rPr>
              <a:t> 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)</a:t>
            </a:r>
          </a:p>
          <a:p>
            <a:pPr lvl="1" defTabSz="858838">
              <a:lnSpc>
                <a:spcPct val="90000"/>
              </a:lnSpc>
              <a:spcBef>
                <a:spcPts val="600"/>
              </a:spcBef>
              <a:buSzPct val="60000"/>
              <a:buFont typeface="Courier New" panose="02070309020205020404" pitchFamily="49" charset="0"/>
              <a:buChar char="o"/>
              <a:defRPr/>
            </a:pPr>
            <a:r>
              <a:rPr lang="en-US" altLang="en-US" sz="2000" i="1" dirty="0" smtClean="0">
                <a:sym typeface="Symbol"/>
              </a:rPr>
              <a:t>n </a:t>
            </a:r>
            <a:r>
              <a:rPr lang="en-US" altLang="en-US" sz="2000" dirty="0" smtClean="0">
                <a:sym typeface="Symbol"/>
              </a:rPr>
              <a:t>log </a:t>
            </a:r>
            <a:r>
              <a:rPr lang="en-US" altLang="en-US" sz="2000" dirty="0" err="1" smtClean="0">
                <a:sym typeface="Symbol"/>
              </a:rPr>
              <a:t>log</a:t>
            </a:r>
            <a:r>
              <a:rPr lang="en-US" altLang="en-US" sz="2000" dirty="0" smtClean="0">
                <a:sym typeface="Symbol"/>
              </a:rPr>
              <a:t> 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 = </a:t>
            </a:r>
            <a:r>
              <a:rPr lang="en-US" altLang="en-US" sz="2000" i="1" dirty="0" smtClean="0">
                <a:sym typeface="Symbol"/>
              </a:rPr>
              <a:t>o</a:t>
            </a:r>
            <a:r>
              <a:rPr lang="en-US" altLang="en-US" sz="2000" dirty="0" smtClean="0">
                <a:sym typeface="Symbol"/>
              </a:rPr>
              <a:t>(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 log 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)</a:t>
            </a:r>
          </a:p>
          <a:p>
            <a:pPr lvl="1" defTabSz="858838">
              <a:lnSpc>
                <a:spcPct val="90000"/>
              </a:lnSpc>
              <a:spcBef>
                <a:spcPts val="600"/>
              </a:spcBef>
              <a:buSzPct val="60000"/>
              <a:buFont typeface="Courier New" panose="02070309020205020404" pitchFamily="49" charset="0"/>
              <a:buChar char="o"/>
              <a:defRPr/>
            </a:pP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 log 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dirty="0" smtClean="0">
                <a:sym typeface="Symbol"/>
              </a:rPr>
              <a:t> = </a:t>
            </a:r>
            <a:r>
              <a:rPr lang="en-US" altLang="en-US" sz="2000" i="1" dirty="0" smtClean="0">
                <a:sym typeface="Symbol"/>
              </a:rPr>
              <a:t>o</a:t>
            </a:r>
            <a:r>
              <a:rPr lang="en-US" altLang="en-US" sz="2000" dirty="0" smtClean="0">
                <a:sym typeface="Symbol"/>
              </a:rPr>
              <a:t>(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baseline="30000" dirty="0" smtClean="0">
                <a:sym typeface="Symbol"/>
              </a:rPr>
              <a:t>2</a:t>
            </a:r>
            <a:r>
              <a:rPr lang="en-US" altLang="en-US" sz="2000" dirty="0" smtClean="0">
                <a:sym typeface="Symbol"/>
              </a:rPr>
              <a:t>)</a:t>
            </a:r>
          </a:p>
          <a:p>
            <a:pPr lvl="1" defTabSz="858838">
              <a:lnSpc>
                <a:spcPct val="90000"/>
              </a:lnSpc>
              <a:spcBef>
                <a:spcPts val="600"/>
              </a:spcBef>
              <a:buSzPct val="60000"/>
              <a:buFont typeface="Courier New" panose="02070309020205020404" pitchFamily="49" charset="0"/>
              <a:buChar char="o"/>
              <a:defRPr/>
            </a:pP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baseline="30000" dirty="0" smtClean="0">
                <a:sym typeface="Symbol"/>
              </a:rPr>
              <a:t>2</a:t>
            </a:r>
            <a:r>
              <a:rPr lang="en-US" altLang="en-US" sz="2000" dirty="0" smtClean="0">
                <a:sym typeface="Symbol"/>
              </a:rPr>
              <a:t> = o(</a:t>
            </a:r>
            <a:r>
              <a:rPr lang="en-US" altLang="en-US" sz="2000" i="1" dirty="0" smtClean="0">
                <a:sym typeface="Symbol"/>
              </a:rPr>
              <a:t>n</a:t>
            </a:r>
            <a:r>
              <a:rPr lang="en-US" altLang="en-US" sz="2000" baseline="30000" dirty="0" smtClean="0">
                <a:sym typeface="Symbol"/>
              </a:rPr>
              <a:t>3</a:t>
            </a:r>
            <a:r>
              <a:rPr lang="en-US" altLang="en-US" sz="2000" dirty="0" smtClean="0">
                <a:sym typeface="Symbol"/>
              </a:rPr>
              <a:t>)</a:t>
            </a:r>
            <a:endParaRPr lang="en-US" altLang="en-US" sz="2000" dirty="0" smtClean="0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039533" y="3449812"/>
            <a:ext cx="1348762" cy="740468"/>
            <a:chOff x="954779" y="1898071"/>
            <a:chExt cx="1010605" cy="741750"/>
          </a:xfrm>
        </p:grpSpPr>
        <p:sp>
          <p:nvSpPr>
            <p:cNvPr id="9244" name="Text Box 4"/>
            <p:cNvSpPr txBox="1">
              <a:spLocks noChangeArrowheads="1"/>
            </p:cNvSpPr>
            <p:nvPr/>
          </p:nvSpPr>
          <p:spPr bwMode="auto">
            <a:xfrm>
              <a:off x="954779" y="2238375"/>
              <a:ext cx="572925" cy="401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bg1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2000" i="1"/>
                <a:t>n</a:t>
              </a:r>
              <a:r>
                <a:rPr lang="en-US" altLang="en-US" sz="2000">
                  <a:sym typeface="Symbol" pitchFamily="18" charset="2"/>
                </a:rPr>
                <a:t></a:t>
              </a:r>
              <a:endParaRPr lang="en-US" altLang="en-US" sz="2000"/>
            </a:p>
          </p:txBody>
        </p:sp>
        <p:grpSp>
          <p:nvGrpSpPr>
            <p:cNvPr id="9245" name="Group 10"/>
            <p:cNvGrpSpPr>
              <a:grpSpLocks/>
            </p:cNvGrpSpPr>
            <p:nvPr/>
          </p:nvGrpSpPr>
          <p:grpSpPr bwMode="auto">
            <a:xfrm>
              <a:off x="1484944" y="1898071"/>
              <a:ext cx="480440" cy="709755"/>
              <a:chOff x="6836668" y="1553096"/>
              <a:chExt cx="480440" cy="709755"/>
            </a:xfrm>
          </p:grpSpPr>
          <p:sp>
            <p:nvSpPr>
              <p:cNvPr id="9246" name="Text Box 8"/>
              <p:cNvSpPr txBox="1">
                <a:spLocks noChangeArrowheads="1"/>
              </p:cNvSpPr>
              <p:nvPr/>
            </p:nvSpPr>
            <p:spPr bwMode="auto">
              <a:xfrm>
                <a:off x="6836668" y="1553096"/>
                <a:ext cx="480440" cy="70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i="1" dirty="0"/>
                  <a:t>f</a:t>
                </a:r>
                <a:r>
                  <a:rPr lang="en-US" altLang="en-US" sz="2000" dirty="0"/>
                  <a:t>(</a:t>
                </a:r>
                <a:r>
                  <a:rPr lang="en-US" altLang="en-US" sz="2000" i="1" dirty="0"/>
                  <a:t>n</a:t>
                </a:r>
                <a:r>
                  <a:rPr lang="en-US" altLang="en-US" sz="2000" dirty="0"/>
                  <a:t>)</a:t>
                </a:r>
              </a:p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000" i="1" dirty="0"/>
                  <a:t>g</a:t>
                </a:r>
                <a:r>
                  <a:rPr lang="en-US" altLang="en-US" sz="2000" dirty="0"/>
                  <a:t>(</a:t>
                </a:r>
                <a:r>
                  <a:rPr lang="en-US" altLang="en-US" sz="2000" i="1" dirty="0"/>
                  <a:t>n</a:t>
                </a:r>
                <a:r>
                  <a:rPr lang="en-US" altLang="en-US" sz="2000" dirty="0"/>
                  <a:t>)</a:t>
                </a:r>
                <a:endParaRPr lang="en-US" altLang="en-US" sz="2400" dirty="0"/>
              </a:p>
            </p:txBody>
          </p:sp>
          <p:cxnSp>
            <p:nvCxnSpPr>
              <p:cNvPr id="9247" name="Straight Connector 2"/>
              <p:cNvCxnSpPr>
                <a:cxnSpLocks noChangeShapeType="1"/>
                <a:stCxn id="9246" idx="1"/>
                <a:endCxn id="9246" idx="3"/>
              </p:cNvCxnSpPr>
              <p:nvPr/>
            </p:nvCxnSpPr>
            <p:spPr bwMode="auto">
              <a:xfrm>
                <a:off x="6836668" y="1907974"/>
                <a:ext cx="4804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cxnSp>
          <p:cxnSp>
            <p:nvCxnSpPr>
              <p:cNvPr id="9248" name="Straight Connector 5"/>
              <p:cNvCxnSpPr>
                <a:cxnSpLocks noChangeShapeType="1"/>
              </p:cNvCxnSpPr>
              <p:nvPr/>
            </p:nvCxnSpPr>
            <p:spPr bwMode="auto">
              <a:xfrm flipV="1">
                <a:off x="6848092" y="1907360"/>
                <a:ext cx="446730" cy="2142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73125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4E504D-6F9F-43B7-B520-8BA288456545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204" y="341541"/>
            <a:ext cx="4281885" cy="776968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Rates of Growth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717747" y="1382254"/>
            <a:ext cx="5018014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defTabSz="136683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366838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366838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366838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366838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366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366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366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366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en-US" altLang="en-US" sz="2400" b="1" dirty="0" smtClean="0">
                <a:latin typeface="Times New Roman" pitchFamily="18" charset="0"/>
              </a:rPr>
              <a:t>       TABLE.</a:t>
            </a:r>
            <a:r>
              <a:rPr kumimoji="0" lang="en-US" altLang="en-US" sz="2400" dirty="0" smtClean="0">
                <a:latin typeface="Times New Roman" pitchFamily="18" charset="0"/>
              </a:rPr>
              <a:t> </a:t>
            </a:r>
            <a:r>
              <a:rPr kumimoji="0" lang="en-US" altLang="en-US" sz="2400" dirty="0">
                <a:latin typeface="Times New Roman" pitchFamily="18" charset="0"/>
              </a:rPr>
              <a:t>A Big O Hierarchy</a:t>
            </a:r>
          </a:p>
          <a:p>
            <a:pPr>
              <a:spcBef>
                <a:spcPct val="5500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latin typeface="Times New Roman" pitchFamily="18" charset="0"/>
              </a:rPr>
              <a:t>Big Oh (Big O)	Name</a:t>
            </a:r>
            <a:endParaRPr kumimoji="0" lang="en-US" altLang="en-US" sz="1800" dirty="0">
              <a:latin typeface="Times New Roman" pitchFamily="18" charset="0"/>
            </a:endParaRP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    O(1</a:t>
            </a:r>
            <a:r>
              <a:rPr kumimoji="0" lang="en-US" altLang="en-US" sz="2000" dirty="0">
                <a:latin typeface="Times New Roman" pitchFamily="18" charset="0"/>
              </a:rPr>
              <a:t>)		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    O(</a:t>
            </a:r>
            <a:r>
              <a:rPr kumimoji="0" lang="en-US" altLang="en-US" sz="2000" dirty="0" err="1" smtClean="0">
                <a:latin typeface="Times New Roman" pitchFamily="18" charset="0"/>
              </a:rPr>
              <a:t>log</a:t>
            </a:r>
            <a:r>
              <a:rPr kumimoji="0" lang="en-US" altLang="en-US" sz="2000" i="1" baseline="-25000" dirty="0" err="1" smtClean="0">
                <a:latin typeface="Times New Roman" pitchFamily="18" charset="0"/>
              </a:rPr>
              <a:t>a</a:t>
            </a:r>
            <a:r>
              <a:rPr kumimoji="0" lang="en-US" altLang="en-US" sz="2000" dirty="0" smtClean="0">
                <a:latin typeface="Times New Roman" pitchFamily="18" charset="0"/>
              </a:rPr>
              <a:t>(</a:t>
            </a:r>
            <a:r>
              <a:rPr kumimoji="0" lang="en-US" altLang="en-US" sz="2000" i="1" dirty="0" smtClean="0">
                <a:latin typeface="Times New Roman" pitchFamily="18" charset="0"/>
              </a:rPr>
              <a:t>n</a:t>
            </a:r>
            <a:r>
              <a:rPr kumimoji="0" lang="en-US" altLang="en-US" sz="2000" dirty="0">
                <a:latin typeface="Times New Roman" pitchFamily="18" charset="0"/>
              </a:rPr>
              <a:t>))		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    O(</a:t>
            </a:r>
            <a:r>
              <a:rPr kumimoji="0" lang="en-US" altLang="en-US" sz="2000" i="1" dirty="0" smtClean="0">
                <a:latin typeface="Times New Roman" pitchFamily="18" charset="0"/>
              </a:rPr>
              <a:t>n</a:t>
            </a:r>
            <a:r>
              <a:rPr kumimoji="0" lang="en-US" altLang="en-US" sz="2000" dirty="0">
                <a:latin typeface="Times New Roman" pitchFamily="18" charset="0"/>
              </a:rPr>
              <a:t>)		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    O(</a:t>
            </a:r>
            <a:r>
              <a:rPr kumimoji="0" lang="en-US" altLang="en-US" sz="2000" i="1" dirty="0" smtClean="0">
                <a:latin typeface="Times New Roman" pitchFamily="18" charset="0"/>
              </a:rPr>
              <a:t>n </a:t>
            </a:r>
            <a:r>
              <a:rPr kumimoji="0" lang="en-US" altLang="en-US" sz="2000" dirty="0" err="1">
                <a:latin typeface="Times New Roman" pitchFamily="18" charset="0"/>
              </a:rPr>
              <a:t>log</a:t>
            </a:r>
            <a:r>
              <a:rPr kumimoji="0" lang="en-US" altLang="en-US" sz="2000" i="1" baseline="-25000" dirty="0" err="1">
                <a:latin typeface="Times New Roman" pitchFamily="18" charset="0"/>
              </a:rPr>
              <a:t>a</a:t>
            </a:r>
            <a:r>
              <a:rPr kumimoji="0" lang="en-US" altLang="en-US" sz="2000" dirty="0">
                <a:latin typeface="Times New Roman" pitchFamily="18" charset="0"/>
              </a:rPr>
              <a:t>(</a:t>
            </a:r>
            <a:r>
              <a:rPr kumimoji="0" lang="en-US" altLang="en-US" sz="2000" i="1" dirty="0">
                <a:latin typeface="Times New Roman" pitchFamily="18" charset="0"/>
              </a:rPr>
              <a:t>n</a:t>
            </a:r>
            <a:r>
              <a:rPr kumimoji="0" lang="en-US" altLang="en-US" sz="2000" dirty="0">
                <a:latin typeface="Times New Roman" pitchFamily="18" charset="0"/>
              </a:rPr>
              <a:t>))		</a:t>
            </a:r>
            <a:endParaRPr kumimoji="0" lang="en-US" altLang="en-US" sz="2000" i="1" dirty="0">
              <a:latin typeface="Times New Roman" pitchFamily="18" charset="0"/>
            </a:endParaRP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    O(</a:t>
            </a:r>
            <a:r>
              <a:rPr kumimoji="0" lang="en-US" altLang="en-US" sz="2000" i="1" dirty="0" smtClean="0">
                <a:latin typeface="Times New Roman" pitchFamily="18" charset="0"/>
              </a:rPr>
              <a:t>n</a:t>
            </a:r>
            <a:r>
              <a:rPr kumimoji="0" lang="en-US" altLang="en-US" sz="2000" baseline="30000" dirty="0" smtClean="0">
                <a:latin typeface="Times New Roman" pitchFamily="18" charset="0"/>
              </a:rPr>
              <a:t>2</a:t>
            </a:r>
            <a:r>
              <a:rPr kumimoji="0" lang="en-US" altLang="en-US" sz="2000" dirty="0">
                <a:latin typeface="Times New Roman" pitchFamily="18" charset="0"/>
              </a:rPr>
              <a:t>)		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    O(</a:t>
            </a:r>
            <a:r>
              <a:rPr kumimoji="0" lang="en-US" altLang="en-US" sz="2000" i="1" dirty="0" smtClean="0">
                <a:latin typeface="Times New Roman" pitchFamily="18" charset="0"/>
              </a:rPr>
              <a:t>n</a:t>
            </a:r>
            <a:r>
              <a:rPr kumimoji="0" lang="en-US" altLang="en-US" sz="2000" baseline="30000" dirty="0" smtClean="0">
                <a:latin typeface="Times New Roman" pitchFamily="18" charset="0"/>
              </a:rPr>
              <a:t>3</a:t>
            </a:r>
            <a:r>
              <a:rPr kumimoji="0" lang="en-US" altLang="en-US" sz="2000" dirty="0">
                <a:latin typeface="Times New Roman" pitchFamily="18" charset="0"/>
              </a:rPr>
              <a:t>)		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    O(</a:t>
            </a:r>
            <a:r>
              <a:rPr kumimoji="0" lang="en-US" altLang="en-US" sz="2000" i="1" dirty="0" err="1" smtClean="0">
                <a:latin typeface="Times New Roman" pitchFamily="18" charset="0"/>
              </a:rPr>
              <a:t>n</a:t>
            </a:r>
            <a:r>
              <a:rPr kumimoji="0" lang="en-US" altLang="en-US" sz="2000" i="1" baseline="30000" dirty="0" err="1" smtClean="0">
                <a:latin typeface="Times New Roman" pitchFamily="18" charset="0"/>
              </a:rPr>
              <a:t>r</a:t>
            </a:r>
            <a:r>
              <a:rPr kumimoji="0" lang="en-US" altLang="en-US" sz="2000" dirty="0">
                <a:latin typeface="Times New Roman" pitchFamily="18" charset="0"/>
              </a:rPr>
              <a:t>)		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    O(</a:t>
            </a:r>
            <a:r>
              <a:rPr kumimoji="0" lang="en-US" altLang="en-US" sz="2000" i="1" dirty="0" err="1" smtClean="0">
                <a:latin typeface="Times New Roman" pitchFamily="18" charset="0"/>
              </a:rPr>
              <a:t>b</a:t>
            </a:r>
            <a:r>
              <a:rPr kumimoji="0" lang="en-US" altLang="en-US" sz="2000" i="1" baseline="30000" dirty="0" err="1" smtClean="0">
                <a:latin typeface="Times New Roman" pitchFamily="18" charset="0"/>
              </a:rPr>
              <a:t>n</a:t>
            </a:r>
            <a:r>
              <a:rPr kumimoji="0" lang="en-US" altLang="en-US" sz="2000" dirty="0">
                <a:latin typeface="Times New Roman" pitchFamily="18" charset="0"/>
              </a:rPr>
              <a:t>)		</a:t>
            </a:r>
          </a:p>
          <a:p>
            <a:pPr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    O(</a:t>
            </a:r>
            <a:r>
              <a:rPr kumimoji="0" lang="en-US" altLang="en-US" sz="2000" i="1" dirty="0" smtClean="0">
                <a:latin typeface="Times New Roman" pitchFamily="18" charset="0"/>
              </a:rPr>
              <a:t>n</a:t>
            </a:r>
            <a:r>
              <a:rPr kumimoji="0" lang="en-US" altLang="en-US" sz="2000" dirty="0">
                <a:latin typeface="Times New Roman" pitchFamily="18" charset="0"/>
              </a:rPr>
              <a:t>!)		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4047939" y="1791829"/>
            <a:ext cx="393670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3717747" y="2245854"/>
            <a:ext cx="44873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68757" y="2274429"/>
            <a:ext cx="1037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constant</a:t>
            </a:r>
            <a:endParaRPr lang="en-US" alt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98389" y="2688766"/>
            <a:ext cx="13628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kumimoji="0" lang="en-US" altLang="en-US" sz="2000" dirty="0">
                <a:solidFill>
                  <a:srgbClr val="009999"/>
                </a:solidFill>
                <a:latin typeface="Times New Roman" pitchFamily="18" charset="0"/>
              </a:rPr>
              <a:t>logarithmic</a:t>
            </a:r>
            <a:endParaRPr lang="en-US" altLang="en-US" sz="24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17439" y="3180891"/>
            <a:ext cx="766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linear</a:t>
            </a:r>
            <a:endParaRPr lang="en-US" altLang="en-US" sz="24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61889" y="3580941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kumimoji="0" lang="en-US" altLang="en-US" sz="2000" i="1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 log </a:t>
            </a:r>
            <a:r>
              <a:rPr kumimoji="0" lang="en-US" altLang="en-US" sz="2000" i="1">
                <a:solidFill>
                  <a:srgbClr val="009999"/>
                </a:solidFill>
                <a:latin typeface="Times New Roman" pitchFamily="18" charset="0"/>
              </a:rPr>
              <a:t>n</a:t>
            </a:r>
            <a:endParaRPr lang="en-US" altLang="en-US" sz="24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08972" y="4003216"/>
            <a:ext cx="113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quadratic</a:t>
            </a:r>
            <a:endParaRPr lang="en-US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40723" y="4476291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cubic</a:t>
            </a:r>
            <a:endParaRPr lang="en-US" altLang="en-US" sz="24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68238" y="4896979"/>
            <a:ext cx="1911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polynomial </a:t>
            </a:r>
            <a:r>
              <a:rPr kumimoji="0" lang="en-US" altLang="en-US" sz="2000" i="1">
                <a:solidFill>
                  <a:srgbClr val="009999"/>
                </a:solidFill>
                <a:latin typeface="Times New Roman" pitchFamily="18" charset="0"/>
              </a:rPr>
              <a:t>r</a:t>
            </a: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 0</a:t>
            </a:r>
            <a:endParaRPr lang="en-US" altLang="en-US" sz="240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68240" y="5379579"/>
            <a:ext cx="1972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exponential </a:t>
            </a:r>
            <a:r>
              <a:rPr kumimoji="0" lang="en-US" altLang="en-US" sz="2000" i="1">
                <a:solidFill>
                  <a:srgbClr val="009999"/>
                </a:solidFill>
                <a:latin typeface="Times New Roman" pitchFamily="18" charset="0"/>
              </a:rPr>
              <a:t>b</a:t>
            </a: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 &gt; 1</a:t>
            </a:r>
            <a:endParaRPr lang="en-US" altLang="en-US" sz="24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74590" y="5808205"/>
            <a:ext cx="10358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kumimoji="0" lang="en-US" altLang="en-US" sz="2000">
                <a:solidFill>
                  <a:srgbClr val="009999"/>
                </a:solidFill>
                <a:latin typeface="Times New Roman" pitchFamily="18" charset="0"/>
              </a:rPr>
              <a:t>factorial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25714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7" grpId="0" animBg="1"/>
      <p:bldP spid="44038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48940-B359-4783-A0E3-F8F0FE57D4CF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32364" y="1311720"/>
            <a:ext cx="10005786" cy="4607388"/>
          </a:xfrm>
          <a:noFill/>
        </p:spPr>
        <p:txBody>
          <a:bodyPr>
            <a:normAutofit/>
          </a:bodyPr>
          <a:lstStyle/>
          <a:p>
            <a:pPr marL="0" indent="0" defTabSz="1389063"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2400" b="1" dirty="0" smtClean="0"/>
              <a:t>TABLE. </a:t>
            </a:r>
            <a:r>
              <a:rPr lang="en-US" altLang="en-US" sz="2400" dirty="0" smtClean="0"/>
              <a:t>Number of Transitions of Machine with 	Time Complexity </a:t>
            </a:r>
            <a:r>
              <a:rPr lang="en-US" altLang="en-US" sz="2400" i="1" dirty="0" err="1" smtClean="0"/>
              <a:t>tc</a:t>
            </a:r>
            <a:r>
              <a:rPr lang="en-US" altLang="en-US" sz="2400" baseline="-25000" dirty="0" err="1" smtClean="0"/>
              <a:t>M</a:t>
            </a:r>
            <a:r>
              <a:rPr lang="en-US" altLang="en-US" sz="2400" dirty="0" smtClean="0"/>
              <a:t> 		with Input of Length </a:t>
            </a:r>
            <a:r>
              <a:rPr lang="en-US" altLang="en-US" sz="2400" i="1" dirty="0" smtClean="0"/>
              <a:t>n</a:t>
            </a:r>
            <a:r>
              <a:rPr lang="en-US" altLang="en-US" sz="1600" dirty="0" smtClean="0"/>
              <a:t>		 </a:t>
            </a:r>
            <a:endParaRPr lang="en-US" altLang="en-US" sz="1600" baseline="-25000" dirty="0" smtClean="0"/>
          </a:p>
          <a:p>
            <a:pPr marL="0" indent="0" defTabSz="1389063"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1600" dirty="0" smtClean="0"/>
              <a:t>	</a:t>
            </a:r>
            <a:r>
              <a:rPr lang="en-US" altLang="en-US" sz="1600" i="1" dirty="0" smtClean="0"/>
              <a:t>n</a:t>
            </a:r>
            <a:r>
              <a:rPr lang="en-US" altLang="en-US" sz="1600" dirty="0" smtClean="0"/>
              <a:t>             log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(</a:t>
            </a:r>
            <a:r>
              <a:rPr lang="en-US" altLang="en-US" sz="1600" i="1" dirty="0" smtClean="0"/>
              <a:t>n</a:t>
            </a:r>
            <a:r>
              <a:rPr lang="en-US" altLang="en-US" sz="1600" dirty="0" smtClean="0"/>
              <a:t>)	</a:t>
            </a:r>
            <a:r>
              <a:rPr lang="en-US" altLang="en-US" sz="1600" i="1" dirty="0" smtClean="0"/>
              <a:t>n</a:t>
            </a:r>
            <a:r>
              <a:rPr lang="en-US" altLang="en-US" sz="1600" dirty="0" smtClean="0"/>
              <a:t>	 </a:t>
            </a:r>
            <a:r>
              <a:rPr lang="en-US" altLang="en-US" sz="1600" i="1" dirty="0" smtClean="0"/>
              <a:t>n</a:t>
            </a:r>
            <a:r>
              <a:rPr lang="en-US" altLang="en-US" sz="1600" baseline="30000" dirty="0" smtClean="0"/>
              <a:t>2	 </a:t>
            </a:r>
            <a:r>
              <a:rPr lang="en-US" altLang="en-US" sz="1600" i="1" dirty="0" smtClean="0"/>
              <a:t>n</a:t>
            </a:r>
            <a:r>
              <a:rPr lang="en-US" altLang="en-US" sz="1600" baseline="30000" dirty="0" smtClean="0"/>
              <a:t>3	 </a:t>
            </a:r>
            <a:r>
              <a:rPr lang="en-US" altLang="en-US" sz="1600" dirty="0" smtClean="0"/>
              <a:t>2</a:t>
            </a:r>
            <a:r>
              <a:rPr lang="en-US" altLang="en-US" sz="1600" i="1" baseline="30000" dirty="0" smtClean="0"/>
              <a:t>n</a:t>
            </a:r>
            <a:r>
              <a:rPr lang="en-US" altLang="en-US" sz="1600" dirty="0" smtClean="0"/>
              <a:t>	</a:t>
            </a:r>
            <a:r>
              <a:rPr lang="en-US" altLang="en-US" sz="1600" i="1" dirty="0" smtClean="0"/>
              <a:t>n</a:t>
            </a:r>
            <a:r>
              <a:rPr lang="en-US" altLang="en-US" sz="1600" dirty="0" smtClean="0"/>
              <a:t>!</a:t>
            </a:r>
          </a:p>
          <a:p>
            <a:pPr marL="0" indent="0" defTabSz="1389063">
              <a:spcBef>
                <a:spcPct val="45000"/>
              </a:spcBef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1600" dirty="0" smtClean="0"/>
              <a:t>5	2	5	25	125	32	120</a:t>
            </a:r>
          </a:p>
          <a:p>
            <a:pPr marL="0" indent="0" defTabSz="1389063">
              <a:spcBef>
                <a:spcPct val="45000"/>
              </a:spcBef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1600" dirty="0" smtClean="0"/>
              <a:t>10	3	10	100	1,000	1,024	3,628,800</a:t>
            </a:r>
          </a:p>
          <a:p>
            <a:pPr marL="0" indent="0" defTabSz="1389063">
              <a:spcBef>
                <a:spcPct val="45000"/>
              </a:spcBef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1600" dirty="0" smtClean="0"/>
              <a:t>20	4	20	400	8,000	1048576	2.4</a:t>
            </a:r>
            <a:r>
              <a:rPr lang="en-US" altLang="en-US" sz="1600" dirty="0" smtClean="0">
                <a:latin typeface="Symbol" pitchFamily="18" charset="2"/>
              </a:rPr>
              <a:t>´10</a:t>
            </a:r>
            <a:r>
              <a:rPr lang="en-US" altLang="en-US" sz="1600" baseline="30000" dirty="0" smtClean="0">
                <a:latin typeface="Symbol" pitchFamily="18" charset="2"/>
              </a:rPr>
              <a:t>18</a:t>
            </a:r>
            <a:endParaRPr lang="en-US" altLang="en-US" sz="1600" dirty="0" smtClean="0"/>
          </a:p>
          <a:p>
            <a:pPr marL="0" indent="0" defTabSz="1389063">
              <a:spcBef>
                <a:spcPct val="45000"/>
              </a:spcBef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1600" dirty="0" smtClean="0"/>
              <a:t>30	4	30	900	27,000	1.0</a:t>
            </a:r>
            <a:r>
              <a:rPr lang="en-US" altLang="en-US" sz="1600" dirty="0" smtClean="0">
                <a:latin typeface="Symbol" pitchFamily="18" charset="2"/>
              </a:rPr>
              <a:t>´10</a:t>
            </a:r>
            <a:r>
              <a:rPr lang="en-US" altLang="en-US" sz="1600" baseline="30000" dirty="0" smtClean="0">
                <a:latin typeface="Symbol" pitchFamily="18" charset="2"/>
              </a:rPr>
              <a:t>9</a:t>
            </a:r>
            <a:r>
              <a:rPr lang="en-US" altLang="en-US" sz="1600" dirty="0" smtClean="0"/>
              <a:t>	2.6</a:t>
            </a:r>
            <a:r>
              <a:rPr lang="en-US" altLang="en-US" sz="1600" dirty="0" smtClean="0">
                <a:latin typeface="Symbol" pitchFamily="18" charset="2"/>
              </a:rPr>
              <a:t>´10</a:t>
            </a:r>
            <a:r>
              <a:rPr lang="en-US" altLang="en-US" sz="1600" baseline="30000" dirty="0" smtClean="0">
                <a:latin typeface="Symbol" pitchFamily="18" charset="2"/>
              </a:rPr>
              <a:t>32</a:t>
            </a:r>
            <a:endParaRPr lang="en-US" altLang="en-US" sz="1600" dirty="0" smtClean="0"/>
          </a:p>
          <a:p>
            <a:pPr marL="0" indent="0" defTabSz="1389063">
              <a:spcBef>
                <a:spcPct val="45000"/>
              </a:spcBef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1600" dirty="0" smtClean="0"/>
              <a:t>40	5	40	1,600	64,000	1.1</a:t>
            </a:r>
            <a:r>
              <a:rPr lang="en-US" altLang="en-US" sz="1600" dirty="0" smtClean="0">
                <a:latin typeface="Symbol" pitchFamily="18" charset="2"/>
              </a:rPr>
              <a:t>´10</a:t>
            </a:r>
            <a:r>
              <a:rPr lang="en-US" altLang="en-US" sz="1600" baseline="30000" dirty="0" smtClean="0">
                <a:latin typeface="Symbol" pitchFamily="18" charset="2"/>
              </a:rPr>
              <a:t>12</a:t>
            </a:r>
            <a:r>
              <a:rPr lang="en-US" altLang="en-US" sz="1600" dirty="0" smtClean="0"/>
              <a:t> 	8.1</a:t>
            </a:r>
            <a:r>
              <a:rPr lang="en-US" altLang="en-US" sz="1600" dirty="0" smtClean="0">
                <a:latin typeface="Symbol" pitchFamily="18" charset="2"/>
              </a:rPr>
              <a:t>´10</a:t>
            </a:r>
            <a:r>
              <a:rPr lang="en-US" altLang="en-US" sz="1600" baseline="30000" dirty="0" smtClean="0">
                <a:latin typeface="Symbol" pitchFamily="18" charset="2"/>
              </a:rPr>
              <a:t>47</a:t>
            </a:r>
            <a:endParaRPr lang="en-US" altLang="en-US" sz="1600" dirty="0" smtClean="0"/>
          </a:p>
          <a:p>
            <a:pPr marL="0" indent="0" defTabSz="1389063">
              <a:spcBef>
                <a:spcPct val="45000"/>
              </a:spcBef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1600" dirty="0" smtClean="0"/>
              <a:t>50	5	50	2,500	125,000	1.1</a:t>
            </a:r>
            <a:r>
              <a:rPr lang="en-US" altLang="en-US" sz="1600" dirty="0" smtClean="0">
                <a:latin typeface="Symbol" pitchFamily="18" charset="2"/>
              </a:rPr>
              <a:t>´10</a:t>
            </a:r>
            <a:r>
              <a:rPr lang="en-US" altLang="en-US" sz="1600" baseline="30000" dirty="0" smtClean="0">
                <a:latin typeface="Symbol" pitchFamily="18" charset="2"/>
              </a:rPr>
              <a:t>15</a:t>
            </a:r>
            <a:r>
              <a:rPr lang="en-US" altLang="en-US" sz="1600" dirty="0" smtClean="0"/>
              <a:t>	3.0</a:t>
            </a:r>
            <a:r>
              <a:rPr lang="en-US" altLang="en-US" sz="1600" dirty="0" smtClean="0">
                <a:latin typeface="Symbol" pitchFamily="18" charset="2"/>
              </a:rPr>
              <a:t>´10</a:t>
            </a:r>
            <a:r>
              <a:rPr lang="en-US" altLang="en-US" sz="1600" baseline="30000" dirty="0" smtClean="0">
                <a:latin typeface="Symbol" pitchFamily="18" charset="2"/>
              </a:rPr>
              <a:t>64</a:t>
            </a:r>
            <a:endParaRPr lang="en-US" altLang="en-US" sz="1600" dirty="0" smtClean="0"/>
          </a:p>
          <a:p>
            <a:pPr marL="0" indent="0" defTabSz="1389063">
              <a:spcBef>
                <a:spcPct val="45000"/>
              </a:spcBef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1600" dirty="0" smtClean="0"/>
              <a:t>100	6	100	10,000	1,000,000	1.2</a:t>
            </a:r>
            <a:r>
              <a:rPr lang="en-US" altLang="en-US" sz="1600" dirty="0" smtClean="0">
                <a:latin typeface="Symbol" pitchFamily="18" charset="2"/>
              </a:rPr>
              <a:t>´10</a:t>
            </a:r>
            <a:r>
              <a:rPr lang="en-US" altLang="en-US" sz="1600" baseline="30000" dirty="0" smtClean="0">
                <a:latin typeface="Symbol" pitchFamily="18" charset="2"/>
              </a:rPr>
              <a:t>30</a:t>
            </a:r>
            <a:r>
              <a:rPr lang="en-US" altLang="en-US" sz="1600" dirty="0" smtClean="0"/>
              <a:t> 	&gt; </a:t>
            </a:r>
            <a:r>
              <a:rPr lang="en-US" altLang="en-US" sz="1600" dirty="0" smtClean="0">
                <a:latin typeface="Symbol" pitchFamily="18" charset="2"/>
              </a:rPr>
              <a:t>10</a:t>
            </a:r>
            <a:r>
              <a:rPr lang="en-US" altLang="en-US" sz="1600" baseline="30000" dirty="0" smtClean="0">
                <a:latin typeface="Symbol" pitchFamily="18" charset="2"/>
              </a:rPr>
              <a:t>157</a:t>
            </a:r>
            <a:endParaRPr lang="en-US" altLang="en-US" sz="1600" dirty="0" smtClean="0"/>
          </a:p>
          <a:p>
            <a:pPr marL="0" indent="0" defTabSz="1389063">
              <a:spcBef>
                <a:spcPct val="45000"/>
              </a:spcBef>
              <a:spcAft>
                <a:spcPct val="15000"/>
              </a:spcAft>
              <a:buFont typeface="Monotype Sorts" pitchFamily="2" charset="2"/>
              <a:buNone/>
              <a:tabLst>
                <a:tab pos="1203325" algn="r"/>
                <a:tab pos="2168525" algn="r"/>
                <a:tab pos="3371850" algn="r"/>
                <a:tab pos="4575175" algn="r"/>
                <a:tab pos="5940425" algn="r"/>
                <a:tab pos="7143750" algn="r"/>
              </a:tabLst>
            </a:pPr>
            <a:r>
              <a:rPr lang="en-US" altLang="en-US" sz="1600" dirty="0" smtClean="0"/>
              <a:t>200	7	200	40,000	8,000,000	1.6</a:t>
            </a:r>
            <a:r>
              <a:rPr lang="en-US" altLang="en-US" sz="1600" dirty="0" smtClean="0">
                <a:latin typeface="Symbol" pitchFamily="18" charset="2"/>
              </a:rPr>
              <a:t>´10</a:t>
            </a:r>
            <a:r>
              <a:rPr lang="en-US" altLang="en-US" sz="1600" baseline="30000" dirty="0" smtClean="0">
                <a:latin typeface="Symbol" pitchFamily="18" charset="2"/>
              </a:rPr>
              <a:t>60</a:t>
            </a:r>
            <a:r>
              <a:rPr lang="en-US" altLang="en-US" sz="1600" dirty="0" smtClean="0"/>
              <a:t>	&gt; </a:t>
            </a:r>
            <a:r>
              <a:rPr lang="en-US" altLang="en-US" sz="1600" dirty="0" smtClean="0">
                <a:latin typeface="Symbol" pitchFamily="18" charset="2"/>
              </a:rPr>
              <a:t>10</a:t>
            </a:r>
            <a:r>
              <a:rPr lang="en-US" altLang="en-US" sz="1600" baseline="30000" dirty="0" smtClean="0">
                <a:latin typeface="Symbol" pitchFamily="18" charset="2"/>
              </a:rPr>
              <a:t>374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522169" y="2554061"/>
            <a:ext cx="72789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title"/>
          </p:nvPr>
        </p:nvSpPr>
        <p:spPr>
          <a:xfrm>
            <a:off x="3702634" y="387576"/>
            <a:ext cx="4665736" cy="722765"/>
          </a:xfrm>
          <a:noFill/>
        </p:spPr>
        <p:txBody>
          <a:bodyPr>
            <a:normAutofit/>
          </a:bodyPr>
          <a:lstStyle/>
          <a:p>
            <a:r>
              <a:rPr lang="en-US" altLang="en-US" sz="4400" dirty="0" smtClean="0"/>
              <a:t>Rates of Growth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544545" y="2238149"/>
            <a:ext cx="725655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3" grpId="0"/>
      <p:bldP spid="45066" grpId="0" animBg="1"/>
      <p:bldP spid="4506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31" y="528297"/>
            <a:ext cx="3937907" cy="1080070"/>
          </a:xfrm>
        </p:spPr>
        <p:txBody>
          <a:bodyPr/>
          <a:lstStyle/>
          <a:p>
            <a:r>
              <a:rPr lang="en-US" sz="4400" dirty="0" smtClean="0"/>
              <a:t>Take Away…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54876" y="2302769"/>
            <a:ext cx="7216346" cy="1886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language </a:t>
            </a:r>
            <a:r>
              <a:rPr lang="en-US" sz="2400" i="1" dirty="0"/>
              <a:t>L</a:t>
            </a:r>
            <a:r>
              <a:rPr lang="en-US" sz="2400" dirty="0"/>
              <a:t> can be solved </a:t>
            </a:r>
            <a:r>
              <a:rPr lang="en-US" sz="2400" b="1" dirty="0"/>
              <a:t>efficiently</a:t>
            </a:r>
          </a:p>
          <a:p>
            <a:pPr algn="ctr"/>
            <a:r>
              <a:rPr lang="en-US" sz="2400" dirty="0"/>
              <a:t>if there is a </a:t>
            </a:r>
            <a:r>
              <a:rPr lang="en-US" sz="2400" dirty="0" smtClean="0"/>
              <a:t>TM </a:t>
            </a:r>
            <a:r>
              <a:rPr lang="en-US" sz="2400" dirty="0"/>
              <a:t>that decides it in </a:t>
            </a:r>
          </a:p>
          <a:p>
            <a:pPr algn="ctr"/>
            <a:r>
              <a:rPr lang="en-US" sz="2400" b="1" dirty="0"/>
              <a:t>polynomial time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535" y="373175"/>
            <a:ext cx="3260271" cy="94944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Class </a:t>
            </a:r>
            <a:r>
              <a:rPr lang="en-US" sz="4400" i="1" dirty="0" smtClean="0"/>
              <a:t>P</a:t>
            </a:r>
            <a:endParaRPr lang="en-US" sz="4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101239" y="1429712"/>
                <a:ext cx="7982465" cy="14828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i="1" dirty="0" smtClean="0"/>
                  <a:t>P</a:t>
                </a:r>
                <a:r>
                  <a:rPr lang="en-US" sz="2400" dirty="0" smtClean="0"/>
                  <a:t> is the class of languages that are decidable in polynomial time on a </a:t>
                </a:r>
                <a:r>
                  <a:rPr lang="en-US" sz="2400" i="1" dirty="0" smtClean="0"/>
                  <a:t>deterministic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single-tape</a:t>
                </a:r>
                <a:r>
                  <a:rPr lang="en-US" sz="2400" dirty="0" smtClean="0"/>
                  <a:t> TM.</a:t>
                </a:r>
              </a:p>
              <a:p>
                <a:pPr algn="ctr"/>
                <a:r>
                  <a:rPr lang="en-US" sz="2400" i="1" dirty="0" smtClean="0"/>
                  <a:t>P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/>
                          </a:rPr>
                          <m:t>𝑇𝐼𝑀𝐸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39" y="1429712"/>
                <a:ext cx="7982465" cy="1482811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372189" y="3432048"/>
            <a:ext cx="3373395" cy="158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 corresponds to the class of problems that are </a:t>
            </a:r>
            <a:r>
              <a:rPr lang="en-US" sz="2000" b="1" dirty="0" smtClean="0">
                <a:solidFill>
                  <a:schemeClr val="tx1"/>
                </a:solidFill>
              </a:rPr>
              <a:t>realistically solvable </a:t>
            </a:r>
            <a:r>
              <a:rPr lang="en-US" sz="2000" dirty="0" smtClean="0">
                <a:solidFill>
                  <a:schemeClr val="tx1"/>
                </a:solidFill>
              </a:rPr>
              <a:t>on a computer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66212" y="3440243"/>
            <a:ext cx="3976007" cy="158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chemeClr val="tx1"/>
                </a:solidFill>
              </a:rPr>
              <a:t>Example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aseline="30000" dirty="0">
                <a:solidFill>
                  <a:schemeClr val="tx1"/>
                </a:solidFill>
              </a:rPr>
              <a:t>Is there a path from </a:t>
            </a:r>
            <a:r>
              <a:rPr lang="en-US" sz="2400" baseline="30000" dirty="0" err="1">
                <a:solidFill>
                  <a:schemeClr val="tx1"/>
                </a:solidFill>
              </a:rPr>
              <a:t>node</a:t>
            </a:r>
            <a:r>
              <a:rPr lang="en-US" sz="2400" i="1" baseline="-25000" dirty="0" err="1">
                <a:solidFill>
                  <a:schemeClr val="tx1"/>
                </a:solidFill>
              </a:rPr>
              <a:t>A</a:t>
            </a:r>
            <a:r>
              <a:rPr lang="en-US" sz="2400" baseline="30000" dirty="0">
                <a:solidFill>
                  <a:schemeClr val="tx1"/>
                </a:solidFill>
              </a:rPr>
              <a:t> to </a:t>
            </a:r>
            <a:r>
              <a:rPr lang="en-US" sz="2400" baseline="30000" dirty="0" err="1">
                <a:solidFill>
                  <a:schemeClr val="tx1"/>
                </a:solidFill>
              </a:rPr>
              <a:t>node</a:t>
            </a:r>
            <a:r>
              <a:rPr lang="en-US" sz="2400" i="1" baseline="-25000" dirty="0" err="1">
                <a:solidFill>
                  <a:schemeClr val="tx1"/>
                </a:solidFill>
              </a:rPr>
              <a:t>B</a:t>
            </a:r>
            <a:r>
              <a:rPr lang="en-US" sz="2400" baseline="30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sz="2400" baseline="30000" dirty="0">
              <a:solidFill>
                <a:schemeClr val="tx1"/>
              </a:solidFill>
            </a:endParaRPr>
          </a:p>
          <a:p>
            <a:pPr algn="ctr"/>
            <a:r>
              <a:rPr lang="en-US" sz="2400" baseline="30000" dirty="0">
                <a:solidFill>
                  <a:schemeClr val="tx1"/>
                </a:solidFill>
              </a:rPr>
              <a:t>Search a substring on a given input </a:t>
            </a:r>
            <a:r>
              <a:rPr lang="en-US" sz="2400" baseline="30000" dirty="0" smtClean="0">
                <a:solidFill>
                  <a:schemeClr val="tx1"/>
                </a:solidFill>
              </a:rPr>
              <a:t>string?</a:t>
            </a:r>
            <a:endParaRPr lang="en-US" sz="2400" baseline="30000" dirty="0">
              <a:solidFill>
                <a:schemeClr val="tx1"/>
              </a:solidFill>
            </a:endParaRPr>
          </a:p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469880" y="6291344"/>
            <a:ext cx="1463040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295" y="503805"/>
            <a:ext cx="4239986" cy="10963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Proof - Directly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44" y="1850036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Output unary odd numbers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99158" y="3278745"/>
            <a:ext cx="30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tc</a:t>
            </a:r>
            <a:r>
              <a:rPr lang="en-US" sz="3200" i="1" baseline="-25000" dirty="0" err="1" smtClean="0"/>
              <a:t>M</a:t>
            </a:r>
            <a:r>
              <a:rPr lang="en-US" sz="3200" dirty="0" smtClean="0"/>
              <a:t>(</a:t>
            </a:r>
            <a:r>
              <a:rPr lang="en-US" sz="3200" i="1" dirty="0" smtClean="0"/>
              <a:t>n</a:t>
            </a:r>
            <a:r>
              <a:rPr lang="en-US" sz="3200" dirty="0" smtClean="0"/>
              <a:t>) = </a:t>
            </a:r>
            <a:r>
              <a:rPr lang="en-US" sz="3200" i="1" dirty="0" smtClean="0"/>
              <a:t>n</a:t>
            </a:r>
            <a:r>
              <a:rPr lang="en-US" sz="3200" dirty="0" smtClean="0"/>
              <a:t> + 2</a:t>
            </a:r>
            <a:endParaRPr lang="en-US" sz="3200" baseline="-25000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4" r="-12644"/>
          <a:stretch/>
        </p:blipFill>
        <p:spPr bwMode="auto">
          <a:xfrm>
            <a:off x="2417936" y="2835676"/>
            <a:ext cx="3364992" cy="18124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000" y="332362"/>
            <a:ext cx="9203871" cy="9576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to Prove Languages are in </a:t>
            </a:r>
            <a:r>
              <a:rPr lang="en-US" sz="4400" i="1" dirty="0" smtClean="0"/>
              <a:t>P</a:t>
            </a:r>
            <a:endParaRPr lang="en-US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87" y="1485902"/>
            <a:ext cx="10224407" cy="422093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Directly </a:t>
            </a:r>
            <a:r>
              <a:rPr lang="en-US" sz="2200" dirty="0"/>
              <a:t>prove the language </a:t>
            </a:r>
            <a:r>
              <a:rPr lang="en-US" sz="2400" i="1" dirty="0"/>
              <a:t>L </a:t>
            </a:r>
            <a:r>
              <a:rPr lang="en-US" sz="2200" dirty="0" smtClean="0"/>
              <a:t>is </a:t>
            </a:r>
            <a:r>
              <a:rPr lang="en-US" sz="2200" dirty="0"/>
              <a:t>in </a:t>
            </a:r>
            <a:r>
              <a:rPr lang="en-US" sz="2200" i="1" dirty="0" smtClean="0"/>
              <a:t>P</a:t>
            </a:r>
            <a:endParaRPr lang="en-US" sz="2200" i="1" dirty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Build </a:t>
            </a:r>
            <a:r>
              <a:rPr lang="en-US" sz="1800" dirty="0"/>
              <a:t>a decider for the language </a:t>
            </a:r>
            <a:r>
              <a:rPr lang="en-US" sz="1800" i="1" dirty="0" smtClean="0"/>
              <a:t>L</a:t>
            </a:r>
            <a:endParaRPr lang="en-US" sz="1800" i="1" dirty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Prove </a:t>
            </a:r>
            <a:r>
              <a:rPr lang="en-US" sz="1800" dirty="0"/>
              <a:t>that the decider runs in time O(</a:t>
            </a:r>
            <a:r>
              <a:rPr lang="en-US" sz="1800" i="1" dirty="0" err="1"/>
              <a:t>n</a:t>
            </a:r>
            <a:r>
              <a:rPr lang="en-US" sz="1800" i="1" baseline="30000" dirty="0" err="1"/>
              <a:t>k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spcBef>
                <a:spcPts val="2400"/>
              </a:spcBef>
            </a:pPr>
            <a:r>
              <a:rPr lang="en-US" sz="2200" dirty="0" smtClean="0"/>
              <a:t>Use </a:t>
            </a:r>
            <a:r>
              <a:rPr lang="en-US" sz="2200" dirty="0"/>
              <a:t>closure </a:t>
            </a:r>
            <a:r>
              <a:rPr lang="en-US" sz="2200" dirty="0" smtClean="0"/>
              <a:t>properties</a:t>
            </a:r>
            <a:endParaRPr lang="en-US" sz="2200" dirty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Prove </a:t>
            </a:r>
            <a:r>
              <a:rPr lang="en-US" sz="1800" dirty="0"/>
              <a:t>that the language </a:t>
            </a:r>
            <a:r>
              <a:rPr lang="en-US" sz="1800" i="1" dirty="0" smtClean="0"/>
              <a:t>L </a:t>
            </a:r>
            <a:r>
              <a:rPr lang="en-US" sz="1800" dirty="0" smtClean="0"/>
              <a:t>can </a:t>
            </a:r>
            <a:r>
              <a:rPr lang="en-US" sz="1800" dirty="0"/>
              <a:t>be formed </a:t>
            </a:r>
            <a:r>
              <a:rPr lang="en-US" sz="1800" dirty="0" smtClean="0"/>
              <a:t>by appropriate </a:t>
            </a:r>
            <a:r>
              <a:rPr lang="en-US" sz="1800" dirty="0"/>
              <a:t>transformations of </a:t>
            </a:r>
            <a:r>
              <a:rPr lang="en-US" sz="1800" dirty="0" smtClean="0"/>
              <a:t>other	languages in </a:t>
            </a:r>
            <a:r>
              <a:rPr lang="en-US" sz="1800" i="1" dirty="0" smtClean="0"/>
              <a:t>P</a:t>
            </a:r>
            <a:endParaRPr lang="en-US" sz="1800" i="1" dirty="0"/>
          </a:p>
          <a:p>
            <a:pPr>
              <a:spcBef>
                <a:spcPts val="2400"/>
              </a:spcBef>
            </a:pPr>
            <a:r>
              <a:rPr lang="en-US" sz="2200" dirty="0" smtClean="0"/>
              <a:t>Reduce </a:t>
            </a:r>
            <a:r>
              <a:rPr lang="en-US" sz="2200" dirty="0"/>
              <a:t>the language </a:t>
            </a:r>
            <a:r>
              <a:rPr lang="en-US" sz="2000" i="1" dirty="0"/>
              <a:t>L </a:t>
            </a:r>
            <a:r>
              <a:rPr lang="en-US" sz="2200" dirty="0" smtClean="0"/>
              <a:t>to </a:t>
            </a:r>
            <a:r>
              <a:rPr lang="en-US" sz="2200" dirty="0"/>
              <a:t>a language in </a:t>
            </a:r>
            <a:r>
              <a:rPr lang="en-US" sz="2200" i="1" dirty="0" smtClean="0"/>
              <a:t>P</a:t>
            </a:r>
            <a:endParaRPr lang="en-US" sz="2200" i="1" dirty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Show </a:t>
            </a:r>
            <a:r>
              <a:rPr lang="en-US" sz="1800" dirty="0"/>
              <a:t>how a polynomial-time decider for some </a:t>
            </a:r>
            <a:r>
              <a:rPr lang="en-US" sz="1800" dirty="0" smtClean="0"/>
              <a:t>language </a:t>
            </a:r>
            <a:r>
              <a:rPr lang="en-US" sz="1800" i="1" dirty="0"/>
              <a:t>L</a:t>
            </a:r>
            <a:r>
              <a:rPr lang="en-US" sz="1800" dirty="0"/>
              <a:t>' can be used to decide </a:t>
            </a:r>
            <a:r>
              <a:rPr lang="en-US" sz="1800" i="1" dirty="0" smtClean="0"/>
              <a:t>L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703" y="332359"/>
            <a:ext cx="4239986" cy="83514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Proof - Closure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964" y="1200648"/>
            <a:ext cx="10058400" cy="3048519"/>
          </a:xfrm>
        </p:spPr>
        <p:txBody>
          <a:bodyPr>
            <a:normAutofit/>
          </a:bodyPr>
          <a:lstStyle/>
          <a:p>
            <a:r>
              <a:rPr lang="en-US" sz="2200" u="sng" dirty="0" smtClean="0"/>
              <a:t>Union</a:t>
            </a:r>
            <a:r>
              <a:rPr lang="en-US" sz="2200" dirty="0" smtClean="0"/>
              <a:t> Operation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1950034" y="1784257"/>
            <a:ext cx="6063047" cy="228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2261" y="1932693"/>
            <a:ext cx="1614617" cy="8402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</a:t>
            </a:r>
          </a:p>
          <a:p>
            <a:pPr algn="ctr"/>
            <a:r>
              <a:rPr lang="en-US" i="1" dirty="0" err="1"/>
              <a:t>f</a:t>
            </a:r>
            <a:r>
              <a:rPr lang="en-US" i="1" baseline="-25000" dirty="0" err="1"/>
              <a:t>A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 smtClean="0"/>
              <a:t>) = 2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95009" y="2952253"/>
            <a:ext cx="1614617" cy="8402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</a:t>
            </a:r>
          </a:p>
          <a:p>
            <a:pPr algn="ctr"/>
            <a:r>
              <a:rPr lang="en-US" dirty="0" err="1" smtClean="0"/>
              <a:t>f</a:t>
            </a:r>
            <a:r>
              <a:rPr lang="en-US" i="1" baseline="-25000" dirty="0" err="1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r>
              <a:rPr lang="en-US" dirty="0" smtClean="0"/>
              <a:t>+15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4252" y="3595652"/>
            <a:ext cx="6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endParaRPr lang="en-US" i="1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1005635" y="2349490"/>
            <a:ext cx="2446626" cy="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066878" y="2525589"/>
            <a:ext cx="628131" cy="84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5066878" y="2352823"/>
            <a:ext cx="3180133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38163" y="2072881"/>
            <a:ext cx="344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</a:t>
            </a:r>
            <a:r>
              <a:rPr lang="en-US" b="1" i="1" baseline="-25000" dirty="0" err="1" smtClean="0"/>
              <a:t>C</a:t>
            </a:r>
            <a:r>
              <a:rPr lang="en-US" b="1" dirty="0" smtClean="0"/>
              <a:t>(</a:t>
            </a:r>
            <a:r>
              <a:rPr lang="en-US" b="1" i="1" dirty="0" smtClean="0"/>
              <a:t>n</a:t>
            </a:r>
            <a:r>
              <a:rPr lang="en-US" b="1" dirty="0" smtClean="0"/>
              <a:t>) </a:t>
            </a:r>
            <a:r>
              <a:rPr lang="en-US" dirty="0" smtClean="0"/>
              <a:t>= max (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), 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) </a:t>
            </a:r>
          </a:p>
          <a:p>
            <a:r>
              <a:rPr lang="en-US" dirty="0"/>
              <a:t> </a:t>
            </a:r>
            <a:r>
              <a:rPr lang="en-US" dirty="0" smtClean="0"/>
              <a:t>        = max (O(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), O(</a:t>
            </a:r>
            <a:r>
              <a:rPr lang="en-US" i="1" dirty="0" smtClean="0"/>
              <a:t>n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     = </a:t>
            </a:r>
            <a:r>
              <a:rPr lang="en-US" b="1" dirty="0" smtClean="0"/>
              <a:t>O(</a:t>
            </a:r>
            <a:r>
              <a:rPr lang="en-US" b="1" i="1" dirty="0" smtClean="0"/>
              <a:t>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309626" y="2363591"/>
            <a:ext cx="550616" cy="7226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0731" y="4368175"/>
            <a:ext cx="1075603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Let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A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and</a:t>
            </a:r>
            <a:r>
              <a:rPr lang="en-US" altLang="en-US" sz="2000" baseline="-25000" dirty="0" smtClean="0"/>
              <a:t>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B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be any two arbitrary TMs such that their complexity is polynomial.</a:t>
            </a:r>
          </a:p>
          <a:p>
            <a:r>
              <a:rPr lang="en-US" altLang="en-US" sz="2000" dirty="0" smtClean="0"/>
              <a:t>Let 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A</a:t>
            </a:r>
            <a:r>
              <a:rPr lang="en-US" altLang="en-US" sz="2000" dirty="0" smtClean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</a:t>
            </a:r>
            <a:r>
              <a:rPr lang="en-US" altLang="en-US" sz="2000" dirty="0"/>
              <a:t>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B</a:t>
            </a:r>
            <a:r>
              <a:rPr lang="en-US" altLang="en-US" sz="2000" dirty="0" smtClean="0"/>
              <a:t>. 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2000" dirty="0" smtClean="0">
                <a:sym typeface="Symbol" panose="05050102010706020507" pitchFamily="18" charset="2"/>
              </a:rPr>
              <a:t>Given a string of length </a:t>
            </a:r>
            <a:r>
              <a:rPr lang="en-US" altLang="en-US" sz="2000" i="1" dirty="0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, test </a:t>
            </a:r>
            <a:r>
              <a:rPr lang="en-US" altLang="en-US" sz="2000" dirty="0">
                <a:sym typeface="Symbol" panose="05050102010706020507" pitchFamily="18" charset="2"/>
              </a:rPr>
              <a:t>for membership in one language and then, if </a:t>
            </a:r>
            <a:r>
              <a:rPr lang="en-US" altLang="en-US" sz="2000" dirty="0" smtClean="0">
                <a:sym typeface="Symbol" panose="05050102010706020507" pitchFamily="18" charset="2"/>
              </a:rPr>
              <a:t>the 	  	      input is not </a:t>
            </a:r>
            <a:r>
              <a:rPr lang="en-US" altLang="en-US" sz="2000" dirty="0">
                <a:sym typeface="Symbol" panose="05050102010706020507" pitchFamily="18" charset="2"/>
              </a:rPr>
              <a:t>in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A</a:t>
            </a:r>
            <a:r>
              <a:rPr lang="en-US" altLang="en-US" sz="2000" dirty="0" smtClean="0">
                <a:sym typeface="Symbol" panose="05050102010706020507" pitchFamily="18" charset="2"/>
              </a:rPr>
              <a:t>, </a:t>
            </a:r>
            <a:r>
              <a:rPr lang="en-US" altLang="en-US" sz="2000" dirty="0">
                <a:sym typeface="Symbol" panose="05050102010706020507" pitchFamily="18" charset="2"/>
              </a:rPr>
              <a:t>test for membership in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B</a:t>
            </a:r>
            <a:r>
              <a:rPr lang="en-US" altLang="en-US" sz="2000" dirty="0" smtClean="0">
                <a:sym typeface="Symbol" panose="05050102010706020507" pitchFamily="18" charset="2"/>
              </a:rPr>
              <a:t>. </a:t>
            </a:r>
          </a:p>
          <a:p>
            <a:pPr>
              <a:spcBef>
                <a:spcPts val="1800"/>
              </a:spcBef>
            </a:pPr>
            <a:r>
              <a:rPr lang="en-US" altLang="en-US" sz="2000" i="1" dirty="0">
                <a:sym typeface="Symbol" panose="05050102010706020507" pitchFamily="18" charset="2"/>
              </a:rPr>
              <a:t>	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tc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M</a:t>
            </a:r>
            <a:r>
              <a:rPr lang="en-US" altLang="en-US" sz="2000" i="1" baseline="-48000" dirty="0" err="1">
                <a:sym typeface="Symbol" panose="05050102010706020507" pitchFamily="18" charset="2"/>
              </a:rPr>
              <a:t>C</a:t>
            </a:r>
            <a:r>
              <a:rPr lang="en-US" altLang="en-US" sz="2000" dirty="0" smtClean="0">
                <a:sym typeface="Symbol" panose="05050102010706020507" pitchFamily="18" charset="2"/>
              </a:rPr>
              <a:t>(</a:t>
            </a:r>
            <a:r>
              <a:rPr lang="en-US" altLang="en-US" sz="2000" i="1" dirty="0" smtClean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  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tc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M</a:t>
            </a:r>
            <a:r>
              <a:rPr lang="en-US" altLang="en-US" sz="2000" i="1" baseline="-48000" dirty="0" err="1" smtClean="0">
                <a:sym typeface="Symbol" panose="05050102010706020507" pitchFamily="18" charset="2"/>
              </a:rPr>
              <a:t>A</a:t>
            </a:r>
            <a:r>
              <a:rPr lang="en-US" altLang="en-US" sz="2000" dirty="0" smtClean="0">
                <a:sym typeface="Symbol" panose="05050102010706020507" pitchFamily="18" charset="2"/>
              </a:rPr>
              <a:t>(</a:t>
            </a:r>
            <a:r>
              <a:rPr lang="en-US" altLang="en-US" sz="2000" i="1" dirty="0" smtClean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 + 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tc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M</a:t>
            </a:r>
            <a:r>
              <a:rPr lang="en-US" altLang="en-US" sz="2000" i="1" baseline="-48000" dirty="0" err="1" smtClean="0">
                <a:sym typeface="Symbol" panose="05050102010706020507" pitchFamily="18" charset="2"/>
              </a:rPr>
              <a:t>B</a:t>
            </a:r>
            <a:r>
              <a:rPr lang="en-US" altLang="en-US" sz="2000" dirty="0" smtClean="0">
                <a:sym typeface="Symbol" panose="05050102010706020507" pitchFamily="18" charset="2"/>
              </a:rPr>
              <a:t>(</a:t>
            </a:r>
            <a:r>
              <a:rPr lang="en-US" altLang="en-US" sz="2000" i="1" dirty="0" smtClean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), and since both 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tc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M</a:t>
            </a:r>
            <a:r>
              <a:rPr lang="en-US" altLang="en-US" sz="2000" i="1" baseline="-48000" dirty="0" err="1" smtClean="0">
                <a:sym typeface="Symbol" panose="05050102010706020507" pitchFamily="18" charset="2"/>
              </a:rPr>
              <a:t>A</a:t>
            </a:r>
            <a:r>
              <a:rPr lang="en-US" altLang="en-US" sz="2000" dirty="0" smtClean="0">
                <a:sym typeface="Symbol" panose="05050102010706020507" pitchFamily="18" charset="2"/>
              </a:rPr>
              <a:t>(</a:t>
            </a:r>
            <a:r>
              <a:rPr lang="en-US" altLang="en-US" sz="2000" i="1" dirty="0" smtClean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 and 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tc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M</a:t>
            </a:r>
            <a:r>
              <a:rPr lang="en-US" altLang="en-US" sz="2000" i="1" baseline="-48000" dirty="0" err="1" smtClean="0">
                <a:sym typeface="Symbol" panose="05050102010706020507" pitchFamily="18" charset="2"/>
              </a:rPr>
              <a:t>B</a:t>
            </a:r>
            <a:r>
              <a:rPr lang="en-US" altLang="en-US" sz="2000" dirty="0" smtClean="0">
                <a:sym typeface="Symbol" panose="05050102010706020507" pitchFamily="18" charset="2"/>
              </a:rPr>
              <a:t>(</a:t>
            </a:r>
            <a:r>
              <a:rPr lang="en-US" altLang="en-US" sz="2000" i="1" dirty="0" smtClean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 in </a:t>
            </a:r>
            <a:r>
              <a:rPr lang="en-US" altLang="en-US" sz="2000" b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 err="1" smtClean="0">
                <a:sym typeface="Symbol" panose="05050102010706020507" pitchFamily="18" charset="2"/>
              </a:rPr>
              <a:t>tc</a:t>
            </a:r>
            <a:r>
              <a:rPr lang="en-US" altLang="en-US" sz="2000" i="1" baseline="-25000" dirty="0" err="1" smtClean="0">
                <a:sym typeface="Symbol" panose="05050102010706020507" pitchFamily="18" charset="2"/>
              </a:rPr>
              <a:t>M</a:t>
            </a:r>
            <a:r>
              <a:rPr lang="en-US" altLang="en-US" sz="2000" i="1" baseline="-48000" dirty="0" err="1" smtClean="0">
                <a:sym typeface="Symbol" panose="05050102010706020507" pitchFamily="18" charset="2"/>
              </a:rPr>
              <a:t>C</a:t>
            </a:r>
            <a:r>
              <a:rPr lang="en-US" altLang="en-US" sz="2000" dirty="0" smtClean="0">
                <a:sym typeface="Symbol" panose="05050102010706020507" pitchFamily="18" charset="2"/>
              </a:rPr>
              <a:t>(</a:t>
            </a:r>
            <a:r>
              <a:rPr lang="en-US" altLang="en-US" sz="2000" i="1" dirty="0" smtClean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 is in </a:t>
            </a:r>
            <a:r>
              <a:rPr lang="en-US" altLang="en-US" sz="2000" b="1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09626" y="3480745"/>
            <a:ext cx="8595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5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950" y="340524"/>
            <a:ext cx="5407479" cy="81880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Complexity Theory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79" y="1363437"/>
            <a:ext cx="10648951" cy="51435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</a:t>
            </a:r>
            <a:r>
              <a:rPr lang="en-US" sz="2200" b="1" dirty="0"/>
              <a:t>computability theory</a:t>
            </a:r>
            <a:r>
              <a:rPr lang="en-US" sz="2200" dirty="0"/>
              <a:t>, we </a:t>
            </a:r>
            <a:r>
              <a:rPr lang="en-US" sz="2200" dirty="0" smtClean="0"/>
              <a:t>asked </a:t>
            </a:r>
            <a:r>
              <a:rPr lang="en-US" sz="2200" dirty="0"/>
              <a:t>the </a:t>
            </a:r>
            <a:r>
              <a:rPr lang="en-US" sz="2200" dirty="0" smtClean="0"/>
              <a:t>question: Is it possible to </a:t>
            </a:r>
            <a:r>
              <a:rPr lang="en-US" sz="2200" i="1" dirty="0" smtClean="0"/>
              <a:t>solve</a:t>
            </a:r>
            <a:r>
              <a:rPr lang="en-US" sz="2200" dirty="0" smtClean="0"/>
              <a:t> a 	problem </a:t>
            </a:r>
            <a:r>
              <a:rPr lang="en-US" sz="2200" i="1" dirty="0" smtClean="0"/>
              <a:t>P</a:t>
            </a:r>
            <a:r>
              <a:rPr lang="en-US" sz="2200" dirty="0" smtClean="0"/>
              <a:t>?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To answer the question we explored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What is a computation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What is a problem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What does it mean to solve a problem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In </a:t>
            </a:r>
            <a:r>
              <a:rPr lang="en-US" sz="2200" b="1" dirty="0" smtClean="0"/>
              <a:t>complexity theory</a:t>
            </a:r>
            <a:r>
              <a:rPr lang="en-US" sz="2200" dirty="0" smtClean="0"/>
              <a:t>, we ask the question: Is it possible to solve </a:t>
            </a: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i="1" dirty="0" smtClean="0"/>
              <a:t>efficiently</a:t>
            </a:r>
            <a:r>
              <a:rPr lang="en-US" sz="2200" dirty="0" smtClean="0"/>
              <a:t>?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To answer that question we will clarify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What does complexity mean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What is an efficient solution to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673" y="405832"/>
            <a:ext cx="5562600" cy="998427"/>
          </a:xfrm>
        </p:spPr>
        <p:txBody>
          <a:bodyPr/>
          <a:lstStyle/>
          <a:p>
            <a:r>
              <a:rPr lang="en-US" dirty="0" smtClean="0"/>
              <a:t>Proof - Reduction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64626" y="1622322"/>
            <a:ext cx="6985686" cy="228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66204" y="2343132"/>
            <a:ext cx="1614617" cy="8402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</a:p>
          <a:p>
            <a:pPr algn="ctr"/>
            <a:r>
              <a:rPr lang="en-US" dirty="0" smtClean="0"/>
              <a:t>O(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22442" y="2343132"/>
            <a:ext cx="1416908" cy="8402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</a:t>
            </a:r>
            <a:endParaRPr lang="en-US" i="1" dirty="0" smtClean="0"/>
          </a:p>
          <a:p>
            <a:pPr algn="ctr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i="1" baseline="30000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03523" y="3480367"/>
            <a:ext cx="6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endParaRPr lang="en-US" i="1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160972" y="2763262"/>
            <a:ext cx="1705232" cy="1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 flipV="1">
            <a:off x="5480821" y="2763262"/>
            <a:ext cx="1441621" cy="1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339350" y="2763262"/>
            <a:ext cx="1548714" cy="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72831" y="4045030"/>
                <a:ext cx="6310184" cy="394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f</a:t>
                </a:r>
                <a:r>
                  <a:rPr lang="en-US" b="1" i="1" baseline="-25000" dirty="0" err="1" smtClean="0"/>
                  <a:t>C</a:t>
                </a:r>
                <a:r>
                  <a:rPr lang="en-US" b="1" dirty="0" smtClean="0"/>
                  <a:t>(</a:t>
                </a:r>
                <a:r>
                  <a:rPr lang="en-US" b="1" i="1" dirty="0" smtClean="0"/>
                  <a:t>n</a:t>
                </a:r>
                <a:r>
                  <a:rPr lang="en-US" b="1" dirty="0" smtClean="0"/>
                  <a:t>) </a:t>
                </a:r>
                <a:r>
                  <a:rPr lang="en-US" dirty="0" smtClean="0"/>
                  <a:t>= </a:t>
                </a:r>
                <a:r>
                  <a:rPr lang="en-US" dirty="0"/>
                  <a:t>O(</a:t>
                </a:r>
                <a:r>
                  <a:rPr lang="en-US" i="1" dirty="0" err="1"/>
                  <a:t>n</a:t>
                </a:r>
                <a:r>
                  <a:rPr lang="en-US" i="1" baseline="30000" dirty="0" err="1"/>
                  <a:t>k</a:t>
                </a:r>
                <a:r>
                  <a:rPr lang="en-US" dirty="0" smtClean="0"/>
                  <a:t>) +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) = O</a:t>
                </a:r>
                <a:r>
                  <a:rPr lang="en-US" b="1" dirty="0" smtClean="0"/>
                  <a:t>(</a:t>
                </a:r>
                <a:r>
                  <a:rPr lang="en-US" b="1" i="1" dirty="0" err="1" smtClean="0"/>
                  <a:t>n</a:t>
                </a:r>
                <a:r>
                  <a:rPr lang="en-US" b="1" i="1" baseline="30000" dirty="0" err="1" smtClean="0"/>
                  <a:t>rk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31" y="4045030"/>
                <a:ext cx="6310184" cy="394595"/>
              </a:xfrm>
              <a:prstGeom prst="rect">
                <a:avLst/>
              </a:prstGeom>
              <a:blipFill rotWithShape="1">
                <a:blip r:embed="rId2"/>
                <a:stretch>
                  <a:fillRect l="-773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734940" y="4783874"/>
            <a:ext cx="10742140" cy="165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Remember! If I do not know the complexity of a new problem, but I can turn it in polynomial time into another problem known to be solved in polynomial time, then I can be sure that my new problem has a solution in polynomial time, i.e., an efficient solution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4DFB24-B3B2-4144-B345-070BE2FD5F1A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0985" y="1653468"/>
            <a:ext cx="10756900" cy="3939059"/>
          </a:xfrm>
          <a:noFill/>
        </p:spPr>
        <p:txBody>
          <a:bodyPr/>
          <a:lstStyle/>
          <a:p>
            <a:pPr marL="284163" indent="-284163">
              <a:tabLst>
                <a:tab pos="738188" algn="l"/>
              </a:tabLst>
            </a:pPr>
            <a:r>
              <a:rPr lang="en-US" altLang="en-US" sz="2400" b="1" i="1" dirty="0" smtClean="0"/>
              <a:t>Reduction</a:t>
            </a:r>
            <a:r>
              <a:rPr lang="en-US" altLang="en-US" sz="2400" dirty="0" smtClean="0"/>
              <a:t> is a problem-solving technique employed to</a:t>
            </a:r>
            <a:r>
              <a:rPr lang="en-US" altLang="en-US" dirty="0" smtClean="0"/>
              <a:t> </a:t>
            </a:r>
          </a:p>
          <a:p>
            <a:pPr marL="630238" lvl="1" indent="-230188">
              <a:spcBef>
                <a:spcPts val="1800"/>
              </a:spcBef>
              <a:buSzPct val="60000"/>
              <a:buFont typeface="Wingdings" pitchFamily="2" charset="2"/>
              <a:buChar char="Ø"/>
              <a:tabLst>
                <a:tab pos="738188" algn="l"/>
              </a:tabLst>
            </a:pPr>
            <a:r>
              <a:rPr lang="en-US" altLang="en-US" sz="2200" dirty="0" smtClean="0"/>
              <a:t>avoid “reinventing the wheel” when encountering a new problem</a:t>
            </a:r>
            <a:endParaRPr lang="en-US" altLang="en-US" sz="2200" i="1" dirty="0" smtClean="0"/>
          </a:p>
          <a:p>
            <a:pPr marL="630238" lvl="1" indent="-230188">
              <a:spcBef>
                <a:spcPts val="1800"/>
              </a:spcBef>
              <a:buSzPct val="55000"/>
              <a:buFont typeface="Wingdings" pitchFamily="2" charset="2"/>
              <a:buChar char="Ø"/>
              <a:tabLst>
                <a:tab pos="738188" algn="l"/>
              </a:tabLst>
            </a:pPr>
            <a:r>
              <a:rPr lang="en-US" altLang="en-US" sz="2200" dirty="0" smtClean="0"/>
              <a:t>establish the </a:t>
            </a:r>
            <a:r>
              <a:rPr lang="en-US" altLang="en-US" sz="2200" i="1" dirty="0" smtClean="0"/>
              <a:t>decidability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tractability</a:t>
            </a:r>
            <a:r>
              <a:rPr lang="en-US" altLang="en-US" sz="2200" dirty="0" smtClean="0"/>
              <a:t> of problems</a:t>
            </a:r>
          </a:p>
          <a:p>
            <a:pPr marL="284163" indent="-284163">
              <a:spcBef>
                <a:spcPts val="2400"/>
              </a:spcBef>
              <a:tabLst>
                <a:tab pos="738188" algn="l"/>
              </a:tabLst>
            </a:pPr>
            <a:r>
              <a:rPr lang="en-US" altLang="en-US" sz="2200" u="sng" dirty="0" smtClean="0"/>
              <a:t>Definition</a:t>
            </a:r>
            <a:r>
              <a:rPr lang="en-US" altLang="en-US" sz="2200" dirty="0" smtClean="0"/>
              <a:t>.  Let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be a language over alphabet </a:t>
            </a:r>
            <a:r>
              <a:rPr lang="en-US" altLang="en-US" sz="2200" dirty="0" smtClean="0">
                <a:sym typeface="Symbol" pitchFamily="18" charset="2"/>
              </a:rPr>
              <a:t></a:t>
            </a:r>
            <a:r>
              <a:rPr lang="en-US" altLang="en-US" sz="2200" baseline="-25000" dirty="0" smtClean="0">
                <a:sym typeface="Symbol" pitchFamily="18" charset="2"/>
              </a:rPr>
              <a:t>1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 be a language 	over </a:t>
            </a:r>
            <a:r>
              <a:rPr lang="en-US" altLang="en-US" sz="2200" dirty="0" smtClean="0">
                <a:sym typeface="Symbol" pitchFamily="18" charset="2"/>
              </a:rPr>
              <a:t></a:t>
            </a:r>
            <a:r>
              <a:rPr lang="en-US" altLang="en-US" sz="2200" baseline="-25000" dirty="0" smtClean="0">
                <a:sym typeface="Symbol" pitchFamily="18" charset="2"/>
              </a:rPr>
              <a:t>2</a:t>
            </a:r>
            <a:r>
              <a:rPr lang="en-US" altLang="en-US" sz="2200" dirty="0" smtClean="0"/>
              <a:t>. 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is </a:t>
            </a:r>
            <a:r>
              <a:rPr lang="en-US" altLang="en-US" sz="2200" b="1" dirty="0" smtClean="0"/>
              <a:t>many-to-one reducible </a:t>
            </a:r>
            <a:r>
              <a:rPr lang="en-US" altLang="en-US" sz="2200" dirty="0" smtClean="0"/>
              <a:t>to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 if there exists a </a:t>
            </a:r>
            <a:r>
              <a:rPr lang="en-US" altLang="en-US" sz="2200" i="1" dirty="0" smtClean="0"/>
              <a:t>Turing 	computable function r</a:t>
            </a:r>
            <a:r>
              <a:rPr lang="en-US" altLang="en-US" sz="2200" dirty="0" smtClean="0"/>
              <a:t> : </a:t>
            </a:r>
            <a:r>
              <a:rPr lang="en-US" altLang="en-US" sz="2200" dirty="0" smtClean="0">
                <a:sym typeface="Symbol" pitchFamily="18" charset="2"/>
              </a:rPr>
              <a:t></a:t>
            </a:r>
            <a:r>
              <a:rPr lang="en-US" altLang="en-US" sz="2200" baseline="-25000" dirty="0" smtClean="0">
                <a:sym typeface="Symbol" pitchFamily="18" charset="2"/>
              </a:rPr>
              <a:t>1</a:t>
            </a:r>
            <a:r>
              <a:rPr lang="en-US" altLang="en-US" sz="2200" dirty="0" smtClean="0">
                <a:sym typeface="Symbol" pitchFamily="18" charset="2"/>
              </a:rPr>
              <a:t>*  </a:t>
            </a:r>
            <a:r>
              <a:rPr lang="en-US" altLang="en-US" sz="2200" baseline="-25000" dirty="0" smtClean="0">
                <a:sym typeface="Symbol" pitchFamily="18" charset="2"/>
              </a:rPr>
              <a:t>2</a:t>
            </a:r>
            <a:r>
              <a:rPr lang="en-US" altLang="en-US" sz="2200" dirty="0" smtClean="0">
                <a:sym typeface="Symbol" pitchFamily="18" charset="2"/>
              </a:rPr>
              <a:t>*</a:t>
            </a:r>
            <a:r>
              <a:rPr lang="en-US" altLang="en-US" sz="2200" dirty="0" smtClean="0"/>
              <a:t> such that </a:t>
            </a:r>
            <a:r>
              <a:rPr lang="en-US" altLang="en-US" sz="2200" i="1" dirty="0" smtClean="0"/>
              <a:t>w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if, and only if, </a:t>
            </a: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w</a:t>
            </a:r>
            <a:r>
              <a:rPr lang="en-US" altLang="en-US" sz="2200" dirty="0" smtClean="0"/>
              <a:t>)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.</a:t>
            </a:r>
          </a:p>
          <a:p>
            <a:pPr marL="630238" lvl="1" indent="-230188">
              <a:spcBef>
                <a:spcPts val="2400"/>
              </a:spcBef>
              <a:buSzPct val="55000"/>
              <a:buFont typeface="Wingdings" pitchFamily="2" charset="2"/>
              <a:buChar char="Ø"/>
              <a:tabLst>
                <a:tab pos="738188" algn="l"/>
              </a:tabLst>
            </a:pPr>
            <a:r>
              <a:rPr lang="en-US" altLang="en-US" sz="2200" dirty="0" smtClean="0"/>
              <a:t>if a language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is reducible to a </a:t>
            </a:r>
            <a:r>
              <a:rPr lang="en-US" altLang="en-US" sz="2200" i="1" dirty="0" smtClean="0"/>
              <a:t>decidable/tractable</a:t>
            </a:r>
            <a:r>
              <a:rPr lang="en-US" altLang="en-US" sz="2200" dirty="0" smtClean="0"/>
              <a:t> language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 by 		a function </a:t>
            </a: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, then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is also </a:t>
            </a:r>
            <a:r>
              <a:rPr lang="en-US" altLang="en-US" sz="2200" i="1" dirty="0" smtClean="0"/>
              <a:t>decidable/tractable</a:t>
            </a:r>
            <a:r>
              <a:rPr lang="en-US" altLang="en-US" sz="2200" dirty="0" smtClean="0"/>
              <a:t>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2566284" y="500280"/>
            <a:ext cx="6977780" cy="708024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Polynomial-Time Reduction</a:t>
            </a:r>
            <a:endParaRPr lang="en-US" alt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407558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  <p:bldP spid="634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744D2-1F27-4751-82AA-E4395017A077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2362" y="1024391"/>
            <a:ext cx="11394017" cy="5743802"/>
          </a:xfrm>
          <a:noFill/>
        </p:spPr>
        <p:txBody>
          <a:bodyPr>
            <a:normAutofit/>
          </a:bodyPr>
          <a:lstStyle/>
          <a:p>
            <a:pPr>
              <a:tabLst>
                <a:tab pos="738188" algn="l"/>
              </a:tabLst>
            </a:pPr>
            <a:r>
              <a:rPr lang="en-US" altLang="en-US" sz="2200" dirty="0" smtClean="0"/>
              <a:t>A </a:t>
            </a:r>
            <a:r>
              <a:rPr lang="en-US" altLang="en-US" sz="2200" b="1" dirty="0" smtClean="0"/>
              <a:t>reduction</a:t>
            </a:r>
            <a:r>
              <a:rPr lang="en-US" altLang="en-US" sz="2200" dirty="0" smtClean="0"/>
              <a:t> of a language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to a language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 transforms the question of 	</a:t>
            </a:r>
            <a:r>
              <a:rPr lang="en-US" altLang="en-US" sz="2200" i="1" dirty="0" smtClean="0"/>
              <a:t>membership</a:t>
            </a:r>
            <a:r>
              <a:rPr lang="en-US" altLang="en-US" sz="2200" dirty="0" smtClean="0"/>
              <a:t> in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to that of </a:t>
            </a:r>
            <a:r>
              <a:rPr lang="en-US" altLang="en-US" sz="2200" i="1" dirty="0" smtClean="0"/>
              <a:t>membership</a:t>
            </a:r>
            <a:r>
              <a:rPr lang="en-US" altLang="en-US" sz="2200" dirty="0" smtClean="0"/>
              <a:t> in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.</a:t>
            </a:r>
          </a:p>
          <a:p>
            <a:pPr marL="684213" lvl="1" indent="-227013">
              <a:spcBef>
                <a:spcPts val="1800"/>
              </a:spcBef>
              <a:buSzPct val="60000"/>
              <a:buFont typeface="Wingdings" pitchFamily="2" charset="2"/>
              <a:buChar char="Ø"/>
              <a:tabLst>
                <a:tab pos="738188" algn="l"/>
              </a:tabLst>
            </a:pPr>
            <a:r>
              <a:rPr lang="en-US" altLang="en-US" sz="2000" dirty="0" smtClean="0"/>
              <a:t>Let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be a reduction (function) of </a:t>
            </a:r>
            <a:r>
              <a:rPr lang="en-US" altLang="en-US" sz="2000" i="1" dirty="0" smtClean="0"/>
              <a:t>L</a:t>
            </a:r>
            <a:r>
              <a:rPr lang="en-US" altLang="en-US" sz="2000" dirty="0" smtClean="0"/>
              <a:t> to Q computed by a TM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. If Q is accepted 	    	     by a TM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, then </a:t>
            </a:r>
            <a:r>
              <a:rPr lang="en-US" altLang="en-US" sz="2000" i="1" dirty="0" smtClean="0"/>
              <a:t>L</a:t>
            </a:r>
            <a:r>
              <a:rPr lang="en-US" altLang="en-US" sz="2000" dirty="0" smtClean="0"/>
              <a:t> is accepted by a TM that</a:t>
            </a:r>
          </a:p>
          <a:p>
            <a:pPr lvl="2">
              <a:spcBef>
                <a:spcPts val="1000"/>
              </a:spcBef>
              <a:buSzPct val="60000"/>
              <a:buFont typeface="Wingdings" pitchFamily="2" charset="2"/>
              <a:buNone/>
              <a:tabLst>
                <a:tab pos="738188" algn="l"/>
              </a:tabLst>
            </a:pPr>
            <a:r>
              <a:rPr lang="en-US" altLang="en-US" sz="2000" dirty="0" smtClean="0"/>
              <a:t>i)  runs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on input string </a:t>
            </a:r>
            <a:r>
              <a:rPr lang="en-US" altLang="en-US" sz="2000" i="1" dirty="0" smtClean="0"/>
              <a:t>w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</a:t>
            </a:r>
            <a:r>
              <a:rPr lang="en-US" altLang="en-US" sz="2000" baseline="-25000" dirty="0" smtClean="0">
                <a:sym typeface="Symbol" pitchFamily="18" charset="2"/>
              </a:rPr>
              <a:t>1</a:t>
            </a:r>
            <a:r>
              <a:rPr lang="en-US" altLang="en-US" sz="2000" dirty="0" smtClean="0">
                <a:sym typeface="Symbol" pitchFamily="18" charset="2"/>
              </a:rPr>
              <a:t>*</a:t>
            </a:r>
            <a:r>
              <a:rPr lang="en-US" altLang="en-US" sz="2000" dirty="0" smtClean="0"/>
              <a:t>, and</a:t>
            </a:r>
          </a:p>
          <a:p>
            <a:pPr lvl="2">
              <a:spcBef>
                <a:spcPts val="1000"/>
              </a:spcBef>
              <a:buSzPct val="60000"/>
              <a:buFont typeface="Wingdings" pitchFamily="2" charset="2"/>
              <a:buNone/>
              <a:tabLst>
                <a:tab pos="738188" algn="l"/>
              </a:tabLst>
            </a:pPr>
            <a:r>
              <a:rPr lang="en-US" altLang="en-US" sz="2000" dirty="0" smtClean="0"/>
              <a:t>ii) runs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on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w</a:t>
            </a:r>
            <a:r>
              <a:rPr lang="en-US" altLang="en-US" sz="2000" dirty="0" smtClean="0"/>
              <a:t>).</a:t>
            </a:r>
          </a:p>
          <a:p>
            <a:pPr lvl="2">
              <a:spcBef>
                <a:spcPts val="1800"/>
              </a:spcBef>
              <a:buSzPct val="60000"/>
              <a:buFont typeface="Wingdings" pitchFamily="2" charset="2"/>
              <a:buNone/>
              <a:tabLst>
                <a:tab pos="738188" algn="l"/>
              </a:tabLst>
            </a:pPr>
            <a:r>
              <a:rPr lang="en-US" altLang="en-US" sz="2000" dirty="0" smtClean="0"/>
              <a:t>The string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w</a:t>
            </a:r>
            <a:r>
              <a:rPr lang="en-US" altLang="en-US" sz="2000" dirty="0" smtClean="0"/>
              <a:t>) is accepted by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if, and only if, </a:t>
            </a:r>
            <a:r>
              <a:rPr lang="en-US" altLang="en-US" sz="2000" i="1" dirty="0" smtClean="0"/>
              <a:t>w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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L</a:t>
            </a:r>
          </a:p>
          <a:p>
            <a:pPr marL="684213" lvl="1" indent="-227013">
              <a:spcBef>
                <a:spcPts val="1800"/>
              </a:spcBef>
              <a:buSzPct val="55000"/>
              <a:buFont typeface="Wingdings" pitchFamily="2" charset="2"/>
              <a:buChar char="Ø"/>
              <a:tabLst>
                <a:tab pos="738188" algn="l"/>
              </a:tabLst>
            </a:pPr>
            <a:r>
              <a:rPr lang="en-US" altLang="en-US" sz="2000" dirty="0" smtClean="0"/>
              <a:t> The time complexity includes</a:t>
            </a:r>
          </a:p>
          <a:p>
            <a:pPr lvl="2">
              <a:spcBef>
                <a:spcPts val="1000"/>
              </a:spcBef>
              <a:buSzPct val="55000"/>
              <a:buFont typeface="Wingdings" pitchFamily="2" charset="2"/>
              <a:buNone/>
              <a:tabLst>
                <a:tab pos="738188" algn="l"/>
              </a:tabLst>
            </a:pPr>
            <a:r>
              <a:rPr lang="en-US" altLang="en-US" sz="2000" dirty="0" smtClean="0"/>
              <a:t>i)  time required to transform the instances of </a:t>
            </a:r>
            <a:r>
              <a:rPr lang="en-US" altLang="en-US" sz="2000" i="1" dirty="0" smtClean="0"/>
              <a:t>L</a:t>
            </a:r>
            <a:r>
              <a:rPr lang="en-US" altLang="en-US" sz="2000" dirty="0" smtClean="0"/>
              <a:t>, and</a:t>
            </a:r>
          </a:p>
          <a:p>
            <a:pPr lvl="2">
              <a:spcBef>
                <a:spcPts val="1000"/>
              </a:spcBef>
              <a:buSzPct val="55000"/>
              <a:buFont typeface="Wingdings" pitchFamily="2" charset="2"/>
              <a:buNone/>
              <a:tabLst>
                <a:tab pos="738188" algn="l"/>
              </a:tabLst>
            </a:pPr>
            <a:r>
              <a:rPr lang="en-US" altLang="en-US" sz="2000" dirty="0" smtClean="0"/>
              <a:t>ii) time required by the solution to 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.</a:t>
            </a:r>
            <a:endParaRPr lang="en-US" altLang="en-US" sz="2000" u="sng" dirty="0" smtClean="0"/>
          </a:p>
          <a:p>
            <a:pPr>
              <a:spcBef>
                <a:spcPts val="1800"/>
              </a:spcBef>
              <a:tabLst>
                <a:tab pos="738188" algn="l"/>
              </a:tabLst>
            </a:pPr>
            <a:r>
              <a:rPr lang="en-US" altLang="en-US" sz="2200" u="sng" dirty="0" smtClean="0"/>
              <a:t>Definition.</a:t>
            </a:r>
            <a:r>
              <a:rPr lang="en-US" altLang="en-US" sz="2200" dirty="0" smtClean="0"/>
              <a:t>  Let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 be languages over alphabets </a:t>
            </a:r>
            <a:r>
              <a:rPr lang="en-US" altLang="en-US" sz="2200" dirty="0" smtClean="0">
                <a:sym typeface="Symbol" pitchFamily="18" charset="2"/>
              </a:rPr>
              <a:t></a:t>
            </a:r>
            <a:r>
              <a:rPr lang="en-US" altLang="en-US" sz="2200" baseline="-25000" dirty="0" smtClean="0">
                <a:sym typeface="Symbol" pitchFamily="18" charset="2"/>
              </a:rPr>
              <a:t>1</a:t>
            </a:r>
            <a:r>
              <a:rPr lang="en-US" altLang="en-US" sz="2200" dirty="0" smtClean="0"/>
              <a:t> and </a:t>
            </a:r>
            <a:r>
              <a:rPr lang="en-US" altLang="en-US" sz="2200" dirty="0" smtClean="0">
                <a:sym typeface="Symbol" pitchFamily="18" charset="2"/>
              </a:rPr>
              <a:t></a:t>
            </a:r>
            <a:r>
              <a:rPr lang="en-US" altLang="en-US" sz="2200" baseline="-25000" dirty="0" smtClean="0">
                <a:sym typeface="Symbol" pitchFamily="18" charset="2"/>
              </a:rPr>
              <a:t>2</a:t>
            </a:r>
            <a:r>
              <a:rPr lang="en-US" altLang="en-US" sz="2200" dirty="0" smtClean="0"/>
              <a:t>, respectively.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is 	</a:t>
            </a:r>
            <a:r>
              <a:rPr lang="en-US" altLang="en-US" sz="2200" b="1" dirty="0" smtClean="0"/>
              <a:t>reducible</a:t>
            </a:r>
            <a:r>
              <a:rPr lang="en-US" altLang="en-US" sz="2200" dirty="0" smtClean="0"/>
              <a:t> in polynomial time to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 if there is a polynomial-time computable 	function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r </a:t>
            </a:r>
            <a:r>
              <a:rPr lang="en-US" altLang="en-US" sz="2400" dirty="0" smtClean="0"/>
              <a:t>: </a:t>
            </a:r>
            <a:r>
              <a:rPr lang="en-US" altLang="en-US" sz="2200" dirty="0" smtClean="0">
                <a:sym typeface="Symbol" pitchFamily="18" charset="2"/>
              </a:rPr>
              <a:t></a:t>
            </a:r>
            <a:r>
              <a:rPr lang="en-US" altLang="en-US" sz="2400" baseline="-25000" dirty="0" smtClean="0">
                <a:sym typeface="Symbol" pitchFamily="18" charset="2"/>
              </a:rPr>
              <a:t>1 </a:t>
            </a:r>
            <a:r>
              <a:rPr lang="en-US" altLang="en-US" sz="2400" dirty="0" smtClean="0">
                <a:sym typeface="Symbol" pitchFamily="18" charset="2"/>
              </a:rPr>
              <a:t> </a:t>
            </a:r>
            <a:r>
              <a:rPr lang="en-US" altLang="en-US" sz="2200" dirty="0" smtClean="0">
                <a:sym typeface="Symbol" pitchFamily="18" charset="2"/>
              </a:rPr>
              <a:t></a:t>
            </a:r>
            <a:r>
              <a:rPr lang="en-US" altLang="en-US" sz="2200" baseline="-25000" dirty="0" smtClean="0">
                <a:sym typeface="Symbol" pitchFamily="18" charset="2"/>
              </a:rPr>
              <a:t>2</a:t>
            </a:r>
            <a:r>
              <a:rPr lang="en-US" altLang="en-US" sz="2200" dirty="0" smtClean="0"/>
              <a:t> such that </a:t>
            </a:r>
            <a:r>
              <a:rPr lang="en-US" altLang="en-US" sz="2200" i="1" dirty="0" smtClean="0"/>
              <a:t>w</a:t>
            </a:r>
            <a:r>
              <a:rPr lang="en-US" altLang="en-US" sz="2200" dirty="0" smtClean="0"/>
              <a:t>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if, and only if, </a:t>
            </a: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w</a:t>
            </a:r>
            <a:r>
              <a:rPr lang="en-US" altLang="en-US" sz="2200" dirty="0" smtClean="0"/>
              <a:t>)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2566284" y="285974"/>
            <a:ext cx="7026729" cy="669243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Polynomial-Time Reduction</a:t>
            </a:r>
            <a:endParaRPr lang="en-US" alt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12576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uiExpand="1" build="p"/>
      <p:bldP spid="655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744D2-1F27-4751-82AA-E4395017A077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322477" y="285974"/>
            <a:ext cx="9506737" cy="669243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Polynomial-Time Reduction: Examples</a:t>
            </a:r>
            <a:endParaRPr lang="en-US" altLang="en-US" sz="4000" i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9243" y="1332303"/>
            <a:ext cx="10306522" cy="1305099"/>
          </a:xfrm>
        </p:spPr>
        <p:txBody>
          <a:bodyPr/>
          <a:lstStyle/>
          <a:p>
            <a:pPr lvl="0"/>
            <a:r>
              <a:rPr lang="en-US" sz="2200" u="sng" dirty="0" smtClean="0"/>
              <a:t>Example</a:t>
            </a:r>
            <a:r>
              <a:rPr lang="en-US" sz="2200" dirty="0" smtClean="0"/>
              <a:t>. The </a:t>
            </a:r>
            <a:r>
              <a:rPr lang="en-US" sz="2200" dirty="0"/>
              <a:t>following TM </a:t>
            </a:r>
            <a:r>
              <a:rPr lang="en-US" sz="2200" i="1" dirty="0"/>
              <a:t>R</a:t>
            </a:r>
            <a:r>
              <a:rPr lang="en-US" sz="2200" dirty="0"/>
              <a:t> performs a polynomial-time reduction of the </a:t>
            </a:r>
            <a:r>
              <a:rPr lang="en-US" sz="2200" dirty="0" smtClean="0"/>
              <a:t>	language </a:t>
            </a:r>
            <a:r>
              <a:rPr lang="en-US" sz="2200" i="1" dirty="0" smtClean="0"/>
              <a:t>L </a:t>
            </a:r>
            <a:r>
              <a:rPr lang="en-US" sz="2200" dirty="0"/>
              <a:t>= </a:t>
            </a:r>
            <a:r>
              <a:rPr lang="en-US" sz="2200" i="1" dirty="0" smtClean="0"/>
              <a:t>aa</a:t>
            </a:r>
            <a:r>
              <a:rPr lang="en-US" sz="2200" dirty="0" smtClean="0"/>
              <a:t>(</a:t>
            </a:r>
            <a:r>
              <a:rPr lang="en-US" sz="2200" i="1" dirty="0" smtClean="0"/>
              <a:t>a</a:t>
            </a:r>
            <a:r>
              <a:rPr lang="en-US" sz="2200" dirty="0" smtClean="0"/>
              <a:t> </a:t>
            </a:r>
            <a:r>
              <a:rPr lang="en-US" sz="2200" dirty="0">
                <a:sym typeface="Symbol"/>
              </a:rPr>
              <a:t></a:t>
            </a:r>
            <a:r>
              <a:rPr lang="en-US" sz="2200" dirty="0"/>
              <a:t> </a:t>
            </a:r>
            <a:r>
              <a:rPr lang="en-US" sz="2200" i="1" dirty="0"/>
              <a:t>b</a:t>
            </a:r>
            <a:r>
              <a:rPr lang="en-US" sz="2200" dirty="0"/>
              <a:t>)* </a:t>
            </a:r>
            <a:r>
              <a:rPr lang="en-US" sz="2200" dirty="0" smtClean="0"/>
              <a:t>to </a:t>
            </a:r>
            <a:r>
              <a:rPr lang="en-US" sz="2200" dirty="0"/>
              <a:t>the language </a:t>
            </a:r>
            <a:r>
              <a:rPr lang="en-US" sz="2200" i="1" dirty="0"/>
              <a:t>Q</a:t>
            </a:r>
            <a:r>
              <a:rPr lang="en-US" sz="2200" dirty="0"/>
              <a:t> = </a:t>
            </a:r>
            <a:r>
              <a:rPr lang="en-US" sz="2200" i="1" dirty="0"/>
              <a:t>ccc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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)*. (Note </a:t>
            </a:r>
            <a:r>
              <a:rPr lang="en-US" sz="2200" dirty="0" smtClean="0"/>
              <a:t>	that </a:t>
            </a:r>
            <a:r>
              <a:rPr lang="en-US" sz="2200" i="1" dirty="0"/>
              <a:t>X</a:t>
            </a:r>
            <a:r>
              <a:rPr lang="en-US" sz="2200" dirty="0"/>
              <a:t>/</a:t>
            </a:r>
            <a:r>
              <a:rPr lang="en-US" sz="2200" i="1" dirty="0"/>
              <a:t>X</a:t>
            </a:r>
            <a:r>
              <a:rPr lang="en-US" sz="2200" dirty="0"/>
              <a:t> R in </a:t>
            </a:r>
            <a:r>
              <a:rPr lang="en-US" sz="2200" dirty="0" smtClean="0"/>
              <a:t>the </a:t>
            </a:r>
            <a:r>
              <a:rPr lang="en-US" sz="2200" dirty="0"/>
              <a:t>diagram stands for </a:t>
            </a:r>
            <a:r>
              <a:rPr lang="en-US" sz="2200" i="1" dirty="0"/>
              <a:t>X </a:t>
            </a:r>
            <a:r>
              <a:rPr lang="en-US" sz="2200" dirty="0">
                <a:sym typeface="Symbol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dirty="0"/>
              <a:t>, R.)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30" y="2750594"/>
            <a:ext cx="6295001" cy="290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5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5300" y="5986463"/>
            <a:ext cx="2540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7AAA51-7004-4797-8F0B-F6AF10509857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5303" y="1461407"/>
            <a:ext cx="10843683" cy="5128320"/>
          </a:xfrm>
        </p:spPr>
        <p:txBody>
          <a:bodyPr>
            <a:normAutofit/>
          </a:bodyPr>
          <a:lstStyle/>
          <a:p>
            <a:pPr>
              <a:spcBef>
                <a:spcPct val="75000"/>
              </a:spcBef>
              <a:tabLst>
                <a:tab pos="738188" algn="l"/>
              </a:tabLst>
            </a:pPr>
            <a:r>
              <a:rPr lang="en-US" altLang="en-US" sz="2200" u="sng" dirty="0" smtClean="0"/>
              <a:t>Theorem</a:t>
            </a:r>
            <a:r>
              <a:rPr lang="en-US" altLang="en-US" sz="2200" dirty="0" smtClean="0"/>
              <a:t>.  Let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be </a:t>
            </a:r>
            <a:r>
              <a:rPr lang="en-US" altLang="en-US" sz="2200" b="1" dirty="0" smtClean="0"/>
              <a:t>reducible</a:t>
            </a:r>
            <a:r>
              <a:rPr lang="en-US" altLang="en-US" sz="2200" dirty="0" smtClean="0"/>
              <a:t> to </a:t>
            </a:r>
            <a:r>
              <a:rPr lang="en-US" altLang="en-US" sz="2200" i="1" dirty="0" smtClean="0"/>
              <a:t>Q</a:t>
            </a:r>
            <a:r>
              <a:rPr lang="en-US" altLang="en-US" sz="2200" dirty="0" smtClean="0"/>
              <a:t> in </a:t>
            </a:r>
            <a:r>
              <a:rPr lang="en-US" altLang="en-US" sz="2200" i="1" dirty="0" smtClean="0"/>
              <a:t>polynomial time </a:t>
            </a:r>
            <a:r>
              <a:rPr lang="en-US" altLang="en-US" sz="2200" dirty="0"/>
              <a:t>&amp;</a:t>
            </a:r>
            <a:r>
              <a:rPr lang="en-US" altLang="en-US" sz="2200" dirty="0" smtClean="0"/>
              <a:t> let </a:t>
            </a:r>
            <a:r>
              <a:rPr lang="en-US" altLang="en-US" sz="2200" i="1" dirty="0" smtClean="0"/>
              <a:t>Q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>
                <a:sym typeface="Symbol" pitchFamily="18" charset="2"/>
              </a:rPr>
              <a:t> </a:t>
            </a:r>
            <a:r>
              <a:rPr lang="en-US" altLang="en-US" sz="2200" b="1" dirty="0" smtClean="0">
                <a:sym typeface="Symbol" pitchFamily="18" charset="2"/>
              </a:rPr>
              <a:t>P</a:t>
            </a:r>
            <a:r>
              <a:rPr lang="en-US" altLang="en-US" sz="2200" dirty="0" smtClean="0">
                <a:sym typeface="Symbol" pitchFamily="18" charset="2"/>
              </a:rPr>
              <a:t>. Then </a:t>
            </a:r>
            <a:r>
              <a:rPr lang="en-US" altLang="en-US" sz="2200" i="1" dirty="0" smtClean="0">
                <a:sym typeface="Symbol" pitchFamily="18" charset="2"/>
              </a:rPr>
              <a:t>L</a:t>
            </a:r>
            <a:r>
              <a:rPr lang="en-US" altLang="en-US" sz="2200" dirty="0" smtClean="0">
                <a:sym typeface="Symbol" pitchFamily="18" charset="2"/>
              </a:rPr>
              <a:t>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>
                <a:sym typeface="Symbol" pitchFamily="18" charset="2"/>
              </a:rPr>
              <a:t> </a:t>
            </a:r>
            <a:r>
              <a:rPr lang="en-US" altLang="en-US" sz="2200" b="1" dirty="0" smtClean="0">
                <a:sym typeface="Symbol" pitchFamily="18" charset="2"/>
              </a:rPr>
              <a:t>P</a:t>
            </a:r>
            <a:r>
              <a:rPr lang="en-US" altLang="en-US" sz="2200" dirty="0" smtClean="0">
                <a:sym typeface="Symbol" pitchFamily="18" charset="2"/>
              </a:rPr>
              <a:t>.</a:t>
            </a:r>
          </a:p>
          <a:p>
            <a:pPr marL="684213" lvl="1" indent="-227013">
              <a:spcBef>
                <a:spcPct val="65000"/>
              </a:spcBef>
              <a:buSzPct val="55000"/>
              <a:buFont typeface="Wingdings" pitchFamily="2" charset="2"/>
              <a:buChar char="Ø"/>
              <a:tabLst>
                <a:tab pos="738188" algn="l"/>
              </a:tabLst>
            </a:pPr>
            <a:r>
              <a:rPr lang="en-US" altLang="en-US" sz="2000" u="sng" dirty="0" smtClean="0"/>
              <a:t>Proof</a:t>
            </a:r>
            <a:r>
              <a:rPr lang="en-US" altLang="en-US" sz="2000" dirty="0" smtClean="0"/>
              <a:t>.  Let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denote the TM that computes the reduction of </a:t>
            </a:r>
            <a:r>
              <a:rPr lang="en-US" altLang="en-US" sz="2000" i="1" dirty="0" smtClean="0"/>
              <a:t>L</a:t>
            </a:r>
            <a:r>
              <a:rPr lang="en-US" altLang="en-US" sz="2000" dirty="0" smtClean="0"/>
              <a:t> to 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 and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the TM 	      that decides 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.  </a:t>
            </a:r>
            <a:r>
              <a:rPr lang="en-US" altLang="en-US" sz="2000" i="1" dirty="0" smtClean="0"/>
              <a:t>L</a:t>
            </a:r>
            <a:r>
              <a:rPr lang="en-US" altLang="en-US" sz="2000" dirty="0" smtClean="0"/>
              <a:t> is accepted by a TM that sequentially run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and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. </a:t>
            </a:r>
          </a:p>
          <a:p>
            <a:pPr marL="684213" lvl="1" indent="-227013">
              <a:spcBef>
                <a:spcPct val="65000"/>
              </a:spcBef>
              <a:buSzPct val="55000"/>
              <a:buFont typeface="Wingdings" pitchFamily="2" charset="2"/>
              <a:buNone/>
              <a:tabLst>
                <a:tab pos="738188" algn="l"/>
              </a:tabLst>
            </a:pPr>
            <a:endParaRPr lang="en-US" altLang="en-US" sz="2000" dirty="0" smtClean="0"/>
          </a:p>
          <a:p>
            <a:pPr marL="684213" lvl="1" indent="-227013">
              <a:spcBef>
                <a:spcPct val="65000"/>
              </a:spcBef>
              <a:buSzPct val="55000"/>
              <a:buFont typeface="Wingdings" pitchFamily="2" charset="2"/>
              <a:buNone/>
              <a:tabLst>
                <a:tab pos="738188" algn="l"/>
              </a:tabLst>
            </a:pPr>
            <a:endParaRPr lang="en-US" altLang="en-US" sz="2000" dirty="0" smtClean="0"/>
          </a:p>
          <a:p>
            <a:pPr marL="684213" lvl="1" indent="-227013">
              <a:spcBef>
                <a:spcPct val="65000"/>
              </a:spcBef>
              <a:buSzPct val="55000"/>
              <a:buFont typeface="Wingdings" pitchFamily="2" charset="2"/>
              <a:buNone/>
              <a:tabLst>
                <a:tab pos="738188" algn="l"/>
              </a:tabLst>
            </a:pPr>
            <a:endParaRPr lang="en-US" altLang="en-US" sz="2000" dirty="0" smtClean="0"/>
          </a:p>
          <a:p>
            <a:pPr marL="684213" lvl="1" indent="-227013">
              <a:spcBef>
                <a:spcPct val="0"/>
              </a:spcBef>
              <a:buSzPct val="55000"/>
              <a:buFont typeface="Wingdings" pitchFamily="2" charset="2"/>
              <a:buNone/>
              <a:tabLst>
                <a:tab pos="738188" algn="l"/>
              </a:tabLst>
            </a:pPr>
            <a:endParaRPr lang="en-US" altLang="en-US" sz="2000" dirty="0" smtClean="0"/>
          </a:p>
          <a:p>
            <a:pPr marL="684213" lvl="1" indent="-227013">
              <a:spcBef>
                <a:spcPct val="0"/>
              </a:spcBef>
              <a:buSzPct val="55000"/>
              <a:buFont typeface="Wingdings" pitchFamily="2" charset="2"/>
              <a:buNone/>
              <a:tabLst>
                <a:tab pos="738188" algn="l"/>
              </a:tabLst>
            </a:pPr>
            <a:endParaRPr lang="en-US" altLang="en-US" sz="2000" dirty="0"/>
          </a:p>
          <a:p>
            <a:pPr marL="684213" lvl="1" indent="-227013">
              <a:spcBef>
                <a:spcPct val="0"/>
              </a:spcBef>
              <a:buSzPct val="55000"/>
              <a:buFont typeface="Wingdings" pitchFamily="2" charset="2"/>
              <a:buNone/>
              <a:tabLst>
                <a:tab pos="738188" algn="l"/>
              </a:tabLst>
            </a:pPr>
            <a:r>
              <a:rPr lang="en-US" altLang="en-US" sz="2000" dirty="0" smtClean="0"/>
              <a:t>         A computation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processes at most </a:t>
            </a:r>
            <a:r>
              <a:rPr lang="en-US" altLang="en-US" sz="2000" i="1" dirty="0" smtClean="0"/>
              <a:t>tc</a:t>
            </a:r>
            <a:r>
              <a:rPr lang="en-US" altLang="en-US" sz="2000" i="1" baseline="-25000" dirty="0" smtClean="0"/>
              <a:t>M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) transitions, where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is the length 		  of its input string.  The number of transitions of the composite TM (i.e.,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and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) 	     is bounded by the sum of the estimates of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and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. </a:t>
            </a:r>
          </a:p>
          <a:p>
            <a:pPr marL="684213" lvl="1" indent="-227013">
              <a:spcBef>
                <a:spcPct val="45000"/>
              </a:spcBef>
              <a:buSzPct val="55000"/>
              <a:buFont typeface="Wingdings" pitchFamily="2" charset="2"/>
              <a:buNone/>
              <a:tabLst>
                <a:tab pos="738188" algn="l"/>
              </a:tabLst>
            </a:pPr>
            <a:r>
              <a:rPr lang="en-US" altLang="en-US" sz="2000" dirty="0" smtClean="0"/>
              <a:t>				 	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2637347" y="358998"/>
            <a:ext cx="6898518" cy="922791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Polynomial-Time Reduction</a:t>
            </a:r>
            <a:endParaRPr lang="en-US" altLang="en-US" sz="4000" i="1" dirty="0" smtClean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305077" y="2686039"/>
            <a:ext cx="100160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65000"/>
              </a:spcBef>
              <a:buSzPct val="55000"/>
              <a:buFont typeface="Wingdings" pitchFamily="2" charset="2"/>
              <a:buNone/>
            </a:pPr>
            <a:r>
              <a:rPr lang="en-US" altLang="en-US" sz="2000" dirty="0" smtClean="0">
                <a:latin typeface="+mn-lt"/>
              </a:rPr>
              <a:t>The </a:t>
            </a:r>
            <a:r>
              <a:rPr lang="en-US" altLang="en-US" sz="2000" dirty="0">
                <a:latin typeface="+mn-lt"/>
              </a:rPr>
              <a:t>time complexities </a:t>
            </a:r>
            <a:r>
              <a:rPr lang="en-US" altLang="en-US" sz="2000" i="1" dirty="0">
                <a:latin typeface="+mn-lt"/>
              </a:rPr>
              <a:t>tc</a:t>
            </a:r>
            <a:r>
              <a:rPr lang="en-US" altLang="en-US" sz="2000" i="1" baseline="-25000" dirty="0">
                <a:latin typeface="+mn-lt"/>
              </a:rPr>
              <a:t>R</a:t>
            </a:r>
            <a:r>
              <a:rPr lang="en-US" altLang="en-US" sz="2000" dirty="0">
                <a:latin typeface="+mn-lt"/>
              </a:rPr>
              <a:t> and </a:t>
            </a:r>
            <a:r>
              <a:rPr lang="en-US" altLang="en-US" sz="2000" i="1" dirty="0" err="1" smtClean="0">
                <a:latin typeface="+mn-lt"/>
              </a:rPr>
              <a:t>tc</a:t>
            </a:r>
            <a:r>
              <a:rPr lang="en-US" altLang="en-US" sz="2000" i="1" baseline="-25000" dirty="0" err="1" smtClean="0">
                <a:latin typeface="+mn-lt"/>
              </a:rPr>
              <a:t>M</a:t>
            </a:r>
            <a:r>
              <a:rPr lang="en-US" altLang="en-US" sz="2000" i="1" baseline="-25000" dirty="0" smtClean="0"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combine </a:t>
            </a:r>
            <a:r>
              <a:rPr lang="en-US" altLang="en-US" sz="2000" dirty="0">
                <a:latin typeface="+mn-lt"/>
              </a:rPr>
              <a:t>to produce an </a:t>
            </a:r>
            <a:r>
              <a:rPr lang="en-US" altLang="en-US" sz="2000" i="1" dirty="0">
                <a:latin typeface="+mn-lt"/>
              </a:rPr>
              <a:t>upper bound</a:t>
            </a:r>
            <a:r>
              <a:rPr lang="en-US" altLang="en-US" sz="2000" dirty="0">
                <a:latin typeface="+mn-lt"/>
              </a:rPr>
              <a:t> on the no. of transitions </a:t>
            </a:r>
            <a:r>
              <a:rPr lang="en-US" altLang="en-US" sz="2000" dirty="0" smtClean="0">
                <a:latin typeface="+mn-lt"/>
              </a:rPr>
              <a:t>of </a:t>
            </a:r>
            <a:r>
              <a:rPr lang="en-US" altLang="en-US" sz="2000" dirty="0">
                <a:latin typeface="+mn-lt"/>
              </a:rPr>
              <a:t>a computation of the composite TM. 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1992" y="3010125"/>
            <a:ext cx="113668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  <a:buSzPct val="55000"/>
              <a:buFont typeface="Wingdings" pitchFamily="2" charset="2"/>
              <a:buNone/>
            </a:pPr>
            <a:r>
              <a:rPr lang="en-US" altLang="en-US" sz="2000" dirty="0"/>
              <a:t>               </a:t>
            </a:r>
            <a:r>
              <a:rPr lang="en-US" altLang="en-US" sz="2000" dirty="0" smtClean="0"/>
              <a:t>                                                                                                            </a:t>
            </a:r>
            <a:r>
              <a:rPr lang="en-US" altLang="en-US" sz="2000" dirty="0" smtClean="0">
                <a:latin typeface="+mn-lt"/>
              </a:rPr>
              <a:t>The </a:t>
            </a:r>
            <a:r>
              <a:rPr lang="en-US" altLang="en-US" sz="2000" dirty="0">
                <a:latin typeface="+mn-lt"/>
              </a:rPr>
              <a:t>computation </a:t>
            </a:r>
            <a:r>
              <a:rPr lang="en-US" altLang="en-US" sz="2000" dirty="0" smtClean="0">
                <a:latin typeface="+mn-lt"/>
              </a:rPr>
              <a:t>                      		  of </a:t>
            </a:r>
            <a:r>
              <a:rPr lang="en-US" altLang="en-US" sz="2000" i="1" dirty="0">
                <a:latin typeface="+mn-lt"/>
              </a:rPr>
              <a:t>R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with </a:t>
            </a:r>
            <a:r>
              <a:rPr lang="en-US" altLang="en-US" sz="2000" dirty="0">
                <a:latin typeface="+mn-lt"/>
              </a:rPr>
              <a:t>input string </a:t>
            </a:r>
            <a:r>
              <a:rPr lang="en-US" altLang="en-US" sz="2000" i="1" dirty="0">
                <a:latin typeface="+mn-lt"/>
              </a:rPr>
              <a:t>w</a:t>
            </a:r>
            <a:r>
              <a:rPr lang="en-US" altLang="en-US" sz="2000" dirty="0">
                <a:latin typeface="+mn-lt"/>
              </a:rPr>
              <a:t> generates the string </a:t>
            </a:r>
            <a:r>
              <a:rPr lang="en-US" altLang="en-US" sz="2000" i="1" dirty="0">
                <a:latin typeface="+mn-lt"/>
              </a:rPr>
              <a:t>r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i="1" dirty="0">
                <a:latin typeface="+mn-lt"/>
              </a:rPr>
              <a:t>w</a:t>
            </a:r>
            <a:r>
              <a:rPr lang="en-US" altLang="en-US" sz="2000" dirty="0">
                <a:latin typeface="+mn-lt"/>
              </a:rPr>
              <a:t>), which is the </a:t>
            </a:r>
            <a:r>
              <a:rPr lang="en-US" altLang="en-US" sz="2000" dirty="0" smtClean="0">
                <a:latin typeface="+mn-lt"/>
              </a:rPr>
              <a:t>input to </a:t>
            </a:r>
            <a:r>
              <a:rPr lang="en-US" altLang="en-US" sz="2000" i="1" dirty="0">
                <a:latin typeface="+mn-lt"/>
              </a:rPr>
              <a:t>M</a:t>
            </a:r>
            <a:r>
              <a:rPr lang="en-US" altLang="en-US" sz="2000" dirty="0">
                <a:latin typeface="+mn-lt"/>
              </a:rPr>
              <a:t>.  </a:t>
            </a:r>
            <a:endParaRPr lang="en-US" altLang="en-US" sz="2400" dirty="0">
              <a:latin typeface="+mn-lt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249143" y="3634451"/>
            <a:ext cx="983070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  <a:buSzPct val="55000"/>
              <a:buFont typeface="Wingdings" pitchFamily="2" charset="2"/>
              <a:buNone/>
            </a:pPr>
            <a:r>
              <a:rPr lang="en-US" altLang="en-US" sz="2000" dirty="0" smtClean="0">
                <a:latin typeface="+mn-lt"/>
              </a:rPr>
              <a:t>The </a:t>
            </a:r>
            <a:r>
              <a:rPr lang="en-US" altLang="en-US" sz="2000" dirty="0">
                <a:latin typeface="+mn-lt"/>
              </a:rPr>
              <a:t>function</a:t>
            </a:r>
            <a:r>
              <a:rPr lang="en-US" altLang="en-US" sz="2000" i="1" dirty="0">
                <a:latin typeface="+mn-lt"/>
              </a:rPr>
              <a:t> tc</a:t>
            </a:r>
            <a:r>
              <a:rPr lang="en-US" altLang="en-US" sz="2000" i="1" baseline="-25000" dirty="0">
                <a:latin typeface="+mn-lt"/>
              </a:rPr>
              <a:t>R</a:t>
            </a:r>
            <a:r>
              <a:rPr lang="en-US" altLang="en-US" sz="2000" dirty="0">
                <a:latin typeface="+mn-lt"/>
              </a:rPr>
              <a:t> can be used to establish a bound </a:t>
            </a:r>
            <a:r>
              <a:rPr lang="en-US" altLang="en-US" sz="2000" dirty="0" smtClean="0">
                <a:latin typeface="+mn-lt"/>
              </a:rPr>
              <a:t>on </a:t>
            </a:r>
            <a:r>
              <a:rPr lang="en-US" altLang="en-US" sz="2000" dirty="0">
                <a:latin typeface="+mn-lt"/>
              </a:rPr>
              <a:t>the length of </a:t>
            </a:r>
            <a:r>
              <a:rPr lang="en-US" altLang="en-US" sz="2000" i="1" dirty="0">
                <a:latin typeface="+mn-lt"/>
              </a:rPr>
              <a:t>r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i="1" dirty="0">
                <a:latin typeface="+mn-lt"/>
              </a:rPr>
              <a:t>w</a:t>
            </a:r>
            <a:r>
              <a:rPr lang="en-US" altLang="en-US" sz="2000" dirty="0">
                <a:latin typeface="+mn-lt"/>
              </a:rPr>
              <a:t>). If the input string </a:t>
            </a:r>
            <a:r>
              <a:rPr lang="en-US" altLang="en-US" sz="2000" i="1" dirty="0">
                <a:latin typeface="+mn-lt"/>
              </a:rPr>
              <a:t>w</a:t>
            </a:r>
            <a:r>
              <a:rPr lang="en-US" altLang="en-US" sz="2000" dirty="0">
                <a:latin typeface="+mn-lt"/>
              </a:rPr>
              <a:t> to </a:t>
            </a:r>
            <a:r>
              <a:rPr lang="en-US" altLang="en-US" sz="2000" i="1" dirty="0">
                <a:latin typeface="+mn-lt"/>
              </a:rPr>
              <a:t>R</a:t>
            </a:r>
            <a:r>
              <a:rPr lang="en-US" altLang="en-US" sz="2000" dirty="0">
                <a:latin typeface="+mn-lt"/>
              </a:rPr>
              <a:t> has length </a:t>
            </a:r>
            <a:r>
              <a:rPr lang="en-US" altLang="en-US" sz="2000" i="1" dirty="0">
                <a:latin typeface="+mn-lt"/>
              </a:rPr>
              <a:t>n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dirty="0" smtClean="0">
                <a:latin typeface="+mn-lt"/>
              </a:rPr>
              <a:t>then the </a:t>
            </a:r>
            <a:r>
              <a:rPr lang="en-US" altLang="en-US" sz="2000" dirty="0">
                <a:latin typeface="+mn-lt"/>
              </a:rPr>
              <a:t>length of </a:t>
            </a:r>
            <a:r>
              <a:rPr lang="en-US" altLang="en-US" sz="2000" i="1" dirty="0">
                <a:latin typeface="+mn-lt"/>
              </a:rPr>
              <a:t>r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i="1" dirty="0">
                <a:latin typeface="+mn-lt"/>
              </a:rPr>
              <a:t>w</a:t>
            </a:r>
            <a:r>
              <a:rPr lang="en-US" altLang="en-US" sz="2000" dirty="0">
                <a:latin typeface="+mn-lt"/>
              </a:rPr>
              <a:t>) cannot exceed the max(</a:t>
            </a:r>
            <a:r>
              <a:rPr lang="en-US" altLang="en-US" sz="2000" i="1" dirty="0">
                <a:latin typeface="+mn-lt"/>
              </a:rPr>
              <a:t>n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i="1" dirty="0">
                <a:latin typeface="+mn-lt"/>
              </a:rPr>
              <a:t>tc</a:t>
            </a:r>
            <a:r>
              <a:rPr lang="en-US" altLang="en-US" sz="2000" i="1" baseline="-25000" dirty="0">
                <a:latin typeface="+mn-lt"/>
              </a:rPr>
              <a:t>R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i="1" dirty="0">
                <a:latin typeface="+mn-lt"/>
              </a:rPr>
              <a:t>n</a:t>
            </a:r>
            <a:r>
              <a:rPr lang="en-US" altLang="en-US" sz="2000" dirty="0">
                <a:latin typeface="+mn-lt"/>
              </a:rPr>
              <a:t>)).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384748" y="6004384"/>
            <a:ext cx="3733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45000"/>
              </a:spcBef>
              <a:buSzPct val="55000"/>
              <a:buFont typeface="Wingdings" pitchFamily="2" charset="2"/>
              <a:buNone/>
            </a:pPr>
            <a:r>
              <a:rPr lang="en-US" altLang="en-US" sz="2000" i="1" dirty="0"/>
              <a:t>tc</a:t>
            </a:r>
            <a:r>
              <a:rPr lang="en-US" altLang="en-US" sz="2000" i="1" baseline="-25000" dirty="0"/>
              <a:t>R</a:t>
            </a:r>
            <a:r>
              <a:rPr lang="en-US" altLang="en-US" sz="2000" dirty="0">
                <a:sym typeface="Symbol" pitchFamily="18" charset="2"/>
              </a:rPr>
              <a:t>(</a:t>
            </a:r>
            <a:r>
              <a:rPr lang="en-US" altLang="en-US" sz="2000" i="1" dirty="0">
                <a:sym typeface="Symbol" pitchFamily="18" charset="2"/>
              </a:rPr>
              <a:t>n</a:t>
            </a:r>
            <a:r>
              <a:rPr lang="en-US" altLang="en-US" sz="2000" dirty="0">
                <a:sym typeface="Symbol" pitchFamily="18" charset="2"/>
              </a:rPr>
              <a:t>) + </a:t>
            </a:r>
            <a:r>
              <a:rPr lang="en-US" altLang="en-US" sz="2000" i="1" dirty="0"/>
              <a:t>tc</a:t>
            </a:r>
            <a:r>
              <a:rPr lang="en-US" altLang="en-US" sz="2000" i="1" baseline="-25000" dirty="0"/>
              <a:t>M</a:t>
            </a:r>
            <a:r>
              <a:rPr lang="en-US" altLang="en-US" sz="2000" dirty="0"/>
              <a:t>(</a:t>
            </a:r>
            <a:r>
              <a:rPr lang="en-US" altLang="en-US" sz="2000" i="1" dirty="0"/>
              <a:t>tc</a:t>
            </a:r>
            <a:r>
              <a:rPr lang="en-US" altLang="en-US" sz="2000" i="1" baseline="-25000" dirty="0"/>
              <a:t>R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 </a:t>
            </a:r>
            <a:r>
              <a:rPr lang="en-US" altLang="en-US" sz="2000" dirty="0">
                <a:sym typeface="Symbol" pitchFamily="18" charset="2"/>
              </a:rPr>
              <a:t>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O(</a:t>
            </a:r>
            <a:r>
              <a:rPr lang="en-US" altLang="en-US" sz="2000" i="1" dirty="0"/>
              <a:t>n</a:t>
            </a:r>
            <a:r>
              <a:rPr lang="en-US" altLang="en-US" sz="2000" i="1" baseline="30000" dirty="0"/>
              <a:t>st</a:t>
            </a:r>
            <a:r>
              <a:rPr lang="en-US" altLang="en-US" sz="2000" dirty="0"/>
              <a:t>) </a:t>
            </a:r>
            <a:endParaRPr lang="en-US" altLang="en-US" sz="24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05007" y="5987830"/>
            <a:ext cx="4078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tc</a:t>
            </a:r>
            <a:r>
              <a:rPr lang="en-US" altLang="en-US" sz="2000" i="1" baseline="-25000" dirty="0"/>
              <a:t>R </a:t>
            </a:r>
            <a:r>
              <a:rPr lang="en-US" altLang="en-US" sz="2000" b="1" dirty="0">
                <a:sym typeface="Symbol" pitchFamily="18" charset="2"/>
              </a:rPr>
              <a:t></a:t>
            </a:r>
            <a:r>
              <a:rPr lang="en-US" altLang="en-US" sz="2000" i="1" baseline="-25000" dirty="0"/>
              <a:t>  </a:t>
            </a:r>
            <a:r>
              <a:rPr lang="en-US" altLang="en-US" sz="2000" dirty="0"/>
              <a:t>O(</a:t>
            </a:r>
            <a:r>
              <a:rPr lang="en-US" altLang="en-US" sz="2000" i="1" dirty="0"/>
              <a:t>n</a:t>
            </a:r>
            <a:r>
              <a:rPr lang="en-US" altLang="en-US" sz="2000" i="1" baseline="30000" dirty="0"/>
              <a:t>s</a:t>
            </a:r>
            <a:r>
              <a:rPr lang="en-US" altLang="en-US" sz="2000" dirty="0"/>
              <a:t>) and </a:t>
            </a:r>
            <a:r>
              <a:rPr lang="en-US" altLang="en-US" sz="2000" i="1" dirty="0"/>
              <a:t>tc</a:t>
            </a:r>
            <a:r>
              <a:rPr lang="en-US" altLang="en-US" sz="2000" i="1" baseline="-25000" dirty="0"/>
              <a:t>M </a:t>
            </a:r>
            <a:r>
              <a:rPr lang="en-US" altLang="en-US" sz="2000" b="1" dirty="0">
                <a:sym typeface="Symbol" pitchFamily="18" charset="2"/>
              </a:rPr>
              <a:t></a:t>
            </a:r>
            <a:r>
              <a:rPr lang="en-US" altLang="en-US" sz="2000" i="1" baseline="-25000" dirty="0"/>
              <a:t>  </a:t>
            </a:r>
            <a:r>
              <a:rPr lang="en-US" altLang="en-US" sz="2000" dirty="0"/>
              <a:t>O(</a:t>
            </a:r>
            <a:r>
              <a:rPr lang="en-US" altLang="en-US" sz="2000" i="1" dirty="0"/>
              <a:t>n</a:t>
            </a:r>
            <a:r>
              <a:rPr lang="en-US" altLang="en-US" sz="2000" i="1" baseline="30000" dirty="0"/>
              <a:t>t</a:t>
            </a:r>
            <a:r>
              <a:rPr lang="en-US" altLang="en-US" sz="2000" dirty="0"/>
              <a:t>), then</a:t>
            </a:r>
            <a:endParaRPr lang="en-US" altLang="en-US" sz="2400" dirty="0"/>
          </a:p>
        </p:txBody>
      </p:sp>
      <p:sp>
        <p:nvSpPr>
          <p:cNvPr id="10" name="AutoShape 8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9120340" y="6130291"/>
            <a:ext cx="193675" cy="1873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832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uiExpand="1" build="p"/>
      <p:bldP spid="53251" grpId="0"/>
      <p:bldP spid="53252" grpId="0" uiExpand="1"/>
      <p:bldP spid="53253" grpId="0" uiExpand="1"/>
      <p:bldP spid="53254" grpId="0" uiExpand="1"/>
      <p:bldP spid="53255" grpId="0"/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943" y="487474"/>
            <a:ext cx="4044043" cy="990263"/>
          </a:xfrm>
        </p:spPr>
        <p:txBody>
          <a:bodyPr/>
          <a:lstStyle/>
          <a:p>
            <a:r>
              <a:rPr lang="en-US" dirty="0" smtClean="0"/>
              <a:t>Take Away…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293" y="1719398"/>
            <a:ext cx="10058400" cy="3097530"/>
          </a:xfrm>
        </p:spPr>
        <p:txBody>
          <a:bodyPr>
            <a:normAutofit/>
          </a:bodyPr>
          <a:lstStyle/>
          <a:p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/>
              <a:t>is the complexity class of yes/no questions </a:t>
            </a:r>
            <a:r>
              <a:rPr lang="en-US" sz="2200" dirty="0" smtClean="0"/>
              <a:t>that </a:t>
            </a:r>
            <a:r>
              <a:rPr lang="en-US" sz="2200" dirty="0"/>
              <a:t>can be solved in </a:t>
            </a:r>
            <a:r>
              <a:rPr lang="en-US" sz="2200" dirty="0" smtClean="0"/>
              <a:t>	</a:t>
            </a:r>
            <a:r>
              <a:rPr lang="en-US" sz="2200" i="1" dirty="0" smtClean="0"/>
              <a:t>polynomial</a:t>
            </a:r>
            <a:r>
              <a:rPr lang="en-US" sz="2200" dirty="0" smtClean="0"/>
              <a:t> time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Problems that can be solved in polynomial time using a deterministic, single-	tape TM</a:t>
            </a:r>
            <a:endParaRPr lang="en-US" sz="2000" dirty="0"/>
          </a:p>
          <a:p>
            <a:pPr>
              <a:spcBef>
                <a:spcPts val="2400"/>
              </a:spcBef>
            </a:pP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/>
              <a:t>is closed under many operations, such as </a:t>
            </a:r>
            <a:r>
              <a:rPr lang="en-US" sz="2200" i="1" dirty="0" smtClean="0"/>
              <a:t>union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i="1" dirty="0" smtClean="0"/>
              <a:t>intersection</a:t>
            </a:r>
            <a:endParaRPr lang="en-US" sz="2200" i="1" dirty="0"/>
          </a:p>
          <a:p>
            <a:pPr>
              <a:spcBef>
                <a:spcPts val="2400"/>
              </a:spcBef>
            </a:pP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/>
              <a:t>is closed under </a:t>
            </a:r>
            <a:r>
              <a:rPr lang="en-US" sz="2200" i="1" dirty="0" smtClean="0"/>
              <a:t>polynomial-time reductions</a:t>
            </a:r>
            <a:endParaRPr lang="en-US" sz="2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942" y="462983"/>
            <a:ext cx="4084864" cy="859632"/>
          </a:xfrm>
        </p:spPr>
        <p:txBody>
          <a:bodyPr/>
          <a:lstStyle/>
          <a:p>
            <a:r>
              <a:rPr lang="en-US" dirty="0" smtClean="0"/>
              <a:t>The Class NP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937959" y="1633823"/>
                <a:ext cx="8344930" cy="14828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NP</a:t>
                </a:r>
                <a:r>
                  <a:rPr lang="en-US" sz="2400" dirty="0" smtClean="0"/>
                  <a:t> is the class of languages that are decidable in polynomial time on a </a:t>
                </a:r>
                <a:r>
                  <a:rPr lang="en-US" sz="2400" i="1" dirty="0" smtClean="0"/>
                  <a:t>nondeterministic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single-tape</a:t>
                </a:r>
                <a:r>
                  <a:rPr lang="en-US" sz="2400" dirty="0" smtClean="0"/>
                  <a:t> TM.</a:t>
                </a:r>
              </a:p>
              <a:p>
                <a:pPr algn="ctr"/>
                <a:r>
                  <a:rPr lang="en-US" sz="2400" dirty="0" smtClean="0"/>
                  <a:t>NP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/>
                          </a:rPr>
                          <m:t>𝑁𝑇𝐼𝑀𝐸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59" y="1633823"/>
                <a:ext cx="8344930" cy="1482811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077936" y="3571437"/>
            <a:ext cx="5486253" cy="2274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chemeClr val="tx1"/>
                </a:solidFill>
              </a:rPr>
              <a:t>Examples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baseline="30000" dirty="0" smtClean="0">
                <a:solidFill>
                  <a:schemeClr val="tx1"/>
                </a:solidFill>
              </a:rPr>
              <a:t>Hamiltonian Path</a:t>
            </a:r>
            <a:r>
              <a:rPr lang="en-US" sz="2000" baseline="30000" dirty="0" smtClean="0">
                <a:solidFill>
                  <a:schemeClr val="tx1"/>
                </a:solidFill>
              </a:rPr>
              <a:t>: is a directed path in a directed graph </a:t>
            </a:r>
            <a:r>
              <a:rPr lang="en-US" sz="2000" i="1" baseline="30000" dirty="0" smtClean="0">
                <a:solidFill>
                  <a:schemeClr val="tx1"/>
                </a:solidFill>
              </a:rPr>
              <a:t>G</a:t>
            </a:r>
            <a:r>
              <a:rPr lang="en-US" sz="2000" baseline="30000" dirty="0" smtClean="0">
                <a:solidFill>
                  <a:schemeClr val="tx1"/>
                </a:solidFill>
              </a:rPr>
              <a:t> that goes through each node in </a:t>
            </a:r>
            <a:r>
              <a:rPr lang="en-US" sz="2000" i="1" baseline="30000" dirty="0" smtClean="0">
                <a:solidFill>
                  <a:schemeClr val="tx1"/>
                </a:solidFill>
              </a:rPr>
              <a:t>G</a:t>
            </a:r>
            <a:r>
              <a:rPr lang="en-US" sz="2000" baseline="30000" dirty="0" smtClean="0">
                <a:solidFill>
                  <a:schemeClr val="tx1"/>
                </a:solidFill>
              </a:rPr>
              <a:t> exactly once.</a:t>
            </a:r>
          </a:p>
          <a:p>
            <a:pPr algn="ctr"/>
            <a:endParaRPr lang="en-US" sz="2000" baseline="30000" dirty="0">
              <a:solidFill>
                <a:schemeClr val="tx1"/>
              </a:solidFill>
            </a:endParaRPr>
          </a:p>
          <a:p>
            <a:pPr algn="ctr"/>
            <a:r>
              <a:rPr lang="en-US" sz="2000" b="1" baseline="30000" dirty="0" smtClean="0">
                <a:solidFill>
                  <a:schemeClr val="tx1"/>
                </a:solidFill>
              </a:rPr>
              <a:t>Composite number </a:t>
            </a:r>
            <a:r>
              <a:rPr lang="en-US" sz="2000" baseline="30000" dirty="0" smtClean="0">
                <a:solidFill>
                  <a:schemeClr val="tx1"/>
                </a:solidFill>
              </a:rPr>
              <a:t>(i.e., positive integer that is not prime) = { </a:t>
            </a:r>
            <a:r>
              <a:rPr lang="en-US" sz="2000" i="1" baseline="30000" dirty="0" smtClean="0">
                <a:solidFill>
                  <a:schemeClr val="tx1"/>
                </a:solidFill>
              </a:rPr>
              <a:t>x</a:t>
            </a:r>
            <a:r>
              <a:rPr lang="en-US" sz="2000" baseline="30000" dirty="0" smtClean="0">
                <a:solidFill>
                  <a:schemeClr val="tx1"/>
                </a:solidFill>
              </a:rPr>
              <a:t> |  </a:t>
            </a:r>
            <a:r>
              <a:rPr lang="en-US" sz="2000" i="1" baseline="30000" dirty="0" smtClean="0">
                <a:solidFill>
                  <a:schemeClr val="tx1"/>
                </a:solidFill>
              </a:rPr>
              <a:t>x</a:t>
            </a:r>
            <a:r>
              <a:rPr lang="en-US" sz="2000" baseline="30000" dirty="0" smtClean="0">
                <a:solidFill>
                  <a:schemeClr val="tx1"/>
                </a:solidFill>
              </a:rPr>
              <a:t> = </a:t>
            </a:r>
            <a:r>
              <a:rPr lang="en-US" sz="2000" i="1" baseline="30000" dirty="0" smtClean="0">
                <a:solidFill>
                  <a:schemeClr val="tx1"/>
                </a:solidFill>
              </a:rPr>
              <a:t>p</a:t>
            </a:r>
            <a:r>
              <a:rPr lang="en-US" sz="2000" baseline="30000" dirty="0" smtClean="0">
                <a:solidFill>
                  <a:schemeClr val="tx1"/>
                </a:solidFill>
              </a:rPr>
              <a:t> </a:t>
            </a:r>
            <a:r>
              <a:rPr lang="en-US" sz="2000" baseline="30000" dirty="0" smtClean="0">
                <a:solidFill>
                  <a:schemeClr val="tx1"/>
                </a:solidFill>
                <a:sym typeface="Symbol"/>
              </a:rPr>
              <a:t> </a:t>
            </a:r>
            <a:r>
              <a:rPr lang="en-US" sz="2000" i="1" baseline="30000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sz="2000" baseline="30000" dirty="0" smtClean="0">
                <a:solidFill>
                  <a:schemeClr val="tx1"/>
                </a:solidFill>
                <a:sym typeface="Symbol"/>
              </a:rPr>
              <a:t>, for integers </a:t>
            </a:r>
            <a:r>
              <a:rPr lang="en-US" sz="2000" i="1" baseline="30000" dirty="0" smtClean="0">
                <a:solidFill>
                  <a:schemeClr val="tx1"/>
                </a:solidFill>
                <a:sym typeface="Symbol"/>
              </a:rPr>
              <a:t>p</a:t>
            </a:r>
            <a:r>
              <a:rPr lang="en-US" sz="2000" baseline="30000" dirty="0" smtClean="0">
                <a:solidFill>
                  <a:schemeClr val="tx1"/>
                </a:solidFill>
                <a:sym typeface="Symbol"/>
              </a:rPr>
              <a:t>, </a:t>
            </a:r>
            <a:r>
              <a:rPr lang="en-US" sz="2000" i="1" baseline="30000" dirty="0" smtClean="0">
                <a:solidFill>
                  <a:schemeClr val="tx1"/>
                </a:solidFill>
                <a:sym typeface="Symbol"/>
              </a:rPr>
              <a:t>q</a:t>
            </a:r>
            <a:r>
              <a:rPr lang="en-US" sz="2000" baseline="30000" dirty="0" smtClean="0">
                <a:solidFill>
                  <a:schemeClr val="tx1"/>
                </a:solidFill>
                <a:sym typeface="Symbol"/>
              </a:rPr>
              <a:t> &gt; 1 }</a:t>
            </a:r>
            <a:r>
              <a:rPr lang="en-US" sz="2000" baseline="30000" dirty="0" smtClean="0">
                <a:solidFill>
                  <a:schemeClr val="tx1"/>
                </a:solidFill>
              </a:rPr>
              <a:t> </a:t>
            </a:r>
            <a:endParaRPr lang="en-US" sz="2000" baseline="30000" dirty="0">
              <a:solidFill>
                <a:schemeClr val="tx1"/>
              </a:solidFill>
            </a:endParaRPr>
          </a:p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816" y="381346"/>
            <a:ext cx="6093279" cy="91678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Problem in NP Class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3455"/>
            <a:ext cx="10058400" cy="721724"/>
          </a:xfrm>
        </p:spPr>
        <p:txBody>
          <a:bodyPr/>
          <a:lstStyle/>
          <a:p>
            <a:r>
              <a:rPr lang="en-US" sz="2200" dirty="0"/>
              <a:t>Does a Sudoku grid have a solution?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1977" y="2367636"/>
            <a:ext cx="7495871" cy="184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</a:t>
            </a:r>
            <a:r>
              <a:rPr lang="en-US" sz="2000" dirty="0"/>
              <a:t>M = “On input </a:t>
            </a:r>
            <a:r>
              <a:rPr lang="en-US" sz="2000" dirty="0" smtClean="0"/>
              <a:t>&lt;</a:t>
            </a:r>
            <a:r>
              <a:rPr lang="en-US" sz="2000" i="1" dirty="0" smtClean="0"/>
              <a:t>S</a:t>
            </a:r>
            <a:r>
              <a:rPr lang="en-US" sz="2000" dirty="0" smtClean="0"/>
              <a:t>&gt;, </a:t>
            </a:r>
            <a:r>
              <a:rPr lang="en-US" sz="2000" dirty="0"/>
              <a:t>an encoding of a Sudoku puzzle</a:t>
            </a:r>
            <a:r>
              <a:rPr lang="en-US" sz="2000" dirty="0" smtClean="0"/>
              <a:t>: </a:t>
            </a:r>
          </a:p>
          <a:p>
            <a:r>
              <a:rPr lang="en-US" sz="2000" dirty="0"/>
              <a:t>	</a:t>
            </a:r>
            <a:r>
              <a:rPr lang="en-US" sz="2000" b="1" dirty="0" err="1" smtClean="0"/>
              <a:t>Nondeterministically</a:t>
            </a:r>
            <a:r>
              <a:rPr lang="en-US" sz="2000" dirty="0" smtClean="0"/>
              <a:t> </a:t>
            </a:r>
            <a:r>
              <a:rPr lang="en-US" sz="2000" dirty="0"/>
              <a:t>guess how to fill in all the squares.</a:t>
            </a:r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Deterministically</a:t>
            </a:r>
            <a:r>
              <a:rPr lang="en-US" sz="2000" dirty="0" smtClean="0"/>
              <a:t> </a:t>
            </a:r>
            <a:r>
              <a:rPr lang="en-US" sz="2000" dirty="0"/>
              <a:t>check whether the guess is correct.</a:t>
            </a:r>
          </a:p>
          <a:p>
            <a:r>
              <a:rPr lang="en-US" sz="2000" dirty="0" smtClean="0"/>
              <a:t>	If </a:t>
            </a:r>
            <a:r>
              <a:rPr lang="en-US" sz="2000" dirty="0"/>
              <a:t>so, accept; if not, reject.”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9FF"/>
              </a:clrFrom>
              <a:clrTo>
                <a:srgbClr val="FAF9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48" y="1958719"/>
            <a:ext cx="3312173" cy="26869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58966" y="2008293"/>
            <a:ext cx="2582562" cy="25619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978" y="4641981"/>
            <a:ext cx="76845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we allow for a generalized </a:t>
            </a:r>
            <a:r>
              <a:rPr lang="en-US" sz="2000" dirty="0" smtClean="0"/>
              <a:t>Sudoku board </a:t>
            </a:r>
            <a:r>
              <a:rPr lang="en-US" sz="2000" dirty="0"/>
              <a:t>of arbitrary size: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	There </a:t>
            </a:r>
            <a:r>
              <a:rPr lang="en-US" sz="2000" dirty="0"/>
              <a:t>are </a:t>
            </a:r>
            <a:r>
              <a:rPr lang="en-US" sz="2000" dirty="0" err="1"/>
              <a:t>polynomially</a:t>
            </a:r>
            <a:r>
              <a:rPr lang="en-US" sz="2000" dirty="0"/>
              <a:t> </a:t>
            </a:r>
            <a:r>
              <a:rPr lang="en-US" sz="2000" dirty="0" smtClean="0"/>
              <a:t>many grid </a:t>
            </a:r>
            <a:r>
              <a:rPr lang="en-US" sz="2000" dirty="0"/>
              <a:t>cells to fill </a:t>
            </a:r>
            <a:r>
              <a:rPr lang="en-US" sz="2000" dirty="0" smtClean="0"/>
              <a:t>in</a:t>
            </a:r>
            <a:endParaRPr lang="en-US" sz="2000" dirty="0"/>
          </a:p>
          <a:p>
            <a:pPr>
              <a:spcBef>
                <a:spcPts val="1800"/>
              </a:spcBef>
            </a:pPr>
            <a:r>
              <a:rPr lang="en-US" sz="2000" dirty="0" smtClean="0"/>
              <a:t>	     </a:t>
            </a:r>
            <a:r>
              <a:rPr lang="en-US" sz="2000" b="1" dirty="0" smtClean="0"/>
              <a:t>Checking</a:t>
            </a:r>
            <a:r>
              <a:rPr lang="en-US" sz="2000" dirty="0" smtClean="0"/>
              <a:t> </a:t>
            </a:r>
            <a:r>
              <a:rPr lang="en-US" sz="2000" dirty="0"/>
              <a:t>the grid </a:t>
            </a:r>
            <a:r>
              <a:rPr lang="en-US" sz="2000" dirty="0" smtClean="0"/>
              <a:t>takes polynomial time</a:t>
            </a:r>
            <a:endParaRPr lang="en-US" sz="2000" dirty="0"/>
          </a:p>
          <a:p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4F52A4-3E89-4FB1-9673-D15ED7150FED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545" y="446775"/>
            <a:ext cx="6917267" cy="465138"/>
          </a:xfrm>
          <a:noFill/>
        </p:spPr>
        <p:txBody>
          <a:bodyPr/>
          <a:lstStyle/>
          <a:p>
            <a:pPr>
              <a:tabLst>
                <a:tab pos="738188" algn="l"/>
              </a:tabLst>
            </a:pPr>
            <a:r>
              <a:rPr lang="en-US" altLang="en-US" sz="2400" dirty="0" smtClean="0"/>
              <a:t>Decision problems from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P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NP</a:t>
            </a:r>
            <a:endParaRPr lang="en-US" altLang="en-US" sz="2400" u="sng" dirty="0" smtClean="0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1574179" y="1169988"/>
            <a:ext cx="33778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/>
              <a:t>Acceptance of Palindromes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Input:  String </a:t>
            </a:r>
            <a:r>
              <a:rPr lang="en-US" altLang="en-US" sz="1800" i="1" dirty="0"/>
              <a:t>u</a:t>
            </a:r>
            <a:r>
              <a:rPr lang="en-US" altLang="en-US" sz="1800" dirty="0"/>
              <a:t> over alphabet </a:t>
            </a:r>
            <a:r>
              <a:rPr lang="en-US" altLang="en-US" sz="1800" dirty="0">
                <a:sym typeface="Symbol" pitchFamily="18" charset="2"/>
              </a:rPr>
              <a:t>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Output: </a:t>
            </a:r>
            <a:r>
              <a:rPr lang="en-US" altLang="en-US" sz="1800" i="1" dirty="0">
                <a:sym typeface="Symbol" pitchFamily="18" charset="2"/>
              </a:rPr>
              <a:t>yes</a:t>
            </a:r>
            <a:r>
              <a:rPr lang="en-US" altLang="en-US" sz="1800" dirty="0">
                <a:sym typeface="Symbol" pitchFamily="18" charset="2"/>
              </a:rPr>
              <a:t> – </a:t>
            </a:r>
            <a:r>
              <a:rPr lang="en-US" altLang="en-US" sz="1800" i="1" dirty="0">
                <a:sym typeface="Symbol" pitchFamily="18" charset="2"/>
              </a:rPr>
              <a:t>u</a:t>
            </a:r>
            <a:r>
              <a:rPr lang="en-US" altLang="en-US" sz="1800" dirty="0">
                <a:sym typeface="Symbol" pitchFamily="18" charset="2"/>
              </a:rPr>
              <a:t> is a palindrome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           </a:t>
            </a:r>
            <a:r>
              <a:rPr lang="en-US" altLang="en-US" sz="1800" i="1" dirty="0">
                <a:sym typeface="Symbol" pitchFamily="18" charset="2"/>
              </a:rPr>
              <a:t>no</a:t>
            </a:r>
            <a:r>
              <a:rPr lang="en-US" altLang="en-US" sz="1800" dirty="0">
                <a:sym typeface="Symbol" pitchFamily="18" charset="2"/>
              </a:rPr>
              <a:t> – otherwise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6823512" y="1144588"/>
            <a:ext cx="3659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/>
              <a:t>Path Problem for Directed Graphs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Input: Graph </a:t>
            </a:r>
            <a:r>
              <a:rPr lang="en-US" altLang="en-US" sz="1800" i="1" dirty="0"/>
              <a:t>G</a:t>
            </a:r>
            <a:r>
              <a:rPr lang="en-US" altLang="en-US" sz="1800" dirty="0"/>
              <a:t> = (</a:t>
            </a:r>
            <a:r>
              <a:rPr lang="en-US" altLang="en-US" sz="1800" i="1" dirty="0"/>
              <a:t>N</a:t>
            </a:r>
            <a:r>
              <a:rPr lang="en-US" altLang="en-US" sz="1800" dirty="0"/>
              <a:t>, </a:t>
            </a:r>
            <a:r>
              <a:rPr lang="en-US" altLang="en-US" sz="1800" i="1" dirty="0"/>
              <a:t>A</a:t>
            </a:r>
            <a:r>
              <a:rPr lang="en-US" altLang="en-US" sz="1800" dirty="0"/>
              <a:t>), </a:t>
            </a:r>
            <a:r>
              <a:rPr lang="en-US" altLang="en-US" sz="1800" i="1" dirty="0"/>
              <a:t>v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i="1" baseline="-25000" dirty="0"/>
              <a:t>j</a:t>
            </a:r>
            <a:r>
              <a:rPr lang="en-US" altLang="en-US" sz="1800" dirty="0"/>
              <a:t> </a:t>
            </a:r>
            <a:r>
              <a:rPr lang="en-US" altLang="en-US" sz="1800" b="1" dirty="0">
                <a:sym typeface="Symbol" pitchFamily="18" charset="2"/>
              </a:rPr>
              <a:t>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endParaRPr lang="en-US" altLang="en-US" sz="1800" i="1" dirty="0"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Output: </a:t>
            </a:r>
            <a:r>
              <a:rPr lang="en-US" altLang="en-US" sz="1800" i="1" dirty="0">
                <a:sym typeface="Symbol" pitchFamily="18" charset="2"/>
              </a:rPr>
              <a:t>yes</a:t>
            </a:r>
            <a:r>
              <a:rPr lang="en-US" altLang="en-US" sz="1800" dirty="0">
                <a:sym typeface="Symbol" pitchFamily="18" charset="2"/>
              </a:rPr>
              <a:t> – if  path(</a:t>
            </a:r>
            <a:r>
              <a:rPr lang="en-US" altLang="en-US" sz="1800" i="1" dirty="0"/>
              <a:t>v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i="1" baseline="-25000" dirty="0"/>
              <a:t>j</a:t>
            </a:r>
            <a:r>
              <a:rPr lang="en-US" altLang="en-US" sz="1800" dirty="0"/>
              <a:t>) in </a:t>
            </a:r>
            <a:r>
              <a:rPr lang="en-US" altLang="en-US" sz="1800" i="1" dirty="0"/>
              <a:t>G</a:t>
            </a:r>
            <a:endParaRPr lang="en-US" altLang="en-US" sz="1800" i="1" dirty="0"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           </a:t>
            </a:r>
            <a:r>
              <a:rPr lang="en-US" altLang="en-US" sz="1800" i="1" dirty="0">
                <a:sym typeface="Symbol" pitchFamily="18" charset="2"/>
              </a:rPr>
              <a:t>no</a:t>
            </a:r>
            <a:r>
              <a:rPr lang="en-US" altLang="en-US" sz="1800" dirty="0">
                <a:sym typeface="Symbol" pitchFamily="18" charset="2"/>
              </a:rPr>
              <a:t> – otherwise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1576297" y="2814638"/>
            <a:ext cx="3518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/>
              <a:t>Derivability in CNF Grammar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Input:  CNF grammar </a:t>
            </a:r>
            <a:r>
              <a:rPr lang="en-US" altLang="en-US" sz="1800" i="1" dirty="0"/>
              <a:t>G</a:t>
            </a:r>
            <a:r>
              <a:rPr lang="en-US" altLang="en-US" sz="1800" dirty="0"/>
              <a:t>, string </a:t>
            </a:r>
            <a:r>
              <a:rPr lang="en-US" altLang="en-US" sz="1800" i="1" dirty="0"/>
              <a:t>w</a:t>
            </a:r>
            <a:endParaRPr lang="en-US" altLang="en-US" sz="1800" i="1" dirty="0"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Output: </a:t>
            </a:r>
            <a:r>
              <a:rPr lang="en-US" altLang="en-US" sz="1800" i="1" dirty="0">
                <a:sym typeface="Symbol" pitchFamily="18" charset="2"/>
              </a:rPr>
              <a:t>yes</a:t>
            </a:r>
            <a:r>
              <a:rPr lang="en-US" altLang="en-US" sz="1800" dirty="0">
                <a:sym typeface="Symbol" pitchFamily="18" charset="2"/>
              </a:rPr>
              <a:t> – if </a:t>
            </a:r>
            <a:r>
              <a:rPr lang="en-US" altLang="en-US" sz="1800" i="1" dirty="0">
                <a:sym typeface="Symbol" pitchFamily="18" charset="2"/>
              </a:rPr>
              <a:t>S</a:t>
            </a:r>
            <a:r>
              <a:rPr lang="en-US" altLang="en-US" sz="1800" dirty="0">
                <a:sym typeface="Symbol" pitchFamily="18" charset="2"/>
              </a:rPr>
              <a:t>  </a:t>
            </a:r>
            <a:r>
              <a:rPr lang="en-US" altLang="en-US" sz="1800" i="1" dirty="0"/>
              <a:t>w</a:t>
            </a:r>
            <a:endParaRPr lang="en-US" altLang="en-US" sz="1800" dirty="0"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           </a:t>
            </a:r>
            <a:r>
              <a:rPr lang="en-US" altLang="en-US" sz="1800" i="1" dirty="0">
                <a:sym typeface="Symbol" pitchFamily="18" charset="2"/>
              </a:rPr>
              <a:t>no</a:t>
            </a:r>
            <a:r>
              <a:rPr lang="en-US" altLang="en-US" sz="1800" dirty="0">
                <a:sym typeface="Symbol" pitchFamily="18" charset="2"/>
              </a:rPr>
              <a:t> – otherwise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422959" y="3300187"/>
            <a:ext cx="27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*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958979" y="2832101"/>
            <a:ext cx="38324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/>
              <a:t>Hamiltonian Circuit Problem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Input:  Directed graph </a:t>
            </a:r>
            <a:r>
              <a:rPr lang="en-US" altLang="en-US" sz="1800" i="1" dirty="0"/>
              <a:t>G </a:t>
            </a:r>
            <a:r>
              <a:rPr lang="en-US" altLang="en-US" sz="1800" dirty="0"/>
              <a:t>= (</a:t>
            </a:r>
            <a:r>
              <a:rPr lang="en-US" altLang="en-US" sz="1800" i="1" dirty="0"/>
              <a:t>N</a:t>
            </a:r>
            <a:r>
              <a:rPr lang="en-US" altLang="en-US" sz="1800" dirty="0"/>
              <a:t>, </a:t>
            </a:r>
            <a:r>
              <a:rPr lang="en-US" altLang="en-US" sz="1800" i="1" dirty="0"/>
              <a:t>A</a:t>
            </a:r>
            <a:r>
              <a:rPr lang="en-US" altLang="en-US" sz="1800" dirty="0"/>
              <a:t>)</a:t>
            </a:r>
            <a:endParaRPr lang="en-US" altLang="en-US" sz="1800" i="1" dirty="0"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Output: </a:t>
            </a:r>
            <a:r>
              <a:rPr lang="en-US" altLang="en-US" sz="1800" i="1" dirty="0">
                <a:sym typeface="Symbol" pitchFamily="18" charset="2"/>
              </a:rPr>
              <a:t>yes</a:t>
            </a:r>
            <a:r>
              <a:rPr lang="en-US" altLang="en-US" sz="1800" dirty="0">
                <a:sym typeface="Symbol" pitchFamily="18" charset="2"/>
              </a:rPr>
              <a:t> – if  </a:t>
            </a:r>
            <a:r>
              <a:rPr lang="en-US" altLang="en-US" sz="1800" dirty="0" smtClean="0">
                <a:sym typeface="Symbol" pitchFamily="18" charset="2"/>
              </a:rPr>
              <a:t>a cycle </a:t>
            </a:r>
            <a:r>
              <a:rPr lang="en-US" altLang="en-US" sz="1800" dirty="0">
                <a:sym typeface="Symbol" pitchFamily="18" charset="2"/>
              </a:rPr>
              <a:t>with each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                     </a:t>
            </a:r>
            <a:r>
              <a:rPr lang="en-US" altLang="en-US" sz="1800" dirty="0" smtClean="0">
                <a:sym typeface="Symbol" pitchFamily="18" charset="2"/>
              </a:rPr>
              <a:t>  vertex </a:t>
            </a:r>
            <a:r>
              <a:rPr lang="en-US" altLang="en-US" sz="1800" dirty="0">
                <a:sym typeface="Symbol" pitchFamily="18" charset="2"/>
              </a:rPr>
              <a:t>in 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           </a:t>
            </a:r>
            <a:r>
              <a:rPr lang="en-US" altLang="en-US" sz="1800" i="1" dirty="0">
                <a:sym typeface="Symbol" pitchFamily="18" charset="2"/>
              </a:rPr>
              <a:t>no</a:t>
            </a:r>
            <a:r>
              <a:rPr lang="en-US" altLang="en-US" sz="1800" dirty="0">
                <a:sym typeface="Symbol" pitchFamily="18" charset="2"/>
              </a:rPr>
              <a:t> – otherwise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1500097" y="4652963"/>
            <a:ext cx="35199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/>
              <a:t>Subset Sum Problem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Input:  Set </a:t>
            </a:r>
            <a:r>
              <a:rPr lang="en-US" altLang="en-US" sz="1800" i="1" dirty="0"/>
              <a:t>S</a:t>
            </a:r>
            <a:r>
              <a:rPr lang="en-US" altLang="en-US" sz="1800" dirty="0"/>
              <a:t>, </a:t>
            </a:r>
            <a:r>
              <a:rPr lang="en-US" altLang="en-US" sz="1800" i="1" dirty="0"/>
              <a:t>v</a:t>
            </a:r>
            <a:r>
              <a:rPr lang="en-US" altLang="en-US" sz="1800" dirty="0"/>
              <a:t>: </a:t>
            </a:r>
            <a:r>
              <a:rPr lang="en-US" altLang="en-US" sz="1800" i="1" dirty="0"/>
              <a:t>S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 </a:t>
            </a:r>
            <a:r>
              <a:rPr lang="en-US" altLang="en-US" sz="1800" b="1" i="1" dirty="0">
                <a:sym typeface="Symbol" pitchFamily="18" charset="2"/>
              </a:rPr>
              <a:t>N</a:t>
            </a:r>
            <a:r>
              <a:rPr lang="en-US" altLang="en-US" sz="1800" dirty="0">
                <a:sym typeface="Symbol" pitchFamily="18" charset="2"/>
              </a:rPr>
              <a:t>, </a:t>
            </a:r>
            <a:r>
              <a:rPr lang="en-US" altLang="en-US" sz="1800" i="1" dirty="0">
                <a:sym typeface="Symbol" pitchFamily="18" charset="2"/>
              </a:rPr>
              <a:t>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Output: </a:t>
            </a:r>
            <a:r>
              <a:rPr lang="en-US" altLang="en-US" sz="1800" i="1" dirty="0">
                <a:sym typeface="Symbol" pitchFamily="18" charset="2"/>
              </a:rPr>
              <a:t>yes</a:t>
            </a:r>
            <a:r>
              <a:rPr lang="en-US" altLang="en-US" sz="1800" dirty="0">
                <a:sym typeface="Symbol" pitchFamily="18" charset="2"/>
              </a:rPr>
              <a:t> – if  S’ ( S) whose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	          total value is </a:t>
            </a:r>
            <a:r>
              <a:rPr lang="en-US" altLang="en-US" sz="1800" i="1" dirty="0">
                <a:sym typeface="Symbol" pitchFamily="18" charset="2"/>
              </a:rPr>
              <a:t>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            </a:t>
            </a:r>
            <a:r>
              <a:rPr lang="en-US" altLang="en-US" sz="1800" i="1" dirty="0">
                <a:sym typeface="Symbol" pitchFamily="18" charset="2"/>
              </a:rPr>
              <a:t>no</a:t>
            </a:r>
            <a:r>
              <a:rPr lang="en-US" altLang="en-US" sz="1800" dirty="0">
                <a:sym typeface="Symbol" pitchFamily="18" charset="2"/>
              </a:rPr>
              <a:t> – otherwise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6929346" y="5175251"/>
            <a:ext cx="432223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 dirty="0"/>
              <a:t>  Each of the </a:t>
            </a:r>
            <a:r>
              <a:rPr lang="en-US" altLang="en-US" sz="1800" i="1" dirty="0"/>
              <a:t>NP</a:t>
            </a:r>
            <a:r>
              <a:rPr lang="en-US" altLang="en-US" sz="1800" dirty="0"/>
              <a:t> problems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can be solved </a:t>
            </a:r>
            <a:r>
              <a:rPr lang="en-US" altLang="en-US" sz="1800" i="1" dirty="0"/>
              <a:t>non</a:t>
            </a:r>
            <a:r>
              <a:rPr lang="en-US" altLang="en-US" sz="1800" dirty="0"/>
              <a:t>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</a:t>
            </a:r>
            <a:r>
              <a:rPr lang="en-US" altLang="en-US" sz="1800" i="1" dirty="0"/>
              <a:t>deterministically</a:t>
            </a:r>
            <a:r>
              <a:rPr lang="en-US" altLang="en-US" sz="1800" dirty="0"/>
              <a:t> using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“guess-and-check” strategy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7246" y="2271714"/>
            <a:ext cx="27446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9999"/>
                </a:solidFill>
                <a:sym typeface="Symbol" pitchFamily="18" charset="2"/>
              </a:rPr>
              <a:t>Complexity – in </a:t>
            </a:r>
            <a:r>
              <a:rPr lang="en-US" sz="1800" i="1" dirty="0" smtClean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1800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sz="1800" dirty="0" smtClean="0">
                <a:solidFill>
                  <a:srgbClr val="009999"/>
                </a:solidFill>
                <a:sym typeface="Symbol" pitchFamily="18" charset="2"/>
              </a:rPr>
              <a:t>(O(</a:t>
            </a:r>
            <a:r>
              <a:rPr lang="en-US" sz="1800" i="1" dirty="0" smtClean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sz="1800" baseline="30000" dirty="0" smtClean="0">
                <a:solidFill>
                  <a:srgbClr val="009999"/>
                </a:solidFill>
                <a:sym typeface="Symbol" pitchFamily="18" charset="2"/>
              </a:rPr>
              <a:t>2</a:t>
            </a:r>
            <a:r>
              <a:rPr lang="en-US" sz="1800" dirty="0" smtClean="0">
                <a:solidFill>
                  <a:srgbClr val="009999"/>
                </a:solidFill>
                <a:sym typeface="Symbol" pitchFamily="18" charset="2"/>
              </a:rPr>
              <a:t>))</a:t>
            </a:r>
            <a:endParaRPr lang="en-US" sz="1800" dirty="0" smtClean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2346" y="2249489"/>
            <a:ext cx="44117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9999"/>
                </a:solidFill>
                <a:sym typeface="Symbol" pitchFamily="18" charset="2"/>
              </a:rPr>
              <a:t>Complexity – in </a:t>
            </a:r>
            <a:r>
              <a:rPr lang="en-US" sz="18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1800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9999"/>
                </a:solidFill>
                <a:sym typeface="Symbol" pitchFamily="18" charset="2"/>
              </a:rPr>
              <a:t>(Dijkstra’s alg: O(</a:t>
            </a:r>
            <a:r>
              <a:rPr lang="en-US" sz="1800" i="1" dirty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sz="1800" baseline="30000" dirty="0">
                <a:solidFill>
                  <a:srgbClr val="009999"/>
                </a:solidFill>
                <a:sym typeface="Symbol" pitchFamily="18" charset="2"/>
              </a:rPr>
              <a:t>2</a:t>
            </a:r>
            <a:r>
              <a:rPr lang="en-US" sz="1800" dirty="0">
                <a:solidFill>
                  <a:srgbClr val="009999"/>
                </a:solidFill>
                <a:sym typeface="Symbol" pitchFamily="18" charset="2"/>
              </a:rPr>
              <a:t>))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7246" y="3903663"/>
            <a:ext cx="40046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9999"/>
                </a:solidFill>
                <a:sym typeface="Symbol" pitchFamily="18" charset="2"/>
              </a:rPr>
              <a:t>Complexity – in </a:t>
            </a:r>
            <a:r>
              <a:rPr lang="en-US" sz="18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1800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9999"/>
                </a:solidFill>
                <a:sym typeface="Symbol" pitchFamily="18" charset="2"/>
              </a:rPr>
              <a:t>(CYK Alg: O(</a:t>
            </a:r>
            <a:r>
              <a:rPr lang="en-US" sz="1800" i="1" dirty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sz="1800" baseline="30000" dirty="0">
                <a:solidFill>
                  <a:srgbClr val="009999"/>
                </a:solidFill>
                <a:sym typeface="Symbol" pitchFamily="18" charset="2"/>
              </a:rPr>
              <a:t>3</a:t>
            </a:r>
            <a:r>
              <a:rPr lang="en-US" sz="1800" dirty="0" smtClean="0">
                <a:solidFill>
                  <a:srgbClr val="009999"/>
                </a:solidFill>
                <a:sym typeface="Symbol" pitchFamily="18" charset="2"/>
              </a:rPr>
              <a:t>))</a:t>
            </a:r>
            <a:endParaRPr lang="en-US" sz="1800" dirty="0">
              <a:solidFill>
                <a:srgbClr val="009999"/>
              </a:solidFill>
              <a:sym typeface="Symbol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7596" y="4251325"/>
            <a:ext cx="33409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9999"/>
                </a:solidFill>
                <a:sym typeface="Symbol" pitchFamily="18" charset="2"/>
              </a:rPr>
              <a:t>Complexity – in </a:t>
            </a:r>
            <a:r>
              <a:rPr lang="en-US" sz="18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1800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9999"/>
                </a:solidFill>
                <a:sym typeface="Symbol" pitchFamily="18" charset="2"/>
              </a:rPr>
              <a:t>(unknown)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1413" y="6057900"/>
            <a:ext cx="33409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9999"/>
                </a:solidFill>
                <a:sym typeface="Symbol" pitchFamily="18" charset="2"/>
              </a:rPr>
              <a:t>Complexity – in </a:t>
            </a:r>
            <a:r>
              <a:rPr lang="en-US" sz="18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1800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9999"/>
                </a:solidFill>
                <a:sym typeface="Symbol" pitchFamily="18" charset="2"/>
              </a:rPr>
              <a:t>(unknown)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145228" y="4549775"/>
            <a:ext cx="1599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9999"/>
                </a:solidFill>
                <a:sym typeface="Symbol" pitchFamily="18" charset="2"/>
              </a:rPr>
              <a:t> – in </a:t>
            </a:r>
            <a:r>
              <a:rPr lang="en-US" altLang="en-US" sz="1800" i="1" dirty="0">
                <a:solidFill>
                  <a:srgbClr val="FF0000"/>
                </a:solidFill>
                <a:sym typeface="Symbol" pitchFamily="18" charset="2"/>
              </a:rPr>
              <a:t>NP</a:t>
            </a:r>
            <a:r>
              <a:rPr lang="en-US" altLang="en-US" sz="1800" dirty="0">
                <a:solidFill>
                  <a:srgbClr val="009999"/>
                </a:solidFill>
                <a:sym typeface="Symbol" pitchFamily="18" charset="2"/>
              </a:rPr>
              <a:t> (Yes)</a:t>
            </a:r>
            <a:endParaRPr lang="en-US" altLang="en-US" sz="2400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80600" y="6342064"/>
            <a:ext cx="1599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9999"/>
                </a:solidFill>
                <a:sym typeface="Symbol" pitchFamily="18" charset="2"/>
              </a:rPr>
              <a:t> – in </a:t>
            </a:r>
            <a:r>
              <a:rPr lang="en-US" altLang="en-US" sz="1800" i="1" dirty="0">
                <a:solidFill>
                  <a:srgbClr val="FF0000"/>
                </a:solidFill>
                <a:sym typeface="Symbol" pitchFamily="18" charset="2"/>
              </a:rPr>
              <a:t>NP</a:t>
            </a:r>
            <a:r>
              <a:rPr lang="en-US" altLang="en-US" sz="1800" dirty="0">
                <a:solidFill>
                  <a:srgbClr val="009999"/>
                </a:solidFill>
                <a:sym typeface="Symbol" pitchFamily="18" charset="2"/>
              </a:rPr>
              <a:t> (Yes)</a:t>
            </a:r>
            <a:endParaRPr lang="en-US" altLang="en-US" sz="2400" dirty="0"/>
          </a:p>
        </p:txBody>
      </p:sp>
      <p:sp>
        <p:nvSpPr>
          <p:cNvPr id="19" name="AutoShape 8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561868" y="3994666"/>
            <a:ext cx="193675" cy="1873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1" name="AutoShape 8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0220380" y="6130291"/>
            <a:ext cx="193675" cy="1873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8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904" grpId="0"/>
      <p:bldP spid="37905" grpId="0"/>
      <p:bldP spid="37906" grpId="0"/>
      <p:bldP spid="37907" grpId="0"/>
      <p:bldP spid="37909" grpId="0"/>
      <p:bldP spid="37910" grpId="0"/>
      <p:bldP spid="12" grpId="0"/>
      <p:bldP spid="13" grpId="0"/>
      <p:bldP spid="14" grpId="0"/>
      <p:bldP spid="15" grpId="0"/>
      <p:bldP spid="17" grpId="0"/>
      <p:bldP spid="18" grpId="0"/>
      <p:bldP spid="20" grpId="0"/>
      <p:bldP spid="19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4F52A4-3E89-4FB1-9673-D15ED7150FED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545" y="446775"/>
            <a:ext cx="6917267" cy="465138"/>
          </a:xfrm>
          <a:noFill/>
        </p:spPr>
        <p:txBody>
          <a:bodyPr/>
          <a:lstStyle/>
          <a:p>
            <a:pPr>
              <a:tabLst>
                <a:tab pos="738188" algn="l"/>
              </a:tabLst>
            </a:pPr>
            <a:r>
              <a:rPr lang="en-US" altLang="en-US" sz="2400" dirty="0" smtClean="0"/>
              <a:t>Derivability in CNF Grammar</a:t>
            </a:r>
            <a:endParaRPr lang="en-US" altLang="en-US" sz="2400" u="sng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75" y="1110343"/>
            <a:ext cx="5822304" cy="520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163277" y="6110733"/>
            <a:ext cx="193675" cy="1873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692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62" y="381344"/>
            <a:ext cx="5203371" cy="8514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Time Complexity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21920" y="1466305"/>
                <a:ext cx="9677400" cy="3513908"/>
              </a:xfrm>
            </p:spPr>
            <p:txBody>
              <a:bodyPr/>
              <a:lstStyle/>
              <a:p>
                <a:r>
                  <a:rPr lang="en-US" sz="2200" u="sng" dirty="0" smtClean="0"/>
                  <a:t>Definition</a:t>
                </a:r>
                <a:r>
                  <a:rPr lang="en-US" sz="2200" dirty="0" smtClean="0"/>
                  <a:t>. </a:t>
                </a:r>
                <a:r>
                  <a:rPr lang="en-US" sz="2000" dirty="0" smtClean="0"/>
                  <a:t>Let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be a deterministic TM that halts on all inputs. The </a:t>
                </a:r>
                <a:r>
                  <a:rPr lang="en-US" sz="2000" b="1" dirty="0" smtClean="0"/>
                  <a:t>time</a:t>
                </a:r>
                <a:r>
                  <a:rPr lang="en-US" sz="2000" dirty="0" smtClean="0"/>
                  <a:t> 	</a:t>
                </a:r>
                <a:r>
                  <a:rPr lang="en-US" sz="2000" b="1" dirty="0" smtClean="0"/>
                  <a:t>complexity</a:t>
                </a:r>
                <a:r>
                  <a:rPr lang="en-US" sz="2000" dirty="0" smtClean="0"/>
                  <a:t> of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is a function </a:t>
                </a:r>
                <a:r>
                  <a:rPr lang="en-US" sz="2000" i="1" dirty="0" smtClean="0"/>
                  <a:t>f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000" i="1" smtClean="0">
                        <a:latin typeface="Cambria Math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smtClean="0">
                        <a:latin typeface="Cambria Math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 smtClean="0"/>
                  <a:t>, where </a:t>
                </a:r>
                <a:r>
                  <a:rPr lang="en-US" sz="2000" i="1" dirty="0" smtClean="0"/>
                  <a:t>f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) is the </a:t>
                </a:r>
                <a:r>
                  <a:rPr lang="en-US" sz="2000" i="1" dirty="0" smtClean="0"/>
                  <a:t>maximum</a:t>
                </a:r>
                <a:r>
                  <a:rPr lang="en-US" sz="2000" dirty="0" smtClean="0"/>
                  <a:t> 	</a:t>
                </a:r>
                <a:r>
                  <a:rPr lang="en-US" sz="2000" i="1" dirty="0" smtClean="0"/>
                  <a:t>number of steps </a:t>
                </a:r>
                <a:r>
                  <a:rPr lang="en-US" sz="2000" dirty="0" smtClean="0"/>
                  <a:t>that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 uses on any </a:t>
                </a:r>
                <a:r>
                  <a:rPr lang="en-US" sz="2000" i="1" dirty="0" smtClean="0"/>
                  <a:t>input</a:t>
                </a:r>
                <a:r>
                  <a:rPr lang="en-US" sz="2000" dirty="0" smtClean="0"/>
                  <a:t> of length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. 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200" dirty="0" smtClean="0"/>
                  <a:t>Intuitive </a:t>
                </a:r>
                <a:r>
                  <a:rPr lang="en-US" sz="2200" dirty="0"/>
                  <a:t>idea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000" dirty="0"/>
                  <a:t>In determining the time complexity of a TM, we analyze the “algorithm” </a:t>
                </a:r>
                <a:r>
                  <a:rPr lang="en-US" sz="2000" dirty="0" smtClean="0"/>
                  <a:t>	of TM</a:t>
                </a:r>
                <a:r>
                  <a:rPr lang="en-US" sz="2000" dirty="0"/>
                  <a:t>, i.e., the </a:t>
                </a:r>
                <a:r>
                  <a:rPr lang="en-US" sz="2000" b="1" dirty="0"/>
                  <a:t>number of steps </a:t>
                </a:r>
                <a:r>
                  <a:rPr lang="en-US" sz="2000" dirty="0"/>
                  <a:t>that the algorithm uses given an </a:t>
                </a:r>
                <a:r>
                  <a:rPr lang="en-US" sz="2000" dirty="0" smtClean="0"/>
                  <a:t>input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000" dirty="0" smtClean="0"/>
                  <a:t>We consider </a:t>
                </a:r>
                <a:r>
                  <a:rPr lang="en-US" sz="2000" i="1" dirty="0" smtClean="0"/>
                  <a:t>worst-case</a:t>
                </a:r>
                <a:r>
                  <a:rPr lang="en-US" sz="2000" dirty="0" smtClean="0"/>
                  <a:t>, i.e., the </a:t>
                </a:r>
                <a:r>
                  <a:rPr lang="en-US" sz="2000" i="1" dirty="0" smtClean="0"/>
                  <a:t>longest</a:t>
                </a:r>
                <a:r>
                  <a:rPr lang="en-US" sz="2000" dirty="0" smtClean="0"/>
                  <a:t> running time, of all inputs of a 	particular length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1920" y="1466305"/>
                <a:ext cx="9677400" cy="3513908"/>
              </a:xfrm>
              <a:blipFill rotWithShape="1">
                <a:blip r:embed="rId2"/>
                <a:stretch>
                  <a:fillRect l="-693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716" y="365015"/>
            <a:ext cx="3793525" cy="7779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Take Away…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37" y="1347109"/>
            <a:ext cx="10885714" cy="4638947"/>
          </a:xfrm>
        </p:spPr>
        <p:txBody>
          <a:bodyPr/>
          <a:lstStyle/>
          <a:p>
            <a:r>
              <a:rPr lang="en-US" sz="2200" dirty="0" smtClean="0"/>
              <a:t>Basically,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NP problems are known to be efficiently verifiable, but have </a:t>
            </a:r>
            <a:r>
              <a:rPr lang="en-US" sz="1800" dirty="0"/>
              <a:t>no known efficient solutions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P = the class of languages for which membership can be </a:t>
            </a:r>
            <a:r>
              <a:rPr lang="en-US" sz="2200" b="1" dirty="0" smtClean="0"/>
              <a:t>decided</a:t>
            </a:r>
            <a:r>
              <a:rPr lang="en-US" sz="2200" dirty="0" smtClean="0"/>
              <a:t> quickly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NP = the class of languages for which the membership can be </a:t>
            </a:r>
            <a:r>
              <a:rPr lang="en-US" sz="2200" b="1" dirty="0" smtClean="0"/>
              <a:t>verified</a:t>
            </a:r>
            <a:r>
              <a:rPr lang="en-US" sz="2200" dirty="0" smtClean="0"/>
              <a:t> quickly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Relationship between P and NP</a:t>
            </a:r>
            <a:endParaRPr lang="en-US" sz="2200" dirty="0"/>
          </a:p>
        </p:txBody>
      </p:sp>
      <p:sp>
        <p:nvSpPr>
          <p:cNvPr id="4" name="Oval 3"/>
          <p:cNvSpPr/>
          <p:nvPr/>
        </p:nvSpPr>
        <p:spPr>
          <a:xfrm>
            <a:off x="2034745" y="4400215"/>
            <a:ext cx="2150076" cy="2265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63016" y="4330328"/>
            <a:ext cx="2150076" cy="2265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= NP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46990" y="5648415"/>
            <a:ext cx="925585" cy="832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68439" y="5278364"/>
            <a:ext cx="111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 ≠ NP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92700" y="5316608"/>
            <a:ext cx="111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 = NP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63561" y="464728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18753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1" y="226228"/>
            <a:ext cx="5668740" cy="84330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Why Care if P = NP?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785" y="1139743"/>
            <a:ext cx="10420351" cy="347934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 </a:t>
            </a:r>
            <a:r>
              <a:rPr lang="en-US" sz="2200" dirty="0"/>
              <a:t>P = </a:t>
            </a:r>
            <a:r>
              <a:rPr lang="en-US" sz="2200" dirty="0" smtClean="0"/>
              <a:t>NP:</a:t>
            </a:r>
            <a:endParaRPr lang="en-US" sz="2200" dirty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A </a:t>
            </a:r>
            <a:r>
              <a:rPr lang="en-US" sz="1800" dirty="0"/>
              <a:t>huge number of seemingly difficult problems </a:t>
            </a:r>
            <a:r>
              <a:rPr lang="en-US" sz="1800" dirty="0" smtClean="0"/>
              <a:t>could </a:t>
            </a:r>
            <a:r>
              <a:rPr lang="en-US" sz="1800" dirty="0"/>
              <a:t>be solved </a:t>
            </a:r>
            <a:r>
              <a:rPr lang="en-US" sz="1800" i="1" dirty="0" smtClean="0"/>
              <a:t>efficiently</a:t>
            </a:r>
            <a:endParaRPr lang="en-US" sz="1800" i="1" dirty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Our </a:t>
            </a:r>
            <a:r>
              <a:rPr lang="en-US" sz="1800" dirty="0"/>
              <a:t>capacity to solve many problems will scale well </a:t>
            </a:r>
            <a:r>
              <a:rPr lang="en-US" sz="1800" dirty="0" smtClean="0"/>
              <a:t>with </a:t>
            </a:r>
            <a:r>
              <a:rPr lang="en-US" sz="1800" dirty="0"/>
              <a:t>the size of the problems we </a:t>
            </a:r>
            <a:r>
              <a:rPr lang="en-US" sz="1800" dirty="0" smtClean="0"/>
              <a:t>	want </a:t>
            </a:r>
            <a:r>
              <a:rPr lang="en-US" sz="1800" dirty="0"/>
              <a:t>to </a:t>
            </a:r>
            <a:r>
              <a:rPr lang="en-US" sz="1800" dirty="0" smtClean="0"/>
              <a:t>solve</a:t>
            </a:r>
            <a:endParaRPr lang="en-US" sz="1800" dirty="0"/>
          </a:p>
          <a:p>
            <a:pPr>
              <a:spcBef>
                <a:spcPts val="2400"/>
              </a:spcBef>
            </a:pPr>
            <a:r>
              <a:rPr lang="en-US" sz="2200" dirty="0" smtClean="0"/>
              <a:t>If </a:t>
            </a:r>
            <a:r>
              <a:rPr lang="en-US" sz="2200" dirty="0"/>
              <a:t>P ≠ NP: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Enormous </a:t>
            </a:r>
            <a:r>
              <a:rPr lang="en-US" sz="1800" dirty="0"/>
              <a:t>computational power would be required </a:t>
            </a:r>
            <a:r>
              <a:rPr lang="en-US" sz="1800" dirty="0" smtClean="0"/>
              <a:t>to </a:t>
            </a:r>
            <a:r>
              <a:rPr lang="en-US" sz="1800" dirty="0"/>
              <a:t>solve many seemingly easy </a:t>
            </a:r>
            <a:r>
              <a:rPr lang="en-US" sz="1800" dirty="0" smtClean="0"/>
              <a:t>tasks</a:t>
            </a:r>
            <a:endParaRPr lang="en-US" sz="1800" dirty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Our </a:t>
            </a:r>
            <a:r>
              <a:rPr lang="en-US" sz="1800" dirty="0"/>
              <a:t>capacity to solve many problems will fail to </a:t>
            </a:r>
            <a:r>
              <a:rPr lang="en-US" sz="1800" dirty="0" smtClean="0"/>
              <a:t>keep </a:t>
            </a:r>
            <a:r>
              <a:rPr lang="en-US" sz="1800" dirty="0"/>
              <a:t>up with our </a:t>
            </a:r>
            <a:r>
              <a:rPr lang="en-US" sz="1800" dirty="0" smtClean="0"/>
              <a:t>curiosity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198605" y="4818026"/>
            <a:ext cx="6413158" cy="161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The Clay Mathematics Institute has offered a </a:t>
            </a:r>
          </a:p>
          <a:p>
            <a:pPr algn="ctr"/>
            <a:r>
              <a:rPr lang="en-US" sz="2200" dirty="0"/>
              <a:t>$1,000,000 prize to anyone who proves or </a:t>
            </a:r>
          </a:p>
          <a:p>
            <a:pPr algn="ctr"/>
            <a:r>
              <a:rPr lang="en-US" sz="2200" dirty="0"/>
              <a:t>disproves P = NP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26" y="4668072"/>
            <a:ext cx="2390775" cy="1914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924" y="381343"/>
            <a:ext cx="5203371" cy="94127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NP-Completeness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344" y="1421374"/>
                <a:ext cx="10058400" cy="393192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A language </a:t>
                </a:r>
                <a:r>
                  <a:rPr lang="en-US" sz="2200" i="1" dirty="0" smtClean="0"/>
                  <a:t>Q</a:t>
                </a:r>
                <a:r>
                  <a:rPr lang="en-US" sz="2200" dirty="0" smtClean="0"/>
                  <a:t> is called </a:t>
                </a:r>
                <a:r>
                  <a:rPr lang="en-US" sz="2200" b="1" dirty="0" smtClean="0"/>
                  <a:t>NP-Hard</a:t>
                </a:r>
                <a:r>
                  <a:rPr lang="en-US" sz="22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200" dirty="0" smtClean="0"/>
                  <a:t>if for every language </a:t>
                </a:r>
                <a:r>
                  <a:rPr lang="en-US" sz="2200" i="1" dirty="0" smtClean="0"/>
                  <a:t>L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 smtClean="0"/>
                  <a:t> NP, </a:t>
                </a:r>
                <a:r>
                  <a:rPr lang="en-US" sz="2200" i="1" dirty="0" smtClean="0"/>
                  <a:t>L</a:t>
                </a:r>
                <a:r>
                  <a:rPr lang="en-US" sz="2200" dirty="0" smtClean="0"/>
                  <a:t> is 	reducible to </a:t>
                </a:r>
                <a:r>
                  <a:rPr lang="en-US" sz="2200" i="1" dirty="0" smtClean="0"/>
                  <a:t>Q</a:t>
                </a:r>
                <a:r>
                  <a:rPr lang="en-US" sz="2200" dirty="0" smtClean="0"/>
                  <a:t> in polynomial time.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200" dirty="0" smtClean="0"/>
                  <a:t>An </a:t>
                </a:r>
                <a:r>
                  <a:rPr lang="en-US" sz="2200" i="1" dirty="0" smtClean="0"/>
                  <a:t>NP-hard</a:t>
                </a:r>
                <a:r>
                  <a:rPr lang="en-US" sz="2200" dirty="0" smtClean="0"/>
                  <a:t> language that is also in </a:t>
                </a:r>
                <a:r>
                  <a:rPr lang="en-US" sz="2200" i="1" dirty="0" smtClean="0"/>
                  <a:t>NP</a:t>
                </a:r>
                <a:r>
                  <a:rPr lang="en-US" sz="2200" dirty="0" smtClean="0"/>
                  <a:t> is called </a:t>
                </a:r>
                <a:r>
                  <a:rPr lang="en-US" sz="2200" b="1" dirty="0" smtClean="0"/>
                  <a:t>NP-Complete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344" y="1421374"/>
                <a:ext cx="10058400" cy="3931920"/>
              </a:xfrm>
              <a:blipFill rotWithShape="1">
                <a:blip r:embed="rId3"/>
                <a:stretch>
                  <a:fillRect l="-727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660874" y="5493896"/>
            <a:ext cx="10870251" cy="915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To prove that P = NP we only need to find a polynomial-time algorithm for an NP-Complete problem to achieve this goal </a:t>
            </a:r>
            <a:endParaRPr lang="en-US" sz="2200" dirty="0"/>
          </a:p>
        </p:txBody>
      </p:sp>
      <p:sp>
        <p:nvSpPr>
          <p:cNvPr id="7" name="Oval 6"/>
          <p:cNvSpPr/>
          <p:nvPr/>
        </p:nvSpPr>
        <p:spPr>
          <a:xfrm>
            <a:off x="2914402" y="3175066"/>
            <a:ext cx="6204396" cy="192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11217" y="3771924"/>
            <a:ext cx="2337890" cy="8778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00097" y="3771924"/>
            <a:ext cx="999859" cy="8778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NPC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23" y="4426801"/>
            <a:ext cx="445945" cy="445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053" y="3690908"/>
            <a:ext cx="445945" cy="4459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12" y="3913880"/>
            <a:ext cx="445945" cy="445945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0" idx="0"/>
            <a:endCxn id="11" idx="1"/>
          </p:cNvCxnSpPr>
          <p:nvPr/>
        </p:nvCxnSpPr>
        <p:spPr>
          <a:xfrm rot="5400000" flipH="1" flipV="1">
            <a:off x="6870814" y="3620563"/>
            <a:ext cx="512920" cy="10995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1" idx="1"/>
          </p:cNvCxnSpPr>
          <p:nvPr/>
        </p:nvCxnSpPr>
        <p:spPr>
          <a:xfrm flipV="1">
            <a:off x="5158749" y="3913881"/>
            <a:ext cx="2518304" cy="2119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12" y="1568314"/>
            <a:ext cx="10408688" cy="4739358"/>
          </a:xfrm>
        </p:spPr>
        <p:txBody>
          <a:bodyPr>
            <a:normAutofit/>
          </a:bodyPr>
          <a:lstStyle/>
          <a:p>
            <a:r>
              <a:rPr lang="en-US" sz="2200" u="sng" dirty="0" smtClean="0"/>
              <a:t>Theorem</a:t>
            </a:r>
            <a:r>
              <a:rPr lang="en-US" sz="2200" dirty="0" smtClean="0"/>
              <a:t>_</a:t>
            </a:r>
            <a:r>
              <a:rPr lang="en-US" sz="2200" u="sng" dirty="0" smtClean="0"/>
              <a:t>7.36</a:t>
            </a:r>
            <a:r>
              <a:rPr lang="en-US" sz="2200" dirty="0" smtClean="0"/>
              <a:t>. If </a:t>
            </a:r>
            <a:r>
              <a:rPr lang="en-US" sz="2200" i="1" dirty="0" smtClean="0"/>
              <a:t>B</a:t>
            </a:r>
            <a:r>
              <a:rPr lang="en-US" sz="2200" dirty="0" smtClean="0"/>
              <a:t> is </a:t>
            </a:r>
            <a:r>
              <a:rPr lang="en-US" sz="2200" b="1" dirty="0" smtClean="0"/>
              <a:t>NP-complete</a:t>
            </a:r>
            <a:r>
              <a:rPr lang="en-US" sz="2200" dirty="0" smtClean="0"/>
              <a:t> and </a:t>
            </a:r>
            <a:r>
              <a:rPr lang="en-US" sz="2200" i="1" dirty="0" smtClean="0"/>
              <a:t>B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/>
              </a:rPr>
              <a:t></a:t>
            </a:r>
            <a:r>
              <a:rPr lang="en-US" sz="2200" i="1" baseline="-25000" dirty="0" smtClean="0">
                <a:sym typeface="Symbol"/>
              </a:rPr>
              <a:t>p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i="1" dirty="0" smtClean="0">
                <a:sym typeface="Symbol"/>
              </a:rPr>
              <a:t>C</a:t>
            </a:r>
            <a:r>
              <a:rPr lang="en-US" sz="2200" dirty="0" smtClean="0">
                <a:sym typeface="Symbol"/>
              </a:rPr>
              <a:t> for </a:t>
            </a:r>
            <a:r>
              <a:rPr lang="en-US" sz="2200" i="1" dirty="0" smtClean="0">
                <a:sym typeface="Symbol"/>
              </a:rPr>
              <a:t>C</a:t>
            </a:r>
            <a:r>
              <a:rPr lang="en-US" sz="2200" dirty="0" smtClean="0">
                <a:sym typeface="Symbol"/>
              </a:rPr>
              <a:t> in </a:t>
            </a:r>
            <a:r>
              <a:rPr lang="en-US" sz="2200" b="1" dirty="0" smtClean="0">
                <a:sym typeface="Symbol"/>
              </a:rPr>
              <a:t>NP</a:t>
            </a:r>
            <a:r>
              <a:rPr lang="en-US" sz="2200" dirty="0" smtClean="0">
                <a:sym typeface="Symbol"/>
              </a:rPr>
              <a:t>, then </a:t>
            </a:r>
            <a:r>
              <a:rPr lang="en-US" sz="2200" i="1" dirty="0" smtClean="0">
                <a:sym typeface="Symbol"/>
              </a:rPr>
              <a:t>C</a:t>
            </a:r>
            <a:r>
              <a:rPr lang="en-US" sz="2200" dirty="0" smtClean="0">
                <a:sym typeface="Symbol"/>
              </a:rPr>
              <a:t> is </a:t>
            </a:r>
            <a:r>
              <a:rPr lang="en-US" sz="2200" b="1" dirty="0" smtClean="0">
                <a:sym typeface="Symbol"/>
              </a:rPr>
              <a:t>NP-</a:t>
            </a:r>
            <a:r>
              <a:rPr lang="en-US" sz="2200" dirty="0" smtClean="0">
                <a:sym typeface="Symbol"/>
              </a:rPr>
              <a:t>	</a:t>
            </a:r>
            <a:r>
              <a:rPr lang="en-US" sz="2200" b="1" dirty="0" smtClean="0">
                <a:sym typeface="Symbol"/>
              </a:rPr>
              <a:t>complete</a:t>
            </a:r>
            <a:r>
              <a:rPr lang="en-US" sz="2200" dirty="0" smtClean="0">
                <a:sym typeface="Symbol"/>
              </a:rPr>
              <a:t>.</a:t>
            </a:r>
            <a:endParaRPr lang="en-US" sz="2200" dirty="0" smtClean="0"/>
          </a:p>
          <a:p>
            <a:pPr lvl="1">
              <a:spcBef>
                <a:spcPts val="1800"/>
              </a:spcBef>
            </a:pPr>
            <a:r>
              <a:rPr lang="en-US" sz="2000" u="sng" dirty="0" smtClean="0">
                <a:sym typeface="Symbol"/>
              </a:rPr>
              <a:t>Proof</a:t>
            </a:r>
            <a:r>
              <a:rPr lang="en-US" sz="2000" dirty="0" smtClean="0">
                <a:sym typeface="Symbol"/>
              </a:rPr>
              <a:t>.  Given that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 is in </a:t>
            </a:r>
            <a:r>
              <a:rPr lang="en-US" sz="2000" b="1" dirty="0" smtClean="0">
                <a:sym typeface="Symbol"/>
              </a:rPr>
              <a:t>NP</a:t>
            </a:r>
            <a:r>
              <a:rPr lang="en-US" sz="2000" dirty="0" smtClean="0">
                <a:sym typeface="Symbol"/>
              </a:rPr>
              <a:t>, in order to show that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 is </a:t>
            </a:r>
            <a:r>
              <a:rPr lang="en-US" sz="2000" b="1" dirty="0" smtClean="0">
                <a:sym typeface="Symbol"/>
              </a:rPr>
              <a:t>NP-complete</a:t>
            </a:r>
            <a:r>
              <a:rPr lang="en-US" sz="2000" dirty="0" smtClean="0">
                <a:sym typeface="Symbol"/>
              </a:rPr>
              <a:t>, we must 	show that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 is </a:t>
            </a:r>
            <a:r>
              <a:rPr lang="en-US" sz="2000" b="1" dirty="0" smtClean="0">
                <a:sym typeface="Symbol"/>
              </a:rPr>
              <a:t>NP-hard</a:t>
            </a:r>
            <a:r>
              <a:rPr lang="en-US" sz="2000" dirty="0" smtClean="0">
                <a:sym typeface="Symbol"/>
              </a:rPr>
              <a:t>, i.e., every </a:t>
            </a:r>
            <a:r>
              <a:rPr lang="en-US" sz="2000" i="1" dirty="0" smtClean="0">
                <a:sym typeface="Symbol"/>
              </a:rPr>
              <a:t>A</a:t>
            </a:r>
            <a:r>
              <a:rPr lang="en-US" sz="2000" dirty="0" smtClean="0">
                <a:sym typeface="Symbol"/>
              </a:rPr>
              <a:t> in </a:t>
            </a:r>
            <a:r>
              <a:rPr lang="en-US" sz="2000" b="1" dirty="0" smtClean="0">
                <a:sym typeface="Symbol"/>
              </a:rPr>
              <a:t>NP</a:t>
            </a:r>
            <a:r>
              <a:rPr lang="en-US" sz="2000" dirty="0" smtClean="0">
                <a:sym typeface="Symbol"/>
              </a:rPr>
              <a:t> is polynomial time reducible to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.</a:t>
            </a:r>
            <a:endParaRPr lang="en-US" sz="2000" b="1" dirty="0" smtClean="0">
              <a:sym typeface="Symbol"/>
            </a:endParaRPr>
          </a:p>
          <a:p>
            <a:pPr marL="274320" lvl="1" indent="0">
              <a:spcBef>
                <a:spcPts val="1800"/>
              </a:spcBef>
              <a:buNone/>
            </a:pPr>
            <a:r>
              <a:rPr lang="en-US" sz="2000" dirty="0" smtClean="0">
                <a:sym typeface="Symbol"/>
              </a:rPr>
              <a:t>         As </a:t>
            </a:r>
            <a:r>
              <a:rPr lang="en-US" sz="2000" i="1" dirty="0" smtClean="0">
                <a:sym typeface="Symbol"/>
              </a:rPr>
              <a:t>B</a:t>
            </a:r>
            <a:r>
              <a:rPr lang="en-US" sz="2000" dirty="0" smtClean="0">
                <a:sym typeface="Symbol"/>
              </a:rPr>
              <a:t> is </a:t>
            </a:r>
            <a:r>
              <a:rPr lang="en-US" sz="2000" b="1" dirty="0" smtClean="0">
                <a:sym typeface="Symbol"/>
              </a:rPr>
              <a:t>NP-complete</a:t>
            </a:r>
            <a:r>
              <a:rPr lang="en-US" sz="2000" dirty="0" smtClean="0">
                <a:sym typeface="Symbol"/>
              </a:rPr>
              <a:t>, every language in </a:t>
            </a:r>
            <a:r>
              <a:rPr lang="en-US" sz="2000" b="1" dirty="0" smtClean="0">
                <a:sym typeface="Symbol"/>
              </a:rPr>
              <a:t>NP</a:t>
            </a:r>
            <a:r>
              <a:rPr lang="en-US" sz="2000" dirty="0" smtClean="0">
                <a:sym typeface="Symbol"/>
              </a:rPr>
              <a:t> is </a:t>
            </a:r>
            <a:r>
              <a:rPr lang="en-US" sz="2000" i="1" dirty="0" smtClean="0">
                <a:sym typeface="Symbol"/>
              </a:rPr>
              <a:t>polynomial time reducible </a:t>
            </a:r>
            <a:r>
              <a:rPr lang="en-US" sz="2000" dirty="0" smtClean="0">
                <a:sym typeface="Symbol"/>
              </a:rPr>
              <a:t>to </a:t>
            </a:r>
            <a:r>
              <a:rPr lang="en-US" sz="2000" i="1" dirty="0" smtClean="0">
                <a:sym typeface="Symbol"/>
              </a:rPr>
              <a:t>B.</a:t>
            </a:r>
            <a:endParaRPr lang="en-US" sz="2000" dirty="0">
              <a:sym typeface="Symbol"/>
            </a:endParaRPr>
          </a:p>
          <a:p>
            <a:pPr marL="274320" lvl="1" indent="0">
              <a:spcBef>
                <a:spcPts val="1800"/>
              </a:spcBef>
              <a:buNone/>
            </a:pPr>
            <a:r>
              <a:rPr lang="en-US" sz="2000" i="1" dirty="0" smtClean="0">
                <a:sym typeface="Symbol"/>
              </a:rPr>
              <a:t>	</a:t>
            </a:r>
            <a:r>
              <a:rPr lang="en-US" sz="2000" dirty="0" smtClean="0">
                <a:sym typeface="Symbol"/>
              </a:rPr>
              <a:t>Since</a:t>
            </a:r>
            <a:r>
              <a:rPr lang="en-US" sz="2000" i="1" dirty="0" smtClean="0">
                <a:sym typeface="Symbol"/>
              </a:rPr>
              <a:t> B</a:t>
            </a:r>
            <a:r>
              <a:rPr lang="en-US" sz="2000" dirty="0" smtClean="0">
                <a:sym typeface="Symbol"/>
              </a:rPr>
              <a:t> in turn is </a:t>
            </a:r>
            <a:r>
              <a:rPr lang="en-US" sz="2000" i="1" dirty="0" smtClean="0">
                <a:sym typeface="Symbol"/>
              </a:rPr>
              <a:t>polynomial time reducible </a:t>
            </a:r>
            <a:r>
              <a:rPr lang="en-US" sz="2000" dirty="0" smtClean="0">
                <a:sym typeface="Symbol"/>
              </a:rPr>
              <a:t>to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, and polynomial time 	reductions </a:t>
            </a:r>
            <a:r>
              <a:rPr lang="en-US" sz="2000" u="sng" dirty="0" smtClean="0">
                <a:sym typeface="Symbol"/>
              </a:rPr>
              <a:t>compose</a:t>
            </a:r>
            <a:r>
              <a:rPr lang="en-US" sz="2000" dirty="0" smtClean="0">
                <a:sym typeface="Symbol"/>
              </a:rPr>
              <a:t>, i.e., if </a:t>
            </a:r>
            <a:r>
              <a:rPr lang="en-US" sz="2000" i="1" dirty="0" smtClean="0">
                <a:sym typeface="Symbol"/>
              </a:rPr>
              <a:t>A</a:t>
            </a:r>
            <a:r>
              <a:rPr lang="en-US" sz="2000" dirty="0" smtClean="0">
                <a:sym typeface="Symbol"/>
              </a:rPr>
              <a:t> is </a:t>
            </a:r>
            <a:r>
              <a:rPr lang="en-US" sz="2000" i="1" dirty="0">
                <a:sym typeface="Symbol"/>
              </a:rPr>
              <a:t>polynomial time reducible </a:t>
            </a:r>
            <a:r>
              <a:rPr lang="en-US" sz="2000" dirty="0">
                <a:sym typeface="Symbol"/>
              </a:rPr>
              <a:t>to </a:t>
            </a:r>
            <a:r>
              <a:rPr lang="en-US" sz="2000" i="1" dirty="0" smtClean="0">
                <a:sym typeface="Symbol"/>
              </a:rPr>
              <a:t>B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and </a:t>
            </a:r>
            <a:r>
              <a:rPr lang="en-US" sz="2000" i="1" dirty="0" smtClean="0">
                <a:sym typeface="Symbol"/>
              </a:rPr>
              <a:t>B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is </a:t>
            </a:r>
            <a:r>
              <a:rPr lang="en-US" sz="2000" dirty="0" smtClean="0">
                <a:sym typeface="Symbol"/>
              </a:rPr>
              <a:t>	</a:t>
            </a:r>
            <a:r>
              <a:rPr lang="en-US" sz="2000" i="1" dirty="0" smtClean="0">
                <a:sym typeface="Symbol"/>
              </a:rPr>
              <a:t>polynomial time reducible </a:t>
            </a:r>
            <a:r>
              <a:rPr lang="en-US" sz="2000" dirty="0">
                <a:sym typeface="Symbol"/>
              </a:rPr>
              <a:t>to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, then </a:t>
            </a: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 is </a:t>
            </a:r>
            <a:r>
              <a:rPr lang="en-US" sz="2000" i="1" dirty="0">
                <a:sym typeface="Symbol"/>
              </a:rPr>
              <a:t>polynomial time reducible </a:t>
            </a:r>
            <a:r>
              <a:rPr lang="en-US" sz="2000" dirty="0">
                <a:sym typeface="Symbol"/>
              </a:rPr>
              <a:t>to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, 	every language in </a:t>
            </a:r>
            <a:r>
              <a:rPr lang="en-US" sz="2000" b="1" dirty="0" smtClean="0">
                <a:sym typeface="Symbol"/>
              </a:rPr>
              <a:t>NP</a:t>
            </a:r>
            <a:r>
              <a:rPr lang="en-US" sz="2000" dirty="0" smtClean="0">
                <a:sym typeface="Symbol"/>
              </a:rPr>
              <a:t> is </a:t>
            </a:r>
            <a:r>
              <a:rPr lang="en-US" sz="2000" i="1" dirty="0" smtClean="0">
                <a:sym typeface="Symbol"/>
              </a:rPr>
              <a:t>polynomial </a:t>
            </a:r>
            <a:r>
              <a:rPr lang="en-US" sz="2000" i="1" dirty="0">
                <a:sym typeface="Symbol"/>
              </a:rPr>
              <a:t>time reducible </a:t>
            </a:r>
            <a:r>
              <a:rPr lang="en-US" sz="2000" dirty="0">
                <a:sym typeface="Symbol"/>
              </a:rPr>
              <a:t>to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. </a:t>
            </a:r>
          </a:p>
          <a:p>
            <a:pPr marL="274320" lvl="1" indent="0">
              <a:spcBef>
                <a:spcPts val="1800"/>
              </a:spcBef>
              <a:buNone/>
            </a:pPr>
            <a:r>
              <a:rPr lang="en-US" sz="2000" dirty="0">
                <a:sym typeface="Symbol"/>
              </a:rPr>
              <a:t>	</a:t>
            </a:r>
            <a:r>
              <a:rPr lang="en-US" sz="2000" dirty="0" smtClean="0">
                <a:sym typeface="Symbol"/>
              </a:rPr>
              <a:t>Therefore, C is </a:t>
            </a:r>
            <a:r>
              <a:rPr lang="en-US" sz="2000" b="1" dirty="0" smtClean="0">
                <a:sym typeface="Symbol"/>
              </a:rPr>
              <a:t>NP-hard</a:t>
            </a:r>
            <a:r>
              <a:rPr lang="en-US" sz="2000" dirty="0" smtClean="0">
                <a:sym typeface="Symbol"/>
              </a:rPr>
              <a:t>, and since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 is also in </a:t>
            </a:r>
            <a:r>
              <a:rPr lang="en-US" sz="2000" b="1" dirty="0" smtClean="0">
                <a:sym typeface="Symbol"/>
              </a:rPr>
              <a:t>NP</a:t>
            </a:r>
            <a:r>
              <a:rPr lang="en-US" sz="2000" dirty="0" smtClean="0">
                <a:sym typeface="Symbol"/>
              </a:rPr>
              <a:t>, </a:t>
            </a:r>
            <a:r>
              <a:rPr lang="en-US" sz="2000" i="1" dirty="0" smtClean="0">
                <a:sym typeface="Symbol"/>
              </a:rPr>
              <a:t>C</a:t>
            </a:r>
            <a:r>
              <a:rPr lang="en-US" sz="2000" dirty="0" smtClean="0">
                <a:sym typeface="Symbol"/>
              </a:rPr>
              <a:t> is </a:t>
            </a:r>
            <a:r>
              <a:rPr lang="en-US" sz="2000" b="1" dirty="0" smtClean="0">
                <a:sym typeface="Symbol"/>
              </a:rPr>
              <a:t>NP-complete</a:t>
            </a:r>
            <a:r>
              <a:rPr lang="en-US" sz="2000" dirty="0" smtClean="0">
                <a:sym typeface="Symbol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31019" y="405836"/>
            <a:ext cx="4702649" cy="777980"/>
          </a:xfrm>
        </p:spPr>
        <p:txBody>
          <a:bodyPr>
            <a:noAutofit/>
          </a:bodyPr>
          <a:lstStyle/>
          <a:p>
            <a:r>
              <a:rPr lang="en-US" sz="4000" dirty="0" smtClean="0"/>
              <a:t>NP-Completeness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109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95200" y="413036"/>
            <a:ext cx="7984799" cy="77798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Reduction of NP-Hard Problems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324255" y="3957841"/>
            <a:ext cx="549156" cy="350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67416" y="3941972"/>
            <a:ext cx="550517" cy="34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NP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8" name="Oval 7"/>
          <p:cNvSpPr/>
          <p:nvPr/>
        </p:nvSpPr>
        <p:spPr>
          <a:xfrm>
            <a:off x="3577455" y="3318242"/>
            <a:ext cx="577140" cy="3409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7416" y="3302373"/>
            <a:ext cx="57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NP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0" name="TextBox 9"/>
          <p:cNvSpPr txBox="1"/>
          <p:nvPr/>
        </p:nvSpPr>
        <p:spPr>
          <a:xfrm rot="3061007">
            <a:off x="4335543" y="2484575"/>
            <a:ext cx="294504" cy="95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1" name="Oval 10"/>
          <p:cNvSpPr/>
          <p:nvPr/>
        </p:nvSpPr>
        <p:spPr>
          <a:xfrm>
            <a:off x="4858970" y="2604300"/>
            <a:ext cx="577140" cy="3409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57286" y="2588431"/>
            <a:ext cx="63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NP</a:t>
            </a:r>
            <a:r>
              <a:rPr lang="en-US" sz="1600" i="1" baseline="-25000" dirty="0" err="1"/>
              <a:t>m</a:t>
            </a:r>
            <a:endParaRPr lang="en-US" sz="1600" i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02400" y="4219200"/>
            <a:ext cx="1942393" cy="574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06838" y="3640927"/>
            <a:ext cx="1799847" cy="1045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8645" y="2924421"/>
            <a:ext cx="825555" cy="170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01855" y="4739119"/>
            <a:ext cx="577140" cy="3409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24183" y="4723250"/>
            <a:ext cx="328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</a:t>
            </a:r>
            <a:endParaRPr lang="en-US" sz="16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4573" y="3951602"/>
            <a:ext cx="428252" cy="379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i="1" baseline="-25000" dirty="0" smtClean="0">
                <a:sym typeface="Symbol" panose="05050102010706020507" pitchFamily="18" charset="2"/>
              </a:rPr>
              <a:t>p</a:t>
            </a:r>
            <a:endParaRPr lang="en-US" i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3414" y="3575535"/>
            <a:ext cx="4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i="1" baseline="-25000" dirty="0" smtClean="0">
                <a:sym typeface="Symbol" panose="05050102010706020507" pitchFamily="18" charset="2"/>
              </a:rPr>
              <a:t>p</a:t>
            </a:r>
            <a:endParaRPr lang="en-US" i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595466" y="3133576"/>
            <a:ext cx="4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i="1" baseline="-25000" dirty="0" smtClean="0">
                <a:sym typeface="Symbol" panose="05050102010706020507" pitchFamily="18" charset="2"/>
              </a:rPr>
              <a:t>p</a:t>
            </a:r>
            <a:endParaRPr lang="en-US" i="1" baseline="-250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3200" y="4557053"/>
            <a:ext cx="1922400" cy="317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567112" y="4435123"/>
            <a:ext cx="5328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682312" y="439896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</a:t>
            </a:r>
            <a:endParaRPr lang="en-US" sz="16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125007" y="4338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i="1" baseline="-25000" dirty="0" smtClean="0">
                <a:sym typeface="Symbol" panose="05050102010706020507" pitchFamily="18" charset="2"/>
              </a:rPr>
              <a:t>p</a:t>
            </a:r>
            <a:endParaRPr lang="en-US" i="1" baseline="-25000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5211294" y="1680452"/>
            <a:ext cx="3398796" cy="2676506"/>
          </a:xfrm>
          <a:prstGeom prst="curvedConnector3">
            <a:avLst>
              <a:gd name="adj1" fmla="val 84742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5816608" y="4773677"/>
            <a:ext cx="2799482" cy="120506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3716400" y="4308163"/>
            <a:ext cx="2006881" cy="167058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25200" y="54679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i="1" baseline="-25000" dirty="0" smtClean="0">
                <a:sym typeface="Symbol" panose="05050102010706020507" pitchFamily="18" charset="2"/>
              </a:rPr>
              <a:t>p</a:t>
            </a:r>
            <a:endParaRPr lang="en-US" i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7276651" y="35601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i="1" baseline="-25000" dirty="0" smtClean="0">
                <a:sym typeface="Symbol" panose="05050102010706020507" pitchFamily="18" charset="2"/>
              </a:rPr>
              <a:t>p</a:t>
            </a:r>
            <a:endParaRPr lang="en-US" i="1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5758278" y="5065481"/>
            <a:ext cx="1064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NP hard</a:t>
            </a:r>
            <a:endParaRPr lang="en-US" sz="16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143558" y="4398969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NP hard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93" name="Curved Connector 92"/>
          <p:cNvCxnSpPr/>
          <p:nvPr/>
        </p:nvCxnSpPr>
        <p:spPr>
          <a:xfrm>
            <a:off x="5436110" y="2888650"/>
            <a:ext cx="3142755" cy="1584345"/>
          </a:xfrm>
          <a:prstGeom prst="curvedConnector3">
            <a:avLst>
              <a:gd name="adj1" fmla="val 50001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5400000" flipH="1" flipV="1">
            <a:off x="3684949" y="1820398"/>
            <a:ext cx="1537450" cy="139875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156525" y="31461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i="1" baseline="-25000" dirty="0" smtClean="0">
                <a:sym typeface="Symbol" panose="05050102010706020507" pitchFamily="18" charset="2"/>
              </a:rPr>
              <a:t>p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6023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8A476-F279-403D-AC79-9D2092A9CC64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1" y="1285876"/>
            <a:ext cx="10831286" cy="4495800"/>
          </a:xfrm>
        </p:spPr>
        <p:txBody>
          <a:bodyPr/>
          <a:lstStyle/>
          <a:p>
            <a:pPr>
              <a:spcBef>
                <a:spcPct val="75000"/>
              </a:spcBef>
              <a:tabLst>
                <a:tab pos="738188" algn="l"/>
              </a:tabLst>
              <a:defRPr/>
            </a:pPr>
            <a:r>
              <a:rPr lang="en-US" sz="2200" dirty="0" smtClean="0">
                <a:sym typeface="Symbol" pitchFamily="18" charset="2"/>
              </a:rPr>
              <a:t>Some problems </a:t>
            </a:r>
            <a:r>
              <a:rPr lang="en-US" sz="2200" i="1" dirty="0" smtClean="0">
                <a:sym typeface="Symbol" pitchFamily="18" charset="2"/>
              </a:rPr>
              <a:t>L</a:t>
            </a:r>
            <a:r>
              <a:rPr lang="en-US" sz="2200" dirty="0" smtClean="0">
                <a:sym typeface="Symbol" pitchFamily="18" charset="2"/>
              </a:rPr>
              <a:t> are so </a:t>
            </a:r>
            <a:r>
              <a:rPr lang="en-US" sz="2200" b="1" dirty="0" smtClean="0">
                <a:sym typeface="Symbol" pitchFamily="18" charset="2"/>
              </a:rPr>
              <a:t>hard</a:t>
            </a:r>
            <a:r>
              <a:rPr lang="en-US" sz="2200" dirty="0" smtClean="0">
                <a:sym typeface="Symbol" pitchFamily="18" charset="2"/>
              </a:rPr>
              <a:t> that although we can prove they are </a:t>
            </a:r>
            <a:r>
              <a:rPr lang="en-US" sz="2200" b="1" dirty="0" smtClean="0">
                <a:sym typeface="Symbol" pitchFamily="18" charset="2"/>
              </a:rPr>
              <a:t>NP-hard</a:t>
            </a:r>
            <a:r>
              <a:rPr lang="en-US" sz="2200" dirty="0" smtClean="0">
                <a:sym typeface="Symbol" pitchFamily="18" charset="2"/>
              </a:rPr>
              <a:t>, 	we cannot prove they are </a:t>
            </a:r>
            <a:r>
              <a:rPr lang="en-US" sz="2200" b="1" dirty="0" smtClean="0">
                <a:sym typeface="Symbol" pitchFamily="18" charset="2"/>
              </a:rPr>
              <a:t>NP-complete</a:t>
            </a:r>
            <a:r>
              <a:rPr lang="en-US" sz="2200" dirty="0" smtClean="0">
                <a:sym typeface="Symbol" pitchFamily="18" charset="2"/>
              </a:rPr>
              <a:t>, 	i.e., </a:t>
            </a:r>
            <a:r>
              <a:rPr lang="en-US" sz="2200" i="1" dirty="0" smtClean="0">
                <a:sym typeface="Symbol" pitchFamily="18" charset="2"/>
              </a:rPr>
              <a:t>L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b="1" dirty="0" smtClean="0">
                <a:sym typeface="Symbol" pitchFamily="18" charset="2"/>
              </a:rPr>
              <a:t>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b="1" dirty="0" smtClean="0">
                <a:sym typeface="Symbol" pitchFamily="18" charset="2"/>
              </a:rPr>
              <a:t>NP</a:t>
            </a:r>
            <a:r>
              <a:rPr lang="en-US" sz="2200" dirty="0" smtClean="0">
                <a:sym typeface="Symbol" pitchFamily="18" charset="2"/>
              </a:rPr>
              <a:t>.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  <a:p>
            <a:pPr>
              <a:spcBef>
                <a:spcPct val="75000"/>
              </a:spcBef>
              <a:tabLst>
                <a:tab pos="738188" algn="l"/>
              </a:tabLst>
              <a:defRPr/>
            </a:pPr>
            <a:r>
              <a:rPr lang="en-US" sz="2200" b="1" i="1" dirty="0" smtClean="0">
                <a:sym typeface="Symbol" pitchFamily="18" charset="2"/>
              </a:rPr>
              <a:t>P</a:t>
            </a:r>
            <a:r>
              <a:rPr lang="en-US" sz="2200" dirty="0" smtClean="0">
                <a:sym typeface="Symbol" pitchFamily="18" charset="2"/>
              </a:rPr>
              <a:t> = </a:t>
            </a:r>
            <a:r>
              <a:rPr lang="en-US" sz="2200" b="1" i="1" dirty="0" smtClean="0">
                <a:sym typeface="Symbol" pitchFamily="18" charset="2"/>
              </a:rPr>
              <a:t>NP</a:t>
            </a:r>
            <a:r>
              <a:rPr lang="en-US" sz="2200" dirty="0" smtClean="0">
                <a:sym typeface="Symbol" pitchFamily="18" charset="2"/>
              </a:rPr>
              <a:t>, if there exists a polynomial-time TM which accepts an </a:t>
            </a:r>
            <a:r>
              <a:rPr lang="en-US" sz="2200" b="1" dirty="0" smtClean="0">
                <a:sym typeface="Symbol" pitchFamily="18" charset="2"/>
              </a:rPr>
              <a:t>NP-complete</a:t>
            </a:r>
            <a:r>
              <a:rPr lang="en-US" sz="2200" dirty="0" smtClean="0">
                <a:sym typeface="Symbol" pitchFamily="18" charset="2"/>
              </a:rPr>
              <a:t> 	language, then it can be used to construct TMs to accept every 	language in </a:t>
            </a:r>
            <a:r>
              <a:rPr lang="en-US" sz="2200" b="1" dirty="0" smtClean="0">
                <a:sym typeface="Symbol" pitchFamily="18" charset="2"/>
              </a:rPr>
              <a:t>NP</a:t>
            </a:r>
            <a:r>
              <a:rPr lang="en-US" sz="2200" dirty="0" smtClean="0">
                <a:sym typeface="Symbol" pitchFamily="18" charset="2"/>
              </a:rPr>
              <a:t> in deterministic polynomial time.</a:t>
            </a:r>
          </a:p>
          <a:p>
            <a:pPr>
              <a:spcBef>
                <a:spcPct val="75000"/>
              </a:spcBef>
              <a:tabLst>
                <a:tab pos="738188" algn="l"/>
              </a:tabLst>
              <a:defRPr/>
            </a:pPr>
            <a:r>
              <a:rPr lang="en-US" sz="2200" u="sng" dirty="0" smtClean="0">
                <a:sym typeface="Symbol" pitchFamily="18" charset="2"/>
              </a:rPr>
              <a:t>Theorem</a:t>
            </a:r>
            <a:r>
              <a:rPr lang="en-US" sz="2200" dirty="0" smtClean="0">
                <a:sym typeface="Symbol" pitchFamily="18" charset="2"/>
              </a:rPr>
              <a:t>.  If there is an </a:t>
            </a:r>
            <a:r>
              <a:rPr lang="en-US" sz="2200" b="1" dirty="0" smtClean="0">
                <a:sym typeface="Symbol" pitchFamily="18" charset="2"/>
              </a:rPr>
              <a:t>NP-complete</a:t>
            </a:r>
            <a:r>
              <a:rPr lang="en-US" sz="2200" dirty="0" smtClean="0">
                <a:sym typeface="Symbol" pitchFamily="18" charset="2"/>
              </a:rPr>
              <a:t> language that is also in </a:t>
            </a:r>
            <a:r>
              <a:rPr lang="en-US" sz="2200" b="1" dirty="0" smtClean="0">
                <a:sym typeface="Symbol" pitchFamily="18" charset="2"/>
              </a:rPr>
              <a:t>P</a:t>
            </a:r>
            <a:r>
              <a:rPr lang="en-US" sz="2200" dirty="0" smtClean="0">
                <a:sym typeface="Symbol" pitchFamily="18" charset="2"/>
              </a:rPr>
              <a:t>, then </a:t>
            </a:r>
            <a:r>
              <a:rPr lang="en-US" sz="2200" b="1" dirty="0" smtClean="0">
                <a:sym typeface="Symbol" pitchFamily="18" charset="2"/>
              </a:rPr>
              <a:t>P</a:t>
            </a:r>
            <a:r>
              <a:rPr lang="en-US" sz="2200" dirty="0" smtClean="0">
                <a:sym typeface="Symbol" pitchFamily="18" charset="2"/>
              </a:rPr>
              <a:t> = </a:t>
            </a:r>
            <a:r>
              <a:rPr lang="en-US" sz="2200" b="1" dirty="0" smtClean="0">
                <a:sym typeface="Symbol" pitchFamily="18" charset="2"/>
              </a:rPr>
              <a:t>NP</a:t>
            </a:r>
            <a:r>
              <a:rPr lang="en-US" sz="2200" dirty="0" smtClean="0">
                <a:sym typeface="Symbol" pitchFamily="18" charset="2"/>
              </a:rPr>
              <a:t>.</a:t>
            </a:r>
          </a:p>
          <a:p>
            <a:pPr marL="684213" lvl="1" indent="-227013">
              <a:spcBef>
                <a:spcPct val="75000"/>
              </a:spcBef>
              <a:buSzPct val="55000"/>
              <a:buFont typeface="Wingdings" pitchFamily="2" charset="2"/>
              <a:buChar char="Ø"/>
              <a:tabLst>
                <a:tab pos="738188" algn="l"/>
              </a:tabLst>
              <a:defRPr/>
            </a:pPr>
            <a:r>
              <a:rPr lang="en-US" sz="2000" u="sng" dirty="0" smtClean="0">
                <a:sym typeface="Symbol" pitchFamily="18" charset="2"/>
              </a:rPr>
              <a:t>Proof</a:t>
            </a:r>
            <a:r>
              <a:rPr lang="en-US" sz="2000" dirty="0" smtClean="0">
                <a:sym typeface="Symbol" pitchFamily="18" charset="2"/>
              </a:rPr>
              <a:t>.  Assume that </a:t>
            </a:r>
            <a:r>
              <a:rPr lang="en-US" sz="2000" i="1" dirty="0" smtClean="0">
                <a:sym typeface="Symbol" pitchFamily="18" charset="2"/>
              </a:rPr>
              <a:t>Q</a:t>
            </a:r>
            <a:r>
              <a:rPr lang="en-US" sz="2000" dirty="0" smtClean="0">
                <a:sym typeface="Symbol" pitchFamily="18" charset="2"/>
              </a:rPr>
              <a:t> is an </a:t>
            </a:r>
            <a:r>
              <a:rPr lang="en-US" sz="2000" b="1" dirty="0" smtClean="0">
                <a:sym typeface="Symbol" pitchFamily="18" charset="2"/>
              </a:rPr>
              <a:t>NP-complete</a:t>
            </a:r>
            <a:r>
              <a:rPr lang="en-US" sz="2000" dirty="0" smtClean="0">
                <a:sym typeface="Symbol" pitchFamily="18" charset="2"/>
              </a:rPr>
              <a:t> language that is accepted in 	   	    polynomial time by a DTM, i.e., Q </a:t>
            </a:r>
            <a:r>
              <a:rPr lang="en-US" sz="2000" b="1" dirty="0" smtClean="0">
                <a:sym typeface="Symbol" pitchFamily="18" charset="2"/>
              </a:rPr>
              <a:t>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.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830532" y="341761"/>
            <a:ext cx="2492828" cy="882877"/>
          </a:xfrm>
          <a:noFill/>
        </p:spPr>
        <p:txBody>
          <a:bodyPr>
            <a:normAutofit/>
          </a:bodyPr>
          <a:lstStyle/>
          <a:p>
            <a:r>
              <a:rPr lang="en-US" altLang="en-US" sz="4000" i="1" dirty="0" smtClean="0"/>
              <a:t>P</a:t>
            </a:r>
            <a:r>
              <a:rPr lang="en-US" altLang="en-US" sz="4000" dirty="0" smtClean="0"/>
              <a:t> = </a:t>
            </a:r>
            <a:r>
              <a:rPr lang="en-US" altLang="en-US" sz="4000" i="1" dirty="0" smtClean="0"/>
              <a:t>NP</a:t>
            </a:r>
            <a:r>
              <a:rPr lang="en-US" altLang="en-US" sz="4400" dirty="0" smtClean="0"/>
              <a:t>?</a:t>
            </a:r>
            <a:endParaRPr lang="en-US" altLang="en-US" sz="4400" i="1" dirty="0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9304" y="4337525"/>
            <a:ext cx="1154156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ct val="75000"/>
              </a:spcBef>
              <a:buClr>
                <a:schemeClr val="tx2"/>
              </a:buClr>
              <a:buSzPct val="55000"/>
              <a:buFont typeface="Wingdings" pitchFamily="2" charset="2"/>
              <a:buNone/>
              <a:tabLst>
                <a:tab pos="1196975" algn="l"/>
              </a:tabLst>
              <a:defRPr/>
            </a:pPr>
            <a:r>
              <a:rPr lang="en-US" sz="2000" dirty="0">
                <a:sym typeface="Symbol" pitchFamily="18" charset="2"/>
              </a:rPr>
              <a:t>                                                                               </a:t>
            </a:r>
            <a:r>
              <a:rPr lang="en-US" sz="2000" dirty="0" smtClean="0">
                <a:sym typeface="Symbol" pitchFamily="18" charset="2"/>
              </a:rPr>
              <a:t> Let </a:t>
            </a:r>
            <a:r>
              <a:rPr lang="en-US" sz="2000" i="1" dirty="0" smtClean="0">
                <a:sym typeface="Symbol" pitchFamily="18" charset="2"/>
              </a:rPr>
              <a:t>L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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NP</a:t>
            </a:r>
            <a:r>
              <a:rPr lang="en-US" sz="2000" dirty="0">
                <a:sym typeface="Symbol" pitchFamily="18" charset="2"/>
              </a:rPr>
              <a:t>.  Since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Q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is </a:t>
            </a:r>
            <a:r>
              <a:rPr lang="en-US" sz="2000" b="1" dirty="0" smtClean="0">
                <a:sym typeface="Symbol" pitchFamily="18" charset="2"/>
              </a:rPr>
              <a:t>NP-complete</a:t>
            </a:r>
            <a:r>
              <a:rPr lang="en-US" sz="2000" dirty="0" smtClean="0">
                <a:sym typeface="Symbol" pitchFamily="18" charset="2"/>
              </a:rPr>
              <a:t>,          	  i.e., Q is NP-hard, there </a:t>
            </a:r>
            <a:r>
              <a:rPr lang="en-US" sz="2000" dirty="0">
                <a:sym typeface="Symbol" pitchFamily="18" charset="2"/>
              </a:rPr>
              <a:t>is </a:t>
            </a:r>
            <a:r>
              <a:rPr lang="en-US" sz="2000" dirty="0" smtClean="0">
                <a:sym typeface="Symbol" pitchFamily="18" charset="2"/>
              </a:rPr>
              <a:t>a </a:t>
            </a:r>
            <a:r>
              <a:rPr lang="en-US" sz="2000" dirty="0">
                <a:sym typeface="Symbol" pitchFamily="18" charset="2"/>
              </a:rPr>
              <a:t>polynomial time reduction of </a:t>
            </a:r>
            <a:r>
              <a:rPr lang="en-US" sz="2000" i="1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 to </a:t>
            </a:r>
            <a:r>
              <a:rPr lang="en-US" sz="2000" i="1" dirty="0">
                <a:sym typeface="Symbol" pitchFamily="18" charset="2"/>
              </a:rPr>
              <a:t>Q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29304" y="4637173"/>
            <a:ext cx="1096188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  <a:buSzPct val="55000"/>
              <a:buFont typeface="Wingdings" pitchFamily="2" charset="2"/>
              <a:buNone/>
            </a:pPr>
            <a:r>
              <a:rPr lang="en-US" altLang="en-US" sz="2000" dirty="0">
                <a:latin typeface="+mn-lt"/>
                <a:sym typeface="Symbol" pitchFamily="18" charset="2"/>
              </a:rPr>
              <a:t>                           </a:t>
            </a:r>
            <a:r>
              <a:rPr lang="en-US" altLang="en-US" sz="2000" b="1" dirty="0">
                <a:latin typeface="+mn-lt"/>
                <a:sym typeface="Symbol" pitchFamily="18" charset="2"/>
              </a:rPr>
              <a:t>              </a:t>
            </a:r>
            <a:r>
              <a:rPr lang="en-US" altLang="en-US" sz="2000" dirty="0">
                <a:latin typeface="+mn-lt"/>
                <a:sym typeface="Symbol" pitchFamily="18" charset="2"/>
              </a:rPr>
              <a:t>               </a:t>
            </a:r>
            <a:r>
              <a:rPr lang="en-US" altLang="en-US" sz="2000" dirty="0" smtClean="0">
                <a:latin typeface="+mn-lt"/>
                <a:sym typeface="Symbol" pitchFamily="18" charset="2"/>
              </a:rPr>
              <a:t>                                                                     Since as 	   	      shown</a:t>
            </a:r>
            <a:r>
              <a:rPr lang="en-US" altLang="en-US" sz="2000" dirty="0">
                <a:latin typeface="+mn-lt"/>
                <a:sym typeface="Symbol" pitchFamily="18" charset="2"/>
              </a:rPr>
              <a:t> </a:t>
            </a:r>
            <a:r>
              <a:rPr lang="en-US" altLang="en-US" sz="2000" dirty="0" smtClean="0">
                <a:latin typeface="+mn-lt"/>
                <a:sym typeface="Symbol" pitchFamily="18" charset="2"/>
              </a:rPr>
              <a:t>in the previous theorem (on page 24), which states that if </a:t>
            </a:r>
            <a:r>
              <a:rPr lang="en-US" altLang="en-US" sz="2000" i="1" dirty="0" smtClean="0">
                <a:latin typeface="+mn-lt"/>
                <a:sym typeface="Symbol" pitchFamily="18" charset="2"/>
              </a:rPr>
              <a:t>L</a:t>
            </a:r>
            <a:r>
              <a:rPr lang="en-US" altLang="en-US" sz="2000" dirty="0" smtClean="0">
                <a:latin typeface="+mn-lt"/>
                <a:sym typeface="Symbol" pitchFamily="18" charset="2"/>
              </a:rPr>
              <a:t> is 	   	    	      reducible to </a:t>
            </a:r>
            <a:r>
              <a:rPr lang="en-US" altLang="en-US" sz="2000" i="1" dirty="0" smtClean="0">
                <a:latin typeface="+mn-lt"/>
                <a:sym typeface="Symbol" pitchFamily="18" charset="2"/>
              </a:rPr>
              <a:t>Q</a:t>
            </a:r>
            <a:r>
              <a:rPr lang="en-US" altLang="en-US" sz="2000" dirty="0" smtClean="0">
                <a:latin typeface="+mn-lt"/>
                <a:sym typeface="Symbol" pitchFamily="18" charset="2"/>
              </a:rPr>
              <a:t>  in</a:t>
            </a:r>
            <a:r>
              <a:rPr lang="en-US" altLang="en-US" sz="2100" dirty="0" smtClean="0">
                <a:latin typeface="+mn-lt"/>
                <a:sym typeface="Symbol" pitchFamily="18" charset="2"/>
              </a:rPr>
              <a:t> </a:t>
            </a:r>
            <a:r>
              <a:rPr lang="en-US" altLang="en-US" sz="2000" dirty="0" smtClean="0">
                <a:latin typeface="+mn-lt"/>
                <a:sym typeface="Symbol" pitchFamily="18" charset="2"/>
              </a:rPr>
              <a:t>polynomial time </a:t>
            </a:r>
            <a:r>
              <a:rPr lang="en-US" altLang="en-US" sz="2000" dirty="0">
                <a:latin typeface="+mn-lt"/>
                <a:sym typeface="Symbol" pitchFamily="18" charset="2"/>
              </a:rPr>
              <a:t>and </a:t>
            </a:r>
            <a:r>
              <a:rPr lang="en-US" altLang="en-US" sz="2000" i="1" dirty="0">
                <a:latin typeface="+mn-lt"/>
                <a:sym typeface="Symbol" pitchFamily="18" charset="2"/>
              </a:rPr>
              <a:t>Q</a:t>
            </a:r>
            <a:r>
              <a:rPr lang="en-US" altLang="en-US" sz="2000" dirty="0">
                <a:latin typeface="+mn-lt"/>
                <a:sym typeface="Symbol" pitchFamily="18" charset="2"/>
              </a:rPr>
              <a:t> </a:t>
            </a:r>
            <a:r>
              <a:rPr lang="en-US" altLang="en-US" sz="2000" b="1" dirty="0">
                <a:latin typeface="+mn-lt"/>
                <a:sym typeface="Symbol" pitchFamily="18" charset="2"/>
              </a:rPr>
              <a:t></a:t>
            </a:r>
            <a:r>
              <a:rPr lang="en-US" altLang="en-US" sz="2000" dirty="0">
                <a:latin typeface="+mn-lt"/>
                <a:sym typeface="Symbol" pitchFamily="18" charset="2"/>
              </a:rPr>
              <a:t> </a:t>
            </a:r>
            <a:r>
              <a:rPr lang="en-US" altLang="en-US" sz="2000" b="1" dirty="0">
                <a:latin typeface="+mn-lt"/>
                <a:sym typeface="Symbol" pitchFamily="18" charset="2"/>
              </a:rPr>
              <a:t>P</a:t>
            </a:r>
            <a:r>
              <a:rPr lang="en-US" altLang="en-US" sz="2000" dirty="0" smtClean="0">
                <a:latin typeface="+mn-lt"/>
                <a:sym typeface="Symbol" pitchFamily="18" charset="2"/>
              </a:rPr>
              <a:t>, </a:t>
            </a:r>
            <a:r>
              <a:rPr lang="en-US" altLang="en-US" sz="2000" i="1" dirty="0" smtClean="0">
                <a:latin typeface="+mn-lt"/>
                <a:sym typeface="Symbol" pitchFamily="18" charset="2"/>
              </a:rPr>
              <a:t>L</a:t>
            </a:r>
            <a:r>
              <a:rPr lang="en-US" alt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altLang="en-US" sz="2000" b="1" dirty="0">
                <a:latin typeface="+mn-lt"/>
                <a:sym typeface="Symbol" pitchFamily="18" charset="2"/>
              </a:rPr>
              <a:t></a:t>
            </a:r>
            <a:r>
              <a:rPr lang="en-US" altLang="en-US" sz="2000" dirty="0">
                <a:latin typeface="+mn-lt"/>
                <a:sym typeface="Symbol" pitchFamily="18" charset="2"/>
              </a:rPr>
              <a:t> </a:t>
            </a:r>
            <a:r>
              <a:rPr lang="en-US" altLang="en-US" sz="2000" b="1" dirty="0" smtClean="0">
                <a:latin typeface="+mn-lt"/>
                <a:sym typeface="Symbol" pitchFamily="18" charset="2"/>
              </a:rPr>
              <a:t>P</a:t>
            </a:r>
            <a:r>
              <a:rPr lang="en-US" altLang="en-US" sz="2000" dirty="0" smtClean="0">
                <a:latin typeface="+mn-lt"/>
                <a:sym typeface="Symbol" pitchFamily="18" charset="2"/>
              </a:rPr>
              <a:t>. Thus,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8211472" y="5276885"/>
            <a:ext cx="1498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  <a:buSzPct val="55000"/>
              <a:buFont typeface="Wingdings" pitchFamily="2" charset="2"/>
              <a:buNone/>
            </a:pPr>
            <a:r>
              <a:rPr lang="en-US" altLang="en-US" sz="2000" dirty="0">
                <a:sym typeface="Symbol" pitchFamily="18" charset="2"/>
              </a:rPr>
              <a:t>P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b="1" dirty="0" smtClean="0">
                <a:sym typeface="Symbol" pitchFamily="18" charset="2"/>
              </a:rPr>
              <a:t>= N</a:t>
            </a:r>
            <a:r>
              <a:rPr lang="en-US" altLang="en-US" sz="2000" dirty="0" smtClean="0">
                <a:sym typeface="Symbol" pitchFamily="18" charset="2"/>
              </a:rPr>
              <a:t>P</a:t>
            </a:r>
            <a:r>
              <a:rPr lang="en-US" altLang="en-US" sz="2000" dirty="0">
                <a:sym typeface="Symbol" pitchFamily="18" charset="2"/>
              </a:rPr>
              <a:t>.</a:t>
            </a:r>
            <a:endParaRPr lang="en-US" altLang="en-US" sz="2400" dirty="0"/>
          </a:p>
        </p:txBody>
      </p:sp>
      <p:sp>
        <p:nvSpPr>
          <p:cNvPr id="8" name="AutoShape 8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709767" y="5390834"/>
            <a:ext cx="193675" cy="1873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76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  <p:bldP spid="55299" grpId="0"/>
      <p:bldP spid="55300" grpId="0"/>
      <p:bldP spid="55301" grpId="0"/>
      <p:bldP spid="55302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8A476-F279-403D-AC79-9D2092A9CC64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86006" y="1263204"/>
            <a:ext cx="10226859" cy="5213166"/>
          </a:xfrm>
        </p:spPr>
        <p:txBody>
          <a:bodyPr>
            <a:normAutofit/>
          </a:bodyPr>
          <a:lstStyle/>
          <a:p>
            <a:pPr>
              <a:spcBef>
                <a:spcPct val="75000"/>
              </a:spcBef>
              <a:tabLst>
                <a:tab pos="738188" algn="l"/>
              </a:tabLst>
              <a:defRPr/>
            </a:pPr>
            <a:r>
              <a:rPr lang="en-US" sz="2200" b="1" dirty="0" smtClean="0">
                <a:sym typeface="Symbol" pitchFamily="18" charset="2"/>
              </a:rPr>
              <a:t>NP-hard</a:t>
            </a:r>
            <a:r>
              <a:rPr lang="en-US" sz="2200" dirty="0" smtClean="0">
                <a:sym typeface="Symbol" pitchFamily="18" charset="2"/>
              </a:rPr>
              <a:t> contains some languages that </a:t>
            </a:r>
            <a:r>
              <a:rPr lang="en-US" sz="2200" u="sng" dirty="0" smtClean="0">
                <a:sym typeface="Symbol" pitchFamily="18" charset="2"/>
              </a:rPr>
              <a:t>no</a:t>
            </a:r>
            <a:r>
              <a:rPr lang="en-US" sz="2200" dirty="0" smtClean="0">
                <a:sym typeface="Symbol" pitchFamily="18" charset="2"/>
              </a:rPr>
              <a:t> nondeterministic, polynomial- 	time decider for them is known to exist.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  <a:p>
            <a:pPr>
              <a:spcBef>
                <a:spcPts val="2400"/>
              </a:spcBef>
              <a:tabLst>
                <a:tab pos="738188" algn="l"/>
              </a:tabLst>
              <a:defRPr/>
            </a:pPr>
            <a:r>
              <a:rPr lang="en-US" sz="2200" dirty="0" smtClean="0">
                <a:sym typeface="Symbol" pitchFamily="18" charset="2"/>
              </a:rPr>
              <a:t>The CHESS game, which is a generalization of chess to an </a:t>
            </a:r>
            <a:r>
              <a:rPr lang="en-US" sz="2200" i="1" dirty="0" smtClean="0">
                <a:sym typeface="Symbol" pitchFamily="18" charset="2"/>
              </a:rPr>
              <a:t>n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smtClean="0">
                <a:sym typeface="Symbol"/>
              </a:rPr>
              <a:t> </a:t>
            </a:r>
            <a:r>
              <a:rPr lang="en-US" sz="2200" i="1" dirty="0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 board,</a:t>
            </a:r>
            <a:r>
              <a:rPr lang="en-US" sz="2200" dirty="0" smtClean="0">
                <a:sym typeface="Symbol" pitchFamily="18" charset="2"/>
              </a:rPr>
              <a:t> is 	</a:t>
            </a:r>
            <a:r>
              <a:rPr lang="en-US" sz="2200" b="1" dirty="0" smtClean="0">
                <a:sym typeface="Symbol" pitchFamily="18" charset="2"/>
              </a:rPr>
              <a:t>NP-hard</a:t>
            </a:r>
            <a:r>
              <a:rPr lang="en-US" sz="2200" dirty="0">
                <a:sym typeface="Symbol" pitchFamily="18" charset="2"/>
              </a:rPr>
              <a:t>;</a:t>
            </a:r>
            <a:r>
              <a:rPr lang="en-US" sz="2200" dirty="0" smtClean="0">
                <a:sym typeface="Symbol" pitchFamily="18" charset="2"/>
              </a:rPr>
              <a:t> however, it is thought </a:t>
            </a:r>
            <a:r>
              <a:rPr lang="en-US" sz="2200" u="sng" dirty="0" smtClean="0">
                <a:sym typeface="Symbol" pitchFamily="18" charset="2"/>
              </a:rPr>
              <a:t>not</a:t>
            </a:r>
            <a:r>
              <a:rPr lang="en-US" sz="2200" dirty="0" smtClean="0">
                <a:sym typeface="Symbol" pitchFamily="18" charset="2"/>
              </a:rPr>
              <a:t> to be in </a:t>
            </a:r>
            <a:r>
              <a:rPr lang="en-US" sz="2200" b="1" dirty="0" smtClean="0">
                <a:sym typeface="Symbol" pitchFamily="18" charset="2"/>
              </a:rPr>
              <a:t>NP</a:t>
            </a:r>
            <a:r>
              <a:rPr lang="en-US" sz="2200" dirty="0" smtClean="0">
                <a:sym typeface="Symbol" pitchFamily="18" charset="2"/>
              </a:rPr>
              <a:t>.</a:t>
            </a:r>
          </a:p>
          <a:p>
            <a:pPr marL="684213" lvl="1" indent="-227013">
              <a:spcBef>
                <a:spcPts val="2400"/>
              </a:spcBef>
              <a:buSzPct val="55000"/>
              <a:buFont typeface="Wingdings" pitchFamily="2" charset="2"/>
              <a:buChar char="Ø"/>
              <a:tabLst>
                <a:tab pos="738188" algn="l"/>
              </a:tabLst>
              <a:defRPr/>
            </a:pPr>
            <a:r>
              <a:rPr lang="en-US" sz="2000" dirty="0" smtClean="0">
                <a:sym typeface="Symbol" pitchFamily="18" charset="2"/>
              </a:rPr>
              <a:t>CHESS = { &lt;</a:t>
            </a:r>
            <a:r>
              <a:rPr lang="en-US" sz="2000" i="1" dirty="0" smtClean="0">
                <a:sym typeface="Symbol" pitchFamily="18" charset="2"/>
              </a:rPr>
              <a:t>b</a:t>
            </a:r>
            <a:r>
              <a:rPr lang="en-US" sz="2000" dirty="0" smtClean="0">
                <a:sym typeface="Symbol" pitchFamily="18" charset="2"/>
              </a:rPr>
              <a:t>&gt; | </a:t>
            </a:r>
            <a:r>
              <a:rPr lang="en-US" sz="2000" i="1" dirty="0" smtClean="0">
                <a:sym typeface="Symbol" pitchFamily="18" charset="2"/>
              </a:rPr>
              <a:t>b</a:t>
            </a:r>
            <a:r>
              <a:rPr lang="en-US" sz="2000" dirty="0" smtClean="0">
                <a:sym typeface="Symbol" pitchFamily="18" charset="2"/>
              </a:rPr>
              <a:t> is a configuration of an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>
                <a:sym typeface="Symbol"/>
              </a:rPr>
              <a:t> </a:t>
            </a:r>
            <a:r>
              <a:rPr lang="en-US" sz="2000" i="1" dirty="0">
                <a:sym typeface="Symbol"/>
              </a:rPr>
              <a:t>n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chess board and there is a 	      guaranteed win for the current player }</a:t>
            </a:r>
          </a:p>
          <a:p>
            <a:pPr marL="525780" indent="-342900">
              <a:spcBef>
                <a:spcPts val="2400"/>
              </a:spcBef>
              <a:buSzPct val="55000"/>
              <a:buFont typeface="Courier New" panose="02070309020205020404" pitchFamily="49" charset="0"/>
              <a:buChar char="o"/>
              <a:tabLst>
                <a:tab pos="738188" algn="l"/>
              </a:tabLst>
              <a:defRPr/>
            </a:pPr>
            <a:r>
              <a:rPr lang="en-US" sz="2200" dirty="0" smtClean="0">
                <a:sym typeface="Symbol" pitchFamily="18" charset="2"/>
              </a:rPr>
              <a:t>CHESS appears </a:t>
            </a:r>
            <a:r>
              <a:rPr lang="en-US" sz="2200" u="sng" dirty="0" smtClean="0">
                <a:sym typeface="Symbol" pitchFamily="18" charset="2"/>
              </a:rPr>
              <a:t>not</a:t>
            </a:r>
            <a:r>
              <a:rPr lang="en-US" sz="2200" dirty="0" smtClean="0">
                <a:sym typeface="Symbol" pitchFamily="18" charset="2"/>
              </a:rPr>
              <a:t> to be in </a:t>
            </a:r>
            <a:r>
              <a:rPr lang="en-US" sz="2200" b="1" dirty="0" smtClean="0">
                <a:sym typeface="Symbol" pitchFamily="18" charset="2"/>
              </a:rPr>
              <a:t>NP</a:t>
            </a:r>
            <a:r>
              <a:rPr lang="en-US" sz="2200" dirty="0" smtClean="0">
                <a:sym typeface="Symbol" pitchFamily="18" charset="2"/>
              </a:rPr>
              <a:t>, since</a:t>
            </a:r>
          </a:p>
          <a:p>
            <a:pPr marL="800100" lvl="1" indent="-342900">
              <a:spcBef>
                <a:spcPts val="1800"/>
              </a:spcBef>
              <a:buSzPct val="55000"/>
              <a:buFont typeface="Wingdings" panose="05000000000000000000" pitchFamily="2" charset="2"/>
              <a:buChar char="Ø"/>
              <a:tabLst>
                <a:tab pos="738188" algn="l"/>
              </a:tabLst>
              <a:defRPr/>
            </a:pPr>
            <a:r>
              <a:rPr lang="en-US" sz="2000" dirty="0" smtClean="0">
                <a:sym typeface="Symbol" pitchFamily="18" charset="2"/>
              </a:rPr>
              <a:t>It is not possible to verify that a winning move sequence exists just by 	    checking a single sequence</a:t>
            </a:r>
          </a:p>
          <a:p>
            <a:pPr marL="800100" lvl="1" indent="-342900">
              <a:spcBef>
                <a:spcPts val="1800"/>
              </a:spcBef>
              <a:buSzPct val="55000"/>
              <a:buFont typeface="Wingdings" panose="05000000000000000000" pitchFamily="2" charset="2"/>
              <a:buChar char="Ø"/>
              <a:tabLst>
                <a:tab pos="738188" algn="l"/>
              </a:tabLst>
              <a:defRPr/>
            </a:pPr>
            <a:r>
              <a:rPr lang="en-US" sz="2000" dirty="0" smtClean="0">
                <a:sym typeface="Symbol" pitchFamily="18" charset="2"/>
              </a:rPr>
              <a:t>It appears necessary to check all sequences that result from the choices 	    that could be made by the opposing player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3551799" y="341761"/>
            <a:ext cx="5025422" cy="882877"/>
          </a:xfrm>
          <a:noFill/>
        </p:spPr>
        <p:txBody>
          <a:bodyPr>
            <a:normAutofit/>
          </a:bodyPr>
          <a:lstStyle/>
          <a:p>
            <a:r>
              <a:rPr lang="en-US" altLang="en-US" sz="4000" i="1" dirty="0" smtClean="0"/>
              <a:t>NP</a:t>
            </a:r>
            <a:r>
              <a:rPr lang="en-US" altLang="en-US" sz="4400" dirty="0" smtClean="0"/>
              <a:t>-</a:t>
            </a:r>
            <a:r>
              <a:rPr lang="en-US" altLang="en-US" sz="4400" i="1" dirty="0" smtClean="0"/>
              <a:t>Hard</a:t>
            </a:r>
            <a:r>
              <a:rPr lang="en-US" altLang="en-US" sz="4400" dirty="0" smtClean="0"/>
              <a:t> Problems</a:t>
            </a:r>
            <a:endParaRPr lang="en-US" altLang="en-US" sz="4400" i="1" dirty="0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9304" y="4337525"/>
            <a:ext cx="115415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ct val="75000"/>
              </a:spcBef>
              <a:buClr>
                <a:schemeClr val="tx2"/>
              </a:buClr>
              <a:buSzPct val="55000"/>
              <a:buFont typeface="Wingdings" pitchFamily="2" charset="2"/>
              <a:buNone/>
              <a:tabLst>
                <a:tab pos="1196975" algn="l"/>
              </a:tabLst>
              <a:defRPr/>
            </a:pPr>
            <a:r>
              <a:rPr lang="en-US" sz="2000" dirty="0">
                <a:sym typeface="Symbol" pitchFamily="18" charset="2"/>
              </a:rPr>
              <a:t>                                                                               </a:t>
            </a:r>
            <a:r>
              <a:rPr lang="en-US" sz="2000" dirty="0" smtClean="0">
                <a:sym typeface="Symbol" pitchFamily="18" charset="2"/>
              </a:rPr>
              <a:t> </a:t>
            </a: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442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  <p:bldP spid="55299" grpId="0"/>
      <p:bldP spid="553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897FD6-0882-4390-9DE4-AFFC9A8176F2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7551" y="1264547"/>
            <a:ext cx="11165416" cy="2733675"/>
          </a:xfrm>
        </p:spPr>
        <p:txBody>
          <a:bodyPr/>
          <a:lstStyle/>
          <a:p>
            <a:pPr>
              <a:spcBef>
                <a:spcPct val="75000"/>
              </a:spcBef>
              <a:tabLst>
                <a:tab pos="738188" algn="l"/>
              </a:tabLst>
            </a:pPr>
            <a:r>
              <a:rPr lang="en-US" altLang="en-US" sz="2400" dirty="0" smtClean="0">
                <a:sym typeface="Symbol" pitchFamily="18" charset="2"/>
              </a:rPr>
              <a:t>The class consisting of all </a:t>
            </a:r>
            <a:r>
              <a:rPr lang="en-US" altLang="en-US" sz="2400" b="1" dirty="0" smtClean="0">
                <a:sym typeface="Symbol" pitchFamily="18" charset="2"/>
              </a:rPr>
              <a:t>NP-complete</a:t>
            </a:r>
            <a:r>
              <a:rPr lang="en-US" altLang="en-US" sz="2400" dirty="0" smtClean="0">
                <a:sym typeface="Symbol" pitchFamily="18" charset="2"/>
              </a:rPr>
              <a:t> problems, which is non-empty, is 	denoted </a:t>
            </a:r>
            <a:r>
              <a:rPr lang="en-US" altLang="en-US" sz="2400" b="1" dirty="0" smtClean="0">
                <a:sym typeface="Symbol" pitchFamily="18" charset="2"/>
              </a:rPr>
              <a:t>NPC</a:t>
            </a:r>
            <a:r>
              <a:rPr lang="en-US" altLang="en-US" sz="2400" dirty="0" smtClean="0">
                <a:sym typeface="Symbol" pitchFamily="18" charset="2"/>
              </a:rPr>
              <a:t>.</a:t>
            </a:r>
          </a:p>
          <a:p>
            <a:pPr marL="684213" lvl="1" indent="-227013">
              <a:spcBef>
                <a:spcPct val="75000"/>
              </a:spcBef>
              <a:buSzPct val="55000"/>
              <a:buFont typeface="Wingdings" pitchFamily="2" charset="2"/>
              <a:buChar char="Ø"/>
              <a:tabLst>
                <a:tab pos="738188" algn="l"/>
              </a:tabLst>
            </a:pPr>
            <a:r>
              <a:rPr lang="en-US" altLang="en-US" sz="2200" dirty="0" smtClean="0">
                <a:sym typeface="Symbol" pitchFamily="18" charset="2"/>
              </a:rPr>
              <a:t>If </a:t>
            </a:r>
            <a:r>
              <a:rPr lang="en-US" altLang="en-US" sz="2200" b="1" dirty="0" smtClean="0">
                <a:sym typeface="Symbol" pitchFamily="18" charset="2"/>
              </a:rPr>
              <a:t>P</a:t>
            </a:r>
            <a:r>
              <a:rPr lang="en-US" altLang="en-US" sz="2200" dirty="0" smtClean="0">
                <a:sym typeface="Symbol" pitchFamily="18" charset="2"/>
              </a:rPr>
              <a:t> </a:t>
            </a:r>
            <a:r>
              <a:rPr lang="en-US" altLang="en-US" sz="2200" b="1" dirty="0" smtClean="0">
                <a:sym typeface="Symbol" pitchFamily="18" charset="2"/>
              </a:rPr>
              <a:t></a:t>
            </a:r>
            <a:r>
              <a:rPr lang="en-US" altLang="en-US" sz="2200" dirty="0" smtClean="0">
                <a:sym typeface="Symbol" pitchFamily="18" charset="2"/>
              </a:rPr>
              <a:t> </a:t>
            </a:r>
            <a:r>
              <a:rPr lang="en-US" altLang="en-US" sz="2200" b="1" dirty="0" smtClean="0">
                <a:sym typeface="Symbol" pitchFamily="18" charset="2"/>
              </a:rPr>
              <a:t>NP</a:t>
            </a:r>
            <a:r>
              <a:rPr lang="en-US" altLang="en-US" sz="2200" dirty="0" smtClean="0">
                <a:sym typeface="Symbol" pitchFamily="18" charset="2"/>
              </a:rPr>
              <a:t>, then </a:t>
            </a:r>
            <a:r>
              <a:rPr lang="en-US" altLang="en-US" sz="2200" b="1" dirty="0" smtClean="0">
                <a:sym typeface="Symbol" pitchFamily="18" charset="2"/>
              </a:rPr>
              <a:t>P</a:t>
            </a:r>
            <a:r>
              <a:rPr lang="en-US" altLang="en-US" sz="2200" dirty="0" smtClean="0">
                <a:sym typeface="Symbol" pitchFamily="18" charset="2"/>
              </a:rPr>
              <a:t> and </a:t>
            </a:r>
            <a:r>
              <a:rPr lang="en-US" altLang="en-US" sz="2200" b="1" dirty="0" smtClean="0">
                <a:sym typeface="Symbol" pitchFamily="18" charset="2"/>
              </a:rPr>
              <a:t>NPC</a:t>
            </a:r>
            <a:r>
              <a:rPr lang="en-US" altLang="en-US" sz="2200" dirty="0" smtClean="0">
                <a:sym typeface="Symbol" pitchFamily="18" charset="2"/>
              </a:rPr>
              <a:t> are nonempty, disjoint subsets of </a:t>
            </a:r>
            <a:r>
              <a:rPr lang="en-US" altLang="en-US" sz="2200" b="1" dirty="0" smtClean="0">
                <a:sym typeface="Symbol" pitchFamily="18" charset="2"/>
              </a:rPr>
              <a:t>NP</a:t>
            </a:r>
            <a:r>
              <a:rPr lang="en-US" altLang="en-US" sz="2200" dirty="0" smtClean="0">
                <a:sym typeface="Symbol" pitchFamily="18" charset="2"/>
              </a:rPr>
              <a:t>, which is the 	    	      scenario believed to be true by most mathematicians and computer 	            	      scientists.</a:t>
            </a:r>
            <a:endParaRPr lang="en-US" altLang="en-US" sz="2200" b="1" dirty="0" smtClean="0">
              <a:sym typeface="Symbol" pitchFamily="18" charset="2"/>
            </a:endParaRPr>
          </a:p>
          <a:p>
            <a:pPr marL="684213" lvl="1" indent="-227013">
              <a:spcBef>
                <a:spcPct val="75000"/>
              </a:spcBef>
              <a:buSzPct val="55000"/>
              <a:buFont typeface="Wingdings" pitchFamily="2" charset="2"/>
              <a:buChar char="Ø"/>
              <a:tabLst>
                <a:tab pos="738188" algn="l"/>
              </a:tabLst>
            </a:pPr>
            <a:r>
              <a:rPr lang="en-US" altLang="en-US" sz="2200" dirty="0" smtClean="0">
                <a:sym typeface="Symbol" pitchFamily="18" charset="2"/>
              </a:rPr>
              <a:t>If </a:t>
            </a:r>
            <a:r>
              <a:rPr lang="en-US" altLang="en-US" sz="2200" b="1" dirty="0" smtClean="0">
                <a:sym typeface="Symbol" pitchFamily="18" charset="2"/>
              </a:rPr>
              <a:t>P</a:t>
            </a:r>
            <a:r>
              <a:rPr lang="en-US" altLang="en-US" sz="2200" dirty="0" smtClean="0">
                <a:sym typeface="Symbol" pitchFamily="18" charset="2"/>
              </a:rPr>
              <a:t> = </a:t>
            </a:r>
            <a:r>
              <a:rPr lang="en-US" altLang="en-US" sz="2200" b="1" dirty="0" smtClean="0">
                <a:sym typeface="Symbol" pitchFamily="18" charset="2"/>
              </a:rPr>
              <a:t>NP</a:t>
            </a:r>
            <a:r>
              <a:rPr lang="en-US" altLang="en-US" sz="2200" dirty="0" smtClean="0">
                <a:sym typeface="Symbol" pitchFamily="18" charset="2"/>
              </a:rPr>
              <a:t>, then the two sets collapse to a single class.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2622551" y="234950"/>
            <a:ext cx="6826249" cy="927100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Complexity Class Relations</a:t>
            </a:r>
            <a:endParaRPr lang="en-US" altLang="en-US" sz="4000" i="1" dirty="0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217231" y="4343619"/>
            <a:ext cx="1432983" cy="2079625"/>
            <a:chOff x="3429" y="2587"/>
            <a:chExt cx="677" cy="1310"/>
          </a:xfrm>
        </p:grpSpPr>
        <p:sp>
          <p:nvSpPr>
            <p:cNvPr id="24589" name="Oval 4"/>
            <p:cNvSpPr>
              <a:spLocks noChangeArrowheads="1"/>
            </p:cNvSpPr>
            <p:nvPr/>
          </p:nvSpPr>
          <p:spPr bwMode="auto">
            <a:xfrm>
              <a:off x="3429" y="2587"/>
              <a:ext cx="677" cy="99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3549" y="2796"/>
              <a:ext cx="35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P = NP</a:t>
              </a:r>
            </a:p>
          </p:txBody>
        </p:sp>
        <p:sp>
          <p:nvSpPr>
            <p:cNvPr id="24591" name="Text Box 12"/>
            <p:cNvSpPr txBox="1">
              <a:spLocks noChangeArrowheads="1"/>
            </p:cNvSpPr>
            <p:nvPr/>
          </p:nvSpPr>
          <p:spPr bwMode="auto">
            <a:xfrm>
              <a:off x="3572" y="3703"/>
              <a:ext cx="35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P = NP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77785" y="4155293"/>
            <a:ext cx="1432983" cy="2321695"/>
            <a:chOff x="3208338" y="3755257"/>
            <a:chExt cx="1074737" cy="2321695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208338" y="4100514"/>
              <a:ext cx="1074737" cy="1976438"/>
              <a:chOff x="2021" y="2583"/>
              <a:chExt cx="677" cy="1245"/>
            </a:xfrm>
          </p:grpSpPr>
          <p:sp>
            <p:nvSpPr>
              <p:cNvPr id="24583" name="Oval 5"/>
              <p:cNvSpPr>
                <a:spLocks noChangeArrowheads="1"/>
              </p:cNvSpPr>
              <p:nvPr/>
            </p:nvSpPr>
            <p:spPr bwMode="auto">
              <a:xfrm>
                <a:off x="2021" y="2583"/>
                <a:ext cx="677" cy="99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/>
              </a:p>
            </p:txBody>
          </p:sp>
          <p:sp>
            <p:nvSpPr>
              <p:cNvPr id="24584" name="Oval 6"/>
              <p:cNvSpPr>
                <a:spLocks noChangeArrowheads="1"/>
              </p:cNvSpPr>
              <p:nvPr/>
            </p:nvSpPr>
            <p:spPr bwMode="auto">
              <a:xfrm>
                <a:off x="2219" y="2715"/>
                <a:ext cx="280" cy="262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/>
              </a:p>
            </p:txBody>
          </p:sp>
          <p:sp>
            <p:nvSpPr>
              <p:cNvPr id="24585" name="Text Box 7"/>
              <p:cNvSpPr txBox="1">
                <a:spLocks noChangeArrowheads="1"/>
              </p:cNvSpPr>
              <p:nvPr/>
            </p:nvSpPr>
            <p:spPr bwMode="auto">
              <a:xfrm>
                <a:off x="2186" y="2759"/>
                <a:ext cx="26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/>
                  <a:t>NPC</a:t>
                </a:r>
              </a:p>
            </p:txBody>
          </p:sp>
          <p:sp>
            <p:nvSpPr>
              <p:cNvPr id="24586" name="Oval 8"/>
              <p:cNvSpPr>
                <a:spLocks noChangeArrowheads="1"/>
              </p:cNvSpPr>
              <p:nvPr/>
            </p:nvSpPr>
            <p:spPr bwMode="auto">
              <a:xfrm>
                <a:off x="2231" y="3152"/>
                <a:ext cx="280" cy="262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/>
              </a:p>
            </p:txBody>
          </p:sp>
          <p:sp>
            <p:nvSpPr>
              <p:cNvPr id="24587" name="Text Box 9"/>
              <p:cNvSpPr txBox="1">
                <a:spLocks noChangeArrowheads="1"/>
              </p:cNvSpPr>
              <p:nvPr/>
            </p:nvSpPr>
            <p:spPr bwMode="auto">
              <a:xfrm>
                <a:off x="2270" y="3196"/>
                <a:ext cx="14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/>
                  <a:t>P</a:t>
                </a:r>
              </a:p>
            </p:txBody>
          </p:sp>
          <p:sp>
            <p:nvSpPr>
              <p:cNvPr id="58381" name="Text Box 13"/>
              <p:cNvSpPr txBox="1">
                <a:spLocks noChangeArrowheads="1"/>
              </p:cNvSpPr>
              <p:nvPr/>
            </p:nvSpPr>
            <p:spPr bwMode="auto">
              <a:xfrm>
                <a:off x="2119" y="3595"/>
                <a:ext cx="380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/>
                  <a:t>P</a:t>
                </a:r>
                <a:r>
                  <a:rPr lang="en-US" sz="1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</a:t>
                </a:r>
                <a:r>
                  <a:rPr lang="en-US" dirty="0">
                    <a:sym typeface="Symbol" pitchFamily="18" charset="2"/>
                  </a:rPr>
                  <a:t></a:t>
                </a:r>
                <a:r>
                  <a:rPr lang="en-US" sz="1400" dirty="0"/>
                  <a:t> NP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514712" y="3755257"/>
              <a:ext cx="3440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NP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9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  <p:bldP spid="583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E68AFB-002A-4675-B05E-E63E1693D39E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400" y="315228"/>
            <a:ext cx="10992152" cy="697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An Example of Transforming an NTM into its DTM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24592" y="1203548"/>
            <a:ext cx="8024284" cy="2135187"/>
            <a:chOff x="1057" y="2832"/>
            <a:chExt cx="3791" cy="1345"/>
          </a:xfrm>
        </p:grpSpPr>
        <p:grpSp>
          <p:nvGrpSpPr>
            <p:cNvPr id="14346" name="Group 5"/>
            <p:cNvGrpSpPr>
              <a:grpSpLocks/>
            </p:cNvGrpSpPr>
            <p:nvPr/>
          </p:nvGrpSpPr>
          <p:grpSpPr bwMode="auto">
            <a:xfrm>
              <a:off x="2802" y="3228"/>
              <a:ext cx="282" cy="282"/>
              <a:chOff x="2610" y="3192"/>
              <a:chExt cx="282" cy="282"/>
            </a:xfrm>
          </p:grpSpPr>
          <p:sp>
            <p:nvSpPr>
              <p:cNvPr id="14429" name="Oval 6"/>
              <p:cNvSpPr>
                <a:spLocks noChangeArrowheads="1"/>
              </p:cNvSpPr>
              <p:nvPr/>
            </p:nvSpPr>
            <p:spPr bwMode="auto">
              <a:xfrm>
                <a:off x="2610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30" name="Rectangle 7"/>
              <p:cNvSpPr>
                <a:spLocks noChangeArrowheads="1"/>
              </p:cNvSpPr>
              <p:nvPr/>
            </p:nvSpPr>
            <p:spPr bwMode="auto">
              <a:xfrm>
                <a:off x="2658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31" name="Rectangle 8"/>
              <p:cNvSpPr>
                <a:spLocks noChangeArrowheads="1"/>
              </p:cNvSpPr>
              <p:nvPr/>
            </p:nvSpPr>
            <p:spPr bwMode="auto">
              <a:xfrm>
                <a:off x="2718" y="3282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32" name="Rectangle 9"/>
              <p:cNvSpPr>
                <a:spLocks noChangeArrowheads="1"/>
              </p:cNvSpPr>
              <p:nvPr/>
            </p:nvSpPr>
            <p:spPr bwMode="auto">
              <a:xfrm>
                <a:off x="2784" y="3348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kumimoji="0" lang="en-US" altLang="en-US" sz="24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4347" name="Group 10"/>
            <p:cNvGrpSpPr>
              <a:grpSpLocks/>
            </p:cNvGrpSpPr>
            <p:nvPr/>
          </p:nvGrpSpPr>
          <p:grpSpPr bwMode="auto">
            <a:xfrm>
              <a:off x="1986" y="3228"/>
              <a:ext cx="282" cy="282"/>
              <a:chOff x="1794" y="3192"/>
              <a:chExt cx="282" cy="282"/>
            </a:xfrm>
          </p:grpSpPr>
          <p:sp>
            <p:nvSpPr>
              <p:cNvPr id="14425" name="Oval 11"/>
              <p:cNvSpPr>
                <a:spLocks noChangeArrowheads="1"/>
              </p:cNvSpPr>
              <p:nvPr/>
            </p:nvSpPr>
            <p:spPr bwMode="auto">
              <a:xfrm>
                <a:off x="1794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26" name="Rectangle 12"/>
              <p:cNvSpPr>
                <a:spLocks noChangeArrowheads="1"/>
              </p:cNvSpPr>
              <p:nvPr/>
            </p:nvSpPr>
            <p:spPr bwMode="auto">
              <a:xfrm>
                <a:off x="1842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27" name="Rectangle 13"/>
              <p:cNvSpPr>
                <a:spLocks noChangeArrowheads="1"/>
              </p:cNvSpPr>
              <p:nvPr/>
            </p:nvSpPr>
            <p:spPr bwMode="auto">
              <a:xfrm>
                <a:off x="1902" y="3276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28" name="Rectangle 14"/>
              <p:cNvSpPr>
                <a:spLocks noChangeArrowheads="1"/>
              </p:cNvSpPr>
              <p:nvPr/>
            </p:nvSpPr>
            <p:spPr bwMode="auto">
              <a:xfrm>
                <a:off x="1968" y="3342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348" name="Group 15"/>
            <p:cNvGrpSpPr>
              <a:grpSpLocks/>
            </p:cNvGrpSpPr>
            <p:nvPr/>
          </p:nvGrpSpPr>
          <p:grpSpPr bwMode="auto">
            <a:xfrm>
              <a:off x="1152" y="3204"/>
              <a:ext cx="282" cy="282"/>
              <a:chOff x="978" y="3192"/>
              <a:chExt cx="282" cy="282"/>
            </a:xfrm>
          </p:grpSpPr>
          <p:sp>
            <p:nvSpPr>
              <p:cNvPr id="14421" name="Oval 16"/>
              <p:cNvSpPr>
                <a:spLocks noChangeArrowheads="1"/>
              </p:cNvSpPr>
              <p:nvPr/>
            </p:nvSpPr>
            <p:spPr bwMode="auto">
              <a:xfrm>
                <a:off x="978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22" name="Rectangle 17"/>
              <p:cNvSpPr>
                <a:spLocks noChangeArrowheads="1"/>
              </p:cNvSpPr>
              <p:nvPr/>
            </p:nvSpPr>
            <p:spPr bwMode="auto">
              <a:xfrm>
                <a:off x="1026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23" name="Rectangle 18"/>
              <p:cNvSpPr>
                <a:spLocks noChangeArrowheads="1"/>
              </p:cNvSpPr>
              <p:nvPr/>
            </p:nvSpPr>
            <p:spPr bwMode="auto">
              <a:xfrm>
                <a:off x="1086" y="3282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24" name="Rectangle 19"/>
              <p:cNvSpPr>
                <a:spLocks noChangeArrowheads="1"/>
              </p:cNvSpPr>
              <p:nvPr/>
            </p:nvSpPr>
            <p:spPr bwMode="auto">
              <a:xfrm>
                <a:off x="1152" y="3348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349" name="Group 20"/>
            <p:cNvGrpSpPr>
              <a:grpSpLocks/>
            </p:cNvGrpSpPr>
            <p:nvPr/>
          </p:nvGrpSpPr>
          <p:grpSpPr bwMode="auto">
            <a:xfrm>
              <a:off x="1986" y="3852"/>
              <a:ext cx="282" cy="282"/>
              <a:chOff x="1794" y="3816"/>
              <a:chExt cx="282" cy="282"/>
            </a:xfrm>
          </p:grpSpPr>
          <p:sp>
            <p:nvSpPr>
              <p:cNvPr id="14417" name="Oval 21"/>
              <p:cNvSpPr>
                <a:spLocks noChangeArrowheads="1"/>
              </p:cNvSpPr>
              <p:nvPr/>
            </p:nvSpPr>
            <p:spPr bwMode="auto">
              <a:xfrm>
                <a:off x="1794" y="3816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18" name="Rectangle 22"/>
              <p:cNvSpPr>
                <a:spLocks noChangeArrowheads="1"/>
              </p:cNvSpPr>
              <p:nvPr/>
            </p:nvSpPr>
            <p:spPr bwMode="auto">
              <a:xfrm>
                <a:off x="1842" y="3864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19" name="Rectangle 23"/>
              <p:cNvSpPr>
                <a:spLocks noChangeArrowheads="1"/>
              </p:cNvSpPr>
              <p:nvPr/>
            </p:nvSpPr>
            <p:spPr bwMode="auto">
              <a:xfrm>
                <a:off x="1896" y="3900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20" name="Rectangle 24"/>
              <p:cNvSpPr>
                <a:spLocks noChangeArrowheads="1"/>
              </p:cNvSpPr>
              <p:nvPr/>
            </p:nvSpPr>
            <p:spPr bwMode="auto">
              <a:xfrm>
                <a:off x="1962" y="3966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4350" name="Oval 25"/>
            <p:cNvSpPr>
              <a:spLocks noChangeArrowheads="1"/>
            </p:cNvSpPr>
            <p:nvPr/>
          </p:nvSpPr>
          <p:spPr bwMode="auto">
            <a:xfrm>
              <a:off x="4555" y="3252"/>
              <a:ext cx="25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1" name="Rectangle 26"/>
            <p:cNvSpPr>
              <a:spLocks noChangeArrowheads="1"/>
            </p:cNvSpPr>
            <p:nvPr/>
          </p:nvSpPr>
          <p:spPr bwMode="auto">
            <a:xfrm>
              <a:off x="4598" y="3289"/>
              <a:ext cx="20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2" name="Rectangle 27"/>
            <p:cNvSpPr>
              <a:spLocks noChangeArrowheads="1"/>
            </p:cNvSpPr>
            <p:nvPr/>
          </p:nvSpPr>
          <p:spPr bwMode="auto">
            <a:xfrm>
              <a:off x="4608" y="3252"/>
              <a:ext cx="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4353" name="Rectangle 28"/>
            <p:cNvSpPr>
              <a:spLocks noChangeArrowheads="1"/>
            </p:cNvSpPr>
            <p:nvPr/>
          </p:nvSpPr>
          <p:spPr bwMode="auto">
            <a:xfrm>
              <a:off x="4661" y="3338"/>
              <a:ext cx="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4354" name="Oval 29"/>
            <p:cNvSpPr>
              <a:spLocks noChangeArrowheads="1"/>
            </p:cNvSpPr>
            <p:nvPr/>
          </p:nvSpPr>
          <p:spPr bwMode="auto">
            <a:xfrm>
              <a:off x="4512" y="3204"/>
              <a:ext cx="336" cy="3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4355" name="Group 30"/>
            <p:cNvGrpSpPr>
              <a:grpSpLocks/>
            </p:cNvGrpSpPr>
            <p:nvPr/>
          </p:nvGrpSpPr>
          <p:grpSpPr bwMode="auto">
            <a:xfrm rot="-583914">
              <a:off x="2027" y="3063"/>
              <a:ext cx="193" cy="200"/>
              <a:chOff x="1806" y="2952"/>
              <a:chExt cx="222" cy="240"/>
            </a:xfrm>
          </p:grpSpPr>
          <p:sp>
            <p:nvSpPr>
              <p:cNvPr id="14415" name="Freeform 31"/>
              <p:cNvSpPr>
                <a:spLocks/>
              </p:cNvSpPr>
              <p:nvPr/>
            </p:nvSpPr>
            <p:spPr bwMode="auto">
              <a:xfrm>
                <a:off x="1842" y="2952"/>
                <a:ext cx="186" cy="240"/>
              </a:xfrm>
              <a:custGeom>
                <a:avLst/>
                <a:gdLst>
                  <a:gd name="T0" fmla="*/ 2147483647 w 31"/>
                  <a:gd name="T1" fmla="*/ 2147483647 h 40"/>
                  <a:gd name="T2" fmla="*/ 2147483647 w 31"/>
                  <a:gd name="T3" fmla="*/ 2147483647 h 40"/>
                  <a:gd name="T4" fmla="*/ 2147483647 w 31"/>
                  <a:gd name="T5" fmla="*/ 2147483647 h 40"/>
                  <a:gd name="T6" fmla="*/ 2147483647 w 31"/>
                  <a:gd name="T7" fmla="*/ 2147483647 h 40"/>
                  <a:gd name="T8" fmla="*/ 2147483647 w 31"/>
                  <a:gd name="T9" fmla="*/ 2147483647 h 40"/>
                  <a:gd name="T10" fmla="*/ 0 w 31"/>
                  <a:gd name="T11" fmla="*/ 2147483647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0"/>
                  <a:gd name="T20" fmla="*/ 31 w 31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0">
                    <a:moveTo>
                      <a:pt x="24" y="40"/>
                    </a:moveTo>
                    <a:cubicBezTo>
                      <a:pt x="27" y="35"/>
                      <a:pt x="30" y="29"/>
                      <a:pt x="30" y="24"/>
                    </a:cubicBezTo>
                    <a:cubicBezTo>
                      <a:pt x="31" y="19"/>
                      <a:pt x="29" y="11"/>
                      <a:pt x="27" y="7"/>
                    </a:cubicBezTo>
                    <a:cubicBezTo>
                      <a:pt x="24" y="4"/>
                      <a:pt x="17" y="0"/>
                      <a:pt x="12" y="1"/>
                    </a:cubicBezTo>
                    <a:cubicBezTo>
                      <a:pt x="8" y="2"/>
                      <a:pt x="4" y="6"/>
                      <a:pt x="2" y="11"/>
                    </a:cubicBezTo>
                    <a:cubicBezTo>
                      <a:pt x="0" y="14"/>
                      <a:pt x="0" y="19"/>
                      <a:pt x="0" y="2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6" name="Freeform 32"/>
              <p:cNvSpPr>
                <a:spLocks/>
              </p:cNvSpPr>
              <p:nvPr/>
            </p:nvSpPr>
            <p:spPr bwMode="auto">
              <a:xfrm>
                <a:off x="1806" y="3090"/>
                <a:ext cx="66" cy="60"/>
              </a:xfrm>
              <a:custGeom>
                <a:avLst/>
                <a:gdLst>
                  <a:gd name="T0" fmla="*/ 0 w 66"/>
                  <a:gd name="T1" fmla="*/ 6 h 60"/>
                  <a:gd name="T2" fmla="*/ 42 w 66"/>
                  <a:gd name="T3" fmla="*/ 60 h 60"/>
                  <a:gd name="T4" fmla="*/ 66 w 66"/>
                  <a:gd name="T5" fmla="*/ 0 h 60"/>
                  <a:gd name="T6" fmla="*/ 0 w 66"/>
                  <a:gd name="T7" fmla="*/ 6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0" y="6"/>
                    </a:moveTo>
                    <a:lnTo>
                      <a:pt x="42" y="60"/>
                    </a:lnTo>
                    <a:lnTo>
                      <a:pt x="6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6" name="Group 33"/>
            <p:cNvGrpSpPr>
              <a:grpSpLocks/>
            </p:cNvGrpSpPr>
            <p:nvPr/>
          </p:nvGrpSpPr>
          <p:grpSpPr bwMode="auto">
            <a:xfrm>
              <a:off x="3618" y="3804"/>
              <a:ext cx="372" cy="373"/>
              <a:chOff x="3426" y="3768"/>
              <a:chExt cx="372" cy="373"/>
            </a:xfrm>
          </p:grpSpPr>
          <p:grpSp>
            <p:nvGrpSpPr>
              <p:cNvPr id="14409" name="Group 34"/>
              <p:cNvGrpSpPr>
                <a:grpSpLocks/>
              </p:cNvGrpSpPr>
              <p:nvPr/>
            </p:nvGrpSpPr>
            <p:grpSpPr bwMode="auto">
              <a:xfrm>
                <a:off x="3474" y="3816"/>
                <a:ext cx="276" cy="276"/>
                <a:chOff x="3474" y="3816"/>
                <a:chExt cx="276" cy="276"/>
              </a:xfrm>
            </p:grpSpPr>
            <p:sp>
              <p:nvSpPr>
                <p:cNvPr id="14411" name="Oval 35"/>
                <p:cNvSpPr>
                  <a:spLocks noChangeArrowheads="1"/>
                </p:cNvSpPr>
                <p:nvPr/>
              </p:nvSpPr>
              <p:spPr bwMode="auto">
                <a:xfrm>
                  <a:off x="3474" y="3816"/>
                  <a:ext cx="276" cy="27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sz="12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412" name="Rectangle 36"/>
                <p:cNvSpPr>
                  <a:spLocks noChangeArrowheads="1"/>
                </p:cNvSpPr>
                <p:nvPr/>
              </p:nvSpPr>
              <p:spPr bwMode="auto">
                <a:xfrm>
                  <a:off x="3522" y="3858"/>
                  <a:ext cx="228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sz="12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413" name="Rectangle 37"/>
                <p:cNvSpPr>
                  <a:spLocks noChangeArrowheads="1"/>
                </p:cNvSpPr>
                <p:nvPr/>
              </p:nvSpPr>
              <p:spPr bwMode="auto">
                <a:xfrm>
                  <a:off x="3576" y="3900"/>
                  <a:ext cx="48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1600">
                      <a:solidFill>
                        <a:srgbClr val="000000"/>
                      </a:solidFill>
                      <a:latin typeface="Times New Roman" pitchFamily="18" charset="0"/>
                    </a:rPr>
                    <a:t>q</a:t>
                  </a:r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4414" name="Rectangle 38"/>
                <p:cNvSpPr>
                  <a:spLocks noChangeArrowheads="1"/>
                </p:cNvSpPr>
                <p:nvPr/>
              </p:nvSpPr>
              <p:spPr bwMode="auto">
                <a:xfrm>
                  <a:off x="3642" y="3966"/>
                  <a:ext cx="33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1100">
                      <a:solidFill>
                        <a:srgbClr val="000000"/>
                      </a:solidFill>
                      <a:latin typeface="Times New Roman" pitchFamily="18" charset="0"/>
                    </a:rPr>
                    <a:t>7</a:t>
                  </a:r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4410" name="Oval 39"/>
              <p:cNvSpPr>
                <a:spLocks noChangeArrowheads="1"/>
              </p:cNvSpPr>
              <p:nvPr/>
            </p:nvSpPr>
            <p:spPr bwMode="auto">
              <a:xfrm>
                <a:off x="3426" y="3768"/>
                <a:ext cx="372" cy="37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357" name="Group 40"/>
            <p:cNvGrpSpPr>
              <a:grpSpLocks/>
            </p:cNvGrpSpPr>
            <p:nvPr/>
          </p:nvGrpSpPr>
          <p:grpSpPr bwMode="auto">
            <a:xfrm>
              <a:off x="3666" y="3228"/>
              <a:ext cx="282" cy="282"/>
              <a:chOff x="3474" y="3192"/>
              <a:chExt cx="282" cy="282"/>
            </a:xfrm>
          </p:grpSpPr>
          <p:sp>
            <p:nvSpPr>
              <p:cNvPr id="14405" name="Oval 41"/>
              <p:cNvSpPr>
                <a:spLocks noChangeArrowheads="1"/>
              </p:cNvSpPr>
              <p:nvPr/>
            </p:nvSpPr>
            <p:spPr bwMode="auto">
              <a:xfrm>
                <a:off x="3474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06" name="Rectangle 42"/>
              <p:cNvSpPr>
                <a:spLocks noChangeArrowheads="1"/>
              </p:cNvSpPr>
              <p:nvPr/>
            </p:nvSpPr>
            <p:spPr bwMode="auto">
              <a:xfrm>
                <a:off x="3522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07" name="Rectangle 43"/>
              <p:cNvSpPr>
                <a:spLocks noChangeArrowheads="1"/>
              </p:cNvSpPr>
              <p:nvPr/>
            </p:nvSpPr>
            <p:spPr bwMode="auto">
              <a:xfrm>
                <a:off x="3582" y="3282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08" name="Rectangle 44"/>
              <p:cNvSpPr>
                <a:spLocks noChangeArrowheads="1"/>
              </p:cNvSpPr>
              <p:nvPr/>
            </p:nvSpPr>
            <p:spPr bwMode="auto">
              <a:xfrm>
                <a:off x="3648" y="3348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358" name="Group 45"/>
            <p:cNvGrpSpPr>
              <a:grpSpLocks/>
            </p:cNvGrpSpPr>
            <p:nvPr/>
          </p:nvGrpSpPr>
          <p:grpSpPr bwMode="auto">
            <a:xfrm>
              <a:off x="2802" y="3852"/>
              <a:ext cx="282" cy="282"/>
              <a:chOff x="2610" y="3816"/>
              <a:chExt cx="282" cy="282"/>
            </a:xfrm>
          </p:grpSpPr>
          <p:sp>
            <p:nvSpPr>
              <p:cNvPr id="14401" name="Oval 46"/>
              <p:cNvSpPr>
                <a:spLocks noChangeArrowheads="1"/>
              </p:cNvSpPr>
              <p:nvPr/>
            </p:nvSpPr>
            <p:spPr bwMode="auto">
              <a:xfrm>
                <a:off x="2610" y="3816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02" name="Rectangle 47"/>
              <p:cNvSpPr>
                <a:spLocks noChangeArrowheads="1"/>
              </p:cNvSpPr>
              <p:nvPr/>
            </p:nvSpPr>
            <p:spPr bwMode="auto">
              <a:xfrm>
                <a:off x="2658" y="3864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03" name="Rectangle 48"/>
              <p:cNvSpPr>
                <a:spLocks noChangeArrowheads="1"/>
              </p:cNvSpPr>
              <p:nvPr/>
            </p:nvSpPr>
            <p:spPr bwMode="auto">
              <a:xfrm>
                <a:off x="2718" y="3906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04" name="Rectangle 49"/>
              <p:cNvSpPr>
                <a:spLocks noChangeArrowheads="1"/>
              </p:cNvSpPr>
              <p:nvPr/>
            </p:nvSpPr>
            <p:spPr bwMode="auto">
              <a:xfrm>
                <a:off x="2784" y="3972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359" name="Group 50"/>
            <p:cNvGrpSpPr>
              <a:grpSpLocks/>
            </p:cNvGrpSpPr>
            <p:nvPr/>
          </p:nvGrpSpPr>
          <p:grpSpPr bwMode="auto">
            <a:xfrm>
              <a:off x="1458" y="3342"/>
              <a:ext cx="528" cy="66"/>
              <a:chOff x="1266" y="3306"/>
              <a:chExt cx="528" cy="66"/>
            </a:xfrm>
          </p:grpSpPr>
          <p:sp>
            <p:nvSpPr>
              <p:cNvPr id="14399" name="Line 51"/>
              <p:cNvSpPr>
                <a:spLocks noChangeShapeType="1"/>
              </p:cNvSpPr>
              <p:nvPr/>
            </p:nvSpPr>
            <p:spPr bwMode="auto">
              <a:xfrm>
                <a:off x="1266" y="3336"/>
                <a:ext cx="4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Freeform 52"/>
              <p:cNvSpPr>
                <a:spLocks/>
              </p:cNvSpPr>
              <p:nvPr/>
            </p:nvSpPr>
            <p:spPr bwMode="auto">
              <a:xfrm>
                <a:off x="1734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0" name="Group 53"/>
            <p:cNvGrpSpPr>
              <a:grpSpLocks/>
            </p:cNvGrpSpPr>
            <p:nvPr/>
          </p:nvGrpSpPr>
          <p:grpSpPr bwMode="auto">
            <a:xfrm>
              <a:off x="2274" y="3342"/>
              <a:ext cx="528" cy="66"/>
              <a:chOff x="2082" y="3306"/>
              <a:chExt cx="528" cy="66"/>
            </a:xfrm>
          </p:grpSpPr>
          <p:sp>
            <p:nvSpPr>
              <p:cNvPr id="14397" name="Line 54"/>
              <p:cNvSpPr>
                <a:spLocks noChangeShapeType="1"/>
              </p:cNvSpPr>
              <p:nvPr/>
            </p:nvSpPr>
            <p:spPr bwMode="auto">
              <a:xfrm>
                <a:off x="2082" y="3336"/>
                <a:ext cx="4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Freeform 55"/>
              <p:cNvSpPr>
                <a:spLocks/>
              </p:cNvSpPr>
              <p:nvPr/>
            </p:nvSpPr>
            <p:spPr bwMode="auto">
              <a:xfrm>
                <a:off x="2550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1" name="Group 56"/>
            <p:cNvGrpSpPr>
              <a:grpSpLocks/>
            </p:cNvGrpSpPr>
            <p:nvPr/>
          </p:nvGrpSpPr>
          <p:grpSpPr bwMode="auto">
            <a:xfrm>
              <a:off x="3090" y="3342"/>
              <a:ext cx="576" cy="66"/>
              <a:chOff x="2898" y="3306"/>
              <a:chExt cx="576" cy="66"/>
            </a:xfrm>
          </p:grpSpPr>
          <p:sp>
            <p:nvSpPr>
              <p:cNvPr id="14395" name="Line 57"/>
              <p:cNvSpPr>
                <a:spLocks noChangeShapeType="1"/>
              </p:cNvSpPr>
              <p:nvPr/>
            </p:nvSpPr>
            <p:spPr bwMode="auto">
              <a:xfrm>
                <a:off x="2898" y="3336"/>
                <a:ext cx="5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6" name="Freeform 58"/>
              <p:cNvSpPr>
                <a:spLocks/>
              </p:cNvSpPr>
              <p:nvPr/>
            </p:nvSpPr>
            <p:spPr bwMode="auto">
              <a:xfrm>
                <a:off x="3414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2" name="Group 59"/>
            <p:cNvGrpSpPr>
              <a:grpSpLocks/>
            </p:cNvGrpSpPr>
            <p:nvPr/>
          </p:nvGrpSpPr>
          <p:grpSpPr bwMode="auto">
            <a:xfrm>
              <a:off x="3954" y="3342"/>
              <a:ext cx="576" cy="66"/>
              <a:chOff x="3762" y="3306"/>
              <a:chExt cx="576" cy="66"/>
            </a:xfrm>
          </p:grpSpPr>
          <p:sp>
            <p:nvSpPr>
              <p:cNvPr id="14393" name="Line 60"/>
              <p:cNvSpPr>
                <a:spLocks noChangeShapeType="1"/>
              </p:cNvSpPr>
              <p:nvPr/>
            </p:nvSpPr>
            <p:spPr bwMode="auto">
              <a:xfrm>
                <a:off x="3762" y="3336"/>
                <a:ext cx="5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4" name="Freeform 61"/>
              <p:cNvSpPr>
                <a:spLocks/>
              </p:cNvSpPr>
              <p:nvPr/>
            </p:nvSpPr>
            <p:spPr bwMode="auto">
              <a:xfrm>
                <a:off x="4278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3" name="Group 62"/>
            <p:cNvGrpSpPr>
              <a:grpSpLocks/>
            </p:cNvGrpSpPr>
            <p:nvPr/>
          </p:nvGrpSpPr>
          <p:grpSpPr bwMode="auto">
            <a:xfrm>
              <a:off x="2094" y="3516"/>
              <a:ext cx="66" cy="336"/>
              <a:chOff x="1902" y="3480"/>
              <a:chExt cx="66" cy="336"/>
            </a:xfrm>
          </p:grpSpPr>
          <p:sp>
            <p:nvSpPr>
              <p:cNvPr id="14391" name="Line 63"/>
              <p:cNvSpPr>
                <a:spLocks noChangeShapeType="1"/>
              </p:cNvSpPr>
              <p:nvPr/>
            </p:nvSpPr>
            <p:spPr bwMode="auto">
              <a:xfrm>
                <a:off x="1938" y="3480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2" name="Freeform 64"/>
              <p:cNvSpPr>
                <a:spLocks/>
              </p:cNvSpPr>
              <p:nvPr/>
            </p:nvSpPr>
            <p:spPr bwMode="auto">
              <a:xfrm>
                <a:off x="1902" y="3756"/>
                <a:ext cx="66" cy="60"/>
              </a:xfrm>
              <a:custGeom>
                <a:avLst/>
                <a:gdLst>
                  <a:gd name="T0" fmla="*/ 0 w 66"/>
                  <a:gd name="T1" fmla="*/ 0 h 60"/>
                  <a:gd name="T2" fmla="*/ 36 w 66"/>
                  <a:gd name="T3" fmla="*/ 60 h 60"/>
                  <a:gd name="T4" fmla="*/ 66 w 66"/>
                  <a:gd name="T5" fmla="*/ 0 h 60"/>
                  <a:gd name="T6" fmla="*/ 0 w 66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0" y="0"/>
                    </a:moveTo>
                    <a:lnTo>
                      <a:pt x="36" y="60"/>
                    </a:lnTo>
                    <a:lnTo>
                      <a:pt x="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4" name="Group 65"/>
            <p:cNvGrpSpPr>
              <a:grpSpLocks/>
            </p:cNvGrpSpPr>
            <p:nvPr/>
          </p:nvGrpSpPr>
          <p:grpSpPr bwMode="auto">
            <a:xfrm>
              <a:off x="2274" y="3966"/>
              <a:ext cx="528" cy="66"/>
              <a:chOff x="2082" y="3930"/>
              <a:chExt cx="528" cy="66"/>
            </a:xfrm>
          </p:grpSpPr>
          <p:sp>
            <p:nvSpPr>
              <p:cNvPr id="14389" name="Line 66"/>
              <p:cNvSpPr>
                <a:spLocks noChangeShapeType="1"/>
              </p:cNvSpPr>
              <p:nvPr/>
            </p:nvSpPr>
            <p:spPr bwMode="auto">
              <a:xfrm>
                <a:off x="2082" y="3960"/>
                <a:ext cx="4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Freeform 67"/>
              <p:cNvSpPr>
                <a:spLocks/>
              </p:cNvSpPr>
              <p:nvPr/>
            </p:nvSpPr>
            <p:spPr bwMode="auto">
              <a:xfrm>
                <a:off x="2550" y="3930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5" name="Group 68"/>
            <p:cNvGrpSpPr>
              <a:grpSpLocks/>
            </p:cNvGrpSpPr>
            <p:nvPr/>
          </p:nvGrpSpPr>
          <p:grpSpPr bwMode="auto">
            <a:xfrm>
              <a:off x="3090" y="3966"/>
              <a:ext cx="528" cy="66"/>
              <a:chOff x="2898" y="3930"/>
              <a:chExt cx="528" cy="66"/>
            </a:xfrm>
          </p:grpSpPr>
          <p:sp>
            <p:nvSpPr>
              <p:cNvPr id="14387" name="Line 69"/>
              <p:cNvSpPr>
                <a:spLocks noChangeShapeType="1"/>
              </p:cNvSpPr>
              <p:nvPr/>
            </p:nvSpPr>
            <p:spPr bwMode="auto">
              <a:xfrm>
                <a:off x="2898" y="3960"/>
                <a:ext cx="4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Freeform 70"/>
              <p:cNvSpPr>
                <a:spLocks/>
              </p:cNvSpPr>
              <p:nvPr/>
            </p:nvSpPr>
            <p:spPr bwMode="auto">
              <a:xfrm>
                <a:off x="3366" y="3930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6" name="Rectangle 71"/>
            <p:cNvSpPr>
              <a:spLocks noChangeArrowheads="1"/>
            </p:cNvSpPr>
            <p:nvPr/>
          </p:nvSpPr>
          <p:spPr bwMode="auto">
            <a:xfrm>
              <a:off x="1458" y="3180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67" name="Rectangle 72"/>
            <p:cNvSpPr>
              <a:spLocks noChangeArrowheads="1"/>
            </p:cNvSpPr>
            <p:nvPr/>
          </p:nvSpPr>
          <p:spPr bwMode="auto">
            <a:xfrm>
              <a:off x="1518" y="3222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68" name="Rectangle 73"/>
            <p:cNvSpPr>
              <a:spLocks noChangeArrowheads="1"/>
            </p:cNvSpPr>
            <p:nvPr/>
          </p:nvSpPr>
          <p:spPr bwMode="auto">
            <a:xfrm>
              <a:off x="3090" y="3180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69" name="Rectangle 74"/>
            <p:cNvSpPr>
              <a:spLocks noChangeArrowheads="1"/>
            </p:cNvSpPr>
            <p:nvPr/>
          </p:nvSpPr>
          <p:spPr bwMode="auto">
            <a:xfrm>
              <a:off x="3150" y="3222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0" name="Rectangle 75"/>
            <p:cNvSpPr>
              <a:spLocks noChangeArrowheads="1"/>
            </p:cNvSpPr>
            <p:nvPr/>
          </p:nvSpPr>
          <p:spPr bwMode="auto">
            <a:xfrm>
              <a:off x="3186" y="3804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1" name="Rectangle 76"/>
            <p:cNvSpPr>
              <a:spLocks noChangeArrowheads="1"/>
            </p:cNvSpPr>
            <p:nvPr/>
          </p:nvSpPr>
          <p:spPr bwMode="auto">
            <a:xfrm>
              <a:off x="3170" y="3846"/>
              <a:ext cx="3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2" name="Rectangle 77"/>
            <p:cNvSpPr>
              <a:spLocks noChangeArrowheads="1"/>
            </p:cNvSpPr>
            <p:nvPr/>
          </p:nvSpPr>
          <p:spPr bwMode="auto">
            <a:xfrm>
              <a:off x="4002" y="3180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3" name="Rectangle 78"/>
            <p:cNvSpPr>
              <a:spLocks noChangeArrowheads="1"/>
            </p:cNvSpPr>
            <p:nvPr/>
          </p:nvSpPr>
          <p:spPr bwMode="auto">
            <a:xfrm>
              <a:off x="4026" y="3222"/>
              <a:ext cx="3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4" name="Rectangle 79"/>
            <p:cNvSpPr>
              <a:spLocks noChangeArrowheads="1"/>
            </p:cNvSpPr>
            <p:nvPr/>
          </p:nvSpPr>
          <p:spPr bwMode="auto">
            <a:xfrm>
              <a:off x="2370" y="3804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5" name="Rectangle 80"/>
            <p:cNvSpPr>
              <a:spLocks noChangeArrowheads="1"/>
            </p:cNvSpPr>
            <p:nvPr/>
          </p:nvSpPr>
          <p:spPr bwMode="auto">
            <a:xfrm>
              <a:off x="2318" y="3846"/>
              <a:ext cx="3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6" name="Rectangle 81"/>
            <p:cNvSpPr>
              <a:spLocks noChangeArrowheads="1"/>
            </p:cNvSpPr>
            <p:nvPr/>
          </p:nvSpPr>
          <p:spPr bwMode="auto">
            <a:xfrm>
              <a:off x="2322" y="3180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7" name="Rectangle 82"/>
            <p:cNvSpPr>
              <a:spLocks noChangeArrowheads="1"/>
            </p:cNvSpPr>
            <p:nvPr/>
          </p:nvSpPr>
          <p:spPr bwMode="auto">
            <a:xfrm>
              <a:off x="2314" y="3222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c,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8" name="Rectangle 83"/>
            <p:cNvSpPr>
              <a:spLocks noChangeArrowheads="1"/>
            </p:cNvSpPr>
            <p:nvPr/>
          </p:nvSpPr>
          <p:spPr bwMode="auto">
            <a:xfrm>
              <a:off x="2082" y="3564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9" name="Rectangle 84"/>
            <p:cNvSpPr>
              <a:spLocks noChangeArrowheads="1"/>
            </p:cNvSpPr>
            <p:nvPr/>
          </p:nvSpPr>
          <p:spPr bwMode="auto">
            <a:xfrm>
              <a:off x="2178" y="3556"/>
              <a:ext cx="3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c,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80" name="Rectangle 85"/>
            <p:cNvSpPr>
              <a:spLocks noChangeArrowheads="1"/>
            </p:cNvSpPr>
            <p:nvPr/>
          </p:nvSpPr>
          <p:spPr bwMode="auto">
            <a:xfrm>
              <a:off x="1698" y="2832"/>
              <a:ext cx="5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81" name="Rectangle 86"/>
            <p:cNvSpPr>
              <a:spLocks noChangeArrowheads="1"/>
            </p:cNvSpPr>
            <p:nvPr/>
          </p:nvSpPr>
          <p:spPr bwMode="auto">
            <a:xfrm>
              <a:off x="1594" y="2874"/>
              <a:ext cx="3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R;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82" name="Rectangle 87"/>
            <p:cNvSpPr>
              <a:spLocks noChangeArrowheads="1"/>
            </p:cNvSpPr>
            <p:nvPr/>
          </p:nvSpPr>
          <p:spPr bwMode="auto">
            <a:xfrm>
              <a:off x="2034" y="2832"/>
              <a:ext cx="5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83" name="Rectangle 88"/>
            <p:cNvSpPr>
              <a:spLocks noChangeArrowheads="1"/>
            </p:cNvSpPr>
            <p:nvPr/>
          </p:nvSpPr>
          <p:spPr bwMode="auto">
            <a:xfrm>
              <a:off x="1998" y="2884"/>
              <a:ext cx="3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R;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84" name="Rectangle 89"/>
            <p:cNvSpPr>
              <a:spLocks noChangeArrowheads="1"/>
            </p:cNvSpPr>
            <p:nvPr/>
          </p:nvSpPr>
          <p:spPr bwMode="auto">
            <a:xfrm>
              <a:off x="2370" y="2832"/>
              <a:ext cx="5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85" name="Rectangle 90"/>
            <p:cNvSpPr>
              <a:spLocks noChangeArrowheads="1"/>
            </p:cNvSpPr>
            <p:nvPr/>
          </p:nvSpPr>
          <p:spPr bwMode="auto">
            <a:xfrm>
              <a:off x="2418" y="2879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c,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86" name="Rectangle 91"/>
            <p:cNvSpPr>
              <a:spLocks noChangeArrowheads="1"/>
            </p:cNvSpPr>
            <p:nvPr/>
          </p:nvSpPr>
          <p:spPr bwMode="auto">
            <a:xfrm>
              <a:off x="1057" y="3251"/>
              <a:ext cx="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bg2"/>
                  </a:solidFill>
                  <a:latin typeface="Times New Roman" pitchFamily="18" charset="0"/>
                </a:rPr>
                <a:t>&gt;</a:t>
              </a:r>
            </a:p>
          </p:txBody>
        </p:sp>
      </p:grpSp>
      <p:pic>
        <p:nvPicPr>
          <p:cNvPr id="44124" name="Picture 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2468563"/>
            <a:ext cx="3139017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25" name="Picture 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7" y="2593976"/>
            <a:ext cx="2969683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26" name="Picture 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84" y="3789363"/>
            <a:ext cx="1885949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27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84" y="3740151"/>
            <a:ext cx="187113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6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512B92-10F9-4F9A-BE1D-F31476DE74D4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35842" name="Rectangle 6146"/>
          <p:cNvSpPr>
            <a:spLocks noGrp="1" noChangeArrowheads="1"/>
          </p:cNvSpPr>
          <p:nvPr>
            <p:ph type="title"/>
          </p:nvPr>
        </p:nvSpPr>
        <p:spPr>
          <a:xfrm>
            <a:off x="3509389" y="219075"/>
            <a:ext cx="5781568" cy="752475"/>
          </a:xfrm>
          <a:noFill/>
        </p:spPr>
        <p:txBody>
          <a:bodyPr>
            <a:noAutofit/>
          </a:bodyPr>
          <a:lstStyle/>
          <a:p>
            <a:r>
              <a:rPr lang="en-US" altLang="en-US" sz="3600" dirty="0" smtClean="0"/>
              <a:t>Time Complexity of NTMs</a:t>
            </a:r>
          </a:p>
        </p:txBody>
      </p:sp>
      <p:sp>
        <p:nvSpPr>
          <p:cNvPr id="35843" name="Rectangle 6147"/>
          <p:cNvSpPr>
            <a:spLocks noGrp="1" noChangeArrowheads="1"/>
          </p:cNvSpPr>
          <p:nvPr>
            <p:ph type="body" idx="1"/>
          </p:nvPr>
        </p:nvSpPr>
        <p:spPr>
          <a:xfrm>
            <a:off x="590551" y="971549"/>
            <a:ext cx="11051116" cy="5649687"/>
          </a:xfrm>
          <a:noFill/>
        </p:spPr>
        <p:txBody>
          <a:bodyPr>
            <a:normAutofit/>
          </a:bodyPr>
          <a:lstStyle/>
          <a:p>
            <a:pPr>
              <a:spcBef>
                <a:spcPct val="45000"/>
              </a:spcBef>
              <a:spcAft>
                <a:spcPct val="45000"/>
              </a:spcAft>
              <a:tabLst>
                <a:tab pos="914400" algn="l"/>
              </a:tabLst>
            </a:pPr>
            <a:r>
              <a:rPr lang="en-US" altLang="en-US" sz="2200" u="sng" dirty="0" smtClean="0"/>
              <a:t>Theorem</a:t>
            </a:r>
            <a:r>
              <a:rPr lang="en-US" altLang="en-US" sz="2200" dirty="0" smtClean="0"/>
              <a:t>. Let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be the language accepted by a one-tape NTM </a:t>
            </a:r>
            <a:r>
              <a:rPr lang="en-US" altLang="en-US" sz="2200" i="1" dirty="0" smtClean="0"/>
              <a:t>M</a:t>
            </a:r>
            <a:r>
              <a:rPr lang="en-US" altLang="en-US" sz="2200" dirty="0" smtClean="0"/>
              <a:t> with time 	complexity </a:t>
            </a:r>
            <a:r>
              <a:rPr lang="en-US" altLang="en-US" sz="2200" i="1" dirty="0" smtClean="0"/>
              <a:t>tc</a:t>
            </a:r>
            <a:r>
              <a:rPr lang="en-US" altLang="en-US" sz="2200" i="1" baseline="-25000" dirty="0" smtClean="0"/>
              <a:t>M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) = </a:t>
            </a:r>
            <a:r>
              <a:rPr lang="en-US" altLang="en-US" sz="2200" i="1" dirty="0" smtClean="0"/>
              <a:t>f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). Then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is accepted by a DTM </a:t>
            </a:r>
            <a:r>
              <a:rPr lang="en-US" altLang="en-US" sz="2200" i="1" dirty="0" smtClean="0"/>
              <a:t>M</a:t>
            </a:r>
            <a:r>
              <a:rPr lang="en-US" altLang="en-US" sz="2200" dirty="0" smtClean="0"/>
              <a:t>’ with time 	complexity </a:t>
            </a:r>
            <a:r>
              <a:rPr lang="en-US" altLang="en-US" sz="2200" i="1" dirty="0" err="1" smtClean="0"/>
              <a:t>tc</a:t>
            </a:r>
            <a:r>
              <a:rPr lang="en-US" altLang="en-US" sz="2200" i="1" baseline="-25000" dirty="0" err="1" smtClean="0"/>
              <a:t>M</a:t>
            </a:r>
            <a:r>
              <a:rPr lang="en-US" altLang="en-US" sz="2200" i="1" baseline="-25000" dirty="0" smtClean="0"/>
              <a:t>’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) </a:t>
            </a:r>
            <a:r>
              <a:rPr lang="en-US" altLang="en-US" sz="2200" b="1" dirty="0" smtClean="0">
                <a:sym typeface="Symbol" pitchFamily="18" charset="2"/>
              </a:rPr>
              <a:t></a:t>
            </a:r>
            <a:r>
              <a:rPr lang="en-US" altLang="en-US" sz="2200" dirty="0" smtClean="0">
                <a:sym typeface="Symbol" pitchFamily="18" charset="2"/>
              </a:rPr>
              <a:t> </a:t>
            </a:r>
            <a:r>
              <a:rPr lang="en-US" altLang="en-US" sz="2200" i="1" dirty="0" smtClean="0">
                <a:sym typeface="Symbol" pitchFamily="18" charset="2"/>
              </a:rPr>
              <a:t>O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f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)</a:t>
            </a:r>
            <a:r>
              <a:rPr lang="en-US" altLang="en-US" sz="2200" i="1" dirty="0" err="1" smtClean="0"/>
              <a:t>c</a:t>
            </a:r>
            <a:r>
              <a:rPr lang="en-US" altLang="en-US" sz="2200" i="1" baseline="30000" dirty="0" err="1" smtClean="0"/>
              <a:t>f</a:t>
            </a:r>
            <a:r>
              <a:rPr lang="en-US" altLang="en-US" sz="2200" baseline="30000" dirty="0" smtClean="0"/>
              <a:t>(</a:t>
            </a:r>
            <a:r>
              <a:rPr lang="en-US" altLang="en-US" sz="2200" i="1" baseline="30000" dirty="0" smtClean="0"/>
              <a:t>n</a:t>
            </a:r>
            <a:r>
              <a:rPr lang="en-US" altLang="en-US" sz="2200" baseline="30000" dirty="0" smtClean="0"/>
              <a:t>)</a:t>
            </a:r>
            <a:r>
              <a:rPr lang="en-US" altLang="en-US" sz="2200" dirty="0" smtClean="0"/>
              <a:t>), where 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 is the maximum number of 	transitions for any &lt;state, symbol&gt; pair of </a:t>
            </a:r>
            <a:r>
              <a:rPr lang="en-US" altLang="en-US" sz="2200" i="1" dirty="0" smtClean="0"/>
              <a:t>M</a:t>
            </a:r>
            <a:r>
              <a:rPr lang="en-US" altLang="en-US" sz="2200" dirty="0" smtClean="0"/>
              <a:t>.</a:t>
            </a:r>
          </a:p>
          <a:p>
            <a:pPr lvl="1">
              <a:spcBef>
                <a:spcPts val="0"/>
              </a:spcBef>
              <a:spcAft>
                <a:spcPct val="45000"/>
              </a:spcAft>
              <a:buSzPct val="55000"/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altLang="en-US" sz="2000" u="sng" dirty="0" smtClean="0"/>
              <a:t>Proof</a:t>
            </a:r>
            <a:r>
              <a:rPr lang="en-US" altLang="en-US" sz="2000" dirty="0" smtClean="0"/>
              <a:t>.  Let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be a one-tape NTM that halts for all inputs, and let </a:t>
            </a:r>
            <a:r>
              <a:rPr lang="en-US" altLang="en-US" sz="2000" i="1" dirty="0" smtClean="0"/>
              <a:t>c</a:t>
            </a:r>
            <a:r>
              <a:rPr lang="en-US" altLang="en-US" sz="2000" dirty="0" smtClean="0"/>
              <a:t> be the maximum 	number of distinct transitions for any &lt;state, symbol&gt; pair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.  </a:t>
            </a:r>
          </a:p>
          <a:p>
            <a:pPr marL="274320" lvl="1" indent="0">
              <a:spcBef>
                <a:spcPct val="25000"/>
              </a:spcBef>
              <a:spcAft>
                <a:spcPct val="45000"/>
              </a:spcAft>
              <a:buSzPct val="55000"/>
              <a:buNone/>
              <a:tabLst>
                <a:tab pos="914400" algn="l"/>
              </a:tabLst>
            </a:pPr>
            <a:endParaRPr lang="en-US" altLang="en-US" sz="2000" dirty="0" smtClean="0"/>
          </a:p>
          <a:p>
            <a:pPr lvl="1">
              <a:spcBef>
                <a:spcPct val="25000"/>
              </a:spcBef>
              <a:spcAft>
                <a:spcPct val="45000"/>
              </a:spcAft>
              <a:buSzPct val="55000"/>
              <a:buFont typeface="Wingdings" pitchFamily="2" charset="2"/>
              <a:buChar char="Ø"/>
              <a:tabLst>
                <a:tab pos="914400" algn="l"/>
              </a:tabLst>
            </a:pPr>
            <a:endParaRPr lang="en-US" altLang="en-US" sz="2000" dirty="0" smtClean="0"/>
          </a:p>
          <a:p>
            <a:pPr marL="857250" lvl="2" indent="0">
              <a:spcBef>
                <a:spcPts val="1200"/>
              </a:spcBef>
              <a:spcAft>
                <a:spcPct val="45000"/>
              </a:spcAft>
              <a:buSzPct val="55000"/>
              <a:buFont typeface="Wingdings" pitchFamily="2" charset="2"/>
              <a:buNone/>
            </a:pPr>
            <a:r>
              <a:rPr lang="en-US" altLang="en-US" sz="2000" dirty="0" smtClean="0"/>
              <a:t>       A three-tape DTM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’ in which</a:t>
            </a:r>
          </a:p>
          <a:p>
            <a:pPr marL="857250" lvl="2" indent="0">
              <a:spcBef>
                <a:spcPts val="0"/>
              </a:spcBef>
              <a:buSzPct val="55000"/>
              <a:buFont typeface="Wingdings" pitchFamily="2" charset="2"/>
              <a:buNone/>
            </a:pPr>
            <a:r>
              <a:rPr lang="en-US" altLang="en-US" sz="2000" dirty="0" smtClean="0"/>
              <a:t>	              Tape 1: stores the input string</a:t>
            </a:r>
          </a:p>
          <a:p>
            <a:pPr marL="857250" lvl="2" indent="0">
              <a:spcBef>
                <a:spcPts val="0"/>
              </a:spcBef>
              <a:buSzPct val="55000"/>
              <a:buFont typeface="Wingdings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Tape 2: simulates the tape of </a:t>
            </a:r>
            <a:r>
              <a:rPr lang="en-US" altLang="en-US" sz="2000" i="1" dirty="0" smtClean="0"/>
              <a:t>M</a:t>
            </a:r>
          </a:p>
          <a:p>
            <a:pPr marL="857250" lvl="2" indent="0">
              <a:spcBef>
                <a:spcPts val="0"/>
              </a:spcBef>
              <a:buSzPct val="55000"/>
              <a:buFont typeface="Wingdings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Tape 3: holds sequences of the form </a:t>
            </a:r>
            <a:r>
              <a:rPr lang="en-US" altLang="en-US" sz="2000" dirty="0"/>
              <a:t>(</a:t>
            </a:r>
            <a:r>
              <a:rPr lang="en-US" altLang="en-US" sz="2000" i="1" dirty="0"/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…, </a:t>
            </a:r>
            <a:r>
              <a:rPr lang="en-US" altLang="en-US" sz="2000" i="1" dirty="0" err="1" smtClean="0"/>
              <a:t>m</a:t>
            </a:r>
            <a:r>
              <a:rPr lang="en-US" altLang="en-US" sz="2000" i="1" baseline="-25000" dirty="0" err="1"/>
              <a:t>n</a:t>
            </a:r>
            <a:r>
              <a:rPr lang="en-US" altLang="en-US" sz="2000" dirty="0" smtClean="0"/>
              <a:t>) to guide the simulation</a:t>
            </a:r>
            <a:endParaRPr lang="en-US" altLang="en-US" sz="2000" dirty="0"/>
          </a:p>
          <a:p>
            <a:pPr marL="857250" lvl="2" indent="0">
              <a:spcBef>
                <a:spcPts val="1200"/>
              </a:spcBef>
              <a:buSzPct val="55000"/>
              <a:buFont typeface="Wingdings" pitchFamily="2" charset="2"/>
              <a:buNone/>
            </a:pPr>
            <a:r>
              <a:rPr lang="en-US" altLang="en-US" sz="2000" dirty="0" smtClean="0"/>
              <a:t>whose computation with input </a:t>
            </a:r>
            <a:r>
              <a:rPr lang="en-US" altLang="en-US" sz="2000" i="1" dirty="0" smtClean="0"/>
              <a:t>w</a:t>
            </a:r>
            <a:r>
              <a:rPr lang="en-US" altLang="en-US" sz="2000" dirty="0" smtClean="0"/>
              <a:t> iteratively simulated all possible computations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with </a:t>
            </a:r>
            <a:r>
              <a:rPr lang="en-US" altLang="en-US" sz="2000" i="1" dirty="0" smtClean="0"/>
              <a:t>w</a:t>
            </a:r>
            <a:r>
              <a:rPr lang="en-US" altLang="en-US" sz="2000" dirty="0" smtClean="0"/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85900" y="3101759"/>
            <a:ext cx="10147906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+mn-lt"/>
              </a:rPr>
              <a:t>      The </a:t>
            </a:r>
            <a:r>
              <a:rPr lang="en-US" altLang="en-US" sz="2000" dirty="0">
                <a:latin typeface="+mn-lt"/>
              </a:rPr>
              <a:t>transformation from non-determinism to determinism is obtained by </a:t>
            </a:r>
            <a:r>
              <a:rPr lang="en-US" altLang="en-US" sz="2000" dirty="0" smtClean="0">
                <a:latin typeface="+mn-lt"/>
              </a:rPr>
              <a:t>   associating </a:t>
            </a:r>
            <a:r>
              <a:rPr lang="en-US" altLang="en-US" sz="2000" dirty="0">
                <a:latin typeface="+mn-lt"/>
              </a:rPr>
              <a:t>a unique computation of </a:t>
            </a:r>
            <a:r>
              <a:rPr lang="en-US" altLang="en-US" sz="2000" i="1" dirty="0">
                <a:latin typeface="+mn-lt"/>
              </a:rPr>
              <a:t>M</a:t>
            </a:r>
            <a:r>
              <a:rPr lang="en-US" altLang="en-US" sz="2000" dirty="0">
                <a:latin typeface="+mn-lt"/>
              </a:rPr>
              <a:t> with a sequence (</a:t>
            </a:r>
            <a:r>
              <a:rPr lang="en-US" altLang="en-US" sz="2000" i="1" dirty="0">
                <a:latin typeface="+mn-lt"/>
              </a:rPr>
              <a:t>m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lang="en-US" altLang="en-US" sz="2000" dirty="0">
                <a:latin typeface="+mn-lt"/>
              </a:rPr>
              <a:t>, …, </a:t>
            </a:r>
            <a:r>
              <a:rPr lang="en-US" altLang="en-US" sz="2000" i="1" dirty="0">
                <a:latin typeface="+mn-lt"/>
              </a:rPr>
              <a:t>m</a:t>
            </a:r>
            <a:r>
              <a:rPr lang="en-US" altLang="en-US" sz="2000" i="1" baseline="-25000" dirty="0">
                <a:latin typeface="+mn-lt"/>
              </a:rPr>
              <a:t>n</a:t>
            </a:r>
            <a:r>
              <a:rPr lang="en-US" altLang="en-US" sz="2000" dirty="0">
                <a:latin typeface="+mn-lt"/>
              </a:rPr>
              <a:t>), where 1 </a:t>
            </a:r>
            <a:r>
              <a:rPr lang="en-US" altLang="en-US" sz="2000" dirty="0">
                <a:latin typeface="+mn-lt"/>
                <a:sym typeface="Symbol" pitchFamily="18" charset="2"/>
              </a:rPr>
              <a:t> </a:t>
            </a:r>
            <a:r>
              <a:rPr lang="en-US" altLang="en-US" sz="2000" i="1" dirty="0">
                <a:latin typeface="+mn-lt"/>
              </a:rPr>
              <a:t>m</a:t>
            </a:r>
            <a:r>
              <a:rPr lang="en-US" altLang="en-US" sz="2000" i="1" baseline="-25000" dirty="0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  <a:sym typeface="Symbol" pitchFamily="18" charset="2"/>
              </a:rPr>
              <a:t> </a:t>
            </a:r>
            <a:r>
              <a:rPr lang="en-US" altLang="en-US" sz="2000" i="1" dirty="0">
                <a:latin typeface="+mn-lt"/>
              </a:rPr>
              <a:t>c</a:t>
            </a:r>
            <a:r>
              <a:rPr lang="en-US" altLang="en-US" sz="2000" dirty="0">
                <a:latin typeface="+mn-lt"/>
              </a:rPr>
              <a:t>.  </a:t>
            </a:r>
            <a:endParaRPr lang="en-US" altLang="en-US" sz="2400" dirty="0">
              <a:latin typeface="+mn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0" y="3709998"/>
            <a:ext cx="101642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9999"/>
                </a:solidFill>
              </a:rPr>
              <a:t>        </a:t>
            </a:r>
            <a:r>
              <a:rPr lang="en-US" altLang="en-US" sz="2000" dirty="0" smtClean="0">
                <a:solidFill>
                  <a:srgbClr val="009999"/>
                </a:solidFill>
              </a:rPr>
              <a:t>      </a:t>
            </a:r>
            <a:r>
              <a:rPr lang="en-US" altLang="en-US" sz="2000" dirty="0" smtClean="0">
                <a:latin typeface="+mn-lt"/>
              </a:rPr>
              <a:t>The </a:t>
            </a:r>
            <a:r>
              <a:rPr lang="en-US" altLang="en-US" sz="2000" dirty="0">
                <a:latin typeface="+mn-lt"/>
              </a:rPr>
              <a:t>value </a:t>
            </a:r>
            <a:r>
              <a:rPr lang="en-US" altLang="en-US" sz="2000" i="1" dirty="0">
                <a:latin typeface="+mn-lt"/>
              </a:rPr>
              <a:t>m</a:t>
            </a:r>
            <a:r>
              <a:rPr lang="en-US" altLang="en-US" sz="2000" i="1" baseline="-25000" dirty="0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indicates which of the </a:t>
            </a:r>
            <a:r>
              <a:rPr lang="en-US" altLang="en-US" sz="2000" i="1" dirty="0">
                <a:latin typeface="+mn-lt"/>
              </a:rPr>
              <a:t>c</a:t>
            </a:r>
            <a:r>
              <a:rPr lang="en-US" altLang="en-US" sz="2000" dirty="0">
                <a:latin typeface="+mn-lt"/>
              </a:rPr>
              <a:t> possible transitions of </a:t>
            </a:r>
            <a:r>
              <a:rPr lang="en-US" altLang="en-US" sz="2000" i="1" dirty="0">
                <a:latin typeface="+mn-lt"/>
              </a:rPr>
              <a:t>M</a:t>
            </a:r>
            <a:r>
              <a:rPr lang="en-US" altLang="en-US" sz="2000" dirty="0">
                <a:latin typeface="+mn-lt"/>
              </a:rPr>
              <a:t> should </a:t>
            </a:r>
            <a:r>
              <a:rPr lang="en-US" altLang="en-US" sz="2000" dirty="0" smtClean="0">
                <a:latin typeface="+mn-lt"/>
              </a:rPr>
              <a:t>be executed </a:t>
            </a:r>
            <a:r>
              <a:rPr lang="en-US" altLang="en-US" sz="2000" dirty="0">
                <a:latin typeface="+mn-lt"/>
              </a:rPr>
              <a:t>on the </a:t>
            </a:r>
            <a:r>
              <a:rPr lang="en-US" altLang="en-US" sz="2000" i="1" dirty="0">
                <a:latin typeface="+mn-lt"/>
              </a:rPr>
              <a:t>i</a:t>
            </a:r>
            <a:r>
              <a:rPr lang="en-US" altLang="en-US" sz="2000" baseline="30000" dirty="0">
                <a:latin typeface="+mn-lt"/>
              </a:rPr>
              <a:t>th</a:t>
            </a:r>
            <a:r>
              <a:rPr lang="en-US" altLang="en-US" sz="2000" dirty="0">
                <a:latin typeface="+mn-lt"/>
              </a:rPr>
              <a:t> step of the computation.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9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824" y="381344"/>
            <a:ext cx="8794533" cy="92494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 Example of Time Complexity</a:t>
            </a:r>
            <a:endParaRPr lang="en-US" sz="4400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352631"/>
              </p:ext>
            </p:extLst>
          </p:nvPr>
        </p:nvGraphicFramePr>
        <p:xfrm>
          <a:off x="720811" y="3926674"/>
          <a:ext cx="488915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64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Steps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391747" y="1960785"/>
            <a:ext cx="1013254" cy="87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42720" y="1960785"/>
            <a:ext cx="1013254" cy="87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69661" y="1960785"/>
            <a:ext cx="1013254" cy="87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3207" y="2012271"/>
            <a:ext cx="906162" cy="770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3405001" y="2088664"/>
            <a:ext cx="2286107" cy="308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4" idx="5"/>
          </p:cNvCxnSpPr>
          <p:nvPr/>
        </p:nvCxnSpPr>
        <p:spPr>
          <a:xfrm flipH="1">
            <a:off x="3256613" y="2397391"/>
            <a:ext cx="2286107" cy="308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6555974" y="2397391"/>
            <a:ext cx="24136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86787" y="2449262"/>
            <a:ext cx="304960" cy="140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3368" y="1787790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0→0,R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6299" y="2610377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1→1,R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80903" y="1983596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B→B,R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6180438" y="4365489"/>
            <a:ext cx="1676400" cy="763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43320" y="4256188"/>
            <a:ext cx="21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</a:t>
            </a:r>
            <a:r>
              <a:rPr lang="en-US" sz="2400" i="1" dirty="0" smtClean="0"/>
              <a:t>n</a:t>
            </a:r>
            <a:r>
              <a:rPr lang="en-US" sz="2400" dirty="0" smtClean="0"/>
              <a:t> + 1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163697" y="4747444"/>
            <a:ext cx="364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 complexity of TM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3406"/>
              </p:ext>
            </p:extLst>
          </p:nvPr>
        </p:nvGraphicFramePr>
        <p:xfrm>
          <a:off x="1959933" y="4266821"/>
          <a:ext cx="36411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19143"/>
              </p:ext>
            </p:extLst>
          </p:nvPr>
        </p:nvGraphicFramePr>
        <p:xfrm>
          <a:off x="1959938" y="4640232"/>
          <a:ext cx="36411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13734"/>
              </p:ext>
            </p:extLst>
          </p:nvPr>
        </p:nvGraphicFramePr>
        <p:xfrm>
          <a:off x="1959838" y="5023689"/>
          <a:ext cx="36411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8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E68AFB-002A-4675-B05E-E63E1693D39E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400" y="315228"/>
            <a:ext cx="10992152" cy="697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An Example of Transforming an NTM into its DTM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74236" y="1340351"/>
            <a:ext cx="8519582" cy="2389188"/>
            <a:chOff x="823" y="2832"/>
            <a:chExt cx="4025" cy="1505"/>
          </a:xfrm>
        </p:grpSpPr>
        <p:grpSp>
          <p:nvGrpSpPr>
            <p:cNvPr id="14346" name="Group 5"/>
            <p:cNvGrpSpPr>
              <a:grpSpLocks/>
            </p:cNvGrpSpPr>
            <p:nvPr/>
          </p:nvGrpSpPr>
          <p:grpSpPr bwMode="auto">
            <a:xfrm>
              <a:off x="2802" y="3228"/>
              <a:ext cx="282" cy="282"/>
              <a:chOff x="2610" y="3192"/>
              <a:chExt cx="282" cy="282"/>
            </a:xfrm>
          </p:grpSpPr>
          <p:sp>
            <p:nvSpPr>
              <p:cNvPr id="14429" name="Oval 6"/>
              <p:cNvSpPr>
                <a:spLocks noChangeArrowheads="1"/>
              </p:cNvSpPr>
              <p:nvPr/>
            </p:nvSpPr>
            <p:spPr bwMode="auto">
              <a:xfrm>
                <a:off x="2610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30" name="Rectangle 7"/>
              <p:cNvSpPr>
                <a:spLocks noChangeArrowheads="1"/>
              </p:cNvSpPr>
              <p:nvPr/>
            </p:nvSpPr>
            <p:spPr bwMode="auto">
              <a:xfrm>
                <a:off x="2658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31" name="Rectangle 8"/>
              <p:cNvSpPr>
                <a:spLocks noChangeArrowheads="1"/>
              </p:cNvSpPr>
              <p:nvPr/>
            </p:nvSpPr>
            <p:spPr bwMode="auto">
              <a:xfrm>
                <a:off x="2718" y="3282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32" name="Rectangle 9"/>
              <p:cNvSpPr>
                <a:spLocks noChangeArrowheads="1"/>
              </p:cNvSpPr>
              <p:nvPr/>
            </p:nvSpPr>
            <p:spPr bwMode="auto">
              <a:xfrm>
                <a:off x="2784" y="3348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kumimoji="0" lang="en-US" altLang="en-US" sz="24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4347" name="Group 10"/>
            <p:cNvGrpSpPr>
              <a:grpSpLocks/>
            </p:cNvGrpSpPr>
            <p:nvPr/>
          </p:nvGrpSpPr>
          <p:grpSpPr bwMode="auto">
            <a:xfrm>
              <a:off x="1986" y="3228"/>
              <a:ext cx="282" cy="282"/>
              <a:chOff x="1794" y="3192"/>
              <a:chExt cx="282" cy="282"/>
            </a:xfrm>
          </p:grpSpPr>
          <p:sp>
            <p:nvSpPr>
              <p:cNvPr id="14425" name="Oval 11"/>
              <p:cNvSpPr>
                <a:spLocks noChangeArrowheads="1"/>
              </p:cNvSpPr>
              <p:nvPr/>
            </p:nvSpPr>
            <p:spPr bwMode="auto">
              <a:xfrm>
                <a:off x="1794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26" name="Rectangle 12"/>
              <p:cNvSpPr>
                <a:spLocks noChangeArrowheads="1"/>
              </p:cNvSpPr>
              <p:nvPr/>
            </p:nvSpPr>
            <p:spPr bwMode="auto">
              <a:xfrm>
                <a:off x="1842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27" name="Rectangle 13"/>
              <p:cNvSpPr>
                <a:spLocks noChangeArrowheads="1"/>
              </p:cNvSpPr>
              <p:nvPr/>
            </p:nvSpPr>
            <p:spPr bwMode="auto">
              <a:xfrm>
                <a:off x="1902" y="3276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28" name="Rectangle 14"/>
              <p:cNvSpPr>
                <a:spLocks noChangeArrowheads="1"/>
              </p:cNvSpPr>
              <p:nvPr/>
            </p:nvSpPr>
            <p:spPr bwMode="auto">
              <a:xfrm>
                <a:off x="1968" y="3342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348" name="Group 15"/>
            <p:cNvGrpSpPr>
              <a:grpSpLocks/>
            </p:cNvGrpSpPr>
            <p:nvPr/>
          </p:nvGrpSpPr>
          <p:grpSpPr bwMode="auto">
            <a:xfrm>
              <a:off x="1152" y="3204"/>
              <a:ext cx="282" cy="282"/>
              <a:chOff x="978" y="3192"/>
              <a:chExt cx="282" cy="282"/>
            </a:xfrm>
          </p:grpSpPr>
          <p:sp>
            <p:nvSpPr>
              <p:cNvPr id="14421" name="Oval 16"/>
              <p:cNvSpPr>
                <a:spLocks noChangeArrowheads="1"/>
              </p:cNvSpPr>
              <p:nvPr/>
            </p:nvSpPr>
            <p:spPr bwMode="auto">
              <a:xfrm>
                <a:off x="978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22" name="Rectangle 17"/>
              <p:cNvSpPr>
                <a:spLocks noChangeArrowheads="1"/>
              </p:cNvSpPr>
              <p:nvPr/>
            </p:nvSpPr>
            <p:spPr bwMode="auto">
              <a:xfrm>
                <a:off x="1026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23" name="Rectangle 18"/>
              <p:cNvSpPr>
                <a:spLocks noChangeArrowheads="1"/>
              </p:cNvSpPr>
              <p:nvPr/>
            </p:nvSpPr>
            <p:spPr bwMode="auto">
              <a:xfrm>
                <a:off x="1086" y="3282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24" name="Rectangle 19"/>
              <p:cNvSpPr>
                <a:spLocks noChangeArrowheads="1"/>
              </p:cNvSpPr>
              <p:nvPr/>
            </p:nvSpPr>
            <p:spPr bwMode="auto">
              <a:xfrm>
                <a:off x="1152" y="3348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349" name="Group 20"/>
            <p:cNvGrpSpPr>
              <a:grpSpLocks/>
            </p:cNvGrpSpPr>
            <p:nvPr/>
          </p:nvGrpSpPr>
          <p:grpSpPr bwMode="auto">
            <a:xfrm>
              <a:off x="1986" y="3852"/>
              <a:ext cx="282" cy="282"/>
              <a:chOff x="1794" y="3816"/>
              <a:chExt cx="282" cy="282"/>
            </a:xfrm>
          </p:grpSpPr>
          <p:sp>
            <p:nvSpPr>
              <p:cNvPr id="14417" name="Oval 21"/>
              <p:cNvSpPr>
                <a:spLocks noChangeArrowheads="1"/>
              </p:cNvSpPr>
              <p:nvPr/>
            </p:nvSpPr>
            <p:spPr bwMode="auto">
              <a:xfrm>
                <a:off x="1794" y="3816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18" name="Rectangle 22"/>
              <p:cNvSpPr>
                <a:spLocks noChangeArrowheads="1"/>
              </p:cNvSpPr>
              <p:nvPr/>
            </p:nvSpPr>
            <p:spPr bwMode="auto">
              <a:xfrm>
                <a:off x="1842" y="3864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19" name="Rectangle 23"/>
              <p:cNvSpPr>
                <a:spLocks noChangeArrowheads="1"/>
              </p:cNvSpPr>
              <p:nvPr/>
            </p:nvSpPr>
            <p:spPr bwMode="auto">
              <a:xfrm>
                <a:off x="1896" y="3900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20" name="Rectangle 24"/>
              <p:cNvSpPr>
                <a:spLocks noChangeArrowheads="1"/>
              </p:cNvSpPr>
              <p:nvPr/>
            </p:nvSpPr>
            <p:spPr bwMode="auto">
              <a:xfrm>
                <a:off x="1962" y="3966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4350" name="Oval 25"/>
            <p:cNvSpPr>
              <a:spLocks noChangeArrowheads="1"/>
            </p:cNvSpPr>
            <p:nvPr/>
          </p:nvSpPr>
          <p:spPr bwMode="auto">
            <a:xfrm>
              <a:off x="4555" y="3252"/>
              <a:ext cx="25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1" name="Rectangle 26"/>
            <p:cNvSpPr>
              <a:spLocks noChangeArrowheads="1"/>
            </p:cNvSpPr>
            <p:nvPr/>
          </p:nvSpPr>
          <p:spPr bwMode="auto">
            <a:xfrm>
              <a:off x="4598" y="3289"/>
              <a:ext cx="20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2" name="Rectangle 27"/>
            <p:cNvSpPr>
              <a:spLocks noChangeArrowheads="1"/>
            </p:cNvSpPr>
            <p:nvPr/>
          </p:nvSpPr>
          <p:spPr bwMode="auto">
            <a:xfrm>
              <a:off x="4608" y="3252"/>
              <a:ext cx="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4353" name="Rectangle 28"/>
            <p:cNvSpPr>
              <a:spLocks noChangeArrowheads="1"/>
            </p:cNvSpPr>
            <p:nvPr/>
          </p:nvSpPr>
          <p:spPr bwMode="auto">
            <a:xfrm>
              <a:off x="4661" y="3338"/>
              <a:ext cx="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14354" name="Oval 29"/>
            <p:cNvSpPr>
              <a:spLocks noChangeArrowheads="1"/>
            </p:cNvSpPr>
            <p:nvPr/>
          </p:nvSpPr>
          <p:spPr bwMode="auto">
            <a:xfrm>
              <a:off x="4512" y="3204"/>
              <a:ext cx="336" cy="3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4355" name="Group 30"/>
            <p:cNvGrpSpPr>
              <a:grpSpLocks/>
            </p:cNvGrpSpPr>
            <p:nvPr/>
          </p:nvGrpSpPr>
          <p:grpSpPr bwMode="auto">
            <a:xfrm rot="-583914">
              <a:off x="1231" y="2925"/>
              <a:ext cx="974" cy="437"/>
              <a:chOff x="905" y="2673"/>
              <a:chExt cx="1123" cy="519"/>
            </a:xfrm>
          </p:grpSpPr>
          <p:sp>
            <p:nvSpPr>
              <p:cNvPr id="14415" name="Freeform 31"/>
              <p:cNvSpPr>
                <a:spLocks/>
              </p:cNvSpPr>
              <p:nvPr/>
            </p:nvSpPr>
            <p:spPr bwMode="auto">
              <a:xfrm>
                <a:off x="1842" y="2952"/>
                <a:ext cx="186" cy="240"/>
              </a:xfrm>
              <a:custGeom>
                <a:avLst/>
                <a:gdLst>
                  <a:gd name="T0" fmla="*/ 2147483647 w 31"/>
                  <a:gd name="T1" fmla="*/ 2147483647 h 40"/>
                  <a:gd name="T2" fmla="*/ 2147483647 w 31"/>
                  <a:gd name="T3" fmla="*/ 2147483647 h 40"/>
                  <a:gd name="T4" fmla="*/ 2147483647 w 31"/>
                  <a:gd name="T5" fmla="*/ 2147483647 h 40"/>
                  <a:gd name="T6" fmla="*/ 2147483647 w 31"/>
                  <a:gd name="T7" fmla="*/ 2147483647 h 40"/>
                  <a:gd name="T8" fmla="*/ 2147483647 w 31"/>
                  <a:gd name="T9" fmla="*/ 2147483647 h 40"/>
                  <a:gd name="T10" fmla="*/ 0 w 31"/>
                  <a:gd name="T11" fmla="*/ 2147483647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0"/>
                  <a:gd name="T20" fmla="*/ 31 w 31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0">
                    <a:moveTo>
                      <a:pt x="24" y="40"/>
                    </a:moveTo>
                    <a:cubicBezTo>
                      <a:pt x="27" y="35"/>
                      <a:pt x="30" y="29"/>
                      <a:pt x="30" y="24"/>
                    </a:cubicBezTo>
                    <a:cubicBezTo>
                      <a:pt x="31" y="19"/>
                      <a:pt x="29" y="11"/>
                      <a:pt x="27" y="7"/>
                    </a:cubicBezTo>
                    <a:cubicBezTo>
                      <a:pt x="24" y="4"/>
                      <a:pt x="17" y="0"/>
                      <a:pt x="12" y="1"/>
                    </a:cubicBezTo>
                    <a:cubicBezTo>
                      <a:pt x="8" y="2"/>
                      <a:pt x="4" y="6"/>
                      <a:pt x="2" y="11"/>
                    </a:cubicBezTo>
                    <a:cubicBezTo>
                      <a:pt x="0" y="14"/>
                      <a:pt x="0" y="19"/>
                      <a:pt x="0" y="2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6" name="Freeform 32"/>
              <p:cNvSpPr>
                <a:spLocks/>
              </p:cNvSpPr>
              <p:nvPr/>
            </p:nvSpPr>
            <p:spPr bwMode="auto">
              <a:xfrm>
                <a:off x="1806" y="3090"/>
                <a:ext cx="66" cy="60"/>
              </a:xfrm>
              <a:custGeom>
                <a:avLst/>
                <a:gdLst>
                  <a:gd name="T0" fmla="*/ 0 w 66"/>
                  <a:gd name="T1" fmla="*/ 6 h 60"/>
                  <a:gd name="T2" fmla="*/ 42 w 66"/>
                  <a:gd name="T3" fmla="*/ 60 h 60"/>
                  <a:gd name="T4" fmla="*/ 66 w 66"/>
                  <a:gd name="T5" fmla="*/ 0 h 60"/>
                  <a:gd name="T6" fmla="*/ 0 w 66"/>
                  <a:gd name="T7" fmla="*/ 6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0" y="6"/>
                    </a:moveTo>
                    <a:lnTo>
                      <a:pt x="42" y="60"/>
                    </a:lnTo>
                    <a:lnTo>
                      <a:pt x="6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1"/>
              <p:cNvSpPr>
                <a:spLocks/>
              </p:cNvSpPr>
              <p:nvPr/>
            </p:nvSpPr>
            <p:spPr bwMode="auto">
              <a:xfrm>
                <a:off x="905" y="2673"/>
                <a:ext cx="186" cy="240"/>
              </a:xfrm>
              <a:custGeom>
                <a:avLst/>
                <a:gdLst>
                  <a:gd name="T0" fmla="*/ 2147483647 w 31"/>
                  <a:gd name="T1" fmla="*/ 2147483647 h 40"/>
                  <a:gd name="T2" fmla="*/ 2147483647 w 31"/>
                  <a:gd name="T3" fmla="*/ 2147483647 h 40"/>
                  <a:gd name="T4" fmla="*/ 2147483647 w 31"/>
                  <a:gd name="T5" fmla="*/ 2147483647 h 40"/>
                  <a:gd name="T6" fmla="*/ 2147483647 w 31"/>
                  <a:gd name="T7" fmla="*/ 2147483647 h 40"/>
                  <a:gd name="T8" fmla="*/ 2147483647 w 31"/>
                  <a:gd name="T9" fmla="*/ 2147483647 h 40"/>
                  <a:gd name="T10" fmla="*/ 0 w 31"/>
                  <a:gd name="T11" fmla="*/ 2147483647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0"/>
                  <a:gd name="T20" fmla="*/ 31 w 31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0">
                    <a:moveTo>
                      <a:pt x="24" y="40"/>
                    </a:moveTo>
                    <a:cubicBezTo>
                      <a:pt x="27" y="35"/>
                      <a:pt x="30" y="29"/>
                      <a:pt x="30" y="24"/>
                    </a:cubicBezTo>
                    <a:cubicBezTo>
                      <a:pt x="31" y="19"/>
                      <a:pt x="29" y="11"/>
                      <a:pt x="27" y="7"/>
                    </a:cubicBezTo>
                    <a:cubicBezTo>
                      <a:pt x="24" y="4"/>
                      <a:pt x="17" y="0"/>
                      <a:pt x="12" y="1"/>
                    </a:cubicBezTo>
                    <a:cubicBezTo>
                      <a:pt x="8" y="2"/>
                      <a:pt x="4" y="6"/>
                      <a:pt x="2" y="11"/>
                    </a:cubicBezTo>
                    <a:cubicBezTo>
                      <a:pt x="0" y="14"/>
                      <a:pt x="0" y="19"/>
                      <a:pt x="0" y="2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6" name="Group 33"/>
            <p:cNvGrpSpPr>
              <a:grpSpLocks/>
            </p:cNvGrpSpPr>
            <p:nvPr/>
          </p:nvGrpSpPr>
          <p:grpSpPr bwMode="auto">
            <a:xfrm>
              <a:off x="3618" y="3804"/>
              <a:ext cx="372" cy="373"/>
              <a:chOff x="3426" y="3768"/>
              <a:chExt cx="372" cy="373"/>
            </a:xfrm>
          </p:grpSpPr>
          <p:grpSp>
            <p:nvGrpSpPr>
              <p:cNvPr id="14409" name="Group 34"/>
              <p:cNvGrpSpPr>
                <a:grpSpLocks/>
              </p:cNvGrpSpPr>
              <p:nvPr/>
            </p:nvGrpSpPr>
            <p:grpSpPr bwMode="auto">
              <a:xfrm>
                <a:off x="3474" y="3816"/>
                <a:ext cx="276" cy="276"/>
                <a:chOff x="3474" y="3816"/>
                <a:chExt cx="276" cy="276"/>
              </a:xfrm>
            </p:grpSpPr>
            <p:sp>
              <p:nvSpPr>
                <p:cNvPr id="14411" name="Oval 35"/>
                <p:cNvSpPr>
                  <a:spLocks noChangeArrowheads="1"/>
                </p:cNvSpPr>
                <p:nvPr/>
              </p:nvSpPr>
              <p:spPr bwMode="auto">
                <a:xfrm>
                  <a:off x="3474" y="3816"/>
                  <a:ext cx="276" cy="27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sz="12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412" name="Rectangle 36"/>
                <p:cNvSpPr>
                  <a:spLocks noChangeArrowheads="1"/>
                </p:cNvSpPr>
                <p:nvPr/>
              </p:nvSpPr>
              <p:spPr bwMode="auto">
                <a:xfrm>
                  <a:off x="3522" y="3858"/>
                  <a:ext cx="228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sz="12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413" name="Rectangle 37"/>
                <p:cNvSpPr>
                  <a:spLocks noChangeArrowheads="1"/>
                </p:cNvSpPr>
                <p:nvPr/>
              </p:nvSpPr>
              <p:spPr bwMode="auto">
                <a:xfrm>
                  <a:off x="3576" y="3900"/>
                  <a:ext cx="48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1600">
                      <a:solidFill>
                        <a:srgbClr val="000000"/>
                      </a:solidFill>
                      <a:latin typeface="Times New Roman" pitchFamily="18" charset="0"/>
                    </a:rPr>
                    <a:t>q</a:t>
                  </a:r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4414" name="Rectangle 38"/>
                <p:cNvSpPr>
                  <a:spLocks noChangeArrowheads="1"/>
                </p:cNvSpPr>
                <p:nvPr/>
              </p:nvSpPr>
              <p:spPr bwMode="auto">
                <a:xfrm>
                  <a:off x="3642" y="3966"/>
                  <a:ext cx="33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50000"/>
                    <a:buFont typeface="Monotype Sort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u"/>
                    <a:defRPr kumimoji="1" sz="2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F"/>
                    <a:defRPr kumimoji="1"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00000"/>
                    <a:buChar char="•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1100">
                      <a:solidFill>
                        <a:srgbClr val="000000"/>
                      </a:solidFill>
                      <a:latin typeface="Times New Roman" pitchFamily="18" charset="0"/>
                    </a:rPr>
                    <a:t>7</a:t>
                  </a:r>
                  <a:endParaRPr kumimoji="0" lang="en-US" alt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4410" name="Oval 39"/>
              <p:cNvSpPr>
                <a:spLocks noChangeArrowheads="1"/>
              </p:cNvSpPr>
              <p:nvPr/>
            </p:nvSpPr>
            <p:spPr bwMode="auto">
              <a:xfrm>
                <a:off x="3426" y="3768"/>
                <a:ext cx="372" cy="37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357" name="Group 40"/>
            <p:cNvGrpSpPr>
              <a:grpSpLocks/>
            </p:cNvGrpSpPr>
            <p:nvPr/>
          </p:nvGrpSpPr>
          <p:grpSpPr bwMode="auto">
            <a:xfrm>
              <a:off x="3666" y="3228"/>
              <a:ext cx="282" cy="282"/>
              <a:chOff x="3474" y="3192"/>
              <a:chExt cx="282" cy="282"/>
            </a:xfrm>
          </p:grpSpPr>
          <p:sp>
            <p:nvSpPr>
              <p:cNvPr id="14405" name="Oval 41"/>
              <p:cNvSpPr>
                <a:spLocks noChangeArrowheads="1"/>
              </p:cNvSpPr>
              <p:nvPr/>
            </p:nvSpPr>
            <p:spPr bwMode="auto">
              <a:xfrm>
                <a:off x="3474" y="3192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06" name="Rectangle 42"/>
              <p:cNvSpPr>
                <a:spLocks noChangeArrowheads="1"/>
              </p:cNvSpPr>
              <p:nvPr/>
            </p:nvSpPr>
            <p:spPr bwMode="auto">
              <a:xfrm>
                <a:off x="3522" y="3240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07" name="Rectangle 43"/>
              <p:cNvSpPr>
                <a:spLocks noChangeArrowheads="1"/>
              </p:cNvSpPr>
              <p:nvPr/>
            </p:nvSpPr>
            <p:spPr bwMode="auto">
              <a:xfrm>
                <a:off x="3582" y="3282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08" name="Rectangle 44"/>
              <p:cNvSpPr>
                <a:spLocks noChangeArrowheads="1"/>
              </p:cNvSpPr>
              <p:nvPr/>
            </p:nvSpPr>
            <p:spPr bwMode="auto">
              <a:xfrm>
                <a:off x="3648" y="3348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358" name="Group 45"/>
            <p:cNvGrpSpPr>
              <a:grpSpLocks/>
            </p:cNvGrpSpPr>
            <p:nvPr/>
          </p:nvGrpSpPr>
          <p:grpSpPr bwMode="auto">
            <a:xfrm>
              <a:off x="2802" y="3852"/>
              <a:ext cx="282" cy="282"/>
              <a:chOff x="2610" y="3816"/>
              <a:chExt cx="282" cy="282"/>
            </a:xfrm>
          </p:grpSpPr>
          <p:sp>
            <p:nvSpPr>
              <p:cNvPr id="14401" name="Oval 46"/>
              <p:cNvSpPr>
                <a:spLocks noChangeArrowheads="1"/>
              </p:cNvSpPr>
              <p:nvPr/>
            </p:nvSpPr>
            <p:spPr bwMode="auto">
              <a:xfrm>
                <a:off x="2610" y="3816"/>
                <a:ext cx="282" cy="28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02" name="Rectangle 47"/>
              <p:cNvSpPr>
                <a:spLocks noChangeArrowheads="1"/>
              </p:cNvSpPr>
              <p:nvPr/>
            </p:nvSpPr>
            <p:spPr bwMode="auto">
              <a:xfrm>
                <a:off x="2658" y="3864"/>
                <a:ext cx="2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2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03" name="Rectangle 48"/>
              <p:cNvSpPr>
                <a:spLocks noChangeArrowheads="1"/>
              </p:cNvSpPr>
              <p:nvPr/>
            </p:nvSpPr>
            <p:spPr bwMode="auto">
              <a:xfrm>
                <a:off x="2718" y="3906"/>
                <a:ext cx="4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404" name="Rectangle 49"/>
              <p:cNvSpPr>
                <a:spLocks noChangeArrowheads="1"/>
              </p:cNvSpPr>
              <p:nvPr/>
            </p:nvSpPr>
            <p:spPr bwMode="auto">
              <a:xfrm>
                <a:off x="2784" y="3972"/>
                <a:ext cx="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1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kumimoji="0"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359" name="Group 50"/>
            <p:cNvGrpSpPr>
              <a:grpSpLocks/>
            </p:cNvGrpSpPr>
            <p:nvPr/>
          </p:nvGrpSpPr>
          <p:grpSpPr bwMode="auto">
            <a:xfrm>
              <a:off x="1214" y="3342"/>
              <a:ext cx="772" cy="504"/>
              <a:chOff x="1022" y="3306"/>
              <a:chExt cx="772" cy="504"/>
            </a:xfrm>
          </p:grpSpPr>
          <p:sp>
            <p:nvSpPr>
              <p:cNvPr id="14399" name="Line 51"/>
              <p:cNvSpPr>
                <a:spLocks noChangeShapeType="1"/>
              </p:cNvSpPr>
              <p:nvPr/>
            </p:nvSpPr>
            <p:spPr bwMode="auto">
              <a:xfrm>
                <a:off x="1242" y="3336"/>
                <a:ext cx="50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Freeform 52"/>
              <p:cNvSpPr>
                <a:spLocks/>
              </p:cNvSpPr>
              <p:nvPr/>
            </p:nvSpPr>
            <p:spPr bwMode="auto">
              <a:xfrm>
                <a:off x="1734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>
                <a:off x="1022" y="3432"/>
                <a:ext cx="2" cy="3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0" name="Group 53"/>
            <p:cNvGrpSpPr>
              <a:grpSpLocks/>
            </p:cNvGrpSpPr>
            <p:nvPr/>
          </p:nvGrpSpPr>
          <p:grpSpPr bwMode="auto">
            <a:xfrm>
              <a:off x="2274" y="3342"/>
              <a:ext cx="528" cy="66"/>
              <a:chOff x="2082" y="3306"/>
              <a:chExt cx="528" cy="66"/>
            </a:xfrm>
          </p:grpSpPr>
          <p:sp>
            <p:nvSpPr>
              <p:cNvPr id="14397" name="Line 54"/>
              <p:cNvSpPr>
                <a:spLocks noChangeShapeType="1"/>
              </p:cNvSpPr>
              <p:nvPr/>
            </p:nvSpPr>
            <p:spPr bwMode="auto">
              <a:xfrm>
                <a:off x="2082" y="3336"/>
                <a:ext cx="4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Freeform 55"/>
              <p:cNvSpPr>
                <a:spLocks/>
              </p:cNvSpPr>
              <p:nvPr/>
            </p:nvSpPr>
            <p:spPr bwMode="auto">
              <a:xfrm>
                <a:off x="2550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1" name="Group 56"/>
            <p:cNvGrpSpPr>
              <a:grpSpLocks/>
            </p:cNvGrpSpPr>
            <p:nvPr/>
          </p:nvGrpSpPr>
          <p:grpSpPr bwMode="auto">
            <a:xfrm>
              <a:off x="3090" y="3342"/>
              <a:ext cx="576" cy="66"/>
              <a:chOff x="2898" y="3306"/>
              <a:chExt cx="576" cy="66"/>
            </a:xfrm>
          </p:grpSpPr>
          <p:sp>
            <p:nvSpPr>
              <p:cNvPr id="14395" name="Line 57"/>
              <p:cNvSpPr>
                <a:spLocks noChangeShapeType="1"/>
              </p:cNvSpPr>
              <p:nvPr/>
            </p:nvSpPr>
            <p:spPr bwMode="auto">
              <a:xfrm>
                <a:off x="2898" y="3336"/>
                <a:ext cx="5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6" name="Freeform 58"/>
              <p:cNvSpPr>
                <a:spLocks/>
              </p:cNvSpPr>
              <p:nvPr/>
            </p:nvSpPr>
            <p:spPr bwMode="auto">
              <a:xfrm>
                <a:off x="3414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2" name="Group 59"/>
            <p:cNvGrpSpPr>
              <a:grpSpLocks/>
            </p:cNvGrpSpPr>
            <p:nvPr/>
          </p:nvGrpSpPr>
          <p:grpSpPr bwMode="auto">
            <a:xfrm>
              <a:off x="3954" y="3342"/>
              <a:ext cx="576" cy="66"/>
              <a:chOff x="3762" y="3306"/>
              <a:chExt cx="576" cy="66"/>
            </a:xfrm>
          </p:grpSpPr>
          <p:sp>
            <p:nvSpPr>
              <p:cNvPr id="14393" name="Line 60"/>
              <p:cNvSpPr>
                <a:spLocks noChangeShapeType="1"/>
              </p:cNvSpPr>
              <p:nvPr/>
            </p:nvSpPr>
            <p:spPr bwMode="auto">
              <a:xfrm>
                <a:off x="3762" y="3336"/>
                <a:ext cx="5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4" name="Freeform 61"/>
              <p:cNvSpPr>
                <a:spLocks/>
              </p:cNvSpPr>
              <p:nvPr/>
            </p:nvSpPr>
            <p:spPr bwMode="auto">
              <a:xfrm>
                <a:off x="4278" y="3306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3" name="Group 62"/>
            <p:cNvGrpSpPr>
              <a:grpSpLocks/>
            </p:cNvGrpSpPr>
            <p:nvPr/>
          </p:nvGrpSpPr>
          <p:grpSpPr bwMode="auto">
            <a:xfrm>
              <a:off x="1181" y="3147"/>
              <a:ext cx="979" cy="788"/>
              <a:chOff x="989" y="3111"/>
              <a:chExt cx="979" cy="788"/>
            </a:xfrm>
          </p:grpSpPr>
          <p:sp>
            <p:nvSpPr>
              <p:cNvPr id="14391" name="Line 63"/>
              <p:cNvSpPr>
                <a:spLocks noChangeShapeType="1"/>
              </p:cNvSpPr>
              <p:nvPr/>
            </p:nvSpPr>
            <p:spPr bwMode="auto">
              <a:xfrm flipH="1">
                <a:off x="1929" y="3480"/>
                <a:ext cx="9" cy="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2" name="Freeform 64"/>
              <p:cNvSpPr>
                <a:spLocks/>
              </p:cNvSpPr>
              <p:nvPr/>
            </p:nvSpPr>
            <p:spPr bwMode="auto">
              <a:xfrm>
                <a:off x="1902" y="3756"/>
                <a:ext cx="66" cy="60"/>
              </a:xfrm>
              <a:custGeom>
                <a:avLst/>
                <a:gdLst>
                  <a:gd name="T0" fmla="*/ 0 w 66"/>
                  <a:gd name="T1" fmla="*/ 0 h 60"/>
                  <a:gd name="T2" fmla="*/ 36 w 66"/>
                  <a:gd name="T3" fmla="*/ 60 h 60"/>
                  <a:gd name="T4" fmla="*/ 66 w 66"/>
                  <a:gd name="T5" fmla="*/ 0 h 60"/>
                  <a:gd name="T6" fmla="*/ 0 w 66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0" y="0"/>
                    </a:moveTo>
                    <a:lnTo>
                      <a:pt x="36" y="60"/>
                    </a:lnTo>
                    <a:lnTo>
                      <a:pt x="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4"/>
              <p:cNvSpPr>
                <a:spLocks/>
              </p:cNvSpPr>
              <p:nvPr/>
            </p:nvSpPr>
            <p:spPr bwMode="auto">
              <a:xfrm>
                <a:off x="989" y="3839"/>
                <a:ext cx="66" cy="60"/>
              </a:xfrm>
              <a:custGeom>
                <a:avLst/>
                <a:gdLst>
                  <a:gd name="T0" fmla="*/ 0 w 66"/>
                  <a:gd name="T1" fmla="*/ 0 h 60"/>
                  <a:gd name="T2" fmla="*/ 36 w 66"/>
                  <a:gd name="T3" fmla="*/ 60 h 60"/>
                  <a:gd name="T4" fmla="*/ 66 w 66"/>
                  <a:gd name="T5" fmla="*/ 0 h 60"/>
                  <a:gd name="T6" fmla="*/ 0 w 66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0" y="0"/>
                    </a:moveTo>
                    <a:lnTo>
                      <a:pt x="36" y="60"/>
                    </a:lnTo>
                    <a:lnTo>
                      <a:pt x="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64"/>
              <p:cNvSpPr>
                <a:spLocks/>
              </p:cNvSpPr>
              <p:nvPr/>
            </p:nvSpPr>
            <p:spPr bwMode="auto">
              <a:xfrm>
                <a:off x="1003" y="3111"/>
                <a:ext cx="66" cy="60"/>
              </a:xfrm>
              <a:custGeom>
                <a:avLst/>
                <a:gdLst>
                  <a:gd name="T0" fmla="*/ 0 w 66"/>
                  <a:gd name="T1" fmla="*/ 0 h 60"/>
                  <a:gd name="T2" fmla="*/ 36 w 66"/>
                  <a:gd name="T3" fmla="*/ 60 h 60"/>
                  <a:gd name="T4" fmla="*/ 66 w 66"/>
                  <a:gd name="T5" fmla="*/ 0 h 60"/>
                  <a:gd name="T6" fmla="*/ 0 w 66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60"/>
                  <a:gd name="T14" fmla="*/ 66 w 66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60">
                    <a:moveTo>
                      <a:pt x="0" y="0"/>
                    </a:moveTo>
                    <a:lnTo>
                      <a:pt x="36" y="60"/>
                    </a:lnTo>
                    <a:lnTo>
                      <a:pt x="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4" name="Group 65"/>
            <p:cNvGrpSpPr>
              <a:grpSpLocks/>
            </p:cNvGrpSpPr>
            <p:nvPr/>
          </p:nvGrpSpPr>
          <p:grpSpPr bwMode="auto">
            <a:xfrm>
              <a:off x="2274" y="3966"/>
              <a:ext cx="528" cy="66"/>
              <a:chOff x="2082" y="3930"/>
              <a:chExt cx="528" cy="66"/>
            </a:xfrm>
          </p:grpSpPr>
          <p:sp>
            <p:nvSpPr>
              <p:cNvPr id="14389" name="Line 66"/>
              <p:cNvSpPr>
                <a:spLocks noChangeShapeType="1"/>
              </p:cNvSpPr>
              <p:nvPr/>
            </p:nvSpPr>
            <p:spPr bwMode="auto">
              <a:xfrm>
                <a:off x="2082" y="3960"/>
                <a:ext cx="4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Freeform 67"/>
              <p:cNvSpPr>
                <a:spLocks/>
              </p:cNvSpPr>
              <p:nvPr/>
            </p:nvSpPr>
            <p:spPr bwMode="auto">
              <a:xfrm>
                <a:off x="2550" y="3930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5" name="Group 68"/>
            <p:cNvGrpSpPr>
              <a:grpSpLocks/>
            </p:cNvGrpSpPr>
            <p:nvPr/>
          </p:nvGrpSpPr>
          <p:grpSpPr bwMode="auto">
            <a:xfrm>
              <a:off x="3090" y="3966"/>
              <a:ext cx="528" cy="66"/>
              <a:chOff x="2898" y="3930"/>
              <a:chExt cx="528" cy="66"/>
            </a:xfrm>
          </p:grpSpPr>
          <p:sp>
            <p:nvSpPr>
              <p:cNvPr id="14387" name="Line 69"/>
              <p:cNvSpPr>
                <a:spLocks noChangeShapeType="1"/>
              </p:cNvSpPr>
              <p:nvPr/>
            </p:nvSpPr>
            <p:spPr bwMode="auto">
              <a:xfrm>
                <a:off x="2898" y="3960"/>
                <a:ext cx="4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Freeform 70"/>
              <p:cNvSpPr>
                <a:spLocks/>
              </p:cNvSpPr>
              <p:nvPr/>
            </p:nvSpPr>
            <p:spPr bwMode="auto">
              <a:xfrm>
                <a:off x="3366" y="3930"/>
                <a:ext cx="60" cy="66"/>
              </a:xfrm>
              <a:custGeom>
                <a:avLst/>
                <a:gdLst>
                  <a:gd name="T0" fmla="*/ 0 w 60"/>
                  <a:gd name="T1" fmla="*/ 66 h 66"/>
                  <a:gd name="T2" fmla="*/ 60 w 60"/>
                  <a:gd name="T3" fmla="*/ 30 h 66"/>
                  <a:gd name="T4" fmla="*/ 0 w 60"/>
                  <a:gd name="T5" fmla="*/ 0 h 66"/>
                  <a:gd name="T6" fmla="*/ 0 w 60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6"/>
                  <a:gd name="T14" fmla="*/ 60 w 60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6">
                    <a:moveTo>
                      <a:pt x="0" y="66"/>
                    </a:moveTo>
                    <a:lnTo>
                      <a:pt x="60" y="30"/>
                    </a:lnTo>
                    <a:lnTo>
                      <a:pt x="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7" name="Rectangle 72"/>
            <p:cNvSpPr>
              <a:spLocks noChangeArrowheads="1"/>
            </p:cNvSpPr>
            <p:nvPr/>
          </p:nvSpPr>
          <p:spPr bwMode="auto">
            <a:xfrm>
              <a:off x="1485" y="3205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 dirty="0" smtClean="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r>
                <a:rPr kumimoji="0" lang="en-US" altLang="en-US" sz="1400" dirty="0" smtClean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4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1400" dirty="0">
                <a:latin typeface="Times New Roman" pitchFamily="18" charset="0"/>
              </a:endParaRPr>
            </a:p>
          </p:txBody>
        </p:sp>
        <p:sp>
          <p:nvSpPr>
            <p:cNvPr id="14368" name="Rectangle 73"/>
            <p:cNvSpPr>
              <a:spLocks noChangeArrowheads="1"/>
            </p:cNvSpPr>
            <p:nvPr/>
          </p:nvSpPr>
          <p:spPr bwMode="auto">
            <a:xfrm>
              <a:off x="3090" y="3180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69" name="Rectangle 74"/>
            <p:cNvSpPr>
              <a:spLocks noChangeArrowheads="1"/>
            </p:cNvSpPr>
            <p:nvPr/>
          </p:nvSpPr>
          <p:spPr bwMode="auto">
            <a:xfrm>
              <a:off x="3150" y="3222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0" name="Rectangle 75"/>
            <p:cNvSpPr>
              <a:spLocks noChangeArrowheads="1"/>
            </p:cNvSpPr>
            <p:nvPr/>
          </p:nvSpPr>
          <p:spPr bwMode="auto">
            <a:xfrm>
              <a:off x="3186" y="3804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1" name="Rectangle 76"/>
            <p:cNvSpPr>
              <a:spLocks noChangeArrowheads="1"/>
            </p:cNvSpPr>
            <p:nvPr/>
          </p:nvSpPr>
          <p:spPr bwMode="auto">
            <a:xfrm>
              <a:off x="3170" y="3846"/>
              <a:ext cx="3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2" name="Rectangle 77"/>
            <p:cNvSpPr>
              <a:spLocks noChangeArrowheads="1"/>
            </p:cNvSpPr>
            <p:nvPr/>
          </p:nvSpPr>
          <p:spPr bwMode="auto">
            <a:xfrm>
              <a:off x="4002" y="3180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3" name="Rectangle 78"/>
            <p:cNvSpPr>
              <a:spLocks noChangeArrowheads="1"/>
            </p:cNvSpPr>
            <p:nvPr/>
          </p:nvSpPr>
          <p:spPr bwMode="auto">
            <a:xfrm>
              <a:off x="4026" y="3222"/>
              <a:ext cx="3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4" name="Rectangle 79"/>
            <p:cNvSpPr>
              <a:spLocks noChangeArrowheads="1"/>
            </p:cNvSpPr>
            <p:nvPr/>
          </p:nvSpPr>
          <p:spPr bwMode="auto">
            <a:xfrm>
              <a:off x="2370" y="3804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5" name="Rectangle 80"/>
            <p:cNvSpPr>
              <a:spLocks noChangeArrowheads="1"/>
            </p:cNvSpPr>
            <p:nvPr/>
          </p:nvSpPr>
          <p:spPr bwMode="auto">
            <a:xfrm>
              <a:off x="2318" y="3846"/>
              <a:ext cx="3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6" name="Rectangle 81"/>
            <p:cNvSpPr>
              <a:spLocks noChangeArrowheads="1"/>
            </p:cNvSpPr>
            <p:nvPr/>
          </p:nvSpPr>
          <p:spPr bwMode="auto">
            <a:xfrm>
              <a:off x="2322" y="3180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7" name="Rectangle 82"/>
            <p:cNvSpPr>
              <a:spLocks noChangeArrowheads="1"/>
            </p:cNvSpPr>
            <p:nvPr/>
          </p:nvSpPr>
          <p:spPr bwMode="auto">
            <a:xfrm>
              <a:off x="2314" y="3222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c,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78" name="Rectangle 83"/>
            <p:cNvSpPr>
              <a:spLocks noChangeArrowheads="1"/>
            </p:cNvSpPr>
            <p:nvPr/>
          </p:nvSpPr>
          <p:spPr bwMode="auto">
            <a:xfrm>
              <a:off x="2269" y="3559"/>
              <a:ext cx="5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79" name="Rectangle 84"/>
            <p:cNvSpPr>
              <a:spLocks noChangeArrowheads="1"/>
            </p:cNvSpPr>
            <p:nvPr/>
          </p:nvSpPr>
          <p:spPr bwMode="auto">
            <a:xfrm>
              <a:off x="2172" y="3506"/>
              <a:ext cx="3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c,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80" name="Rectangle 85"/>
            <p:cNvSpPr>
              <a:spLocks noChangeArrowheads="1"/>
            </p:cNvSpPr>
            <p:nvPr/>
          </p:nvSpPr>
          <p:spPr bwMode="auto">
            <a:xfrm>
              <a:off x="1698" y="2832"/>
              <a:ext cx="5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81" name="Rectangle 86"/>
            <p:cNvSpPr>
              <a:spLocks noChangeArrowheads="1"/>
            </p:cNvSpPr>
            <p:nvPr/>
          </p:nvSpPr>
          <p:spPr bwMode="auto">
            <a:xfrm>
              <a:off x="1594" y="2874"/>
              <a:ext cx="3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R;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82" name="Rectangle 87"/>
            <p:cNvSpPr>
              <a:spLocks noChangeArrowheads="1"/>
            </p:cNvSpPr>
            <p:nvPr/>
          </p:nvSpPr>
          <p:spPr bwMode="auto">
            <a:xfrm>
              <a:off x="2034" y="2832"/>
              <a:ext cx="5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83" name="Rectangle 88"/>
            <p:cNvSpPr>
              <a:spLocks noChangeArrowheads="1"/>
            </p:cNvSpPr>
            <p:nvPr/>
          </p:nvSpPr>
          <p:spPr bwMode="auto">
            <a:xfrm>
              <a:off x="1998" y="2884"/>
              <a:ext cx="3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R;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84" name="Rectangle 89"/>
            <p:cNvSpPr>
              <a:spLocks noChangeArrowheads="1"/>
            </p:cNvSpPr>
            <p:nvPr/>
          </p:nvSpPr>
          <p:spPr bwMode="auto">
            <a:xfrm>
              <a:off x="2370" y="2832"/>
              <a:ext cx="5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85" name="Rectangle 90"/>
            <p:cNvSpPr>
              <a:spLocks noChangeArrowheads="1"/>
            </p:cNvSpPr>
            <p:nvPr/>
          </p:nvSpPr>
          <p:spPr bwMode="auto">
            <a:xfrm>
              <a:off x="2418" y="2879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c,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4386" name="Rectangle 91"/>
            <p:cNvSpPr>
              <a:spLocks noChangeArrowheads="1"/>
            </p:cNvSpPr>
            <p:nvPr/>
          </p:nvSpPr>
          <p:spPr bwMode="auto">
            <a:xfrm>
              <a:off x="1057" y="3251"/>
              <a:ext cx="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bg2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96" name="Rectangle 72"/>
            <p:cNvSpPr>
              <a:spLocks noChangeArrowheads="1"/>
            </p:cNvSpPr>
            <p:nvPr/>
          </p:nvSpPr>
          <p:spPr bwMode="auto">
            <a:xfrm>
              <a:off x="823" y="3605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 dirty="0" smtClean="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r>
                <a:rPr kumimoji="0" lang="en-US" altLang="en-US" sz="1400" dirty="0" smtClean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4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1400" dirty="0">
                <a:latin typeface="Times New Roman" pitchFamily="18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1137" y="2862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 dirty="0" smtClean="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r>
                <a:rPr kumimoji="0" lang="en-US" altLang="en-US" sz="1400" dirty="0" smtClean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4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1400" dirty="0">
                <a:latin typeface="Times New Roman" pitchFamily="18" charset="0"/>
              </a:endParaRPr>
            </a:p>
          </p:txBody>
        </p:sp>
        <p:sp>
          <p:nvSpPr>
            <p:cNvPr id="112" name="Rectangle 86"/>
            <p:cNvSpPr>
              <a:spLocks noChangeArrowheads="1"/>
            </p:cNvSpPr>
            <p:nvPr/>
          </p:nvSpPr>
          <p:spPr bwMode="auto">
            <a:xfrm>
              <a:off x="1526" y="3821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18" name="Rectangle 86"/>
            <p:cNvSpPr>
              <a:spLocks noChangeArrowheads="1"/>
            </p:cNvSpPr>
            <p:nvPr/>
          </p:nvSpPr>
          <p:spPr bwMode="auto">
            <a:xfrm>
              <a:off x="1319" y="3537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25" name="Rectangle 86"/>
            <p:cNvSpPr>
              <a:spLocks noChangeArrowheads="1"/>
            </p:cNvSpPr>
            <p:nvPr/>
          </p:nvSpPr>
          <p:spPr bwMode="auto">
            <a:xfrm>
              <a:off x="1686" y="3623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auto">
            <a:xfrm>
              <a:off x="3173" y="2924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3232" y="3499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auto">
            <a:xfrm>
              <a:off x="3155" y="4182"/>
              <a:ext cx="3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135" y="3649"/>
              <a:ext cx="3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a,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60" name="Rectangle 80"/>
            <p:cNvSpPr>
              <a:spLocks noChangeArrowheads="1"/>
            </p:cNvSpPr>
            <p:nvPr/>
          </p:nvSpPr>
          <p:spPr bwMode="auto">
            <a:xfrm>
              <a:off x="2399" y="4175"/>
              <a:ext cx="3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61" name="Rectangle 80"/>
            <p:cNvSpPr>
              <a:spLocks noChangeArrowheads="1"/>
            </p:cNvSpPr>
            <p:nvPr/>
          </p:nvSpPr>
          <p:spPr bwMode="auto">
            <a:xfrm>
              <a:off x="2405" y="3665"/>
              <a:ext cx="3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62" name="Rectangle 78"/>
            <p:cNvSpPr>
              <a:spLocks noChangeArrowheads="1"/>
            </p:cNvSpPr>
            <p:nvPr/>
          </p:nvSpPr>
          <p:spPr bwMode="auto">
            <a:xfrm>
              <a:off x="4005" y="2996"/>
              <a:ext cx="3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4027" y="3611"/>
              <a:ext cx="3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  <a:sym typeface="Symbol"/>
                </a:rPr>
                <a:t>  </a:t>
              </a:r>
              <a:r>
                <a:rPr kumimoji="0" lang="en-US" alt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b, </a:t>
              </a:r>
              <a:r>
                <a:rPr kumimoji="0" lang="en-US" altLang="en-US" sz="1600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0" lang="en-US" altLang="en-US" sz="2400" dirty="0">
                <a:latin typeface="Times New Roman" pitchFamily="18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2623584" y="3054173"/>
            <a:ext cx="442383" cy="39462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8241" y="3081600"/>
            <a:ext cx="34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</a:t>
            </a:r>
            <a:r>
              <a:rPr lang="en-US" sz="1200" baseline="-25000" dirty="0" smtClean="0"/>
              <a:t>8</a:t>
            </a:r>
            <a:endParaRPr lang="en-US" sz="1200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73843" y="2319834"/>
            <a:ext cx="1315508" cy="7719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072342" y="3210630"/>
            <a:ext cx="1269951" cy="6805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14421" idx="4"/>
          </p:cNvCxnSpPr>
          <p:nvPr/>
        </p:nvCxnSpPr>
        <p:spPr>
          <a:xfrm flipV="1">
            <a:off x="2859721" y="2378571"/>
            <a:ext cx="9348" cy="7030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417" idx="7"/>
          </p:cNvCxnSpPr>
          <p:nvPr/>
        </p:nvCxnSpPr>
        <p:spPr>
          <a:xfrm flipV="1">
            <a:off x="4845404" y="2781795"/>
            <a:ext cx="322364" cy="243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417" idx="5"/>
          </p:cNvCxnSpPr>
          <p:nvPr/>
        </p:nvCxnSpPr>
        <p:spPr>
          <a:xfrm>
            <a:off x="4845404" y="3341711"/>
            <a:ext cx="335063" cy="210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6423404" y="3407711"/>
            <a:ext cx="335063" cy="210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6380204" y="2725395"/>
            <a:ext cx="322364" cy="243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579054" y="2342792"/>
            <a:ext cx="335063" cy="210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6532604" y="1754595"/>
            <a:ext cx="322364" cy="243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8211404" y="1734195"/>
            <a:ext cx="322364" cy="243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222118" y="2426201"/>
            <a:ext cx="338234" cy="223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43855" y="13697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294655" y="1493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9359918" y="24452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476518" y="3372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5911412" y="334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5937055" y="25709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659535" y="22775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7443989" y="25161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2000" y="4356000"/>
            <a:ext cx="5178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Sequences of Transitions:  (q</a:t>
            </a:r>
            <a:r>
              <a:rPr lang="en-US" baseline="-25000" dirty="0" smtClean="0"/>
              <a:t>0</a:t>
            </a:r>
            <a:r>
              <a:rPr lang="en-US" dirty="0" smtClean="0"/>
              <a:t>, 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q</a:t>
            </a:r>
            <a:r>
              <a:rPr lang="en-US" baseline="-25000" dirty="0"/>
              <a:t>3</a:t>
            </a:r>
            <a:r>
              <a:rPr lang="en-US" dirty="0" smtClean="0"/>
              <a:t>, q</a:t>
            </a:r>
            <a:r>
              <a:rPr lang="en-US" baseline="-25000" dirty="0" smtClean="0"/>
              <a:t>4</a:t>
            </a:r>
            <a:r>
              <a:rPr lang="en-US" dirty="0" smtClean="0"/>
              <a:t>),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(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dirty="0" smtClean="0"/>
              <a:t>q</a:t>
            </a:r>
            <a:r>
              <a:rPr lang="en-US" baseline="-25000" dirty="0" smtClean="0"/>
              <a:t>8</a:t>
            </a:r>
            <a:r>
              <a:rPr lang="en-US" dirty="0" smtClean="0"/>
              <a:t>, q</a:t>
            </a:r>
            <a:r>
              <a:rPr lang="en-US" baseline="-25000" dirty="0" smtClean="0"/>
              <a:t>5</a:t>
            </a:r>
            <a:r>
              <a:rPr lang="en-US" dirty="0" smtClean="0"/>
              <a:t>, q</a:t>
            </a:r>
            <a:r>
              <a:rPr lang="en-US" baseline="-25000" dirty="0" smtClean="0"/>
              <a:t>6</a:t>
            </a:r>
            <a:r>
              <a:rPr lang="en-US" dirty="0" smtClean="0"/>
              <a:t>, q</a:t>
            </a:r>
            <a:r>
              <a:rPr lang="en-US" baseline="-25000" dirty="0" smtClean="0"/>
              <a:t>7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                                     (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8</a:t>
            </a:r>
            <a:r>
              <a:rPr lang="en-US" dirty="0"/>
              <a:t>, 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q</a:t>
            </a:r>
            <a:r>
              <a:rPr lang="en-US" baseline="-25000" dirty="0" smtClean="0"/>
              <a:t>3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                                     (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q</a:t>
            </a:r>
            <a:r>
              <a:rPr lang="en-US" baseline="-25000" dirty="0" smtClean="0"/>
              <a:t>5</a:t>
            </a:r>
            <a:r>
              <a:rPr lang="en-US" dirty="0" smtClean="0"/>
              <a:t>, q</a:t>
            </a:r>
            <a:r>
              <a:rPr lang="en-US" baseline="-25000" dirty="0" smtClean="0"/>
              <a:t>6</a:t>
            </a:r>
            <a:r>
              <a:rPr lang="en-US" dirty="0" smtClean="0"/>
              <a:t>, q</a:t>
            </a:r>
            <a:r>
              <a:rPr lang="en-US" baseline="-25000" dirty="0" smtClean="0"/>
              <a:t>7</a:t>
            </a:r>
            <a:r>
              <a:rPr lang="en-US" dirty="0" smtClean="0"/>
              <a:t>),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(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5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                                           …    …   …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08634" y="2161765"/>
            <a:ext cx="277927" cy="77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0091" y="386144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</a:t>
            </a:r>
            <a:r>
              <a:rPr lang="en-US" dirty="0" smtClean="0"/>
              <a:t> = 3, let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6049934" y="4331579"/>
            <a:ext cx="47291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of sequences of transitions:</a:t>
            </a:r>
          </a:p>
          <a:p>
            <a:pPr>
              <a:spcBef>
                <a:spcPts val="1200"/>
              </a:spcBef>
            </a:pPr>
            <a:r>
              <a:rPr lang="en-US" i="1" dirty="0" smtClean="0"/>
              <a:t>                         </a:t>
            </a:r>
            <a:r>
              <a:rPr lang="en-US" i="1" dirty="0" err="1" smtClean="0"/>
              <a:t>c</a:t>
            </a:r>
            <a:r>
              <a:rPr lang="en-US" i="1" baseline="30000" dirty="0" err="1" smtClean="0"/>
              <a:t>f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)</a:t>
            </a:r>
            <a:r>
              <a:rPr lang="en-US" dirty="0" smtClean="0"/>
              <a:t> = 3</a:t>
            </a:r>
            <a:r>
              <a:rPr lang="en-US" i="1" baseline="30000" dirty="0" smtClean="0"/>
              <a:t>n</a:t>
            </a:r>
            <a:endParaRPr lang="en-US" i="1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049934" y="5234830"/>
            <a:ext cx="58015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= 5, then the total #of sequences of transitions:</a:t>
            </a:r>
          </a:p>
          <a:p>
            <a:pPr>
              <a:spcBef>
                <a:spcPts val="1200"/>
              </a:spcBef>
            </a:pPr>
            <a:r>
              <a:rPr lang="en-US" i="1" dirty="0" smtClean="0"/>
              <a:t>                         </a:t>
            </a:r>
            <a:r>
              <a:rPr lang="en-US" i="1" dirty="0" err="1" smtClean="0"/>
              <a:t>c</a:t>
            </a:r>
            <a:r>
              <a:rPr lang="en-US" i="1" baseline="30000" dirty="0" err="1" smtClean="0"/>
              <a:t>f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)</a:t>
            </a:r>
            <a:r>
              <a:rPr lang="en-US" dirty="0" smtClean="0"/>
              <a:t> = 3</a:t>
            </a:r>
            <a:r>
              <a:rPr lang="en-US" i="1" baseline="30000" dirty="0" smtClean="0"/>
              <a:t>5</a:t>
            </a:r>
            <a:r>
              <a:rPr lang="en-US" dirty="0"/>
              <a:t> </a:t>
            </a:r>
            <a:r>
              <a:rPr lang="en-US" dirty="0" smtClean="0"/>
              <a:t>= 243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156390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154" grpId="0"/>
      <p:bldP spid="1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34F9E-D23C-400F-8C09-3F5D5119632F}" type="slidenum">
              <a:rPr lang="en-US" altLang="en-US" sz="10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000" dirty="0" smtClean="0">
              <a:latin typeface="+mn-lt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15486" y="437463"/>
            <a:ext cx="5732538" cy="705530"/>
          </a:xfrm>
          <a:noFill/>
        </p:spPr>
        <p:txBody>
          <a:bodyPr>
            <a:noAutofit/>
          </a:bodyPr>
          <a:lstStyle/>
          <a:p>
            <a:r>
              <a:rPr lang="en-US" altLang="en-US" sz="3600" dirty="0" smtClean="0"/>
              <a:t>Time Complexity of NTMs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217" y="1364101"/>
            <a:ext cx="11076219" cy="4808092"/>
          </a:xfrm>
          <a:noFill/>
        </p:spPr>
        <p:txBody>
          <a:bodyPr>
            <a:normAutofit/>
          </a:bodyPr>
          <a:lstStyle/>
          <a:p>
            <a:pPr lvl="1">
              <a:spcBef>
                <a:spcPct val="25000"/>
              </a:spcBef>
              <a:spcAft>
                <a:spcPts val="1000"/>
              </a:spcAft>
              <a:buSzPct val="55000"/>
              <a:buFont typeface="Wingdings" pitchFamily="2" charset="2"/>
              <a:buChar char="Ø"/>
              <a:tabLst>
                <a:tab pos="914400" algn="l"/>
              </a:tabLst>
            </a:pPr>
            <a:r>
              <a:rPr lang="en-US" altLang="en-US" sz="2000" u="sng" dirty="0" smtClean="0"/>
              <a:t>Proof.</a:t>
            </a:r>
            <a:r>
              <a:rPr lang="en-US" altLang="en-US" sz="2000" dirty="0" smtClean="0"/>
              <a:t>  (Cont.) We analyze the number of transitions required by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’ to simulate all 	computations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.</a:t>
            </a:r>
          </a:p>
          <a:p>
            <a:pPr lvl="1">
              <a:spcBef>
                <a:spcPct val="0"/>
              </a:spcBef>
              <a:buSzPct val="55000"/>
              <a:buFont typeface="Wingdings" pitchFamily="2" charset="2"/>
              <a:buNone/>
              <a:tabLst>
                <a:tab pos="914400" algn="l"/>
              </a:tabLst>
            </a:pPr>
            <a:r>
              <a:rPr lang="en-US" altLang="en-US" sz="2000" dirty="0" smtClean="0"/>
              <a:t>         For an input of length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, the maximum number of transitions in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is at most 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). 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To simulate a single computation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’ behaves as follows:</a:t>
            </a:r>
          </a:p>
          <a:p>
            <a:pPr lvl="1">
              <a:spcBef>
                <a:spcPct val="0"/>
              </a:spcBef>
              <a:buSzPct val="55000"/>
              <a:buFont typeface="Wingdings" pitchFamily="2" charset="2"/>
              <a:buNone/>
              <a:tabLst>
                <a:tab pos="914400" algn="l"/>
              </a:tabLst>
            </a:pPr>
            <a:endParaRPr lang="en-US" altLang="en-US" sz="2000" dirty="0" smtClean="0"/>
          </a:p>
          <a:p>
            <a:pPr lvl="1">
              <a:spcBef>
                <a:spcPct val="0"/>
              </a:spcBef>
              <a:buSzPct val="55000"/>
              <a:buFont typeface="Wingdings" pitchFamily="2" charset="2"/>
              <a:buNone/>
              <a:tabLst>
                <a:tab pos="914400" algn="l"/>
              </a:tabLst>
            </a:pPr>
            <a:r>
              <a:rPr lang="en-US" altLang="en-US" sz="2000" dirty="0" smtClean="0"/>
              <a:t>        1)  generates a sequence (</a:t>
            </a:r>
            <a:r>
              <a:rPr lang="en-US" altLang="en-US" sz="2000" i="1" dirty="0" smtClean="0"/>
              <a:t>m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…,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n</a:t>
            </a:r>
            <a:r>
              <a:rPr lang="en-US" altLang="en-US" sz="2000" dirty="0" smtClean="0"/>
              <a:t>) of transitions, 1 </a:t>
            </a:r>
            <a:r>
              <a:rPr lang="en-US" altLang="en-US" sz="2000" b="1" dirty="0" smtClean="0">
                <a:sym typeface="Symbol" pitchFamily="18" charset="2"/>
              </a:rPr>
              <a:t>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ym typeface="Symbol" pitchFamily="18" charset="2"/>
              </a:rPr>
              <a:t>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i="1" dirty="0" smtClean="0"/>
              <a:t>c</a:t>
            </a:r>
            <a:endParaRPr lang="en-US" altLang="en-US" sz="2000" dirty="0" smtClean="0"/>
          </a:p>
          <a:p>
            <a:pPr lvl="1">
              <a:spcBef>
                <a:spcPct val="10000"/>
              </a:spcBef>
              <a:buSzPct val="55000"/>
              <a:buFont typeface="Wingdings" pitchFamily="2" charset="2"/>
              <a:buNone/>
              <a:tabLst>
                <a:tab pos="914400" algn="l"/>
              </a:tabLst>
            </a:pPr>
            <a:r>
              <a:rPr lang="en-US" altLang="en-US" sz="2000" dirty="0" smtClean="0"/>
              <a:t>        2)  simulates the computation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using (</a:t>
            </a:r>
            <a:r>
              <a:rPr lang="en-US" altLang="en-US" sz="2000" i="1" dirty="0" smtClean="0"/>
              <a:t>m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…, </a:t>
            </a:r>
            <a:r>
              <a:rPr lang="en-US" altLang="en-US" sz="2000" i="1" dirty="0" smtClean="0"/>
              <a:t>m</a:t>
            </a:r>
            <a:r>
              <a:rPr lang="en-US" altLang="en-US" sz="2000" i="1" baseline="-25000" dirty="0" smtClean="0"/>
              <a:t>n</a:t>
            </a:r>
            <a:r>
              <a:rPr lang="en-US" altLang="en-US" sz="2000" dirty="0" smtClean="0"/>
              <a:t>), and</a:t>
            </a:r>
          </a:p>
          <a:p>
            <a:pPr lvl="1">
              <a:spcBef>
                <a:spcPct val="0"/>
              </a:spcBef>
              <a:buSzPct val="55000"/>
              <a:buFont typeface="Wingdings" pitchFamily="2" charset="2"/>
              <a:buNone/>
              <a:tabLst>
                <a:tab pos="914400" algn="l"/>
              </a:tabLst>
            </a:pPr>
            <a:r>
              <a:rPr lang="en-US" altLang="en-US" sz="2000" dirty="0" smtClean="0"/>
              <a:t>        3)  if the computation does not accept the input string, the computation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’ 	 continues with Step 1.</a:t>
            </a:r>
          </a:p>
          <a:p>
            <a:pPr lvl="1">
              <a:spcBef>
                <a:spcPct val="0"/>
              </a:spcBef>
              <a:buSzPct val="55000"/>
              <a:buFont typeface="Wingdings" pitchFamily="2" charset="2"/>
              <a:buNone/>
              <a:tabLst>
                <a:tab pos="914400" algn="l"/>
              </a:tabLst>
            </a:pPr>
            <a:endParaRPr lang="en-US" altLang="en-US" sz="2000" dirty="0" smtClean="0"/>
          </a:p>
          <a:p>
            <a:pPr lvl="1">
              <a:spcBef>
                <a:spcPct val="10000"/>
              </a:spcBef>
              <a:buSzPct val="55000"/>
              <a:buFont typeface="Wingdings" pitchFamily="2" charset="2"/>
              <a:buNone/>
              <a:tabLst>
                <a:tab pos="914400" algn="l"/>
              </a:tabLst>
            </a:pPr>
            <a:r>
              <a:rPr lang="en-US" altLang="en-US" sz="2000" dirty="0" smtClean="0"/>
              <a:t>       In the worst case, </a:t>
            </a:r>
            <a:r>
              <a:rPr lang="en-US" altLang="en-US" sz="2000" i="1" dirty="0" smtClean="0"/>
              <a:t>c</a:t>
            </a:r>
            <a:r>
              <a:rPr lang="en-US" altLang="en-US" sz="2000" i="1" baseline="30000" dirty="0" smtClean="0"/>
              <a:t>f</a:t>
            </a:r>
            <a:r>
              <a:rPr lang="en-US" altLang="en-US" sz="2000" baseline="30000" dirty="0" smtClean="0"/>
              <a:t>(</a:t>
            </a:r>
            <a:r>
              <a:rPr lang="en-US" altLang="en-US" sz="2000" i="1" baseline="30000" dirty="0" smtClean="0"/>
              <a:t>n</a:t>
            </a:r>
            <a:r>
              <a:rPr lang="en-US" altLang="en-US" sz="2000" baseline="30000" dirty="0" smtClean="0"/>
              <a:t>)</a:t>
            </a:r>
            <a:r>
              <a:rPr lang="en-US" altLang="en-US" sz="2000" dirty="0" smtClean="0"/>
              <a:t> sequences are examined for each single computation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.</a:t>
            </a:r>
          </a:p>
          <a:p>
            <a:pPr marL="514350" lvl="1" indent="-239713">
              <a:spcBef>
                <a:spcPct val="10000"/>
              </a:spcBef>
              <a:buSzPct val="55000"/>
              <a:buFont typeface="Wingdings" pitchFamily="2" charset="2"/>
              <a:buNone/>
              <a:tabLst>
                <a:tab pos="742950" algn="l"/>
              </a:tabLst>
            </a:pPr>
            <a:r>
              <a:rPr lang="en-US" altLang="en-US" sz="2000" dirty="0" smtClean="0"/>
              <a:t>	   As the simulation of a computation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can be performed using O(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)) transitions               	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’</a:t>
            </a:r>
            <a:endParaRPr lang="en-US" altLang="en-US" sz="2000" i="1" dirty="0"/>
          </a:p>
          <a:p>
            <a:pPr marL="514350" lvl="1" indent="-239713">
              <a:spcBef>
                <a:spcPct val="10000"/>
              </a:spcBef>
              <a:buSzPct val="55000"/>
              <a:buFont typeface="Wingdings" pitchFamily="2" charset="2"/>
              <a:buNone/>
              <a:tabLst>
                <a:tab pos="914400" algn="l"/>
              </a:tabLst>
            </a:pPr>
            <a:r>
              <a:rPr lang="en-US" altLang="en-US" sz="2000" i="1" dirty="0" smtClean="0"/>
              <a:t>				</a:t>
            </a:r>
            <a:r>
              <a:rPr lang="en-US" altLang="en-US" sz="2000" i="1" dirty="0" err="1" smtClean="0"/>
              <a:t>tc</a:t>
            </a:r>
            <a:r>
              <a:rPr lang="en-US" altLang="en-US" sz="2000" i="1" baseline="-25000" dirty="0" err="1" smtClean="0"/>
              <a:t>M</a:t>
            </a:r>
            <a:r>
              <a:rPr lang="en-US" altLang="en-US" sz="2000" i="1" baseline="-25000" dirty="0" smtClean="0"/>
              <a:t>’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 </a:t>
            </a:r>
            <a:r>
              <a:rPr lang="en-US" altLang="en-US" sz="2000" b="1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i="1" dirty="0" smtClean="0">
                <a:sym typeface="Symbol" pitchFamily="18" charset="2"/>
              </a:rPr>
              <a:t>O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</a:t>
            </a:r>
            <a:r>
              <a:rPr lang="en-US" altLang="en-US" sz="2000" i="1" dirty="0" smtClean="0"/>
              <a:t>c</a:t>
            </a:r>
            <a:r>
              <a:rPr lang="en-US" altLang="en-US" sz="2000" i="1" baseline="30000" dirty="0" smtClean="0"/>
              <a:t>f</a:t>
            </a:r>
            <a:r>
              <a:rPr lang="en-US" altLang="en-US" sz="2000" baseline="30000" dirty="0" smtClean="0"/>
              <a:t>(</a:t>
            </a:r>
            <a:r>
              <a:rPr lang="en-US" altLang="en-US" sz="2000" i="1" baseline="30000" dirty="0" smtClean="0"/>
              <a:t>n</a:t>
            </a:r>
            <a:r>
              <a:rPr lang="en-US" altLang="en-US" sz="2000" baseline="30000" dirty="0" smtClean="0"/>
              <a:t>)</a:t>
            </a:r>
            <a:r>
              <a:rPr lang="en-US" altLang="en-US" sz="2000" dirty="0" smtClean="0"/>
              <a:t>) in simulating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by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’.</a:t>
            </a:r>
            <a:endParaRPr lang="en-US" altLang="en-US" sz="20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36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936" y="267048"/>
            <a:ext cx="6210412" cy="8514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Satisfiability Problem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344" y="1298914"/>
            <a:ext cx="9887306" cy="501208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b="1" dirty="0" smtClean="0"/>
              <a:t>satisfiability problem </a:t>
            </a:r>
            <a:r>
              <a:rPr lang="en-US" sz="2200" dirty="0" smtClean="0"/>
              <a:t>is an </a:t>
            </a:r>
            <a:r>
              <a:rPr lang="en-US" sz="2200" i="1" dirty="0" smtClean="0"/>
              <a:t>NP-complete problem</a:t>
            </a:r>
            <a:r>
              <a:rPr lang="en-US" sz="2200" dirty="0" smtClean="0"/>
              <a:t>, which tests 	whether a Boolean formula is </a:t>
            </a:r>
            <a:r>
              <a:rPr lang="en-US" sz="2200" i="1" dirty="0" err="1" smtClean="0"/>
              <a:t>satisfiable</a:t>
            </a:r>
            <a:r>
              <a:rPr lang="en-US" sz="2200" dirty="0" smtClean="0"/>
              <a:t>. Let</a:t>
            </a:r>
            <a:endParaRPr lang="en-US" sz="22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 smtClean="0"/>
              <a:t>	         </a:t>
            </a:r>
            <a:r>
              <a:rPr lang="en-US" sz="2200" i="1" dirty="0" smtClean="0"/>
              <a:t>SAT</a:t>
            </a:r>
            <a:r>
              <a:rPr lang="en-US" sz="2200" dirty="0" smtClean="0"/>
              <a:t> = { &lt; </a:t>
            </a:r>
            <a:r>
              <a:rPr lang="en-US" sz="2200" dirty="0" smtClean="0">
                <a:sym typeface="Symbol"/>
              </a:rPr>
              <a:t> </a:t>
            </a:r>
            <a:r>
              <a:rPr lang="en-US" sz="2200" dirty="0" smtClean="0"/>
              <a:t>&gt; | </a:t>
            </a:r>
            <a:r>
              <a:rPr lang="en-US" sz="2200" dirty="0" smtClean="0">
                <a:sym typeface="Symbol"/>
              </a:rPr>
              <a:t> </a:t>
            </a:r>
            <a:r>
              <a:rPr lang="en-US" sz="2200" dirty="0" smtClean="0"/>
              <a:t>is a </a:t>
            </a:r>
            <a:r>
              <a:rPr lang="en-US" sz="2200" i="1" dirty="0" err="1" smtClean="0"/>
              <a:t>satisfiable</a:t>
            </a:r>
            <a:r>
              <a:rPr lang="en-US" sz="2200" dirty="0" smtClean="0"/>
              <a:t> Boolean formula} 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A Boolean formula is </a:t>
            </a:r>
            <a:r>
              <a:rPr lang="en-US" sz="2200" b="1" dirty="0" err="1" smtClean="0"/>
              <a:t>satisfiable</a:t>
            </a:r>
            <a:r>
              <a:rPr lang="en-US" sz="2200" dirty="0" smtClean="0"/>
              <a:t> if some assignments of 0s and 1s to the 	Boolean variables makes the formula with Boolean operators 	evaluate to 1.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/>
              <a:t>Variables that can take on the values TRUE (1) and FALSE (0) are called 	</a:t>
            </a:r>
            <a:r>
              <a:rPr lang="en-US" sz="2000" i="1" dirty="0" smtClean="0"/>
              <a:t>Boolean variables</a:t>
            </a:r>
            <a:r>
              <a:rPr lang="en-US" sz="2000" dirty="0" smtClean="0"/>
              <a:t>, whereas Boolean operations are AND (</a:t>
            </a:r>
            <a:r>
              <a:rPr lang="en-US" sz="2000" dirty="0" smtClean="0">
                <a:sym typeface="Symbol"/>
              </a:rPr>
              <a:t>), OR (), 	and NOT ().</a:t>
            </a:r>
          </a:p>
          <a:p>
            <a:pPr lvl="1">
              <a:spcBef>
                <a:spcPts val="2400"/>
              </a:spcBef>
            </a:pPr>
            <a:r>
              <a:rPr lang="en-US" sz="2000" u="sng" dirty="0" smtClean="0">
                <a:sym typeface="Symbol"/>
              </a:rPr>
              <a:t>Example</a:t>
            </a:r>
            <a:r>
              <a:rPr lang="en-US" sz="2000" dirty="0" smtClean="0">
                <a:sym typeface="Symbol"/>
              </a:rPr>
              <a:t>. The Boolean </a:t>
            </a:r>
            <a:r>
              <a:rPr lang="en-US" sz="2000" dirty="0">
                <a:sym typeface="Symbol"/>
              </a:rPr>
              <a:t>formula </a:t>
            </a:r>
            <a:r>
              <a:rPr lang="en-US" sz="2000" dirty="0" smtClean="0">
                <a:sym typeface="Symbol"/>
              </a:rPr>
              <a:t> = (</a:t>
            </a:r>
            <a:r>
              <a:rPr lang="en-US" sz="2000" i="1" dirty="0" smtClean="0">
                <a:sym typeface="Symbol"/>
              </a:rPr>
              <a:t>x</a:t>
            </a:r>
            <a:r>
              <a:rPr lang="en-US" sz="2000" dirty="0" smtClean="0">
                <a:sym typeface="Symbol"/>
              </a:rPr>
              <a:t>  </a:t>
            </a:r>
            <a:r>
              <a:rPr lang="en-US" sz="2000" i="1" dirty="0" smtClean="0">
                <a:sym typeface="Symbol"/>
              </a:rPr>
              <a:t>y</a:t>
            </a:r>
            <a:r>
              <a:rPr lang="en-US" sz="2000" dirty="0" smtClean="0">
                <a:sym typeface="Symbol"/>
              </a:rPr>
              <a:t>)  (</a:t>
            </a:r>
            <a:r>
              <a:rPr lang="en-US" sz="2000" i="1" dirty="0" smtClean="0">
                <a:sym typeface="Symbol"/>
              </a:rPr>
              <a:t>x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 </a:t>
            </a:r>
            <a:r>
              <a:rPr lang="en-US" sz="2000" i="1" dirty="0" smtClean="0">
                <a:sym typeface="Symbol"/>
              </a:rPr>
              <a:t>z</a:t>
            </a:r>
            <a:r>
              <a:rPr lang="en-US" sz="2000" dirty="0" smtClean="0">
                <a:sym typeface="Symbol"/>
              </a:rPr>
              <a:t>) is </a:t>
            </a:r>
            <a:r>
              <a:rPr lang="en-US" sz="2000" dirty="0" err="1" smtClean="0">
                <a:sym typeface="Symbol"/>
              </a:rPr>
              <a:t>satisfiable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because 	the assignment </a:t>
            </a:r>
            <a:r>
              <a:rPr lang="en-US" sz="2000" i="1" dirty="0" smtClean="0">
                <a:sym typeface="Symbol"/>
              </a:rPr>
              <a:t>x</a:t>
            </a:r>
            <a:r>
              <a:rPr lang="en-US" sz="2000" dirty="0" smtClean="0">
                <a:sym typeface="Symbol"/>
              </a:rPr>
              <a:t> = 0, </a:t>
            </a:r>
            <a:r>
              <a:rPr lang="en-US" sz="2000" i="1" dirty="0" smtClean="0">
                <a:sym typeface="Symbol"/>
              </a:rPr>
              <a:t>y </a:t>
            </a:r>
            <a:r>
              <a:rPr lang="en-US" sz="2000" dirty="0" smtClean="0">
                <a:sym typeface="Symbol"/>
              </a:rPr>
              <a:t>= 1, and </a:t>
            </a:r>
            <a:r>
              <a:rPr lang="en-US" sz="2000" i="1" dirty="0" smtClean="0">
                <a:sym typeface="Symbol"/>
              </a:rPr>
              <a:t>z</a:t>
            </a:r>
            <a:r>
              <a:rPr lang="en-US" sz="2000" dirty="0" smtClean="0">
                <a:sym typeface="Symbol"/>
              </a:rPr>
              <a:t> = 0 makes  evaluate to 1.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500" y="267048"/>
            <a:ext cx="4593864" cy="8514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i="1" dirty="0" smtClean="0"/>
              <a:t>3SAT</a:t>
            </a:r>
            <a:r>
              <a:rPr lang="en-US" sz="4000" dirty="0" smtClean="0"/>
              <a:t> Problem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343" y="1298914"/>
            <a:ext cx="10132235" cy="532232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b="1" i="1" dirty="0" smtClean="0"/>
              <a:t>3SAT</a:t>
            </a:r>
            <a:r>
              <a:rPr lang="en-US" sz="2200" b="1" dirty="0" smtClean="0"/>
              <a:t> problem </a:t>
            </a:r>
            <a:r>
              <a:rPr lang="en-US" sz="2200" dirty="0" smtClean="0"/>
              <a:t>is a special case of the </a:t>
            </a:r>
            <a:r>
              <a:rPr lang="en-US" sz="2200" b="1" dirty="0" smtClean="0"/>
              <a:t>satisfiability problem</a:t>
            </a:r>
            <a:r>
              <a:rPr lang="en-US" sz="2200" dirty="0" smtClean="0"/>
              <a:t> in which 	all the </a:t>
            </a:r>
            <a:r>
              <a:rPr lang="en-US" sz="2200" i="1" dirty="0" smtClean="0"/>
              <a:t>clauses</a:t>
            </a:r>
            <a:r>
              <a:rPr lang="en-US" sz="2200" dirty="0" smtClean="0"/>
              <a:t> have three </a:t>
            </a:r>
            <a:r>
              <a:rPr lang="en-US" sz="2200" i="1" dirty="0" smtClean="0"/>
              <a:t>literals</a:t>
            </a:r>
            <a:r>
              <a:rPr lang="en-US" sz="2200" dirty="0" smtClean="0"/>
              <a:t>, e.g.,</a:t>
            </a:r>
            <a:endParaRPr lang="en-US" sz="2200" dirty="0"/>
          </a:p>
          <a:p>
            <a:pPr marL="0" indent="0">
              <a:spcBef>
                <a:spcPts val="6600"/>
              </a:spcBef>
              <a:spcAft>
                <a:spcPts val="3600"/>
              </a:spcAft>
              <a:buNone/>
            </a:pPr>
            <a:r>
              <a:rPr lang="en-US" sz="2200" dirty="0" smtClean="0"/>
              <a:t>	 </a:t>
            </a:r>
            <a:r>
              <a:rPr lang="en-US" sz="2200" dirty="0" smtClean="0">
                <a:sym typeface="Symbol"/>
              </a:rPr>
              <a:t>(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1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>
                <a:sym typeface="Symbol"/>
              </a:rPr>
              <a:t> </a:t>
            </a:r>
            <a:r>
              <a:rPr lang="en-US" sz="2200" dirty="0" smtClean="0">
                <a:sym typeface="Symbol"/>
              </a:rPr>
              <a:t>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2 </a:t>
            </a:r>
            <a:r>
              <a:rPr lang="en-US" sz="2200" dirty="0">
                <a:sym typeface="Symbol"/>
              </a:rPr>
              <a:t> 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3</a:t>
            </a:r>
            <a:r>
              <a:rPr lang="en-US" sz="2200" dirty="0" smtClean="0">
                <a:sym typeface="Symbol"/>
              </a:rPr>
              <a:t>) </a:t>
            </a:r>
            <a:r>
              <a:rPr lang="en-US" sz="2200" dirty="0">
                <a:sym typeface="Symbol"/>
              </a:rPr>
              <a:t> (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3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>
                <a:sym typeface="Symbol"/>
              </a:rPr>
              <a:t> 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4 </a:t>
            </a:r>
            <a:r>
              <a:rPr lang="en-US" sz="2200" dirty="0">
                <a:sym typeface="Symbol"/>
              </a:rPr>
              <a:t> 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5</a:t>
            </a:r>
            <a:r>
              <a:rPr lang="en-US" sz="2200" dirty="0" smtClean="0">
                <a:sym typeface="Symbol"/>
              </a:rPr>
              <a:t>) </a:t>
            </a:r>
            <a:r>
              <a:rPr lang="en-US" sz="2200" dirty="0">
                <a:sym typeface="Symbol"/>
              </a:rPr>
              <a:t> (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2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>
                <a:sym typeface="Symbol"/>
              </a:rPr>
              <a:t> 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3 </a:t>
            </a:r>
            <a:r>
              <a:rPr lang="en-US" sz="2200" dirty="0">
                <a:sym typeface="Symbol"/>
              </a:rPr>
              <a:t> 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4</a:t>
            </a:r>
            <a:r>
              <a:rPr lang="en-US" sz="2200" dirty="0" smtClean="0">
                <a:sym typeface="Symbol"/>
              </a:rPr>
              <a:t>) </a:t>
            </a:r>
            <a:r>
              <a:rPr lang="en-US" sz="2200" dirty="0">
                <a:sym typeface="Symbol"/>
              </a:rPr>
              <a:t> (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5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>
                <a:sym typeface="Symbol"/>
              </a:rPr>
              <a:t> </a:t>
            </a:r>
            <a:r>
              <a:rPr lang="en-US" sz="2200" i="1" dirty="0" smtClean="0">
                <a:sym typeface="Symbol"/>
              </a:rPr>
              <a:t>x</a:t>
            </a:r>
            <a:r>
              <a:rPr lang="en-US" sz="2200" baseline="-25000" dirty="0" smtClean="0">
                <a:sym typeface="Symbol"/>
              </a:rPr>
              <a:t>3 </a:t>
            </a:r>
            <a:r>
              <a:rPr lang="en-US" sz="2200" dirty="0">
                <a:sym typeface="Symbol"/>
              </a:rPr>
              <a:t> </a:t>
            </a:r>
            <a:r>
              <a:rPr lang="en-US" sz="2200" i="1" dirty="0">
                <a:sym typeface="Symbol"/>
              </a:rPr>
              <a:t>x</a:t>
            </a:r>
            <a:r>
              <a:rPr lang="en-US" sz="2200" baseline="-25000" dirty="0">
                <a:sym typeface="Symbol"/>
              </a:rPr>
              <a:t>4</a:t>
            </a:r>
            <a:r>
              <a:rPr lang="en-US" sz="2200" dirty="0">
                <a:sym typeface="Symbol"/>
              </a:rPr>
              <a:t>) </a:t>
            </a:r>
            <a:endParaRPr lang="en-US" sz="2200" dirty="0"/>
          </a:p>
          <a:p>
            <a:pPr>
              <a:spcBef>
                <a:spcPts val="3600"/>
              </a:spcBef>
            </a:pPr>
            <a:r>
              <a:rPr lang="en-US" sz="2000" dirty="0" smtClean="0"/>
              <a:t>A Boolean formula is in </a:t>
            </a:r>
            <a:r>
              <a:rPr lang="en-US" sz="2000" b="1" dirty="0" smtClean="0"/>
              <a:t>conjunctive normal form</a:t>
            </a:r>
            <a:r>
              <a:rPr lang="en-US" sz="2000" dirty="0" smtClean="0"/>
              <a:t>, called a </a:t>
            </a:r>
            <a:r>
              <a:rPr lang="en-US" sz="2000" b="1" dirty="0" err="1" smtClean="0"/>
              <a:t>cnf</a:t>
            </a:r>
            <a:r>
              <a:rPr lang="en-US" sz="2000" b="1" dirty="0" smtClean="0"/>
              <a:t>-formula</a:t>
            </a:r>
            <a:r>
              <a:rPr lang="en-US" sz="2000" dirty="0" smtClean="0"/>
              <a:t>, if it 	comprises several clauses connected with </a:t>
            </a:r>
            <a:r>
              <a:rPr lang="en-US" sz="2000" b="1" dirty="0" smtClean="0">
                <a:sym typeface="Symbol"/>
              </a:rPr>
              <a:t></a:t>
            </a:r>
            <a:r>
              <a:rPr lang="en-US" sz="2000" dirty="0" smtClean="0"/>
              <a:t>s 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sym typeface="Symbol"/>
              </a:rPr>
              <a:t>Given  that </a:t>
            </a:r>
            <a:r>
              <a:rPr lang="en-US" sz="2000" i="1" dirty="0" smtClean="0">
                <a:sym typeface="Symbol"/>
              </a:rPr>
              <a:t>3SAT</a:t>
            </a:r>
            <a:r>
              <a:rPr lang="en-US" sz="2000" dirty="0" smtClean="0">
                <a:sym typeface="Symbol"/>
              </a:rPr>
              <a:t> = { &lt;&gt; </a:t>
            </a:r>
            <a:r>
              <a:rPr lang="en-US" sz="2000" dirty="0">
                <a:sym typeface="Symbol"/>
              </a:rPr>
              <a:t>|</a:t>
            </a:r>
            <a:r>
              <a:rPr lang="en-US" sz="2000" dirty="0" smtClean="0">
                <a:sym typeface="Symbol"/>
              </a:rPr>
              <a:t>  is a </a:t>
            </a:r>
            <a:r>
              <a:rPr lang="en-US" sz="2000" dirty="0" err="1" smtClean="0">
                <a:sym typeface="Symbol"/>
              </a:rPr>
              <a:t>satisfiable</a:t>
            </a:r>
            <a:r>
              <a:rPr lang="en-US" sz="2000" dirty="0" smtClean="0">
                <a:sym typeface="Symbol"/>
              </a:rPr>
              <a:t> 3cnf-formula }, if an assignment 	satisfies a </a:t>
            </a:r>
            <a:r>
              <a:rPr lang="en-US" sz="2000" dirty="0" err="1" smtClean="0">
                <a:sym typeface="Symbol"/>
              </a:rPr>
              <a:t>cnf</a:t>
            </a:r>
            <a:r>
              <a:rPr lang="en-US" sz="2000" dirty="0" smtClean="0">
                <a:sym typeface="Symbol"/>
              </a:rPr>
              <a:t>-formula, then each </a:t>
            </a:r>
            <a:r>
              <a:rPr lang="en-US" sz="2000" i="1" dirty="0" smtClean="0">
                <a:sym typeface="Symbol"/>
              </a:rPr>
              <a:t>clause</a:t>
            </a:r>
            <a:r>
              <a:rPr lang="en-US" sz="2000" dirty="0" smtClean="0">
                <a:sym typeface="Symbol"/>
              </a:rPr>
              <a:t> must contain at least one </a:t>
            </a:r>
            <a:r>
              <a:rPr lang="en-US" sz="2000" i="1" dirty="0" smtClean="0">
                <a:sym typeface="Symbol"/>
              </a:rPr>
              <a:t>literal</a:t>
            </a:r>
            <a:r>
              <a:rPr lang="en-US" sz="2000" dirty="0" smtClean="0">
                <a:sym typeface="Symbol"/>
              </a:rPr>
              <a:t> 	that evaluates to 1.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sym typeface="Symbol"/>
              </a:rPr>
              <a:t>3SAT is an NP-complete problem (Corollary 7.42)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-5400000">
            <a:off x="2910567" y="2347225"/>
            <a:ext cx="281663" cy="19145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2741" y="344532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Clause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5944672" y="-1172660"/>
            <a:ext cx="238693" cy="787445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21394" y="2275890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3cnf-formula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-5400000">
            <a:off x="8574712" y="3220658"/>
            <a:ext cx="222451" cy="22687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95233" y="3424948"/>
            <a:ext cx="924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Literal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-5400000">
            <a:off x="7202642" y="3117775"/>
            <a:ext cx="222451" cy="4272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61785" y="3430396"/>
            <a:ext cx="924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Literal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989" y="348689"/>
            <a:ext cx="5627914" cy="7045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 Easier Approach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637" y="1281803"/>
            <a:ext cx="11021784" cy="432706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</a:t>
            </a:r>
            <a:r>
              <a:rPr lang="en-US" sz="2200" dirty="0"/>
              <a:t>complexity theory, we rarely need an exact value </a:t>
            </a:r>
            <a:r>
              <a:rPr lang="en-US" sz="2200" dirty="0" smtClean="0"/>
              <a:t>for </a:t>
            </a:r>
            <a:r>
              <a:rPr lang="en-US" sz="2200" dirty="0"/>
              <a:t>a TM's time </a:t>
            </a:r>
            <a:r>
              <a:rPr lang="en-US" sz="2200" dirty="0" smtClean="0"/>
              <a:t>complexity</a:t>
            </a:r>
            <a:endParaRPr lang="en-US" sz="2200" dirty="0"/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Usually</a:t>
            </a:r>
            <a:r>
              <a:rPr lang="en-US" sz="2000" dirty="0"/>
              <a:t>, we are curious with the long-term </a:t>
            </a:r>
            <a:r>
              <a:rPr lang="en-US" sz="2000" b="1" dirty="0"/>
              <a:t>growth </a:t>
            </a:r>
            <a:r>
              <a:rPr lang="en-US" sz="2000" b="1" dirty="0" smtClean="0"/>
              <a:t>rate </a:t>
            </a:r>
            <a:r>
              <a:rPr lang="en-US" sz="2000" dirty="0"/>
              <a:t>of the time </a:t>
            </a:r>
            <a:r>
              <a:rPr lang="en-US" sz="2000" dirty="0" smtClean="0"/>
              <a:t>complexity</a:t>
            </a:r>
            <a:endParaRPr lang="en-US" sz="2000" dirty="0"/>
          </a:p>
          <a:p>
            <a:pPr>
              <a:spcBef>
                <a:spcPts val="2400"/>
              </a:spcBef>
            </a:pPr>
            <a:r>
              <a:rPr lang="en-US" sz="2200" u="sng" dirty="0" smtClean="0"/>
              <a:t>Example</a:t>
            </a:r>
            <a:r>
              <a:rPr lang="en-US" sz="22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Assume the time complexity of a TM is </a:t>
            </a:r>
            <a:r>
              <a:rPr lang="en-US" sz="2000" i="1" dirty="0" smtClean="0"/>
              <a:t>f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= </a:t>
            </a:r>
            <a:r>
              <a:rPr lang="en-US" sz="2000" dirty="0"/>
              <a:t>3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 smtClean="0"/>
              <a:t>5</a:t>
            </a:r>
          </a:p>
          <a:p>
            <a:pPr lvl="2">
              <a:spcBef>
                <a:spcPts val="1800"/>
              </a:spcBef>
            </a:pPr>
            <a:r>
              <a:rPr lang="en-US" sz="2000" dirty="0" smtClean="0"/>
              <a:t>Doubling </a:t>
            </a:r>
            <a:r>
              <a:rPr lang="en-US" sz="2000" dirty="0"/>
              <a:t>the length of the string roughly doubles the </a:t>
            </a:r>
            <a:r>
              <a:rPr lang="en-US" sz="2000" dirty="0" smtClean="0"/>
              <a:t>worst-case runtime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The question is ….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/>
              <a:t>How do we describe the </a:t>
            </a:r>
            <a:r>
              <a:rPr lang="en-US" sz="2000" b="1" dirty="0" smtClean="0"/>
              <a:t>time complexity</a:t>
            </a:r>
            <a:r>
              <a:rPr lang="en-US" sz="2000" dirty="0" smtClean="0"/>
              <a:t> based on the “information we care 	about”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6397476"/>
            <a:ext cx="1463040" cy="2743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AC8841-4D12-4933-81DA-F72DDC48EEE6}" type="slidenum">
              <a:rPr lang="en-US" altLang="en-US" sz="1400" smtClean="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>
              <a:solidFill>
                <a:schemeClr val="hlink"/>
              </a:solidFill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1567" y="390086"/>
            <a:ext cx="10972800" cy="819150"/>
          </a:xfrm>
          <a:noFill/>
        </p:spPr>
        <p:txBody>
          <a:bodyPr/>
          <a:lstStyle/>
          <a:p>
            <a:r>
              <a:rPr lang="en-US" altLang="en-US" sz="2200" u="sng" dirty="0" smtClean="0"/>
              <a:t>Example</a:t>
            </a:r>
            <a:r>
              <a:rPr lang="en-US" altLang="en-US" sz="2200" dirty="0" smtClean="0"/>
              <a:t>:  Let the transition diagram of the TM </a:t>
            </a:r>
            <a:r>
              <a:rPr lang="en-US" altLang="en-US" sz="2200" i="1" dirty="0" smtClean="0"/>
              <a:t>M</a:t>
            </a:r>
            <a:r>
              <a:rPr lang="en-US" altLang="en-US" sz="2200" dirty="0" smtClean="0"/>
              <a:t> that accepts the language 	of </a:t>
            </a:r>
            <a:r>
              <a:rPr lang="en-US" altLang="en-US" sz="2200" b="1" dirty="0" smtClean="0"/>
              <a:t>palindromes over {</a:t>
            </a:r>
            <a:r>
              <a:rPr lang="en-US" altLang="en-US" sz="2200" b="1" i="1" dirty="0" smtClean="0"/>
              <a:t>a</a:t>
            </a:r>
            <a:r>
              <a:rPr lang="en-US" altLang="en-US" sz="2200" b="1" dirty="0" smtClean="0"/>
              <a:t>, </a:t>
            </a:r>
            <a:r>
              <a:rPr lang="en-US" altLang="en-US" sz="2200" b="1" i="1" dirty="0" smtClean="0"/>
              <a:t>b</a:t>
            </a:r>
            <a:r>
              <a:rPr lang="en-US" altLang="en-US" sz="2200" b="1" dirty="0" smtClean="0"/>
              <a:t>} </a:t>
            </a:r>
            <a:r>
              <a:rPr lang="en-US" altLang="en-US" sz="2200" dirty="0" smtClean="0"/>
              <a:t>be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06400" y="5309049"/>
            <a:ext cx="11582400" cy="128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88975" indent="-688975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>
              <a:buFont typeface="Monotype Sorts" pitchFamily="2" charset="2"/>
              <a:buNone/>
            </a:pPr>
            <a:r>
              <a:rPr lang="en-US" altLang="en-US" sz="2000" dirty="0"/>
              <a:t>    (* When evaluating the time complexity of a TM, we assume that the </a:t>
            </a:r>
            <a:r>
              <a:rPr lang="en-US" altLang="en-US" sz="2000" dirty="0" smtClean="0"/>
              <a:t>computations </a:t>
            </a:r>
            <a:r>
              <a:rPr lang="en-US" altLang="en-US" sz="2000" dirty="0"/>
              <a:t>terminates </a:t>
            </a:r>
            <a:r>
              <a:rPr lang="en-US" altLang="en-US" sz="2000" dirty="0" smtClean="0"/>
              <a:t>for  every input, </a:t>
            </a:r>
            <a:r>
              <a:rPr lang="en-US" altLang="en-US" sz="2000" dirty="0"/>
              <a:t>since </a:t>
            </a:r>
            <a:r>
              <a:rPr lang="en-US" altLang="en-US" sz="2000" dirty="0" smtClean="0"/>
              <a:t>we don’t </a:t>
            </a:r>
            <a:r>
              <a:rPr lang="en-US" altLang="en-US" sz="2000" dirty="0"/>
              <a:t>discuss the efficiency of a computation that </a:t>
            </a:r>
            <a:r>
              <a:rPr lang="en-US" altLang="en-US" sz="2000" dirty="0" smtClean="0"/>
              <a:t>continue </a:t>
            </a:r>
            <a:r>
              <a:rPr lang="en-US" altLang="en-US" sz="2000" i="1" dirty="0" smtClean="0"/>
              <a:t>indefinitely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*)</a:t>
            </a:r>
          </a:p>
          <a:p>
            <a:pPr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en-US" sz="2000" dirty="0" smtClean="0"/>
              <a:t>     Consider the diagram above: </a:t>
            </a:r>
            <a:r>
              <a:rPr lang="en-US" altLang="en-US" sz="2000" dirty="0" err="1"/>
              <a:t>tc</a:t>
            </a:r>
            <a:r>
              <a:rPr lang="en-US" altLang="en-US" sz="2000" baseline="-25000" dirty="0" err="1"/>
              <a:t>M</a:t>
            </a:r>
            <a:r>
              <a:rPr lang="en-US" altLang="en-US" sz="2000" dirty="0"/>
              <a:t>(0) =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62493" y="6122314"/>
            <a:ext cx="1342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88975" indent="-688975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75000"/>
              </a:spcBef>
              <a:buClr>
                <a:srgbClr val="FF9966"/>
              </a:buClr>
              <a:buFont typeface="Times New Roman" pitchFamily="18" charset="0"/>
              <a:buNone/>
            </a:pPr>
            <a:r>
              <a:rPr lang="en-US" altLang="en-US" sz="2000" dirty="0">
                <a:solidFill>
                  <a:srgbClr val="009999"/>
                </a:solidFill>
              </a:rPr>
              <a:t>1; </a:t>
            </a:r>
            <a:r>
              <a:rPr lang="en-US" altLang="en-US" sz="2000" dirty="0" err="1">
                <a:solidFill>
                  <a:srgbClr val="009999"/>
                </a:solidFill>
              </a:rPr>
              <a:t>tc</a:t>
            </a:r>
            <a:r>
              <a:rPr lang="en-US" altLang="en-US" sz="2000" baseline="-25000" dirty="0" err="1">
                <a:solidFill>
                  <a:srgbClr val="009999"/>
                </a:solidFill>
              </a:rPr>
              <a:t>M</a:t>
            </a:r>
            <a:r>
              <a:rPr lang="en-US" altLang="en-US" sz="2000" dirty="0">
                <a:solidFill>
                  <a:srgbClr val="009999"/>
                </a:solidFill>
              </a:rPr>
              <a:t>(1) =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57906" y="6109614"/>
            <a:ext cx="1342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88975" indent="-688975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75000"/>
              </a:spcBef>
              <a:buClr>
                <a:srgbClr val="FF9966"/>
              </a:buClr>
              <a:buFont typeface="Times New Roman" pitchFamily="18" charset="0"/>
              <a:buNone/>
            </a:pPr>
            <a:r>
              <a:rPr lang="en-US" altLang="en-US" sz="2000" dirty="0">
                <a:solidFill>
                  <a:srgbClr val="009999"/>
                </a:solidFill>
              </a:rPr>
              <a:t>3; </a:t>
            </a:r>
            <a:r>
              <a:rPr lang="en-US" altLang="en-US" sz="2000" dirty="0" err="1">
                <a:solidFill>
                  <a:srgbClr val="009999"/>
                </a:solidFill>
              </a:rPr>
              <a:t>tc</a:t>
            </a:r>
            <a:r>
              <a:rPr lang="en-US" altLang="en-US" sz="2000" baseline="-25000" dirty="0" err="1">
                <a:solidFill>
                  <a:srgbClr val="009999"/>
                </a:solidFill>
              </a:rPr>
              <a:t>M</a:t>
            </a:r>
            <a:r>
              <a:rPr lang="en-US" altLang="en-US" sz="2000" dirty="0">
                <a:solidFill>
                  <a:srgbClr val="009999"/>
                </a:solidFill>
              </a:rPr>
              <a:t>(2) =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53621" y="6095327"/>
            <a:ext cx="1342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2000">
                <a:solidFill>
                  <a:srgbClr val="009999"/>
                </a:solidFill>
              </a:rPr>
              <a:t>6; tc</a:t>
            </a:r>
            <a:r>
              <a:rPr lang="en-US" altLang="en-US" sz="2000" baseline="-25000">
                <a:solidFill>
                  <a:srgbClr val="009999"/>
                </a:solidFill>
              </a:rPr>
              <a:t>M</a:t>
            </a:r>
            <a:r>
              <a:rPr lang="en-US" altLang="en-US" sz="2000">
                <a:solidFill>
                  <a:srgbClr val="009999"/>
                </a:solidFill>
              </a:rPr>
              <a:t>(3) =</a:t>
            </a:r>
            <a:endParaRPr lang="en-US" altLang="en-US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894906" y="610008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FFFFFF"/>
              </a:buClr>
              <a:buSzPct val="100000"/>
              <a:buFont typeface="Times New Roman" pitchFamily="18" charset="0"/>
              <a:buNone/>
            </a:pPr>
            <a:r>
              <a:rPr lang="en-US" altLang="en-US" sz="2000" dirty="0">
                <a:solidFill>
                  <a:srgbClr val="009999"/>
                </a:solidFill>
              </a:rPr>
              <a:t>10</a:t>
            </a:r>
            <a:endParaRPr lang="en-US" altLang="en-US" sz="2400" dirty="0">
              <a:solidFill>
                <a:srgbClr val="009999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7341" y="1546004"/>
            <a:ext cx="10036326" cy="3479800"/>
            <a:chOff x="1097341" y="1546004"/>
            <a:chExt cx="10036326" cy="3479800"/>
          </a:xfrm>
        </p:grpSpPr>
        <p:grpSp>
          <p:nvGrpSpPr>
            <p:cNvPr id="2" name="Group 63"/>
            <p:cNvGrpSpPr>
              <a:grpSpLocks/>
            </p:cNvGrpSpPr>
            <p:nvPr/>
          </p:nvGrpSpPr>
          <p:grpSpPr bwMode="auto">
            <a:xfrm>
              <a:off x="1329268" y="1546004"/>
              <a:ext cx="9804399" cy="3479800"/>
              <a:chOff x="628" y="882"/>
              <a:chExt cx="4632" cy="2192"/>
            </a:xfrm>
          </p:grpSpPr>
          <p:sp>
            <p:nvSpPr>
              <p:cNvPr id="13323" name="Rectangle 2"/>
              <p:cNvSpPr>
                <a:spLocks noChangeArrowheads="1"/>
              </p:cNvSpPr>
              <p:nvPr/>
            </p:nvSpPr>
            <p:spPr bwMode="auto">
              <a:xfrm>
                <a:off x="1968" y="176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3324" name="Rectangle 3"/>
              <p:cNvSpPr>
                <a:spLocks noChangeArrowheads="1"/>
              </p:cNvSpPr>
              <p:nvPr/>
            </p:nvSpPr>
            <p:spPr bwMode="auto">
              <a:xfrm>
                <a:off x="1400" y="176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 dirty="0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325" name="Oval 7"/>
              <p:cNvSpPr>
                <a:spLocks noChangeArrowheads="1"/>
              </p:cNvSpPr>
              <p:nvPr/>
            </p:nvSpPr>
            <p:spPr bwMode="auto">
              <a:xfrm>
                <a:off x="1876" y="926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26" name="Oval 8"/>
              <p:cNvSpPr>
                <a:spLocks noChangeArrowheads="1"/>
              </p:cNvSpPr>
              <p:nvPr/>
            </p:nvSpPr>
            <p:spPr bwMode="auto">
              <a:xfrm>
                <a:off x="1371" y="1803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27" name="Oval 9"/>
              <p:cNvSpPr>
                <a:spLocks noChangeArrowheads="1"/>
              </p:cNvSpPr>
              <p:nvPr/>
            </p:nvSpPr>
            <p:spPr bwMode="auto">
              <a:xfrm>
                <a:off x="2884" y="964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28" name="Oval 10"/>
              <p:cNvSpPr>
                <a:spLocks noChangeArrowheads="1"/>
              </p:cNvSpPr>
              <p:nvPr/>
            </p:nvSpPr>
            <p:spPr bwMode="auto">
              <a:xfrm>
                <a:off x="3844" y="964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29" name="Oval 11"/>
              <p:cNvSpPr>
                <a:spLocks noChangeArrowheads="1"/>
              </p:cNvSpPr>
              <p:nvPr/>
            </p:nvSpPr>
            <p:spPr bwMode="auto">
              <a:xfrm>
                <a:off x="1924" y="2548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30" name="Oval 12"/>
              <p:cNvSpPr>
                <a:spLocks noChangeArrowheads="1"/>
              </p:cNvSpPr>
              <p:nvPr/>
            </p:nvSpPr>
            <p:spPr bwMode="auto">
              <a:xfrm>
                <a:off x="2884" y="2548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31" name="Oval 13"/>
              <p:cNvSpPr>
                <a:spLocks noChangeArrowheads="1"/>
              </p:cNvSpPr>
              <p:nvPr/>
            </p:nvSpPr>
            <p:spPr bwMode="auto">
              <a:xfrm>
                <a:off x="3844" y="2548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32" name="Oval 14"/>
              <p:cNvSpPr>
                <a:spLocks noChangeArrowheads="1"/>
              </p:cNvSpPr>
              <p:nvPr/>
            </p:nvSpPr>
            <p:spPr bwMode="auto">
              <a:xfrm>
                <a:off x="1348" y="1780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33" name="Oval 15"/>
              <p:cNvSpPr>
                <a:spLocks noChangeArrowheads="1"/>
              </p:cNvSpPr>
              <p:nvPr/>
            </p:nvSpPr>
            <p:spPr bwMode="auto">
              <a:xfrm>
                <a:off x="1924" y="1780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34" name="Oval 16"/>
              <p:cNvSpPr>
                <a:spLocks noChangeArrowheads="1"/>
              </p:cNvSpPr>
              <p:nvPr/>
            </p:nvSpPr>
            <p:spPr bwMode="auto">
              <a:xfrm>
                <a:off x="4324" y="1780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35" name="Oval 17"/>
              <p:cNvSpPr>
                <a:spLocks noChangeArrowheads="1"/>
              </p:cNvSpPr>
              <p:nvPr/>
            </p:nvSpPr>
            <p:spPr bwMode="auto">
              <a:xfrm>
                <a:off x="628" y="1780"/>
                <a:ext cx="280" cy="2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36" name="Line 19"/>
              <p:cNvSpPr>
                <a:spLocks noChangeShapeType="1"/>
              </p:cNvSpPr>
              <p:nvPr/>
            </p:nvSpPr>
            <p:spPr bwMode="auto">
              <a:xfrm>
                <a:off x="912" y="1920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Line 20"/>
              <p:cNvSpPr>
                <a:spLocks noChangeShapeType="1"/>
              </p:cNvSpPr>
              <p:nvPr/>
            </p:nvSpPr>
            <p:spPr bwMode="auto">
              <a:xfrm>
                <a:off x="2155" y="1074"/>
                <a:ext cx="7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Line 21"/>
              <p:cNvSpPr>
                <a:spLocks noChangeShapeType="1"/>
              </p:cNvSpPr>
              <p:nvPr/>
            </p:nvSpPr>
            <p:spPr bwMode="auto">
              <a:xfrm>
                <a:off x="3164" y="1080"/>
                <a:ext cx="67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Line 22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0" name="Line 23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1" name="Line 24"/>
              <p:cNvSpPr>
                <a:spLocks noChangeShapeType="1"/>
              </p:cNvSpPr>
              <p:nvPr/>
            </p:nvSpPr>
            <p:spPr bwMode="auto">
              <a:xfrm flipV="1">
                <a:off x="1524" y="1177"/>
                <a:ext cx="407" cy="6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2" name="Line 25"/>
              <p:cNvSpPr>
                <a:spLocks noChangeShapeType="1"/>
              </p:cNvSpPr>
              <p:nvPr/>
            </p:nvSpPr>
            <p:spPr bwMode="auto">
              <a:xfrm>
                <a:off x="1548" y="2046"/>
                <a:ext cx="420" cy="5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3" name="Line 26"/>
              <p:cNvSpPr>
                <a:spLocks noChangeShapeType="1"/>
              </p:cNvSpPr>
              <p:nvPr/>
            </p:nvSpPr>
            <p:spPr bwMode="auto">
              <a:xfrm>
                <a:off x="2064" y="120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4" name="Line 27"/>
              <p:cNvSpPr>
                <a:spLocks noChangeShapeType="1"/>
              </p:cNvSpPr>
              <p:nvPr/>
            </p:nvSpPr>
            <p:spPr bwMode="auto">
              <a:xfrm flipV="1">
                <a:off x="2064" y="206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Line 28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348" cy="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Line 29"/>
              <p:cNvSpPr>
                <a:spLocks noChangeShapeType="1"/>
              </p:cNvSpPr>
              <p:nvPr/>
            </p:nvSpPr>
            <p:spPr bwMode="auto">
              <a:xfrm flipV="1">
                <a:off x="4080" y="2040"/>
                <a:ext cx="336" cy="5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7" name="Freeform 30"/>
              <p:cNvSpPr>
                <a:spLocks/>
              </p:cNvSpPr>
              <p:nvPr/>
            </p:nvSpPr>
            <p:spPr bwMode="auto">
              <a:xfrm>
                <a:off x="1488" y="2064"/>
                <a:ext cx="2980" cy="966"/>
              </a:xfrm>
              <a:custGeom>
                <a:avLst/>
                <a:gdLst>
                  <a:gd name="T0" fmla="*/ 3144 w 2969"/>
                  <a:gd name="T1" fmla="*/ 0 h 918"/>
                  <a:gd name="T2" fmla="*/ 3144 w 2969"/>
                  <a:gd name="T3" fmla="*/ 1410 h 918"/>
                  <a:gd name="T4" fmla="*/ 3147 w 2969"/>
                  <a:gd name="T5" fmla="*/ 1448 h 918"/>
                  <a:gd name="T6" fmla="*/ 3138 w 2969"/>
                  <a:gd name="T7" fmla="*/ 1502 h 918"/>
                  <a:gd name="T8" fmla="*/ 3138 w 2969"/>
                  <a:gd name="T9" fmla="*/ 1554 h 918"/>
                  <a:gd name="T10" fmla="*/ 3131 w 2969"/>
                  <a:gd name="T11" fmla="*/ 1609 h 918"/>
                  <a:gd name="T12" fmla="*/ 3113 w 2969"/>
                  <a:gd name="T13" fmla="*/ 1662 h 918"/>
                  <a:gd name="T14" fmla="*/ 3105 w 2969"/>
                  <a:gd name="T15" fmla="*/ 1717 h 918"/>
                  <a:gd name="T16" fmla="*/ 3097 w 2969"/>
                  <a:gd name="T17" fmla="*/ 1773 h 918"/>
                  <a:gd name="T18" fmla="*/ 3089 w 2969"/>
                  <a:gd name="T19" fmla="*/ 1823 h 918"/>
                  <a:gd name="T20" fmla="*/ 3081 w 2969"/>
                  <a:gd name="T21" fmla="*/ 1876 h 918"/>
                  <a:gd name="T22" fmla="*/ 3073 w 2969"/>
                  <a:gd name="T23" fmla="*/ 1931 h 918"/>
                  <a:gd name="T24" fmla="*/ 3050 w 2969"/>
                  <a:gd name="T25" fmla="*/ 1967 h 918"/>
                  <a:gd name="T26" fmla="*/ 3026 w 2969"/>
                  <a:gd name="T27" fmla="*/ 2000 h 918"/>
                  <a:gd name="T28" fmla="*/ 3001 w 2969"/>
                  <a:gd name="T29" fmla="*/ 2054 h 918"/>
                  <a:gd name="T30" fmla="*/ 2975 w 2969"/>
                  <a:gd name="T31" fmla="*/ 2072 h 918"/>
                  <a:gd name="T32" fmla="*/ 2949 w 2969"/>
                  <a:gd name="T33" fmla="*/ 2072 h 918"/>
                  <a:gd name="T34" fmla="*/ 2923 w 2969"/>
                  <a:gd name="T35" fmla="*/ 2072 h 918"/>
                  <a:gd name="T36" fmla="*/ 2897 w 2969"/>
                  <a:gd name="T37" fmla="*/ 2072 h 918"/>
                  <a:gd name="T38" fmla="*/ 2871 w 2969"/>
                  <a:gd name="T39" fmla="*/ 2072 h 918"/>
                  <a:gd name="T40" fmla="*/ 341 w 2969"/>
                  <a:gd name="T41" fmla="*/ 2072 h 918"/>
                  <a:gd name="T42" fmla="*/ 316 w 2969"/>
                  <a:gd name="T43" fmla="*/ 2072 h 918"/>
                  <a:gd name="T44" fmla="*/ 292 w 2969"/>
                  <a:gd name="T45" fmla="*/ 2072 h 918"/>
                  <a:gd name="T46" fmla="*/ 269 w 2969"/>
                  <a:gd name="T47" fmla="*/ 2054 h 918"/>
                  <a:gd name="T48" fmla="*/ 245 w 2969"/>
                  <a:gd name="T49" fmla="*/ 2037 h 918"/>
                  <a:gd name="T50" fmla="*/ 221 w 2969"/>
                  <a:gd name="T51" fmla="*/ 2018 h 918"/>
                  <a:gd name="T52" fmla="*/ 198 w 2969"/>
                  <a:gd name="T53" fmla="*/ 2000 h 918"/>
                  <a:gd name="T54" fmla="*/ 174 w 2969"/>
                  <a:gd name="T55" fmla="*/ 1967 h 918"/>
                  <a:gd name="T56" fmla="*/ 134 w 2969"/>
                  <a:gd name="T57" fmla="*/ 1946 h 918"/>
                  <a:gd name="T58" fmla="*/ 111 w 2969"/>
                  <a:gd name="T59" fmla="*/ 1931 h 918"/>
                  <a:gd name="T60" fmla="*/ 103 w 2969"/>
                  <a:gd name="T61" fmla="*/ 1876 h 918"/>
                  <a:gd name="T62" fmla="*/ 79 w 2969"/>
                  <a:gd name="T63" fmla="*/ 1843 h 918"/>
                  <a:gd name="T64" fmla="*/ 63 w 2969"/>
                  <a:gd name="T65" fmla="*/ 1786 h 918"/>
                  <a:gd name="T66" fmla="*/ 48 w 2969"/>
                  <a:gd name="T67" fmla="*/ 1732 h 918"/>
                  <a:gd name="T68" fmla="*/ 40 w 2969"/>
                  <a:gd name="T69" fmla="*/ 1679 h 918"/>
                  <a:gd name="T70" fmla="*/ 24 w 2969"/>
                  <a:gd name="T71" fmla="*/ 1631 h 918"/>
                  <a:gd name="T72" fmla="*/ 16 w 2969"/>
                  <a:gd name="T73" fmla="*/ 1573 h 918"/>
                  <a:gd name="T74" fmla="*/ 8 w 2969"/>
                  <a:gd name="T75" fmla="*/ 1521 h 918"/>
                  <a:gd name="T76" fmla="*/ 0 w 2969"/>
                  <a:gd name="T77" fmla="*/ 1471 h 918"/>
                  <a:gd name="T78" fmla="*/ 0 w 2969"/>
                  <a:gd name="T79" fmla="*/ 0 h 91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969"/>
                  <a:gd name="T121" fmla="*/ 0 h 918"/>
                  <a:gd name="T122" fmla="*/ 2969 w 2969"/>
                  <a:gd name="T123" fmla="*/ 918 h 91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969" h="918">
                    <a:moveTo>
                      <a:pt x="2965" y="0"/>
                    </a:moveTo>
                    <a:lnTo>
                      <a:pt x="2965" y="624"/>
                    </a:lnTo>
                    <a:lnTo>
                      <a:pt x="2968" y="641"/>
                    </a:lnTo>
                    <a:lnTo>
                      <a:pt x="2960" y="664"/>
                    </a:lnTo>
                    <a:lnTo>
                      <a:pt x="2960" y="688"/>
                    </a:lnTo>
                    <a:lnTo>
                      <a:pt x="2953" y="712"/>
                    </a:lnTo>
                    <a:lnTo>
                      <a:pt x="2937" y="735"/>
                    </a:lnTo>
                    <a:lnTo>
                      <a:pt x="2929" y="759"/>
                    </a:lnTo>
                    <a:lnTo>
                      <a:pt x="2921" y="783"/>
                    </a:lnTo>
                    <a:lnTo>
                      <a:pt x="2913" y="807"/>
                    </a:lnTo>
                    <a:lnTo>
                      <a:pt x="2905" y="830"/>
                    </a:lnTo>
                    <a:lnTo>
                      <a:pt x="2897" y="854"/>
                    </a:lnTo>
                    <a:lnTo>
                      <a:pt x="2874" y="870"/>
                    </a:lnTo>
                    <a:lnTo>
                      <a:pt x="2850" y="885"/>
                    </a:lnTo>
                    <a:lnTo>
                      <a:pt x="2826" y="909"/>
                    </a:lnTo>
                    <a:lnTo>
                      <a:pt x="2803" y="917"/>
                    </a:lnTo>
                    <a:lnTo>
                      <a:pt x="2779" y="917"/>
                    </a:lnTo>
                    <a:lnTo>
                      <a:pt x="2755" y="917"/>
                    </a:lnTo>
                    <a:lnTo>
                      <a:pt x="2732" y="917"/>
                    </a:lnTo>
                    <a:lnTo>
                      <a:pt x="2708" y="917"/>
                    </a:lnTo>
                    <a:lnTo>
                      <a:pt x="325" y="917"/>
                    </a:lnTo>
                    <a:lnTo>
                      <a:pt x="300" y="917"/>
                    </a:lnTo>
                    <a:lnTo>
                      <a:pt x="276" y="917"/>
                    </a:lnTo>
                    <a:lnTo>
                      <a:pt x="253" y="909"/>
                    </a:lnTo>
                    <a:lnTo>
                      <a:pt x="229" y="901"/>
                    </a:lnTo>
                    <a:lnTo>
                      <a:pt x="205" y="893"/>
                    </a:lnTo>
                    <a:lnTo>
                      <a:pt x="182" y="885"/>
                    </a:lnTo>
                    <a:lnTo>
                      <a:pt x="158" y="870"/>
                    </a:lnTo>
                    <a:lnTo>
                      <a:pt x="134" y="862"/>
                    </a:lnTo>
                    <a:lnTo>
                      <a:pt x="111" y="854"/>
                    </a:lnTo>
                    <a:lnTo>
                      <a:pt x="103" y="830"/>
                    </a:lnTo>
                    <a:lnTo>
                      <a:pt x="79" y="814"/>
                    </a:lnTo>
                    <a:lnTo>
                      <a:pt x="63" y="791"/>
                    </a:lnTo>
                    <a:lnTo>
                      <a:pt x="48" y="767"/>
                    </a:lnTo>
                    <a:lnTo>
                      <a:pt x="40" y="743"/>
                    </a:lnTo>
                    <a:lnTo>
                      <a:pt x="24" y="720"/>
                    </a:lnTo>
                    <a:lnTo>
                      <a:pt x="16" y="696"/>
                    </a:lnTo>
                    <a:lnTo>
                      <a:pt x="8" y="672"/>
                    </a:lnTo>
                    <a:lnTo>
                      <a:pt x="0" y="64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Arc 31"/>
              <p:cNvSpPr>
                <a:spLocks/>
              </p:cNvSpPr>
              <p:nvPr/>
            </p:nvSpPr>
            <p:spPr bwMode="auto">
              <a:xfrm>
                <a:off x="4560" y="1729"/>
                <a:ext cx="275" cy="288"/>
              </a:xfrm>
              <a:custGeom>
                <a:avLst/>
                <a:gdLst>
                  <a:gd name="T0" fmla="*/ 0 w 41181"/>
                  <a:gd name="T1" fmla="*/ 0 h 43200"/>
                  <a:gd name="T2" fmla="*/ 0 w 41181"/>
                  <a:gd name="T3" fmla="*/ 0 h 43200"/>
                  <a:gd name="T4" fmla="*/ 0 w 4118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1181"/>
                  <a:gd name="T10" fmla="*/ 0 h 43200"/>
                  <a:gd name="T11" fmla="*/ 41181 w 4118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181" h="43200" fill="none" extrusionOk="0">
                    <a:moveTo>
                      <a:pt x="-1" y="12481"/>
                    </a:moveTo>
                    <a:cubicBezTo>
                      <a:pt x="3545" y="4868"/>
                      <a:pt x="11182" y="-1"/>
                      <a:pt x="19581" y="0"/>
                    </a:cubicBezTo>
                    <a:cubicBezTo>
                      <a:pt x="31510" y="0"/>
                      <a:pt x="41181" y="9670"/>
                      <a:pt x="41181" y="21600"/>
                    </a:cubicBezTo>
                    <a:cubicBezTo>
                      <a:pt x="41181" y="33529"/>
                      <a:pt x="31510" y="43200"/>
                      <a:pt x="19581" y="43200"/>
                    </a:cubicBezTo>
                    <a:cubicBezTo>
                      <a:pt x="14514" y="43200"/>
                      <a:pt x="9609" y="41419"/>
                      <a:pt x="5723" y="38168"/>
                    </a:cubicBezTo>
                  </a:path>
                  <a:path w="41181" h="43200" stroke="0" extrusionOk="0">
                    <a:moveTo>
                      <a:pt x="-1" y="12481"/>
                    </a:moveTo>
                    <a:cubicBezTo>
                      <a:pt x="3545" y="4868"/>
                      <a:pt x="11182" y="-1"/>
                      <a:pt x="19581" y="0"/>
                    </a:cubicBezTo>
                    <a:cubicBezTo>
                      <a:pt x="31510" y="0"/>
                      <a:pt x="41181" y="9670"/>
                      <a:pt x="41181" y="21600"/>
                    </a:cubicBezTo>
                    <a:cubicBezTo>
                      <a:pt x="41181" y="33529"/>
                      <a:pt x="31510" y="43200"/>
                      <a:pt x="19581" y="43200"/>
                    </a:cubicBezTo>
                    <a:cubicBezTo>
                      <a:pt x="14514" y="43200"/>
                      <a:pt x="9609" y="41419"/>
                      <a:pt x="5723" y="38168"/>
                    </a:cubicBezTo>
                    <a:lnTo>
                      <a:pt x="19581" y="21600"/>
                    </a:lnTo>
                    <a:lnTo>
                      <a:pt x="-1" y="1248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9" name="Arc 32"/>
              <p:cNvSpPr>
                <a:spLocks/>
              </p:cNvSpPr>
              <p:nvPr/>
            </p:nvSpPr>
            <p:spPr bwMode="auto">
              <a:xfrm>
                <a:off x="2881" y="1218"/>
                <a:ext cx="288" cy="262"/>
              </a:xfrm>
              <a:custGeom>
                <a:avLst/>
                <a:gdLst>
                  <a:gd name="T0" fmla="*/ 0 w 43200"/>
                  <a:gd name="T1" fmla="*/ 0 h 39267"/>
                  <a:gd name="T2" fmla="*/ 0 w 43200"/>
                  <a:gd name="T3" fmla="*/ 0 h 39267"/>
                  <a:gd name="T4" fmla="*/ 0 w 43200"/>
                  <a:gd name="T5" fmla="*/ 0 h 3926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9267"/>
                  <a:gd name="T11" fmla="*/ 43200 w 43200"/>
                  <a:gd name="T12" fmla="*/ 39267 h 392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9267" fill="none" extrusionOk="0">
                    <a:moveTo>
                      <a:pt x="34631" y="441"/>
                    </a:moveTo>
                    <a:cubicBezTo>
                      <a:pt x="40028" y="4523"/>
                      <a:pt x="43200" y="10899"/>
                      <a:pt x="43200" y="17667"/>
                    </a:cubicBezTo>
                    <a:cubicBezTo>
                      <a:pt x="43200" y="29596"/>
                      <a:pt x="33529" y="39267"/>
                      <a:pt x="21600" y="39267"/>
                    </a:cubicBezTo>
                    <a:cubicBezTo>
                      <a:pt x="9670" y="39267"/>
                      <a:pt x="0" y="29596"/>
                      <a:pt x="0" y="17667"/>
                    </a:cubicBezTo>
                    <a:cubicBezTo>
                      <a:pt x="-1" y="10636"/>
                      <a:pt x="3422" y="4044"/>
                      <a:pt x="9172" y="-1"/>
                    </a:cubicBezTo>
                  </a:path>
                  <a:path w="43200" h="39267" stroke="0" extrusionOk="0">
                    <a:moveTo>
                      <a:pt x="34631" y="441"/>
                    </a:moveTo>
                    <a:cubicBezTo>
                      <a:pt x="40028" y="4523"/>
                      <a:pt x="43200" y="10899"/>
                      <a:pt x="43200" y="17667"/>
                    </a:cubicBezTo>
                    <a:cubicBezTo>
                      <a:pt x="43200" y="29596"/>
                      <a:pt x="33529" y="39267"/>
                      <a:pt x="21600" y="39267"/>
                    </a:cubicBezTo>
                    <a:cubicBezTo>
                      <a:pt x="9670" y="39267"/>
                      <a:pt x="0" y="29596"/>
                      <a:pt x="0" y="17667"/>
                    </a:cubicBezTo>
                    <a:cubicBezTo>
                      <a:pt x="-1" y="10636"/>
                      <a:pt x="3422" y="4044"/>
                      <a:pt x="9172" y="-1"/>
                    </a:cubicBezTo>
                    <a:lnTo>
                      <a:pt x="21600" y="17667"/>
                    </a:lnTo>
                    <a:lnTo>
                      <a:pt x="34631" y="44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0" name="Arc 33"/>
              <p:cNvSpPr>
                <a:spLocks/>
              </p:cNvSpPr>
              <p:nvPr/>
            </p:nvSpPr>
            <p:spPr bwMode="auto">
              <a:xfrm>
                <a:off x="2881" y="2299"/>
                <a:ext cx="288" cy="276"/>
              </a:xfrm>
              <a:custGeom>
                <a:avLst/>
                <a:gdLst>
                  <a:gd name="T0" fmla="*/ 0 w 43200"/>
                  <a:gd name="T1" fmla="*/ 0 h 41430"/>
                  <a:gd name="T2" fmla="*/ 0 w 43200"/>
                  <a:gd name="T3" fmla="*/ 0 h 41430"/>
                  <a:gd name="T4" fmla="*/ 0 w 43200"/>
                  <a:gd name="T5" fmla="*/ 0 h 4143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1430"/>
                  <a:gd name="T11" fmla="*/ 43200 w 43200"/>
                  <a:gd name="T12" fmla="*/ 41430 h 414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1430" fill="none" extrusionOk="0">
                    <a:moveTo>
                      <a:pt x="13036" y="41430"/>
                    </a:moveTo>
                    <a:cubicBezTo>
                      <a:pt x="5124" y="38013"/>
                      <a:pt x="0" y="3021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178"/>
                      <a:pt x="39228" y="36202"/>
                      <a:pt x="32734" y="40108"/>
                    </a:cubicBezTo>
                  </a:path>
                  <a:path w="43200" h="41430" stroke="0" extrusionOk="0">
                    <a:moveTo>
                      <a:pt x="13036" y="41430"/>
                    </a:moveTo>
                    <a:cubicBezTo>
                      <a:pt x="5124" y="38013"/>
                      <a:pt x="0" y="3021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178"/>
                      <a:pt x="39228" y="36202"/>
                      <a:pt x="32734" y="40108"/>
                    </a:cubicBezTo>
                    <a:lnTo>
                      <a:pt x="21600" y="21600"/>
                    </a:lnTo>
                    <a:lnTo>
                      <a:pt x="13036" y="4143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Oval 34"/>
              <p:cNvSpPr>
                <a:spLocks noChangeArrowheads="1"/>
              </p:cNvSpPr>
              <p:nvPr/>
            </p:nvSpPr>
            <p:spPr bwMode="auto">
              <a:xfrm>
                <a:off x="1947" y="1806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chemeClr val="bg1"/>
                  </a:buClr>
                  <a:buSzPct val="100000"/>
                  <a:buFont typeface="Times New Roman" pitchFamily="18" charset="0"/>
                  <a:buNone/>
                </a:pPr>
                <a:endParaRPr lang="en-US" altLang="en-US" sz="2400"/>
              </a:p>
            </p:txBody>
          </p:sp>
          <p:sp>
            <p:nvSpPr>
              <p:cNvPr id="13352" name="Rectangle 35"/>
              <p:cNvSpPr>
                <a:spLocks noChangeArrowheads="1"/>
              </p:cNvSpPr>
              <p:nvPr/>
            </p:nvSpPr>
            <p:spPr bwMode="auto">
              <a:xfrm>
                <a:off x="1944" y="91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 dirty="0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 dirty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353" name="Rectangle 36"/>
              <p:cNvSpPr>
                <a:spLocks noChangeArrowheads="1"/>
              </p:cNvSpPr>
              <p:nvPr/>
            </p:nvSpPr>
            <p:spPr bwMode="auto">
              <a:xfrm>
                <a:off x="2928" y="95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3354" name="Rectangle 37"/>
              <p:cNvSpPr>
                <a:spLocks noChangeArrowheads="1"/>
              </p:cNvSpPr>
              <p:nvPr/>
            </p:nvSpPr>
            <p:spPr bwMode="auto">
              <a:xfrm>
                <a:off x="3888" y="95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355" name="Rectangle 38"/>
              <p:cNvSpPr>
                <a:spLocks noChangeArrowheads="1"/>
              </p:cNvSpPr>
              <p:nvPr/>
            </p:nvSpPr>
            <p:spPr bwMode="auto">
              <a:xfrm>
                <a:off x="692" y="176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 dirty="0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 dirty="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356" name="Rectangle 39"/>
              <p:cNvSpPr>
                <a:spLocks noChangeArrowheads="1"/>
              </p:cNvSpPr>
              <p:nvPr/>
            </p:nvSpPr>
            <p:spPr bwMode="auto">
              <a:xfrm>
                <a:off x="1968" y="253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3357" name="Rectangle 40"/>
              <p:cNvSpPr>
                <a:spLocks noChangeArrowheads="1"/>
              </p:cNvSpPr>
              <p:nvPr/>
            </p:nvSpPr>
            <p:spPr bwMode="auto">
              <a:xfrm>
                <a:off x="2940" y="253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 dirty="0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 dirty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3358" name="Rectangle 41"/>
              <p:cNvSpPr>
                <a:spLocks noChangeArrowheads="1"/>
              </p:cNvSpPr>
              <p:nvPr/>
            </p:nvSpPr>
            <p:spPr bwMode="auto">
              <a:xfrm>
                <a:off x="3888" y="253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3359" name="Rectangle 42"/>
              <p:cNvSpPr>
                <a:spLocks noChangeArrowheads="1"/>
              </p:cNvSpPr>
              <p:nvPr/>
            </p:nvSpPr>
            <p:spPr bwMode="auto">
              <a:xfrm>
                <a:off x="4368" y="176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latin typeface="Times New Roman" pitchFamily="18" charset="0"/>
                  </a:rPr>
                  <a:t>q</a:t>
                </a:r>
                <a:r>
                  <a:rPr kumimoji="0" lang="en-US" altLang="en-US" sz="1800" baseline="-250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3360" name="Rectangle 43"/>
              <p:cNvSpPr>
                <a:spLocks noChangeArrowheads="1"/>
              </p:cNvSpPr>
              <p:nvPr/>
            </p:nvSpPr>
            <p:spPr bwMode="auto">
              <a:xfrm>
                <a:off x="886" y="1720"/>
                <a:ext cx="47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B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 </a:t>
                </a:r>
                <a:r>
                  <a:rPr kumimoji="0" lang="en-US" altLang="en-US" sz="1600" dirty="0" smtClean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R</a:t>
                </a:r>
                <a:endParaRPr kumimoji="0" lang="en-US" altLang="en-US" sz="1600" dirty="0">
                  <a:latin typeface="Times New Roman" pitchFamily="18" charset="0"/>
                </a:endParaRPr>
              </a:p>
            </p:txBody>
          </p:sp>
          <p:sp>
            <p:nvSpPr>
              <p:cNvPr id="13361" name="Rectangle 44"/>
              <p:cNvSpPr>
                <a:spLocks noChangeArrowheads="1"/>
              </p:cNvSpPr>
              <p:nvPr/>
            </p:nvSpPr>
            <p:spPr bwMode="auto">
              <a:xfrm>
                <a:off x="1588" y="1552"/>
                <a:ext cx="45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a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R</a:t>
                </a:r>
                <a:endParaRPr kumimoji="0" lang="en-US" altLang="en-US" sz="1600" dirty="0">
                  <a:latin typeface="Times New Roman" pitchFamily="18" charset="0"/>
                </a:endParaRPr>
              </a:p>
            </p:txBody>
          </p:sp>
          <p:sp>
            <p:nvSpPr>
              <p:cNvPr id="13362" name="Rectangle 45"/>
              <p:cNvSpPr>
                <a:spLocks noChangeArrowheads="1"/>
              </p:cNvSpPr>
              <p:nvPr/>
            </p:nvSpPr>
            <p:spPr bwMode="auto">
              <a:xfrm>
                <a:off x="2124" y="2717"/>
                <a:ext cx="83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a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a, R; b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 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3363" name="Rectangle 46"/>
              <p:cNvSpPr>
                <a:spLocks noChangeArrowheads="1"/>
              </p:cNvSpPr>
              <p:nvPr/>
            </p:nvSpPr>
            <p:spPr bwMode="auto">
              <a:xfrm>
                <a:off x="3827" y="2103"/>
                <a:ext cx="45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b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3364" name="Rectangle 47"/>
              <p:cNvSpPr>
                <a:spLocks noChangeArrowheads="1"/>
              </p:cNvSpPr>
              <p:nvPr/>
            </p:nvSpPr>
            <p:spPr bwMode="auto">
              <a:xfrm>
                <a:off x="4824" y="1632"/>
                <a:ext cx="43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a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a, </a:t>
                </a:r>
                <a:r>
                  <a:rPr kumimoji="0" lang="en-US" altLang="en-US" sz="1600" dirty="0">
                    <a:latin typeface="Times New Roman" pitchFamily="18" charset="0"/>
                  </a:rPr>
                  <a:t>L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b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3365" name="Rectangle 48"/>
              <p:cNvSpPr>
                <a:spLocks noChangeArrowheads="1"/>
              </p:cNvSpPr>
              <p:nvPr/>
            </p:nvSpPr>
            <p:spPr bwMode="auto">
              <a:xfrm>
                <a:off x="3809" y="1464"/>
                <a:ext cx="44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a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3366" name="Rectangle 49"/>
              <p:cNvSpPr>
                <a:spLocks noChangeArrowheads="1"/>
              </p:cNvSpPr>
              <p:nvPr/>
            </p:nvSpPr>
            <p:spPr bwMode="auto">
              <a:xfrm>
                <a:off x="3264" y="888"/>
                <a:ext cx="46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B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3367" name="Rectangle 50"/>
              <p:cNvSpPr>
                <a:spLocks noChangeArrowheads="1"/>
              </p:cNvSpPr>
              <p:nvPr/>
            </p:nvSpPr>
            <p:spPr bwMode="auto">
              <a:xfrm>
                <a:off x="3302" y="2496"/>
                <a:ext cx="46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B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 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 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3368" name="Rectangle 51"/>
              <p:cNvSpPr>
                <a:spLocks noChangeArrowheads="1"/>
              </p:cNvSpPr>
              <p:nvPr/>
            </p:nvSpPr>
            <p:spPr bwMode="auto">
              <a:xfrm>
                <a:off x="2054" y="1421"/>
                <a:ext cx="47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B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3369" name="Rectangle 52"/>
              <p:cNvSpPr>
                <a:spLocks noChangeArrowheads="1"/>
              </p:cNvSpPr>
              <p:nvPr/>
            </p:nvSpPr>
            <p:spPr bwMode="auto">
              <a:xfrm>
                <a:off x="2054" y="2237"/>
                <a:ext cx="47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B</a:t>
                </a:r>
                <a:r>
                  <a:rPr kumimoji="0" lang="en-US" altLang="en-US" sz="1600" dirty="0">
                    <a:latin typeface="Times New Roman" pitchFamily="18" charset="0"/>
                  </a:rPr>
                  <a:t> </a:t>
                </a:r>
                <a:r>
                  <a:rPr kumimoji="0" lang="en-US" altLang="en-US" sz="1600" dirty="0" smtClean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3370" name="Rectangle 53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442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a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a,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>
                    <a:latin typeface="Times New Roman" pitchFamily="18" charset="0"/>
                  </a:rPr>
                  <a:t>b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3371" name="Rectangle 54"/>
              <p:cNvSpPr>
                <a:spLocks noChangeArrowheads="1"/>
              </p:cNvSpPr>
              <p:nvPr/>
            </p:nvSpPr>
            <p:spPr bwMode="auto">
              <a:xfrm>
                <a:off x="2114" y="882"/>
                <a:ext cx="83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a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a, R; b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3372" name="Rectangle 55"/>
              <p:cNvSpPr>
                <a:spLocks noChangeArrowheads="1"/>
              </p:cNvSpPr>
              <p:nvPr/>
            </p:nvSpPr>
            <p:spPr bwMode="auto">
              <a:xfrm>
                <a:off x="1567" y="1997"/>
                <a:ext cx="4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>
                    <a:latin typeface="Times New Roman" pitchFamily="18" charset="0"/>
                  </a:rPr>
                  <a:t>b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3373" name="Rectangle 56"/>
              <p:cNvSpPr>
                <a:spLocks noChangeArrowheads="1"/>
              </p:cNvSpPr>
              <p:nvPr/>
            </p:nvSpPr>
            <p:spPr bwMode="auto">
              <a:xfrm>
                <a:off x="3353" y="2860"/>
                <a:ext cx="47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B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3374" name="Rectangle 57"/>
              <p:cNvSpPr>
                <a:spLocks noChangeArrowheads="1"/>
              </p:cNvSpPr>
              <p:nvPr/>
            </p:nvSpPr>
            <p:spPr bwMode="auto">
              <a:xfrm>
                <a:off x="3158" y="1202"/>
                <a:ext cx="442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a 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 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a,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600" dirty="0" smtClean="0">
                    <a:latin typeface="Times New Roman" pitchFamily="18" charset="0"/>
                  </a:rPr>
                  <a:t>b</a:t>
                </a:r>
                <a:r>
                  <a:rPr kumimoji="0" lang="en-US" altLang="en-US" sz="1600" dirty="0">
                    <a:latin typeface="Times New Roman" pitchFamily="18" charset="0"/>
                    <a:sym typeface="Symbol"/>
                  </a:rPr>
                  <a:t> </a:t>
                </a:r>
                <a:r>
                  <a:rPr kumimoji="0" lang="en-US" altLang="en-US" sz="1600" dirty="0" smtClean="0">
                    <a:latin typeface="Times New Roman" pitchFamily="18" charset="0"/>
                  </a:rPr>
                  <a:t> b, </a:t>
                </a:r>
                <a:r>
                  <a:rPr kumimoji="0" lang="en-US" altLang="en-US" sz="1600" dirty="0">
                    <a:latin typeface="Times New Roman" pitchFamily="18" charset="0"/>
                  </a:rPr>
                  <a:t>R</a:t>
                </a:r>
              </a:p>
            </p:txBody>
          </p:sp>
        </p:grpSp>
        <p:cxnSp>
          <p:nvCxnSpPr>
            <p:cNvPr id="12" name="Straight Arrow Connector 11"/>
            <p:cNvCxnSpPr>
              <a:endCxn id="13335" idx="2"/>
            </p:cNvCxnSpPr>
            <p:nvPr/>
          </p:nvCxnSpPr>
          <p:spPr>
            <a:xfrm flipV="1">
              <a:off x="1097341" y="3193829"/>
              <a:ext cx="231927" cy="63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6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138863"/>
            <a:ext cx="2540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A0C9D-5E48-45DB-91E7-034A1EC93E5F}" type="slidenum">
              <a:rPr lang="en-US" altLang="en-US" sz="1400" smtClean="0">
                <a:solidFill>
                  <a:schemeClr val="hlink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>
              <a:solidFill>
                <a:schemeClr val="hlink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384" y="236539"/>
            <a:ext cx="6344557" cy="775832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Time Complexity of a TM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080" y="1081990"/>
            <a:ext cx="10593918" cy="2575604"/>
          </a:xfrm>
          <a:noFill/>
        </p:spPr>
        <p:txBody>
          <a:bodyPr/>
          <a:lstStyle/>
          <a:p>
            <a:pPr marL="231775" indent="-231775">
              <a:spcBef>
                <a:spcPct val="45000"/>
              </a:spcBef>
              <a:spcAft>
                <a:spcPct val="45000"/>
              </a:spcAft>
            </a:pPr>
            <a:r>
              <a:rPr lang="en-US" altLang="en-US" sz="2000" u="sng" dirty="0" smtClean="0"/>
              <a:t>Example</a:t>
            </a:r>
            <a:r>
              <a:rPr lang="en-US" altLang="en-US" sz="2000" dirty="0" smtClean="0"/>
              <a:t>. Consider the actions of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when processing an </a:t>
            </a:r>
            <a:r>
              <a:rPr lang="en-US" altLang="en-US" sz="2000" i="1" dirty="0" smtClean="0"/>
              <a:t>even</a:t>
            </a:r>
            <a:r>
              <a:rPr lang="en-US" altLang="en-US" sz="2000" dirty="0" smtClean="0"/>
              <a:t>-length (palindrome) 	string. The computation alternates between sequences of right &amp; left moves. </a:t>
            </a:r>
          </a:p>
          <a:p>
            <a:pPr marL="457200" lvl="1" indent="-225425">
              <a:spcBef>
                <a:spcPts val="600"/>
              </a:spcBef>
              <a:buSzPct val="60000"/>
              <a:buFont typeface="Wingdings" pitchFamily="2" charset="2"/>
              <a:buChar char="Ø"/>
            </a:pPr>
            <a:r>
              <a:rPr lang="en-US" altLang="en-US" sz="1800" dirty="0" smtClean="0"/>
              <a:t>RM: requires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+1 transitions, where </a:t>
            </a:r>
            <a:r>
              <a:rPr lang="en-US" altLang="en-US" sz="1800" i="1" dirty="0" smtClean="0"/>
              <a:t>k </a:t>
            </a:r>
            <a:r>
              <a:rPr lang="en-US" altLang="en-US" sz="1800" dirty="0" smtClean="0"/>
              <a:t>is the length of the </a:t>
            </a:r>
            <a:r>
              <a:rPr lang="en-US" altLang="en-US" sz="1800" i="1" dirty="0" smtClean="0"/>
              <a:t>non-blank</a:t>
            </a:r>
            <a:r>
              <a:rPr lang="en-US" altLang="en-US" sz="1800" dirty="0" smtClean="0"/>
              <a:t> portion of the tape</a:t>
            </a:r>
          </a:p>
          <a:p>
            <a:pPr marL="457200" lvl="1" indent="-225425">
              <a:spcBef>
                <a:spcPts val="1200"/>
              </a:spcBef>
              <a:buSzPct val="60000"/>
              <a:buFont typeface="Wingdings" pitchFamily="2" charset="2"/>
              <a:buChar char="Ø"/>
            </a:pPr>
            <a:r>
              <a:rPr lang="en-US" altLang="en-US" sz="1800" dirty="0" smtClean="0"/>
              <a:t>LM: this requires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 transitions</a:t>
            </a:r>
          </a:p>
          <a:p>
            <a:pPr marL="457200" lvl="1" indent="-225425">
              <a:spcBef>
                <a:spcPts val="1200"/>
              </a:spcBef>
              <a:buSzPct val="60000"/>
              <a:buFont typeface="Wingdings" pitchFamily="2" charset="2"/>
              <a:buChar char="Ø"/>
            </a:pPr>
            <a:r>
              <a:rPr lang="en-US" altLang="en-US" sz="1800" dirty="0" smtClean="0"/>
              <a:t>A pair of RM and LM reduces the length of nonblank portion of the tape by 2.</a:t>
            </a:r>
          </a:p>
          <a:p>
            <a:pPr marL="457200" lvl="1" indent="-225425">
              <a:spcBef>
                <a:spcPts val="1200"/>
              </a:spcBef>
              <a:buSzPct val="60000"/>
              <a:buFont typeface="Wingdings" pitchFamily="2" charset="2"/>
              <a:buChar char="Ø"/>
            </a:pPr>
            <a:r>
              <a:rPr lang="en-US" altLang="en-US" sz="1800" dirty="0" smtClean="0"/>
              <a:t>It requires </a:t>
            </a: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/2 iterations of the RM-LM for accepting a (palindrome) string of |</a:t>
            </a: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|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240549" y="3633339"/>
            <a:ext cx="3950184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SzPct val="100000"/>
              <a:buFont typeface="Times New Roman" pitchFamily="18" charset="0"/>
              <a:buNone/>
            </a:pPr>
            <a:r>
              <a:rPr lang="en-US" altLang="en-US" sz="1600" u="sng" dirty="0"/>
              <a:t>Iteration</a:t>
            </a:r>
            <a:r>
              <a:rPr lang="en-US" altLang="en-US" sz="1600" dirty="0"/>
              <a:t>		</a:t>
            </a:r>
            <a:r>
              <a:rPr lang="en-US" altLang="en-US" sz="1600" u="sng" dirty="0"/>
              <a:t>Direction</a:t>
            </a:r>
            <a:r>
              <a:rPr lang="en-US" altLang="en-US" sz="1600" dirty="0"/>
              <a:t>		</a:t>
            </a:r>
            <a:r>
              <a:rPr lang="en-US" altLang="en-US" sz="1600" u="sng" dirty="0"/>
              <a:t>Transitions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97131" y="3969890"/>
            <a:ext cx="63986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dirty="0"/>
              <a:t>          1		           R		           </a:t>
            </a:r>
            <a:r>
              <a:rPr lang="en-US" altLang="en-US" sz="1400" i="1" dirty="0"/>
              <a:t>n</a:t>
            </a:r>
            <a:r>
              <a:rPr lang="en-US" altLang="en-US" sz="1400" dirty="0"/>
              <a:t>+1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dirty="0"/>
              <a:t>		          </a:t>
            </a:r>
            <a:r>
              <a:rPr lang="en-US" altLang="en-US" sz="1400" dirty="0" smtClean="0"/>
              <a:t>          </a:t>
            </a:r>
            <a:r>
              <a:rPr lang="en-US" altLang="en-US" sz="1400" dirty="0"/>
              <a:t>L     </a:t>
            </a:r>
            <a:r>
              <a:rPr lang="en-US" altLang="en-US" sz="1400" dirty="0" smtClean="0"/>
              <a:t>                       </a:t>
            </a:r>
            <a:r>
              <a:rPr lang="en-US" altLang="en-US" sz="1400" i="1" dirty="0"/>
              <a:t>n           </a:t>
            </a:r>
            <a:endParaRPr lang="en-US" altLang="en-US" sz="1400" dirty="0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214953" y="6170613"/>
            <a:ext cx="825225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dirty="0"/>
              <a:t>The time complexity of </a:t>
            </a:r>
            <a:r>
              <a:rPr lang="en-US" altLang="en-US" sz="1800" i="1" dirty="0"/>
              <a:t>M</a:t>
            </a:r>
            <a:r>
              <a:rPr lang="en-US" altLang="en-US" sz="1800" dirty="0"/>
              <a:t> is (same as </a:t>
            </a:r>
            <a:r>
              <a:rPr lang="en-US" altLang="en-US" sz="1800" i="1" dirty="0"/>
              <a:t>odd</a:t>
            </a:r>
            <a:r>
              <a:rPr lang="en-US" altLang="en-US" sz="1800" dirty="0"/>
              <a:t>-length):        </a:t>
            </a:r>
            <a:r>
              <a:rPr lang="en-US" altLang="en-US" sz="1800" dirty="0" smtClean="0"/>
              <a:t>  = </a:t>
            </a:r>
            <a:r>
              <a:rPr lang="en-US" altLang="en-US" sz="1800" dirty="0"/>
              <a:t>(</a:t>
            </a:r>
            <a:r>
              <a:rPr lang="en-US" altLang="en-US" sz="1800" i="1" dirty="0"/>
              <a:t>n</a:t>
            </a:r>
            <a:r>
              <a:rPr lang="en-US" altLang="en-US" sz="1800" dirty="0"/>
              <a:t>+2)(</a:t>
            </a:r>
            <a:r>
              <a:rPr lang="en-US" altLang="en-US" sz="1800" i="1" dirty="0"/>
              <a:t>n</a:t>
            </a:r>
            <a:r>
              <a:rPr lang="en-US" altLang="en-US" sz="1800" dirty="0"/>
              <a:t>+1)/2 </a:t>
            </a:r>
            <a:r>
              <a:rPr lang="en-US" altLang="en-US" sz="1800" b="1" dirty="0">
                <a:sym typeface="Symbol" pitchFamily="18" charset="2"/>
              </a:rPr>
              <a:t></a:t>
            </a:r>
            <a:r>
              <a:rPr lang="en-US" altLang="en-US" sz="1800" dirty="0"/>
              <a:t> </a:t>
            </a:r>
            <a:r>
              <a:rPr lang="en-US" altLang="en-US" sz="1800" i="1" dirty="0"/>
              <a:t>O</a:t>
            </a:r>
            <a:r>
              <a:rPr lang="en-US" altLang="en-US" sz="1800" dirty="0"/>
              <a:t>(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03055" y="6075358"/>
            <a:ext cx="387350" cy="590549"/>
            <a:chOff x="2756" y="3801"/>
            <a:chExt cx="183" cy="372"/>
          </a:xfrm>
        </p:grpSpPr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2756" y="3863"/>
              <a:ext cx="10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 dirty="0">
                  <a:latin typeface="Symbol" pitchFamily="18" charset="2"/>
                </a:rPr>
                <a:t>å</a:t>
              </a: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14350" name="Rectangle 11"/>
            <p:cNvSpPr>
              <a:spLocks noChangeArrowheads="1"/>
            </p:cNvSpPr>
            <p:nvPr/>
          </p:nvSpPr>
          <p:spPr bwMode="auto">
            <a:xfrm>
              <a:off x="2809" y="3801"/>
              <a:ext cx="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Symbol" pitchFamily="18" charset="2"/>
                </a:rPr>
                <a:t>+</a:t>
              </a: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14351" name="Rectangle 12"/>
            <p:cNvSpPr>
              <a:spLocks noChangeArrowheads="1"/>
            </p:cNvSpPr>
            <p:nvPr/>
          </p:nvSpPr>
          <p:spPr bwMode="auto">
            <a:xfrm>
              <a:off x="2801" y="4068"/>
              <a:ext cx="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Symbol" pitchFamily="18" charset="2"/>
                </a:rPr>
                <a:t>=</a:t>
              </a:r>
              <a:endParaRPr lang="en-US" altLang="en-US" sz="2400" b="1">
                <a:latin typeface="Times New Roman" pitchFamily="18" charset="0"/>
              </a:endParaRPr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2842" y="3809"/>
              <a:ext cx="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Times New Roman" pitchFamily="18" charset="0"/>
                </a:rPr>
                <a:t>1</a:t>
              </a: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14353" name="Rectangle 14"/>
            <p:cNvSpPr>
              <a:spLocks noChangeArrowheads="1"/>
            </p:cNvSpPr>
            <p:nvPr/>
          </p:nvSpPr>
          <p:spPr bwMode="auto">
            <a:xfrm>
              <a:off x="2840" y="4076"/>
              <a:ext cx="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imes New Roman" pitchFamily="18" charset="0"/>
                </a:rPr>
                <a:t>1</a:t>
              </a:r>
              <a:endParaRPr lang="en-US" altLang="en-US" sz="2400" b="1">
                <a:latin typeface="Times New Roman" pitchFamily="18" charset="0"/>
              </a:endParaRPr>
            </a:p>
          </p:txBody>
        </p:sp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2765" y="3809"/>
              <a:ext cx="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i="1" dirty="0">
                  <a:latin typeface="Times New Roman" pitchFamily="18" charset="0"/>
                </a:rPr>
                <a:t>n</a:t>
              </a: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14355" name="Rectangle 16"/>
            <p:cNvSpPr>
              <a:spLocks noChangeArrowheads="1"/>
            </p:cNvSpPr>
            <p:nvPr/>
          </p:nvSpPr>
          <p:spPr bwMode="auto">
            <a:xfrm>
              <a:off x="2773" y="4076"/>
              <a:ext cx="1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i="1">
                  <a:latin typeface="Times New Roman" pitchFamily="18" charset="0"/>
                </a:rPr>
                <a:t>i</a:t>
              </a:r>
              <a:endParaRPr lang="en-US" altLang="en-US" sz="2400" b="1">
                <a:latin typeface="Times New Roman" pitchFamily="18" charset="0"/>
              </a:endParaRPr>
            </a:p>
          </p:txBody>
        </p:sp>
        <p:sp>
          <p:nvSpPr>
            <p:cNvPr id="14356" name="Rectangle 17"/>
            <p:cNvSpPr>
              <a:spLocks noChangeArrowheads="1"/>
            </p:cNvSpPr>
            <p:nvPr/>
          </p:nvSpPr>
          <p:spPr bwMode="auto">
            <a:xfrm>
              <a:off x="2910" y="3897"/>
              <a:ext cx="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i="1">
                  <a:latin typeface="Times New Roman" pitchFamily="18" charset="0"/>
                </a:rPr>
                <a:t>i</a:t>
              </a:r>
              <a:endParaRPr lang="en-US" altLang="en-US" sz="2400" b="1">
                <a:latin typeface="Times New Roman" pitchFamily="18" charset="0"/>
              </a:endParaRP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05598" y="4496940"/>
            <a:ext cx="639021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/>
              <a:t>          2		           R		            </a:t>
            </a:r>
            <a:r>
              <a:rPr lang="en-US" altLang="en-US" sz="1400" i="1"/>
              <a:t>n</a:t>
            </a:r>
            <a:r>
              <a:rPr lang="en-US" altLang="en-US" sz="1400"/>
              <a:t>-1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/>
              <a:t>	                              L		            </a:t>
            </a:r>
            <a:r>
              <a:rPr lang="en-US" altLang="en-US" sz="1400" i="1"/>
              <a:t>n</a:t>
            </a:r>
            <a:r>
              <a:rPr lang="en-US" altLang="en-US" sz="1400"/>
              <a:t>-2         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56878" y="5038277"/>
            <a:ext cx="609811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dirty="0"/>
              <a:t>     3		  </a:t>
            </a:r>
            <a:r>
              <a:rPr lang="en-US" altLang="en-US" sz="1400" dirty="0" smtClean="0"/>
              <a:t>             </a:t>
            </a:r>
            <a:r>
              <a:rPr lang="en-US" altLang="en-US" sz="1400" dirty="0"/>
              <a:t>R		        </a:t>
            </a:r>
            <a:r>
              <a:rPr lang="en-US" altLang="en-US" sz="1400" dirty="0" smtClean="0"/>
              <a:t>       </a:t>
            </a:r>
            <a:r>
              <a:rPr lang="en-US" altLang="en-US" sz="1400" i="1" dirty="0" smtClean="0"/>
              <a:t>n</a:t>
            </a:r>
            <a:r>
              <a:rPr lang="en-US" altLang="en-US" sz="1400" dirty="0" smtClean="0"/>
              <a:t>-3</a:t>
            </a:r>
            <a:endParaRPr lang="en-US" altLang="en-US" sz="14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dirty="0"/>
              <a:t>		     </a:t>
            </a:r>
            <a:r>
              <a:rPr lang="en-US" altLang="en-US" sz="1400" dirty="0" smtClean="0"/>
              <a:t>          </a:t>
            </a:r>
            <a:r>
              <a:rPr lang="en-US" altLang="en-US" sz="1400" dirty="0"/>
              <a:t>L		     </a:t>
            </a:r>
            <a:r>
              <a:rPr lang="en-US" altLang="en-US" sz="1400" dirty="0" smtClean="0"/>
              <a:t>          </a:t>
            </a:r>
            <a:r>
              <a:rPr lang="en-US" altLang="en-US" sz="1400" i="1" dirty="0"/>
              <a:t>n</a:t>
            </a:r>
            <a:r>
              <a:rPr lang="en-US" altLang="en-US" sz="1400" dirty="0"/>
              <a:t>-4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400" dirty="0"/>
              <a:t>      :		</a:t>
            </a:r>
            <a:r>
              <a:rPr lang="en-US" altLang="en-US" sz="1400" dirty="0" smtClean="0"/>
              <a:t>              </a:t>
            </a:r>
            <a:r>
              <a:rPr lang="en-US" altLang="en-US" sz="1400" dirty="0"/>
              <a:t>:		        </a:t>
            </a:r>
            <a:r>
              <a:rPr lang="en-US" altLang="en-US" sz="1400" dirty="0" smtClean="0"/>
              <a:t>         </a:t>
            </a:r>
            <a:r>
              <a:rPr lang="en-US" altLang="en-US" sz="1400" dirty="0"/>
              <a:t>:     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160737" y="5732015"/>
            <a:ext cx="3700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rgbClr val="FF9966"/>
              </a:buClr>
              <a:buFont typeface="Times New Roman" pitchFamily="18" charset="0"/>
              <a:buNone/>
            </a:pPr>
            <a:r>
              <a:rPr lang="en-US" altLang="en-US" sz="1400" b="1" dirty="0"/>
              <a:t>(n/2) + 1                   </a:t>
            </a:r>
            <a:r>
              <a:rPr lang="en-US" altLang="en-US" sz="1400" b="1" dirty="0" smtClean="0"/>
              <a:t>  </a:t>
            </a:r>
            <a:r>
              <a:rPr lang="en-US" altLang="en-US" sz="1400" b="1" dirty="0"/>
              <a:t>R		   </a:t>
            </a:r>
            <a:r>
              <a:rPr lang="en-US" altLang="en-US" sz="1400" b="1" dirty="0" smtClean="0"/>
              <a:t>       </a:t>
            </a:r>
            <a:r>
              <a:rPr lang="en-US" altLang="en-US" sz="1400" b="1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5348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uiExpand="1" build="p"/>
      <p:bldP spid="54276" grpId="0"/>
      <p:bldP spid="54278" grpId="0"/>
      <p:bldP spid="54280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6378" y="311996"/>
            <a:ext cx="9772357" cy="848581"/>
          </a:xfrm>
        </p:spPr>
        <p:txBody>
          <a:bodyPr/>
          <a:lstStyle/>
          <a:p>
            <a:r>
              <a:rPr lang="en-US" altLang="en-US" sz="4000" dirty="0" smtClean="0"/>
              <a:t>Another Solution Using a Multi-tape TM</a:t>
            </a:r>
            <a:endParaRPr lang="en-US" alt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6605" y="1237444"/>
            <a:ext cx="9504745" cy="5416449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sym typeface="Symbol" panose="05050102010706020507" pitchFamily="18" charset="2"/>
              </a:rPr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2-tape TM </a:t>
            </a:r>
            <a:r>
              <a:rPr lang="en-US" altLang="en-US" sz="2000" i="1" dirty="0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 that accepts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the language </a:t>
            </a:r>
            <a:r>
              <a:rPr lang="en-US" altLang="en-US" sz="2000" dirty="0" smtClean="0"/>
              <a:t>of </a:t>
            </a:r>
            <a:r>
              <a:rPr lang="en-US" altLang="en-US" sz="2000" b="1" dirty="0" smtClean="0"/>
              <a:t>palindromes </a:t>
            </a:r>
            <a:r>
              <a:rPr lang="en-US" altLang="en-US" sz="2000" b="1" dirty="0"/>
              <a:t>over {</a:t>
            </a:r>
            <a:r>
              <a:rPr lang="en-US" altLang="en-US" sz="2000" b="1" i="1" dirty="0"/>
              <a:t>a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b</a:t>
            </a:r>
            <a:r>
              <a:rPr lang="en-US" altLang="en-US" sz="2000" b="1" dirty="0" smtClean="0"/>
              <a:t>}</a:t>
            </a:r>
            <a:endParaRPr lang="en-US" altLang="en-US" sz="2000" dirty="0"/>
          </a:p>
          <a:p>
            <a:pPr lvl="1">
              <a:spcBef>
                <a:spcPts val="1800"/>
              </a:spcBef>
            </a:pPr>
            <a:r>
              <a:rPr lang="en-US" altLang="en-US" sz="1600" dirty="0" smtClean="0"/>
              <a:t>Computation</a:t>
            </a:r>
            <a:r>
              <a:rPr lang="en-US" altLang="en-US" sz="1600" dirty="0"/>
              <a:t>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1600" dirty="0"/>
              <a:t>         a</a:t>
            </a:r>
            <a:r>
              <a:rPr lang="en-US" altLang="en-US" sz="1600" dirty="0" smtClean="0"/>
              <a:t>)  </a:t>
            </a:r>
            <a:r>
              <a:rPr lang="en-US" altLang="en-US" sz="1600" dirty="0"/>
              <a:t>Make a </a:t>
            </a:r>
            <a:r>
              <a:rPr lang="en-US" altLang="en-US" sz="1600" i="1" dirty="0"/>
              <a:t>copy</a:t>
            </a:r>
            <a:r>
              <a:rPr lang="en-US" altLang="en-US" sz="1600" dirty="0"/>
              <a:t> of the input </a:t>
            </a:r>
            <a:r>
              <a:rPr lang="en-US" altLang="en-US" sz="1600" i="1" dirty="0"/>
              <a:t>u</a:t>
            </a:r>
            <a:r>
              <a:rPr lang="en-US" altLang="en-US" sz="1600" i="1" dirty="0" smtClean="0"/>
              <a:t> </a:t>
            </a:r>
            <a:r>
              <a:rPr lang="en-US" altLang="en-US" sz="1600" dirty="0"/>
              <a:t>(on tape 1) to tape 2; tape heads: right of </a:t>
            </a:r>
            <a:r>
              <a:rPr lang="en-US" altLang="en-US" sz="1600" i="1" dirty="0"/>
              <a:t>u</a:t>
            </a:r>
            <a:r>
              <a:rPr lang="en-US" altLang="en-US" sz="1600" dirty="0" smtClean="0"/>
              <a:t>. (Step 1)</a:t>
            </a:r>
            <a:endParaRPr lang="en-US" altLang="en-US" sz="1600" dirty="0"/>
          </a:p>
          <a:p>
            <a:pPr>
              <a:spcBef>
                <a:spcPts val="1200"/>
              </a:spcBef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smtClean="0"/>
              <a:t>b)  </a:t>
            </a:r>
            <a:r>
              <a:rPr lang="en-US" altLang="en-US" sz="1600" dirty="0"/>
              <a:t>Move </a:t>
            </a:r>
            <a:r>
              <a:rPr lang="en-US" altLang="en-US" sz="1600" dirty="0" smtClean="0"/>
              <a:t>the head of tape 1 all the way back to the beginning. (Step 3)</a:t>
            </a:r>
            <a:endParaRPr lang="en-US" altLang="en-US" sz="1600" dirty="0"/>
          </a:p>
          <a:p>
            <a:pPr>
              <a:spcBef>
                <a:spcPts val="1200"/>
              </a:spcBef>
              <a:buNone/>
            </a:pPr>
            <a:r>
              <a:rPr lang="en-US" altLang="en-US" sz="1600" dirty="0"/>
              <a:t>         </a:t>
            </a:r>
            <a:r>
              <a:rPr lang="en-US" altLang="en-US" sz="1600" dirty="0" smtClean="0"/>
              <a:t>c)  </a:t>
            </a:r>
            <a:r>
              <a:rPr lang="en-US" altLang="en-US" sz="1600" i="1" dirty="0"/>
              <a:t>Compare</a:t>
            </a:r>
            <a:r>
              <a:rPr lang="en-US" altLang="en-US" sz="1600" dirty="0"/>
              <a:t> the </a:t>
            </a:r>
            <a:r>
              <a:rPr lang="en-US" altLang="en-US" sz="1600" dirty="0" smtClean="0"/>
              <a:t>string on tap 1 </a:t>
            </a:r>
            <a:r>
              <a:rPr lang="en-US" altLang="en-US" sz="1600" dirty="0"/>
              <a:t>with </a:t>
            </a:r>
            <a:r>
              <a:rPr lang="en-US" altLang="en-US" sz="1600" dirty="0" smtClean="0"/>
              <a:t>the string on tape 2 in the reverse order. (Step 5)</a:t>
            </a:r>
            <a:endParaRPr lang="en-US" altLang="en-US" sz="1600" baseline="-25000" dirty="0"/>
          </a:p>
          <a:p>
            <a:pPr>
              <a:spcBef>
                <a:spcPts val="1200"/>
              </a:spcBef>
              <a:buNone/>
            </a:pPr>
            <a:r>
              <a:rPr lang="en-US" altLang="en-US" sz="1600" dirty="0" smtClean="0"/>
              <a:t>         </a:t>
            </a:r>
            <a:r>
              <a:rPr lang="en-US" altLang="en-US" sz="1600" dirty="0"/>
              <a:t>d</a:t>
            </a:r>
            <a:r>
              <a:rPr lang="en-US" altLang="en-US" sz="1600" dirty="0" smtClean="0"/>
              <a:t>)  </a:t>
            </a:r>
            <a:r>
              <a:rPr lang="en-US" altLang="en-US" sz="1600" i="1" dirty="0" smtClean="0"/>
              <a:t>Accept</a:t>
            </a:r>
            <a:r>
              <a:rPr lang="en-US" altLang="en-US" sz="1600" dirty="0" smtClean="0"/>
              <a:t> </a:t>
            </a:r>
            <a:r>
              <a:rPr lang="en-US" altLang="en-US" sz="1600" i="1" dirty="0"/>
              <a:t>u</a:t>
            </a:r>
            <a:r>
              <a:rPr lang="en-US" altLang="en-US" sz="1600" dirty="0" smtClean="0"/>
              <a:t> if both tape heads read a blank (Step 6)</a:t>
            </a:r>
          </a:p>
          <a:p>
            <a:pPr>
              <a:spcBef>
                <a:spcPts val="1200"/>
              </a:spcBef>
              <a:buNone/>
            </a:pPr>
            <a:endParaRPr lang="en-US" altLang="en-US" sz="1600" baseline="-25000" dirty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None/>
            </a:pPr>
            <a:endParaRPr lang="en-US" altLang="en-US" sz="1600" baseline="-25000" dirty="0" smtClean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None/>
            </a:pPr>
            <a:endParaRPr lang="en-US" altLang="en-US" sz="1600" baseline="-25000" dirty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None/>
            </a:pPr>
            <a:endParaRPr lang="en-US" altLang="en-US" sz="1600" baseline="-25000" dirty="0" smtClean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None/>
            </a:pPr>
            <a:endParaRPr lang="en-US" altLang="en-US" sz="1600" baseline="-25000" dirty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None/>
            </a:pPr>
            <a:endParaRPr lang="en-US" altLang="en-US" sz="1600" baseline="-25000" dirty="0" smtClean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None/>
            </a:pPr>
            <a:endParaRPr lang="en-US" altLang="en-US" sz="1600" baseline="-25000" dirty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None/>
            </a:pPr>
            <a:endParaRPr lang="en-US" altLang="en-US" sz="1600" baseline="-25000" dirty="0" smtClean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  </a:t>
            </a:r>
            <a:r>
              <a:rPr lang="en-US" altLang="en-US" dirty="0" smtClean="0"/>
              <a:t>The </a:t>
            </a:r>
            <a:r>
              <a:rPr lang="en-US" altLang="en-US" dirty="0"/>
              <a:t>time complexity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is 3 </a:t>
            </a:r>
            <a:r>
              <a:rPr lang="en-US" altLang="en-US" dirty="0" smtClean="0">
                <a:sym typeface="Symbol"/>
              </a:rPr>
              <a:t> |u| + 4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(|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|)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665591" y="3805321"/>
            <a:ext cx="8124682" cy="2208150"/>
            <a:chOff x="2665591" y="3805321"/>
            <a:chExt cx="8124682" cy="2208150"/>
          </a:xfrm>
        </p:grpSpPr>
        <p:sp>
          <p:nvSpPr>
            <p:cNvPr id="22561" name="Text Box 13"/>
            <p:cNvSpPr txBox="1">
              <a:spLocks noChangeArrowheads="1"/>
            </p:cNvSpPr>
            <p:nvPr/>
          </p:nvSpPr>
          <p:spPr bwMode="auto">
            <a:xfrm>
              <a:off x="4603258" y="3805321"/>
              <a:ext cx="20553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dirty="0" smtClean="0">
                  <a:solidFill>
                    <a:srgbClr val="FF3300"/>
                  </a:solidFill>
                </a:rPr>
                <a:t>(</a:t>
              </a:r>
              <a:r>
                <a:rPr kumimoji="1" lang="en-US" altLang="en-US" sz="1600" dirty="0">
                  <a:solidFill>
                    <a:srgbClr val="FF3300"/>
                  </a:solidFill>
                </a:rPr>
                <a:t>1</a:t>
              </a:r>
              <a:r>
                <a:rPr kumimoji="1" lang="en-US" altLang="en-US" sz="1600" dirty="0" smtClean="0">
                  <a:solidFill>
                    <a:srgbClr val="FF3300"/>
                  </a:solidFill>
                </a:rPr>
                <a:t>)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x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x,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R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;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 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x,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R</a:t>
              </a:r>
              <a:endParaRPr kumimoji="1" lang="en-US" altLang="en-US" sz="1600" dirty="0">
                <a:solidFill>
                  <a:srgbClr val="009999"/>
                </a:solidFill>
              </a:endParaRPr>
            </a:p>
          </p:txBody>
        </p:sp>
        <p:sp>
          <p:nvSpPr>
            <p:cNvPr id="22562" name="Oval 4"/>
            <p:cNvSpPr>
              <a:spLocks noChangeArrowheads="1"/>
            </p:cNvSpPr>
            <p:nvPr/>
          </p:nvSpPr>
          <p:spPr bwMode="auto">
            <a:xfrm>
              <a:off x="2908167" y="4394225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22563" name="Text Box 5"/>
            <p:cNvSpPr txBox="1">
              <a:spLocks noChangeArrowheads="1"/>
            </p:cNvSpPr>
            <p:nvPr/>
          </p:nvSpPr>
          <p:spPr bwMode="auto">
            <a:xfrm>
              <a:off x="2878005" y="4318025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i="1" dirty="0">
                  <a:solidFill>
                    <a:srgbClr val="009999"/>
                  </a:solidFill>
                </a:rPr>
                <a:t>q</a:t>
              </a:r>
              <a:r>
                <a:rPr kumimoji="1" lang="en-US" altLang="en-US" sz="1600" baseline="-25000" dirty="0">
                  <a:solidFill>
                    <a:srgbClr val="009999"/>
                  </a:solidFill>
                </a:rPr>
                <a:t>0</a:t>
              </a:r>
            </a:p>
          </p:txBody>
        </p:sp>
        <p:sp>
          <p:nvSpPr>
            <p:cNvPr id="22565" name="Line 7"/>
            <p:cNvSpPr>
              <a:spLocks noChangeShapeType="1"/>
            </p:cNvSpPr>
            <p:nvPr/>
          </p:nvSpPr>
          <p:spPr bwMode="auto">
            <a:xfrm>
              <a:off x="3212967" y="4546624"/>
              <a:ext cx="219843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6" name="Text Box 8"/>
            <p:cNvSpPr txBox="1">
              <a:spLocks noChangeArrowheads="1"/>
            </p:cNvSpPr>
            <p:nvPr/>
          </p:nvSpPr>
          <p:spPr bwMode="auto">
            <a:xfrm>
              <a:off x="3311264" y="4238654"/>
              <a:ext cx="18646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R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;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 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R</a:t>
              </a:r>
              <a:endParaRPr kumimoji="1" lang="en-US" altLang="en-US" sz="1600" dirty="0">
                <a:solidFill>
                  <a:srgbClr val="009999"/>
                </a:solidFill>
              </a:endParaRPr>
            </a:p>
          </p:txBody>
        </p:sp>
        <p:sp>
          <p:nvSpPr>
            <p:cNvPr id="22567" name="Oval 9"/>
            <p:cNvSpPr>
              <a:spLocks noChangeArrowheads="1"/>
            </p:cNvSpPr>
            <p:nvPr/>
          </p:nvSpPr>
          <p:spPr bwMode="auto">
            <a:xfrm>
              <a:off x="5411401" y="4394225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22568" name="Text Box 10"/>
            <p:cNvSpPr txBox="1">
              <a:spLocks noChangeArrowheads="1"/>
            </p:cNvSpPr>
            <p:nvPr/>
          </p:nvSpPr>
          <p:spPr bwMode="auto">
            <a:xfrm>
              <a:off x="5411401" y="4318025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i="1">
                  <a:solidFill>
                    <a:srgbClr val="009999"/>
                  </a:solidFill>
                </a:rPr>
                <a:t>q</a:t>
              </a:r>
              <a:r>
                <a:rPr kumimoji="1" lang="en-US" altLang="en-US" sz="1600" baseline="-25000">
                  <a:solidFill>
                    <a:srgbClr val="009999"/>
                  </a:solidFill>
                </a:rPr>
                <a:t>1</a:t>
              </a:r>
            </a:p>
          </p:txBody>
        </p:sp>
        <p:sp>
          <p:nvSpPr>
            <p:cNvPr id="22569" name="Arc 12"/>
            <p:cNvSpPr>
              <a:spLocks/>
            </p:cNvSpPr>
            <p:nvPr/>
          </p:nvSpPr>
          <p:spPr bwMode="auto">
            <a:xfrm>
              <a:off x="5465376" y="4165625"/>
              <a:ext cx="225425" cy="274637"/>
            </a:xfrm>
            <a:custGeom>
              <a:avLst/>
              <a:gdLst>
                <a:gd name="T0" fmla="*/ 0 w 43200"/>
                <a:gd name="T1" fmla="*/ 0 h 22351"/>
                <a:gd name="T2" fmla="*/ 0 w 43200"/>
                <a:gd name="T3" fmla="*/ 0 h 22351"/>
                <a:gd name="T4" fmla="*/ 0 w 43200"/>
                <a:gd name="T5" fmla="*/ 0 h 2235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1"/>
                <a:gd name="T11" fmla="*/ 43200 w 43200"/>
                <a:gd name="T12" fmla="*/ 22351 h 223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1" fill="none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50"/>
                    <a:pt x="43195" y="22100"/>
                    <a:pt x="43186" y="22350"/>
                  </a:cubicBezTo>
                </a:path>
                <a:path w="43200" h="22351" stroke="0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50"/>
                    <a:pt x="43195" y="22100"/>
                    <a:pt x="43186" y="22350"/>
                  </a:cubicBezTo>
                  <a:lnTo>
                    <a:pt x="21600" y="21600"/>
                  </a:lnTo>
                  <a:lnTo>
                    <a:pt x="5" y="220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7" name="Text Box 14"/>
            <p:cNvSpPr txBox="1">
              <a:spLocks noChangeArrowheads="1"/>
            </p:cNvSpPr>
            <p:nvPr/>
          </p:nvSpPr>
          <p:spPr bwMode="auto">
            <a:xfrm>
              <a:off x="5710741" y="4219770"/>
              <a:ext cx="21916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dirty="0" smtClean="0">
                  <a:solidFill>
                    <a:srgbClr val="FF3300"/>
                  </a:solidFill>
                </a:rPr>
                <a:t>(</a:t>
              </a:r>
              <a:r>
                <a:rPr kumimoji="1" lang="en-US" altLang="en-US" sz="1600" dirty="0">
                  <a:solidFill>
                    <a:srgbClr val="FF3300"/>
                  </a:solidFill>
                </a:rPr>
                <a:t>2</a:t>
              </a:r>
              <a:r>
                <a:rPr kumimoji="1" lang="en-US" altLang="en-US" sz="1600" dirty="0" smtClean="0">
                  <a:solidFill>
                    <a:srgbClr val="FF3300"/>
                  </a:solidFill>
                </a:rPr>
                <a:t>)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L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;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 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,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S</a:t>
              </a:r>
              <a:endParaRPr kumimoji="1" lang="en-US" altLang="en-US" sz="1600" dirty="0">
                <a:solidFill>
                  <a:srgbClr val="009999"/>
                </a:solidFill>
              </a:endParaRPr>
            </a:p>
          </p:txBody>
        </p:sp>
        <p:sp>
          <p:nvSpPr>
            <p:cNvPr id="22558" name="Line 15"/>
            <p:cNvSpPr>
              <a:spLocks noChangeShapeType="1"/>
            </p:cNvSpPr>
            <p:nvPr/>
          </p:nvSpPr>
          <p:spPr bwMode="auto">
            <a:xfrm flipV="1">
              <a:off x="5716200" y="4536310"/>
              <a:ext cx="2254676" cy="22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16"/>
            <p:cNvSpPr>
              <a:spLocks noChangeArrowheads="1"/>
            </p:cNvSpPr>
            <p:nvPr/>
          </p:nvSpPr>
          <p:spPr bwMode="auto">
            <a:xfrm>
              <a:off x="7970876" y="4394230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22560" name="Text Box 17"/>
            <p:cNvSpPr txBox="1">
              <a:spLocks noChangeArrowheads="1"/>
            </p:cNvSpPr>
            <p:nvPr/>
          </p:nvSpPr>
          <p:spPr bwMode="auto">
            <a:xfrm>
              <a:off x="7970876" y="4318030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i="1">
                  <a:solidFill>
                    <a:srgbClr val="009999"/>
                  </a:solidFill>
                </a:rPr>
                <a:t>q</a:t>
              </a:r>
              <a:r>
                <a:rPr kumimoji="1" lang="en-US" altLang="en-US" sz="1600" baseline="-25000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2552" name="Oval 37"/>
            <p:cNvSpPr>
              <a:spLocks noChangeArrowheads="1"/>
            </p:cNvSpPr>
            <p:nvPr/>
          </p:nvSpPr>
          <p:spPr bwMode="auto">
            <a:xfrm>
              <a:off x="5324284" y="5556271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22553" name="Oval 32"/>
            <p:cNvSpPr>
              <a:spLocks noChangeArrowheads="1"/>
            </p:cNvSpPr>
            <p:nvPr/>
          </p:nvSpPr>
          <p:spPr bwMode="auto">
            <a:xfrm>
              <a:off x="5400484" y="5632471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22554" name="Text Box 33"/>
            <p:cNvSpPr txBox="1">
              <a:spLocks noChangeArrowheads="1"/>
            </p:cNvSpPr>
            <p:nvPr/>
          </p:nvSpPr>
          <p:spPr bwMode="auto">
            <a:xfrm>
              <a:off x="5405246" y="5556271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i="1">
                  <a:solidFill>
                    <a:srgbClr val="009999"/>
                  </a:solidFill>
                </a:rPr>
                <a:t>q</a:t>
              </a:r>
              <a:r>
                <a:rPr kumimoji="1" lang="en-US" altLang="en-US" sz="1600" baseline="-25000">
                  <a:solidFill>
                    <a:srgbClr val="009999"/>
                  </a:solidFill>
                </a:rPr>
                <a:t>5</a:t>
              </a:r>
            </a:p>
          </p:txBody>
        </p:sp>
        <p:sp>
          <p:nvSpPr>
            <p:cNvPr id="22555" name="Text Box 34"/>
            <p:cNvSpPr txBox="1">
              <a:spLocks noChangeArrowheads="1"/>
            </p:cNvSpPr>
            <p:nvPr/>
          </p:nvSpPr>
          <p:spPr bwMode="auto">
            <a:xfrm>
              <a:off x="5736153" y="5429505"/>
              <a:ext cx="2242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dirty="0">
                  <a:solidFill>
                    <a:srgbClr val="FF3300"/>
                  </a:solidFill>
                </a:rPr>
                <a:t>(6)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 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→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S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;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 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B,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S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]</a:t>
              </a:r>
              <a:endParaRPr kumimoji="1" lang="en-US" altLang="en-US" sz="1600" dirty="0">
                <a:solidFill>
                  <a:srgbClr val="009999"/>
                </a:solidFill>
              </a:endParaRPr>
            </a:p>
          </p:txBody>
        </p:sp>
        <p:sp>
          <p:nvSpPr>
            <p:cNvPr id="22556" name="Line 40"/>
            <p:cNvSpPr>
              <a:spLocks noChangeShapeType="1"/>
            </p:cNvSpPr>
            <p:nvPr/>
          </p:nvSpPr>
          <p:spPr bwMode="auto">
            <a:xfrm flipH="1">
              <a:off x="5741601" y="5784871"/>
              <a:ext cx="2400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6" name="Oval 26"/>
            <p:cNvSpPr>
              <a:spLocks noChangeArrowheads="1"/>
            </p:cNvSpPr>
            <p:nvPr/>
          </p:nvSpPr>
          <p:spPr bwMode="auto">
            <a:xfrm>
              <a:off x="7964752" y="5627017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22547" name="Text Box 27"/>
            <p:cNvSpPr txBox="1">
              <a:spLocks noChangeArrowheads="1"/>
            </p:cNvSpPr>
            <p:nvPr/>
          </p:nvSpPr>
          <p:spPr bwMode="auto">
            <a:xfrm>
              <a:off x="7964752" y="5550817"/>
              <a:ext cx="355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i="1">
                  <a:solidFill>
                    <a:srgbClr val="009999"/>
                  </a:solidFill>
                </a:rPr>
                <a:t>q</a:t>
              </a:r>
              <a:r>
                <a:rPr kumimoji="1" lang="en-US" altLang="en-US" sz="1600" baseline="-25000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2549" name="Arc 29"/>
            <p:cNvSpPr>
              <a:spLocks/>
            </p:cNvSpPr>
            <p:nvPr/>
          </p:nvSpPr>
          <p:spPr bwMode="auto">
            <a:xfrm rot="5053422" flipH="1">
              <a:off x="8248914" y="5601617"/>
              <a:ext cx="225425" cy="274638"/>
            </a:xfrm>
            <a:custGeom>
              <a:avLst/>
              <a:gdLst>
                <a:gd name="T0" fmla="*/ 0 w 43200"/>
                <a:gd name="T1" fmla="*/ 0 h 22351"/>
                <a:gd name="T2" fmla="*/ 0 w 43200"/>
                <a:gd name="T3" fmla="*/ 0 h 22351"/>
                <a:gd name="T4" fmla="*/ 0 w 43200"/>
                <a:gd name="T5" fmla="*/ 0 h 2235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1"/>
                <a:gd name="T11" fmla="*/ 43200 w 43200"/>
                <a:gd name="T12" fmla="*/ 22351 h 223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1" fill="none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50"/>
                    <a:pt x="43195" y="22100"/>
                    <a:pt x="43186" y="22350"/>
                  </a:cubicBezTo>
                </a:path>
                <a:path w="43200" h="22351" stroke="0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50"/>
                    <a:pt x="43195" y="22100"/>
                    <a:pt x="43186" y="22350"/>
                  </a:cubicBezTo>
                  <a:lnTo>
                    <a:pt x="21600" y="21600"/>
                  </a:lnTo>
                  <a:lnTo>
                    <a:pt x="5" y="220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0" name="Text Box 30"/>
            <p:cNvSpPr txBox="1">
              <a:spLocks noChangeArrowheads="1"/>
            </p:cNvSpPr>
            <p:nvPr/>
          </p:nvSpPr>
          <p:spPr bwMode="auto">
            <a:xfrm>
              <a:off x="8536068" y="5566126"/>
              <a:ext cx="20794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dirty="0" smtClean="0">
                  <a:solidFill>
                    <a:srgbClr val="FF3300"/>
                  </a:solidFill>
                </a:rPr>
                <a:t>(5)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x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x,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R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;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x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 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x,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L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]</a:t>
              </a:r>
              <a:endParaRPr kumimoji="1" lang="en-US" altLang="en-US" sz="1600" dirty="0">
                <a:solidFill>
                  <a:srgbClr val="FF3300"/>
                </a:solidFill>
              </a:endParaRPr>
            </a:p>
          </p:txBody>
        </p:sp>
        <p:sp>
          <p:nvSpPr>
            <p:cNvPr id="22551" name="Line 42"/>
            <p:cNvSpPr>
              <a:spLocks noChangeShapeType="1"/>
            </p:cNvSpPr>
            <p:nvPr/>
          </p:nvSpPr>
          <p:spPr bwMode="auto">
            <a:xfrm>
              <a:off x="8126677" y="4699030"/>
              <a:ext cx="0" cy="92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8" name="Text Box 18"/>
            <p:cNvSpPr txBox="1">
              <a:spLocks noChangeArrowheads="1"/>
            </p:cNvSpPr>
            <p:nvPr/>
          </p:nvSpPr>
          <p:spPr bwMode="auto">
            <a:xfrm>
              <a:off x="8508231" y="4294241"/>
              <a:ext cx="228204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dirty="0" smtClean="0">
                  <a:solidFill>
                    <a:srgbClr val="FF3300"/>
                  </a:solidFill>
                </a:rPr>
                <a:t>(</a:t>
              </a:r>
              <a:r>
                <a:rPr kumimoji="1" lang="en-US" altLang="en-US" sz="1600" dirty="0">
                  <a:solidFill>
                    <a:srgbClr val="FF3300"/>
                  </a:solidFill>
                </a:rPr>
                <a:t>3</a:t>
              </a:r>
              <a:r>
                <a:rPr kumimoji="1" lang="en-US" altLang="en-US" sz="1600" dirty="0" smtClean="0">
                  <a:solidFill>
                    <a:srgbClr val="FF3300"/>
                  </a:solidFill>
                </a:rPr>
                <a:t>) 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x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→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x,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L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;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→ 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S</a:t>
              </a:r>
              <a:endParaRPr kumimoji="1" lang="en-US" altLang="en-US" sz="1600" dirty="0">
                <a:solidFill>
                  <a:srgbClr val="009999"/>
                </a:solidFill>
              </a:endParaRPr>
            </a:p>
          </p:txBody>
        </p:sp>
        <p:sp>
          <p:nvSpPr>
            <p:cNvPr id="22542" name="Text Box 22"/>
            <p:cNvSpPr txBox="1">
              <a:spLocks noChangeArrowheads="1"/>
            </p:cNvSpPr>
            <p:nvPr/>
          </p:nvSpPr>
          <p:spPr bwMode="auto">
            <a:xfrm>
              <a:off x="3730013" y="5124687"/>
              <a:ext cx="102711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i="1" dirty="0">
                  <a:solidFill>
                    <a:srgbClr val="009999"/>
                  </a:solidFill>
                </a:rPr>
                <a:t>x </a:t>
              </a:r>
              <a:r>
                <a:rPr kumimoji="1" lang="en-US" altLang="en-US" sz="1600" dirty="0">
                  <a:solidFill>
                    <a:srgbClr val="009999"/>
                  </a:solidFill>
                  <a:sym typeface="Symbol" panose="05050102010706020507" pitchFamily="18" charset="2"/>
                </a:rPr>
                <a:t>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 {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a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,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}</a:t>
              </a:r>
              <a:endParaRPr kumimoji="1" lang="en-US" altLang="en-US" sz="1600" dirty="0">
                <a:solidFill>
                  <a:srgbClr val="009999"/>
                </a:solidFill>
              </a:endParaRPr>
            </a:p>
          </p:txBody>
        </p:sp>
        <p:sp>
          <p:nvSpPr>
            <p:cNvPr id="22544" name="Text Box 24"/>
            <p:cNvSpPr txBox="1">
              <a:spLocks noChangeArrowheads="1"/>
            </p:cNvSpPr>
            <p:nvPr/>
          </p:nvSpPr>
          <p:spPr bwMode="auto">
            <a:xfrm>
              <a:off x="8207578" y="4955202"/>
              <a:ext cx="21964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en-US" sz="1600" dirty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 smtClean="0">
                  <a:solidFill>
                    <a:srgbClr val="FF3300"/>
                  </a:solidFill>
                </a:rPr>
                <a:t>(4)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→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R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;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dirty="0">
                  <a:solidFill>
                    <a:srgbClr val="009999"/>
                  </a:solidFill>
                </a:rPr>
                <a:t>→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B</a:t>
              </a:r>
              <a:r>
                <a:rPr kumimoji="1" lang="en-US" altLang="en-US" sz="1600" i="1" dirty="0" smtClean="0">
                  <a:solidFill>
                    <a:srgbClr val="009999"/>
                  </a:solidFill>
                </a:rPr>
                <a:t>,</a:t>
              </a:r>
              <a:r>
                <a:rPr kumimoji="1" lang="en-US" altLang="en-US" sz="1600" dirty="0" smtClean="0">
                  <a:solidFill>
                    <a:srgbClr val="009999"/>
                  </a:solidFill>
                </a:rPr>
                <a:t> </a:t>
              </a:r>
              <a:r>
                <a:rPr kumimoji="1" lang="en-US" altLang="en-US" sz="1600" i="1" dirty="0">
                  <a:solidFill>
                    <a:srgbClr val="009999"/>
                  </a:solidFill>
                </a:rPr>
                <a:t>L</a:t>
              </a:r>
              <a:endParaRPr kumimoji="1" lang="en-US" altLang="en-US" sz="1600" dirty="0">
                <a:solidFill>
                  <a:srgbClr val="FF33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665591" y="4536310"/>
              <a:ext cx="2517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29"/>
            <p:cNvSpPr>
              <a:spLocks/>
            </p:cNvSpPr>
            <p:nvPr/>
          </p:nvSpPr>
          <p:spPr bwMode="auto">
            <a:xfrm rot="5053422" flipH="1">
              <a:off x="8247553" y="4398989"/>
              <a:ext cx="225425" cy="274638"/>
            </a:xfrm>
            <a:custGeom>
              <a:avLst/>
              <a:gdLst>
                <a:gd name="T0" fmla="*/ 0 w 43200"/>
                <a:gd name="T1" fmla="*/ 0 h 22351"/>
                <a:gd name="T2" fmla="*/ 0 w 43200"/>
                <a:gd name="T3" fmla="*/ 0 h 22351"/>
                <a:gd name="T4" fmla="*/ 0 w 43200"/>
                <a:gd name="T5" fmla="*/ 0 h 2235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1"/>
                <a:gd name="T11" fmla="*/ 43200 w 43200"/>
                <a:gd name="T12" fmla="*/ 22351 h 223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1" fill="none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50"/>
                    <a:pt x="43195" y="22100"/>
                    <a:pt x="43186" y="22350"/>
                  </a:cubicBezTo>
                </a:path>
                <a:path w="43200" h="22351" stroke="0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50"/>
                    <a:pt x="43195" y="22100"/>
                    <a:pt x="43186" y="22350"/>
                  </a:cubicBezTo>
                  <a:lnTo>
                    <a:pt x="21600" y="21600"/>
                  </a:lnTo>
                  <a:lnTo>
                    <a:pt x="5" y="220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74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697" y="332362"/>
            <a:ext cx="7326122" cy="875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Time Complexity </a:t>
            </a:r>
            <a:r>
              <a:rPr lang="en-US" sz="4400" dirty="0"/>
              <a:t>&amp;</a:t>
            </a:r>
            <a:r>
              <a:rPr lang="en-US" sz="4400" dirty="0" smtClean="0"/>
              <a:t> Big-Oh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96093"/>
            <a:ext cx="10210800" cy="4572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can define </a:t>
            </a:r>
            <a:r>
              <a:rPr lang="en-US" sz="2200" b="1" dirty="0" smtClean="0"/>
              <a:t>complexity classes</a:t>
            </a:r>
            <a:r>
              <a:rPr lang="en-US" sz="2200" dirty="0" smtClean="0"/>
              <a:t>, based on the time complexity of TMs 	expressed in terms of Big-Oh notation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Constant do not matter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Only </a:t>
            </a:r>
            <a:r>
              <a:rPr lang="en-US" sz="2000" i="1" dirty="0"/>
              <a:t>dominant</a:t>
            </a:r>
            <a:r>
              <a:rPr lang="en-US" sz="2000" dirty="0"/>
              <a:t> term matters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The time complexity class </a:t>
            </a:r>
            <a:r>
              <a:rPr lang="en-US" sz="2200" b="1" dirty="0" smtClean="0"/>
              <a:t>TIME(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)) </a:t>
            </a:r>
            <a:r>
              <a:rPr lang="en-US" sz="2200" dirty="0" smtClean="0"/>
              <a:t>is the set of languages decidable 	by a TM with runtime </a:t>
            </a:r>
            <a:r>
              <a:rPr lang="en-US" sz="2200" b="1" dirty="0" smtClean="0"/>
              <a:t>O(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))</a:t>
            </a:r>
            <a:endParaRPr lang="en-US" sz="2200" b="1" dirty="0"/>
          </a:p>
          <a:p>
            <a:pPr lvl="1">
              <a:spcBef>
                <a:spcPts val="1800"/>
              </a:spcBef>
            </a:pPr>
            <a:r>
              <a:rPr lang="en-US" sz="2000" u="sng" dirty="0" smtClean="0"/>
              <a:t>Examples</a:t>
            </a:r>
            <a:r>
              <a:rPr lang="en-US" sz="2000" dirty="0" smtClean="0"/>
              <a:t>.</a:t>
            </a:r>
            <a:endParaRPr lang="en-US" sz="2000" u="sng" dirty="0" smtClean="0"/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TIME(</a:t>
            </a:r>
            <a:r>
              <a:rPr lang="en-US" sz="1800" i="1" dirty="0" smtClean="0"/>
              <a:t>n</a:t>
            </a:r>
            <a:r>
              <a:rPr lang="en-US" sz="1800" dirty="0" smtClean="0"/>
              <a:t>):  TM that decides the encoding of a regular language</a:t>
            </a:r>
          </a:p>
          <a:p>
            <a:pPr lvl="2">
              <a:spcBef>
                <a:spcPts val="1800"/>
              </a:spcBef>
            </a:pPr>
            <a:r>
              <a:rPr lang="en-US" sz="1800" dirty="0" smtClean="0"/>
              <a:t>TIME(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): Palindrome</a:t>
            </a:r>
            <a:endParaRPr lang="en-US" sz="1800" dirty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3889</TotalTime>
  <Words>5296</Words>
  <Application>Microsoft Office PowerPoint</Application>
  <PresentationFormat>Widescreen</PresentationFormat>
  <Paragraphs>621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Cambria Math</vt:lpstr>
      <vt:lpstr>Century Gothic</vt:lpstr>
      <vt:lpstr>Courier New</vt:lpstr>
      <vt:lpstr>Garamond</vt:lpstr>
      <vt:lpstr>Monotype Sorts</vt:lpstr>
      <vt:lpstr>Symbol</vt:lpstr>
      <vt:lpstr>Times New Roman</vt:lpstr>
      <vt:lpstr>Wingdings</vt:lpstr>
      <vt:lpstr>Savon</vt:lpstr>
      <vt:lpstr>Chapter 7</vt:lpstr>
      <vt:lpstr>Complexity Theory</vt:lpstr>
      <vt:lpstr>Time Complexity</vt:lpstr>
      <vt:lpstr>An Example of Time Complexity</vt:lpstr>
      <vt:lpstr>An Easier Approach</vt:lpstr>
      <vt:lpstr>PowerPoint Presentation</vt:lpstr>
      <vt:lpstr>Time Complexity of a TM</vt:lpstr>
      <vt:lpstr>Another Solution Using a Multi-tape TM</vt:lpstr>
      <vt:lpstr>Time Complexity &amp; Big-Oh</vt:lpstr>
      <vt:lpstr>Big-O Notation</vt:lpstr>
      <vt:lpstr>Big-O Notation</vt:lpstr>
      <vt:lpstr>Small-o Notation</vt:lpstr>
      <vt:lpstr>Rates of Growth</vt:lpstr>
      <vt:lpstr>Rates of Growth</vt:lpstr>
      <vt:lpstr>Take Away… </vt:lpstr>
      <vt:lpstr>The Class P</vt:lpstr>
      <vt:lpstr>Proof - Directly</vt:lpstr>
      <vt:lpstr>How to Prove Languages are in P</vt:lpstr>
      <vt:lpstr>Proof - Closure</vt:lpstr>
      <vt:lpstr>Proof - Reduction</vt:lpstr>
      <vt:lpstr>Polynomial-Time Reduction</vt:lpstr>
      <vt:lpstr>Polynomial-Time Reduction</vt:lpstr>
      <vt:lpstr>Polynomial-Time Reduction: Examples</vt:lpstr>
      <vt:lpstr>Polynomial-Time Reduction</vt:lpstr>
      <vt:lpstr>Take Away…</vt:lpstr>
      <vt:lpstr>The Class NP</vt:lpstr>
      <vt:lpstr>A Problem in NP Class</vt:lpstr>
      <vt:lpstr>PowerPoint Presentation</vt:lpstr>
      <vt:lpstr>PowerPoint Presentation</vt:lpstr>
      <vt:lpstr>Take Away…</vt:lpstr>
      <vt:lpstr>Why Care if P = NP?</vt:lpstr>
      <vt:lpstr>NP-Completeness</vt:lpstr>
      <vt:lpstr>NP-Completeness</vt:lpstr>
      <vt:lpstr>Reduction of NP-Hard Problems</vt:lpstr>
      <vt:lpstr>P = NP?</vt:lpstr>
      <vt:lpstr>NP-Hard Problems</vt:lpstr>
      <vt:lpstr>Complexity Class Relations</vt:lpstr>
      <vt:lpstr>PowerPoint Presentation</vt:lpstr>
      <vt:lpstr>Time Complexity of NTMs</vt:lpstr>
      <vt:lpstr>PowerPoint Presentation</vt:lpstr>
      <vt:lpstr>Time Complexity of NTMs</vt:lpstr>
      <vt:lpstr>The Satisfiability Problem </vt:lpstr>
      <vt:lpstr>The 3SAT 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Sole Pera</dc:creator>
  <cp:lastModifiedBy>Dennis Ng</cp:lastModifiedBy>
  <cp:revision>291</cp:revision>
  <cp:lastPrinted>2020-04-06T15:32:01Z</cp:lastPrinted>
  <dcterms:created xsi:type="dcterms:W3CDTF">2014-11-13T20:58:19Z</dcterms:created>
  <dcterms:modified xsi:type="dcterms:W3CDTF">2020-04-08T15:14:19Z</dcterms:modified>
</cp:coreProperties>
</file>