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5" autoAdjust="0"/>
  </p:normalViewPr>
  <p:slideViewPr>
    <p:cSldViewPr>
      <p:cViewPr varScale="1">
        <p:scale>
          <a:sx n="146" d="100"/>
          <a:sy n="146" d="100"/>
        </p:scale>
        <p:origin x="-7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1F4D-DBFC-47D3-8917-D891DD60F15D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AC101-7DE0-42F9-A20D-22340511E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8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69C5CC-E298-4257-A10E-7E7EB8E8BDF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3FA8-7228-4E66-9781-F105C3A6C28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03C838-11F5-4B4F-8692-C3BDF9D495EC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B4679-3EF1-470D-B69F-E1D9BE94F419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7DC6-365D-4665-ABB7-59D5810975DA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44375C2-F829-4E7F-977D-0D81F72485D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9A15CA9-83F4-4090-87D8-2876FBC48E4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29F1-2DAA-4B5E-82DC-2E62D068E85B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48C2-8928-4DE9-B236-3661FDAA6D14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0EC0-AA4F-47D9-BEE4-85668EAFA67C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C5229-69AE-4274-9572-906489D38307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1534A69-30B7-42DE-ABE4-637240D81D25}" type="datetime1">
              <a:rPr lang="en-US" smtClean="0"/>
              <a:t>3/15/2018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794B80-8734-42D6-BE64-AE58C2F39B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halting problem - proof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Undecidability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7997952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What makes a problem </a:t>
                </a:r>
                <a:r>
                  <a:rPr lang="en-US" sz="2400" i="1" dirty="0" smtClean="0"/>
                  <a:t>decidable</a:t>
                </a:r>
                <a:r>
                  <a:rPr lang="en-US" sz="2400" dirty="0" smtClean="0"/>
                  <a:t>?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Is a problem such that there exist a TM that </a:t>
                </a:r>
                <a:r>
                  <a:rPr lang="en-US" sz="2200" i="1" dirty="0" smtClean="0"/>
                  <a:t>halts</a:t>
                </a:r>
                <a:r>
                  <a:rPr lang="en-US" sz="2200" dirty="0" smtClean="0"/>
                  <a:t> (accept/reject) 	on every input</a:t>
                </a:r>
                <a:endParaRPr lang="en-US" sz="2200" i="1" dirty="0" smtClean="0"/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What makes an unsolvable problem?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Is a problem such that there does not exist any TM that can 	solve the problem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sz="2400" dirty="0" smtClean="0"/>
                  <a:t>What is the Halting Problem for TM?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sz="2200" dirty="0" smtClean="0"/>
                  <a:t>Given an arbitrary TM 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 with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200" dirty="0" smtClean="0"/>
                  <a:t> and a string </a:t>
                </a:r>
                <a:r>
                  <a:rPr lang="en-US" sz="2200" i="1" dirty="0" smtClean="0"/>
                  <a:t>w</a:t>
                </a:r>
                <a:r>
                  <a:rPr lang="en-US" sz="2200" dirty="0" smtClean="0"/>
                  <a:t> 	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200" dirty="0" smtClean="0"/>
                  <a:t>*, will the computation of </a:t>
                </a:r>
                <a:r>
                  <a:rPr lang="en-US" sz="2200" i="1" dirty="0" smtClean="0"/>
                  <a:t>M</a:t>
                </a:r>
                <a:r>
                  <a:rPr lang="en-US" sz="2200" dirty="0" smtClean="0"/>
                  <a:t> with </a:t>
                </a:r>
                <a:r>
                  <a:rPr lang="en-US" sz="2200" i="1" dirty="0" smtClean="0"/>
                  <a:t>w</a:t>
                </a:r>
                <a:r>
                  <a:rPr lang="en-US" sz="2200" dirty="0" smtClean="0"/>
                  <a:t> halt?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7997952" cy="4572000"/>
              </a:xfrm>
              <a:blipFill rotWithShape="1">
                <a:blip r:embed="rId2"/>
                <a:stretch>
                  <a:fillRect l="-152" t="-1067" r="-1220" b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Halting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153400" cy="4267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Is the </a:t>
            </a:r>
            <a:r>
              <a:rPr lang="en-US" sz="2400" i="1" dirty="0" smtClean="0"/>
              <a:t>Halting Problem </a:t>
            </a:r>
            <a:r>
              <a:rPr lang="en-US" sz="2400" dirty="0" smtClean="0"/>
              <a:t>decidable/undecidable?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There is no algorithm that solves the halting problem, thus the 	halting problem is </a:t>
            </a:r>
            <a:r>
              <a:rPr lang="en-US" sz="2200" u="sng" dirty="0" smtClean="0"/>
              <a:t>undecidable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A solution to the halting problem requires a general algorithm 	that answers the halting question (i.e., </a:t>
            </a:r>
            <a:r>
              <a:rPr lang="en-US" sz="2200" i="1" dirty="0" smtClean="0"/>
              <a:t>equivalent to the 	“acceptance” question of a string for a TM</a:t>
            </a:r>
            <a:r>
              <a:rPr lang="en-US" sz="2200" dirty="0" smtClean="0"/>
              <a:t>) for each 	combination of TM and input string</a:t>
            </a:r>
          </a:p>
          <a:p>
            <a:pPr lvl="2">
              <a:spcBef>
                <a:spcPts val="1800"/>
              </a:spcBef>
              <a:tabLst>
                <a:tab pos="1254125" algn="l"/>
              </a:tabLst>
            </a:pPr>
            <a:r>
              <a:rPr lang="en-US" sz="2000" dirty="0" smtClean="0"/>
              <a:t>The proof of the fact that the halting problem is </a:t>
            </a:r>
            <a:r>
              <a:rPr lang="en-US" sz="2000" u="sng" dirty="0" smtClean="0"/>
              <a:t>undecidable</a:t>
            </a:r>
            <a:r>
              <a:rPr lang="en-US" sz="2000" dirty="0" smtClean="0"/>
              <a:t> is done 	by </a:t>
            </a:r>
            <a:r>
              <a:rPr lang="en-US" sz="2000" b="1" dirty="0" smtClean="0">
                <a:solidFill>
                  <a:srgbClr val="FF0000"/>
                </a:solidFill>
              </a:rPr>
              <a:t>contradiction</a:t>
            </a:r>
            <a:r>
              <a:rPr lang="en-US" sz="2000" dirty="0" smtClean="0"/>
              <a:t> and using the </a:t>
            </a:r>
            <a:r>
              <a:rPr lang="en-US" sz="2000" b="1" dirty="0" smtClean="0">
                <a:solidFill>
                  <a:srgbClr val="FF0000"/>
                </a:solidFill>
              </a:rPr>
              <a:t>encoding</a:t>
            </a:r>
            <a:r>
              <a:rPr lang="en-US" sz="2000" dirty="0" smtClean="0"/>
              <a:t> of an arbitrary TM and 	a string as the starting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Halting problem is undecidable -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81200"/>
          </a:xfrm>
        </p:spPr>
        <p:txBody>
          <a:bodyPr/>
          <a:lstStyle/>
          <a:p>
            <a:r>
              <a:rPr lang="en-US" sz="2400" dirty="0" smtClean="0"/>
              <a:t>Proof by contradiction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Assume that there is a TM </a:t>
            </a:r>
            <a:r>
              <a:rPr lang="en-US" sz="2200" i="1" dirty="0" smtClean="0"/>
              <a:t>H</a:t>
            </a:r>
            <a:r>
              <a:rPr lang="en-US" sz="2200" dirty="0" smtClean="0"/>
              <a:t> that solves the halting problem</a:t>
            </a:r>
          </a:p>
          <a:p>
            <a:pPr lvl="1">
              <a:spcBef>
                <a:spcPts val="1800"/>
              </a:spcBef>
            </a:pPr>
            <a:r>
              <a:rPr lang="en-US" sz="2200" dirty="0" smtClean="0"/>
              <a:t>The computation of </a:t>
            </a:r>
            <a:r>
              <a:rPr lang="en-US" sz="2200" i="1" dirty="0" smtClean="0"/>
              <a:t>H</a:t>
            </a:r>
            <a:r>
              <a:rPr lang="en-US" sz="2200" dirty="0" smtClean="0"/>
              <a:t> can be depicted as follows: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71800" y="4267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</a:rPr>
              <a:t>H</a:t>
            </a:r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828800" y="4757410"/>
            <a:ext cx="1143000" cy="50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44958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4495800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9600" y="5029200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15200" y="4191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Accept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4800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Reject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19600" y="38817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halts with input 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19600" y="51054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does not halt with input 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3" grpId="0"/>
      <p:bldP spid="24" grpId="0"/>
      <p:bldP spid="25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Halting problem is undecidable -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3622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We modify </a:t>
            </a:r>
            <a:r>
              <a:rPr lang="en-US" sz="2400" i="1" dirty="0" smtClean="0"/>
              <a:t>H</a:t>
            </a:r>
            <a:r>
              <a:rPr lang="en-US" sz="2400" dirty="0" smtClean="0"/>
              <a:t> to construct a new TM </a:t>
            </a:r>
            <a:r>
              <a:rPr lang="en-US" sz="2400" i="1" dirty="0" smtClean="0"/>
              <a:t>H</a:t>
            </a:r>
            <a:r>
              <a:rPr lang="en-US" sz="2400" dirty="0" smtClean="0"/>
              <a:t>’, which behaves as 	described below.</a:t>
            </a:r>
          </a:p>
          <a:p>
            <a:pPr lvl="2">
              <a:spcBef>
                <a:spcPts val="1800"/>
              </a:spcBef>
              <a:tabLst>
                <a:tab pos="1254125" algn="l"/>
              </a:tabLst>
            </a:pPr>
            <a:r>
              <a:rPr lang="en-US" sz="2200" dirty="0" smtClean="0"/>
              <a:t>The computations of </a:t>
            </a:r>
            <a:r>
              <a:rPr lang="en-US" sz="2200" i="1" dirty="0" smtClean="0"/>
              <a:t>H</a:t>
            </a:r>
            <a:r>
              <a:rPr lang="en-US" sz="2200" dirty="0" smtClean="0"/>
              <a:t>’ are the same as </a:t>
            </a:r>
            <a:r>
              <a:rPr lang="en-US" sz="2200" i="1" dirty="0" smtClean="0"/>
              <a:t>H</a:t>
            </a:r>
            <a:r>
              <a:rPr lang="en-US" sz="2200" dirty="0" smtClean="0"/>
              <a:t>, except that </a:t>
            </a:r>
            <a:r>
              <a:rPr lang="en-US" sz="2200" i="1" dirty="0" smtClean="0"/>
              <a:t>H</a:t>
            </a:r>
            <a:r>
              <a:rPr lang="en-US" sz="2200" dirty="0" smtClean="0"/>
              <a:t>’ loops 	indefinitely whenever </a:t>
            </a:r>
            <a:r>
              <a:rPr lang="en-US" sz="2200" i="1" dirty="0" smtClean="0"/>
              <a:t>H</a:t>
            </a:r>
            <a:r>
              <a:rPr lang="en-US" sz="2200" dirty="0" smtClean="0"/>
              <a:t> terminates in an accepting state, 	i.e., whenever </a:t>
            </a:r>
            <a:r>
              <a:rPr lang="en-US" sz="2200" i="1" dirty="0" smtClean="0"/>
              <a:t>H</a:t>
            </a:r>
            <a:r>
              <a:rPr lang="en-US" sz="2200" dirty="0" smtClean="0"/>
              <a:t> halts on input </a:t>
            </a:r>
            <a:r>
              <a:rPr lang="en-US" sz="2200" i="1" dirty="0" smtClean="0"/>
              <a:t>w,</a:t>
            </a:r>
            <a:r>
              <a:rPr lang="en-US" sz="2200" dirty="0" smtClean="0"/>
              <a:t> and halts otherwise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71800" y="4608493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H</a:t>
            </a:r>
            <a:r>
              <a:rPr lang="en-US" sz="3200" b="1" dirty="0" smtClean="0">
                <a:solidFill>
                  <a:schemeClr val="tx1"/>
                </a:solidFill>
              </a:rPr>
              <a:t>’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828800" y="5098703"/>
            <a:ext cx="1143000" cy="50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483709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19600" y="4837093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9600" y="5370493"/>
            <a:ext cx="2819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1400" y="4532293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67600" y="5141893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Halt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95800" y="4338935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halts with input 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4495800" y="54102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does not halt with input </a:t>
            </a:r>
            <a:r>
              <a:rPr lang="en-US" sz="2400" i="1" dirty="0" smtClean="0"/>
              <a:t>w</a:t>
            </a:r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3" grpId="0"/>
      <p:bldP spid="24" grpId="0"/>
      <p:bldP spid="2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Halting problem is undecidable -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2438400"/>
          </a:xfrm>
        </p:spPr>
        <p:txBody>
          <a:bodyPr>
            <a:normAutofit/>
          </a:bodyPr>
          <a:lstStyle/>
          <a:p>
            <a:pPr lvl="1"/>
            <a:r>
              <a:rPr lang="en-US" sz="2400" i="1" dirty="0" smtClean="0"/>
              <a:t>H</a:t>
            </a:r>
            <a:r>
              <a:rPr lang="en-US" sz="2400" dirty="0" smtClean="0"/>
              <a:t>’ is combined with a </a:t>
            </a:r>
            <a:r>
              <a:rPr lang="en-US" sz="2400" i="1" dirty="0" smtClean="0"/>
              <a:t>copy machine </a:t>
            </a:r>
            <a:r>
              <a:rPr lang="en-US" sz="2400" dirty="0" smtClean="0"/>
              <a:t>to construct a new TM </a:t>
            </a:r>
            <a:r>
              <a:rPr lang="en-US" sz="2400" i="1" dirty="0" smtClean="0"/>
              <a:t>D</a:t>
            </a:r>
            <a:r>
              <a:rPr lang="en-US" sz="2400" dirty="0" smtClean="0"/>
              <a:t>:</a:t>
            </a:r>
          </a:p>
          <a:p>
            <a:pPr lvl="2">
              <a:spcBef>
                <a:spcPts val="1500"/>
              </a:spcBef>
            </a:pPr>
            <a:r>
              <a:rPr lang="en-US" sz="2200" dirty="0" smtClean="0"/>
              <a:t>The input to </a:t>
            </a:r>
            <a:r>
              <a:rPr lang="en-US" sz="2200" i="1" dirty="0" smtClean="0"/>
              <a:t>D </a:t>
            </a:r>
            <a:r>
              <a:rPr lang="en-US" sz="2200" dirty="0" smtClean="0"/>
              <a:t>is a TM representation E(</a:t>
            </a:r>
            <a:r>
              <a:rPr lang="en-US" sz="2200" i="1" dirty="0" smtClean="0"/>
              <a:t>M</a:t>
            </a:r>
            <a:r>
              <a:rPr lang="en-US" sz="2200" dirty="0" smtClean="0"/>
              <a:t>)</a:t>
            </a:r>
          </a:p>
          <a:p>
            <a:pPr lvl="2">
              <a:spcBef>
                <a:spcPts val="1500"/>
              </a:spcBef>
              <a:tabLst>
                <a:tab pos="1260475" algn="l"/>
              </a:tabLst>
            </a:pPr>
            <a:r>
              <a:rPr lang="en-US" sz="2200" dirty="0" smtClean="0"/>
              <a:t>A computation of </a:t>
            </a:r>
            <a:r>
              <a:rPr lang="en-US" sz="2200" i="1" dirty="0" smtClean="0"/>
              <a:t>D</a:t>
            </a:r>
            <a:r>
              <a:rPr lang="en-US" sz="2200" dirty="0" smtClean="0"/>
              <a:t> begins with copying the string E(</a:t>
            </a:r>
            <a:r>
              <a:rPr lang="en-US" sz="2200" i="1" dirty="0" smtClean="0"/>
              <a:t>M</a:t>
            </a:r>
            <a:r>
              <a:rPr lang="en-US" sz="2200" dirty="0" smtClean="0"/>
              <a:t>) to yield 	E(</a:t>
            </a:r>
            <a:r>
              <a:rPr lang="en-US" sz="2200" i="1" dirty="0" smtClean="0"/>
              <a:t>M</a:t>
            </a:r>
            <a:r>
              <a:rPr lang="en-US" sz="2200" dirty="0" smtClean="0"/>
              <a:t>)E(</a:t>
            </a:r>
            <a:r>
              <a:rPr lang="en-US" sz="2200" i="1" dirty="0" smtClean="0"/>
              <a:t>M</a:t>
            </a:r>
            <a:r>
              <a:rPr lang="en-US" sz="2200" dirty="0" smtClean="0"/>
              <a:t>)</a:t>
            </a:r>
          </a:p>
          <a:p>
            <a:pPr lvl="2">
              <a:spcBef>
                <a:spcPts val="1500"/>
              </a:spcBef>
            </a:pPr>
            <a:r>
              <a:rPr lang="en-US" sz="2200" dirty="0" smtClean="0"/>
              <a:t>The computation continues by running </a:t>
            </a:r>
            <a:r>
              <a:rPr lang="en-US" sz="2200" i="1" dirty="0" smtClean="0"/>
              <a:t>H</a:t>
            </a:r>
            <a:r>
              <a:rPr lang="en-US" sz="2200" dirty="0" smtClean="0"/>
              <a:t>’ on E(</a:t>
            </a:r>
            <a:r>
              <a:rPr lang="en-US" sz="2200" i="1" dirty="0" smtClean="0"/>
              <a:t>M</a:t>
            </a:r>
            <a:r>
              <a:rPr lang="en-US" sz="2200" dirty="0" smtClean="0"/>
              <a:t>)E(</a:t>
            </a:r>
            <a:r>
              <a:rPr lang="en-US" sz="2200" i="1" dirty="0" smtClean="0"/>
              <a:t>M</a:t>
            </a:r>
            <a:r>
              <a:rPr lang="en-US" sz="2200" dirty="0" smtClean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4963180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H</a:t>
            </a:r>
            <a:r>
              <a:rPr lang="en-US" sz="3200" b="1" dirty="0" smtClean="0">
                <a:solidFill>
                  <a:schemeClr val="tx1"/>
                </a:solidFill>
              </a:rPr>
              <a:t>’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5420380"/>
            <a:ext cx="4572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71800" y="520196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M</a:t>
            </a:r>
            <a:r>
              <a:rPr lang="en-US" sz="2400" dirty="0" smtClean="0"/>
              <a:t>) 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19800" y="5029200"/>
            <a:ext cx="1981200" cy="1018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19800" y="5874603"/>
            <a:ext cx="1981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01000" y="47961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01000" y="56343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Halt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526798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1295400" y="503938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opy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90800" y="5448300"/>
            <a:ext cx="3810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38200" y="5496580"/>
            <a:ext cx="3810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600" y="4429780"/>
            <a:ext cx="5562600" cy="2286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44196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halts with input 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6015335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</a:t>
            </a:r>
            <a:r>
              <a:rPr lang="en-US" sz="2400" dirty="0" smtClean="0"/>
              <a:t> does not halt with input E(</a:t>
            </a:r>
            <a:r>
              <a:rPr lang="en-US" sz="2400" i="1" dirty="0" smtClean="0"/>
              <a:t>M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625858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D</a:t>
            </a:r>
            <a:endParaRPr lang="en-US" sz="2800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3" grpId="0"/>
      <p:bldP spid="24" grpId="0"/>
      <p:bldP spid="21" grpId="0"/>
      <p:bldP spid="28" grpId="0" animBg="1"/>
      <p:bldP spid="36" grpId="0" animBg="1"/>
      <p:bldP spid="25" grpId="0"/>
      <p:bldP spid="31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Halting problem is undecidable  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Since </a:t>
            </a:r>
            <a:r>
              <a:rPr lang="en-US" sz="2400" i="1" dirty="0" smtClean="0"/>
              <a:t>M</a:t>
            </a:r>
            <a:r>
              <a:rPr lang="en-US" sz="2400" dirty="0" smtClean="0"/>
              <a:t> is any TM, and </a:t>
            </a:r>
            <a:r>
              <a:rPr lang="en-US" sz="2400" i="1" dirty="0" smtClean="0"/>
              <a:t>D</a:t>
            </a:r>
            <a:r>
              <a:rPr lang="en-US" sz="2400" dirty="0" smtClean="0"/>
              <a:t> is one of them. </a:t>
            </a:r>
          </a:p>
          <a:p>
            <a:pPr lvl="2">
              <a:spcBef>
                <a:spcPts val="1200"/>
              </a:spcBef>
            </a:pPr>
            <a:r>
              <a:rPr lang="en-US" sz="2200" dirty="0" smtClean="0"/>
              <a:t>Consider a computation of </a:t>
            </a:r>
            <a:r>
              <a:rPr lang="en-US" sz="2200" i="1" dirty="0" smtClean="0"/>
              <a:t>D</a:t>
            </a:r>
            <a:r>
              <a:rPr lang="en-US" sz="2200" dirty="0" smtClean="0"/>
              <a:t> with </a:t>
            </a:r>
            <a:r>
              <a:rPr lang="en-US" sz="2200" smtClean="0"/>
              <a:t>input </a:t>
            </a:r>
            <a:r>
              <a:rPr lang="en-US" sz="2200" smtClean="0"/>
              <a:t>E(</a:t>
            </a:r>
            <a:r>
              <a:rPr lang="en-US" sz="2200" i="1" smtClean="0"/>
              <a:t>D</a:t>
            </a:r>
            <a:r>
              <a:rPr lang="en-US" sz="2200" dirty="0" smtClean="0"/>
              <a:t>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4400" y="3348335"/>
            <a:ext cx="1143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H</a:t>
            </a:r>
            <a:r>
              <a:rPr lang="en-US" sz="3200" b="1" dirty="0" smtClean="0">
                <a:solidFill>
                  <a:schemeClr val="tx1"/>
                </a:solidFill>
              </a:rPr>
              <a:t>’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91000" y="3919835"/>
            <a:ext cx="4572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5600" y="364867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D</a:t>
            </a:r>
            <a:r>
              <a:rPr lang="en-US" sz="2400" dirty="0" smtClean="0"/>
              <a:t>) E(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67400" y="3500735"/>
            <a:ext cx="2133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67400" y="4114800"/>
            <a:ext cx="21336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01000" y="3272135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Loop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7962900" y="3881735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Halt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357247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1295400" y="3348335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</a:rPr>
              <a:t>opy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14600" y="3843635"/>
            <a:ext cx="3810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14400" y="3805535"/>
            <a:ext cx="381000" cy="381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990600" y="2891135"/>
            <a:ext cx="5562600" cy="1905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00700" y="283873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</a:t>
            </a:r>
            <a:r>
              <a:rPr lang="en-US" sz="2400" dirty="0" smtClean="0"/>
              <a:t> halts with input E(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25827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</a:t>
            </a:r>
            <a:r>
              <a:rPr lang="en-US" sz="2400" dirty="0" smtClean="0"/>
              <a:t> does not halt with input E(</a:t>
            </a:r>
            <a:r>
              <a:rPr lang="en-US" sz="2400" i="1" dirty="0" smtClean="0"/>
              <a:t>D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6800" y="4338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</a:t>
            </a:r>
            <a:endParaRPr lang="en-US" sz="2400" b="1" i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52400" y="5029200"/>
            <a:ext cx="8763000" cy="17526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Examining the preceding computation, we see that: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 halt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on input E(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iff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does not halt 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on input E(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), which is a </a:t>
            </a:r>
            <a:r>
              <a:rPr kumimoji="0" lang="en-US" sz="22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contradiction</a:t>
            </a:r>
            <a:r>
              <a:rPr kumimoji="0" lang="en-US" sz="2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</a:p>
          <a:p>
            <a:pPr marL="9144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/>
              <a:buChar char=""/>
              <a:tabLst/>
              <a:defRPr/>
            </a:pPr>
            <a:r>
              <a:rPr lang="en-US" sz="2200" i="0" baseline="0" dirty="0" smtClean="0"/>
              <a:t>Therefore, the original assumption is wrong, and the</a:t>
            </a:r>
            <a:r>
              <a:rPr lang="en-US" sz="2200" i="0" dirty="0" smtClean="0"/>
              <a:t> halting problem is 	</a:t>
            </a:r>
            <a:r>
              <a:rPr lang="en-US" sz="2200" b="1" i="0" dirty="0" smtClean="0"/>
              <a:t>undecidable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4794B80-8734-42D6-BE64-AE58C2F39B95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23" grpId="0"/>
      <p:bldP spid="24" grpId="0"/>
      <p:bldP spid="21" grpId="0"/>
      <p:bldP spid="28" grpId="0" animBg="1"/>
      <p:bldP spid="36" grpId="0" animBg="1"/>
      <p:bldP spid="25" grpId="0"/>
      <p:bldP spid="31" grpId="0"/>
      <p:bldP spid="37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117</TotalTime>
  <Words>301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The halting problem - proof</vt:lpstr>
      <vt:lpstr>Solving Problems</vt:lpstr>
      <vt:lpstr>Halting Problem</vt:lpstr>
      <vt:lpstr>Halting problem is undecidable - Proof</vt:lpstr>
      <vt:lpstr>Halting problem is undecidable - Proof</vt:lpstr>
      <vt:lpstr>Halting problem is undecidable - Proof</vt:lpstr>
      <vt:lpstr>Halting problem is undecidable  Proof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halting problem - proof</dc:title>
  <dc:creator>Windows User</dc:creator>
  <cp:lastModifiedBy>Dennis Ng</cp:lastModifiedBy>
  <cp:revision>58</cp:revision>
  <dcterms:created xsi:type="dcterms:W3CDTF">2012-06-03T01:32:26Z</dcterms:created>
  <dcterms:modified xsi:type="dcterms:W3CDTF">2018-03-15T13:29:34Z</dcterms:modified>
</cp:coreProperties>
</file>