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0" r:id="rId3"/>
    <p:sldId id="271" r:id="rId4"/>
    <p:sldId id="272" r:id="rId5"/>
    <p:sldId id="274" r:id="rId6"/>
    <p:sldId id="289" r:id="rId7"/>
    <p:sldId id="279" r:id="rId8"/>
    <p:sldId id="280" r:id="rId9"/>
    <p:sldId id="291" r:id="rId10"/>
    <p:sldId id="288" r:id="rId11"/>
    <p:sldId id="285" r:id="rId12"/>
    <p:sldId id="290" r:id="rId13"/>
    <p:sldId id="268"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6" autoAdjust="0"/>
    <p:restoredTop sz="94656"/>
  </p:normalViewPr>
  <p:slideViewPr>
    <p:cSldViewPr snapToGrid="0">
      <p:cViewPr varScale="1">
        <p:scale>
          <a:sx n="66" d="100"/>
          <a:sy n="66" d="100"/>
        </p:scale>
        <p:origin x="72"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 </a:t>
            </a:r>
          </a:p>
          <a:p>
            <a:endParaRPr lang="en-US" sz="4000" dirty="0"/>
          </a:p>
          <a:p>
            <a:r>
              <a:rPr lang="en-US" sz="2800" b="1" dirty="0"/>
              <a:t>02/03/2021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FB913-B981-415A-9C4E-1D181FD3BDD7}"/>
              </a:ext>
            </a:extLst>
          </p:cNvPr>
          <p:cNvSpPr>
            <a:spLocks noGrp="1"/>
          </p:cNvSpPr>
          <p:nvPr>
            <p:ph type="title"/>
          </p:nvPr>
        </p:nvSpPr>
        <p:spPr/>
        <p:txBody>
          <a:bodyPr/>
          <a:lstStyle/>
          <a:p>
            <a:r>
              <a:rPr lang="en-US" dirty="0"/>
              <a:t>          City users analysis</a:t>
            </a:r>
          </a:p>
        </p:txBody>
      </p:sp>
      <p:pic>
        <p:nvPicPr>
          <p:cNvPr id="5" name="Content Placeholder 4">
            <a:extLst>
              <a:ext uri="{FF2B5EF4-FFF2-40B4-BE49-F238E27FC236}">
                <a16:creationId xmlns:a16="http://schemas.microsoft.com/office/drawing/2014/main" id="{AEBE2E4C-210C-4CED-96E3-F13B191299D0}"/>
              </a:ext>
            </a:extLst>
          </p:cNvPr>
          <p:cNvPicPr>
            <a:picLocks noGrp="1" noChangeAspect="1"/>
          </p:cNvPicPr>
          <p:nvPr>
            <p:ph idx="1"/>
          </p:nvPr>
        </p:nvPicPr>
        <p:blipFill>
          <a:blip r:embed="rId2"/>
          <a:stretch>
            <a:fillRect/>
          </a:stretch>
        </p:blipFill>
        <p:spPr>
          <a:xfrm>
            <a:off x="1028700" y="1690689"/>
            <a:ext cx="10134600" cy="3758642"/>
          </a:xfrm>
        </p:spPr>
      </p:pic>
      <p:sp>
        <p:nvSpPr>
          <p:cNvPr id="3" name="TextBox 2">
            <a:extLst>
              <a:ext uri="{FF2B5EF4-FFF2-40B4-BE49-F238E27FC236}">
                <a16:creationId xmlns:a16="http://schemas.microsoft.com/office/drawing/2014/main" id="{323F2BB0-8CF8-4038-8322-F89F281725F6}"/>
              </a:ext>
            </a:extLst>
          </p:cNvPr>
          <p:cNvSpPr txBox="1"/>
          <p:nvPr/>
        </p:nvSpPr>
        <p:spPr>
          <a:xfrm>
            <a:off x="838200" y="5747657"/>
            <a:ext cx="9350829" cy="369332"/>
          </a:xfrm>
          <a:prstGeom prst="rect">
            <a:avLst/>
          </a:prstGeom>
          <a:noFill/>
        </p:spPr>
        <p:txBody>
          <a:bodyPr wrap="square" rtlCol="0">
            <a:spAutoFit/>
          </a:bodyPr>
          <a:lstStyle/>
          <a:p>
            <a:r>
              <a:rPr lang="en-US" dirty="0"/>
              <a:t>Yellow cab covers majority of the city and has the leading users</a:t>
            </a:r>
          </a:p>
        </p:txBody>
      </p:sp>
    </p:spTree>
    <p:extLst>
      <p:ext uri="{BB962C8B-B14F-4D97-AF65-F5344CB8AC3E}">
        <p14:creationId xmlns:p14="http://schemas.microsoft.com/office/powerpoint/2010/main" val="3088901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69920-040B-494A-AE18-A2C31DD869E9}"/>
              </a:ext>
            </a:extLst>
          </p:cNvPr>
          <p:cNvSpPr>
            <a:spLocks noGrp="1"/>
          </p:cNvSpPr>
          <p:nvPr>
            <p:ph type="title"/>
          </p:nvPr>
        </p:nvSpPr>
        <p:spPr/>
        <p:txBody>
          <a:bodyPr/>
          <a:lstStyle/>
          <a:p>
            <a:r>
              <a:rPr lang="en-US" dirty="0"/>
              <a:t>              Gender Company analysis</a:t>
            </a:r>
          </a:p>
        </p:txBody>
      </p:sp>
      <p:sp>
        <p:nvSpPr>
          <p:cNvPr id="3" name="Text Placeholder 2">
            <a:extLst>
              <a:ext uri="{FF2B5EF4-FFF2-40B4-BE49-F238E27FC236}">
                <a16:creationId xmlns:a16="http://schemas.microsoft.com/office/drawing/2014/main" id="{0C2F3BB2-5CB8-4628-B035-6FADD2D8CE3F}"/>
              </a:ext>
            </a:extLst>
          </p:cNvPr>
          <p:cNvSpPr>
            <a:spLocks noGrp="1"/>
          </p:cNvSpPr>
          <p:nvPr>
            <p:ph type="body" idx="1"/>
          </p:nvPr>
        </p:nvSpPr>
        <p:spPr/>
        <p:txBody>
          <a:bodyPr/>
          <a:lstStyle/>
          <a:p>
            <a:r>
              <a:rPr lang="en-US" dirty="0"/>
              <a:t>Gender user</a:t>
            </a:r>
          </a:p>
        </p:txBody>
      </p:sp>
      <p:pic>
        <p:nvPicPr>
          <p:cNvPr id="10" name="Content Placeholder 9">
            <a:extLst>
              <a:ext uri="{FF2B5EF4-FFF2-40B4-BE49-F238E27FC236}">
                <a16:creationId xmlns:a16="http://schemas.microsoft.com/office/drawing/2014/main" id="{060C0071-7B3D-4F7C-8742-D9A7564304C6}"/>
              </a:ext>
            </a:extLst>
          </p:cNvPr>
          <p:cNvPicPr>
            <a:picLocks noGrp="1" noChangeAspect="1"/>
          </p:cNvPicPr>
          <p:nvPr>
            <p:ph sz="half" idx="2"/>
          </p:nvPr>
        </p:nvPicPr>
        <p:blipFill>
          <a:blip r:embed="rId2"/>
          <a:stretch>
            <a:fillRect/>
          </a:stretch>
        </p:blipFill>
        <p:spPr>
          <a:xfrm>
            <a:off x="861219" y="2918619"/>
            <a:ext cx="5114925" cy="2857500"/>
          </a:xfrm>
        </p:spPr>
      </p:pic>
      <p:sp>
        <p:nvSpPr>
          <p:cNvPr id="5" name="Text Placeholder 4">
            <a:extLst>
              <a:ext uri="{FF2B5EF4-FFF2-40B4-BE49-F238E27FC236}">
                <a16:creationId xmlns:a16="http://schemas.microsoft.com/office/drawing/2014/main" id="{3E3CA68F-60A2-4F55-A600-D04359F515F4}"/>
              </a:ext>
            </a:extLst>
          </p:cNvPr>
          <p:cNvSpPr>
            <a:spLocks noGrp="1"/>
          </p:cNvSpPr>
          <p:nvPr>
            <p:ph type="body" sz="quarter" idx="3"/>
          </p:nvPr>
        </p:nvSpPr>
        <p:spPr/>
        <p:txBody>
          <a:bodyPr/>
          <a:lstStyle/>
          <a:p>
            <a:r>
              <a:rPr lang="en-US" dirty="0"/>
              <a:t>Gender profit</a:t>
            </a:r>
          </a:p>
        </p:txBody>
      </p:sp>
      <p:pic>
        <p:nvPicPr>
          <p:cNvPr id="8" name="Content Placeholder 7">
            <a:extLst>
              <a:ext uri="{FF2B5EF4-FFF2-40B4-BE49-F238E27FC236}">
                <a16:creationId xmlns:a16="http://schemas.microsoft.com/office/drawing/2014/main" id="{92DC3B73-B595-44BD-8212-D643162A9475}"/>
              </a:ext>
            </a:extLst>
          </p:cNvPr>
          <p:cNvPicPr>
            <a:picLocks noGrp="1" noChangeAspect="1"/>
          </p:cNvPicPr>
          <p:nvPr>
            <p:ph sz="quarter" idx="4"/>
          </p:nvPr>
        </p:nvPicPr>
        <p:blipFill>
          <a:blip r:embed="rId3"/>
          <a:stretch>
            <a:fillRect/>
          </a:stretch>
        </p:blipFill>
        <p:spPr>
          <a:xfrm>
            <a:off x="6387306" y="2918619"/>
            <a:ext cx="4752975" cy="2857500"/>
          </a:xfrm>
        </p:spPr>
      </p:pic>
      <p:sp>
        <p:nvSpPr>
          <p:cNvPr id="4" name="TextBox 3">
            <a:extLst>
              <a:ext uri="{FF2B5EF4-FFF2-40B4-BE49-F238E27FC236}">
                <a16:creationId xmlns:a16="http://schemas.microsoft.com/office/drawing/2014/main" id="{6E16FFAB-9061-425B-AC41-8D8C347B2512}"/>
              </a:ext>
            </a:extLst>
          </p:cNvPr>
          <p:cNvSpPr txBox="1"/>
          <p:nvPr/>
        </p:nvSpPr>
        <p:spPr>
          <a:xfrm>
            <a:off x="1051719" y="6226629"/>
            <a:ext cx="8672852" cy="369332"/>
          </a:xfrm>
          <a:prstGeom prst="rect">
            <a:avLst/>
          </a:prstGeom>
          <a:noFill/>
        </p:spPr>
        <p:txBody>
          <a:bodyPr wrap="square" rtlCol="0">
            <a:spAutoFit/>
          </a:bodyPr>
          <a:lstStyle/>
          <a:p>
            <a:r>
              <a:rPr lang="en-US" dirty="0"/>
              <a:t>Profits made by both male and female are almost equally the same</a:t>
            </a:r>
          </a:p>
        </p:txBody>
      </p:sp>
    </p:spTree>
    <p:extLst>
      <p:ext uri="{BB962C8B-B14F-4D97-AF65-F5344CB8AC3E}">
        <p14:creationId xmlns:p14="http://schemas.microsoft.com/office/powerpoint/2010/main" val="258982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9909-903A-488F-95AF-8AED7C136CE2}"/>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453A8771-C154-4610-A008-BDAEEA1C3B26}"/>
              </a:ext>
            </a:extLst>
          </p:cNvPr>
          <p:cNvSpPr>
            <a:spLocks noGrp="1"/>
          </p:cNvSpPr>
          <p:nvPr>
            <p:ph idx="1"/>
          </p:nvPr>
        </p:nvSpPr>
        <p:spPr/>
        <p:txBody>
          <a:bodyPr>
            <a:normAutofit fontScale="85000" lnSpcReduction="20000"/>
          </a:bodyPr>
          <a:lstStyle/>
          <a:p>
            <a:r>
              <a:rPr lang="en-US" dirty="0"/>
              <a:t>From the above analysis I concluded that the Yellow Cab is better than the Pink Cab</a:t>
            </a:r>
          </a:p>
          <a:p>
            <a:pPr marL="0" indent="0">
              <a:buNone/>
            </a:pPr>
            <a:r>
              <a:rPr lang="en-US" dirty="0"/>
              <a:t>            Profit – Yellow Cab is making more profits both in yearly and  in  monthly profits  </a:t>
            </a:r>
          </a:p>
          <a:p>
            <a:pPr marL="0" indent="0">
              <a:buNone/>
            </a:pPr>
            <a:r>
              <a:rPr lang="en-US" dirty="0"/>
              <a:t>           Users - Yellow Cab has more Users than Pink Cab</a:t>
            </a:r>
          </a:p>
          <a:p>
            <a:pPr marL="0" indent="0">
              <a:buNone/>
            </a:pPr>
            <a:r>
              <a:rPr lang="en-US" dirty="0"/>
              <a:t>           Gender –Male and female  in both companies doesn’t vary much and         both pretty much contribute to the profit</a:t>
            </a:r>
          </a:p>
          <a:p>
            <a:pPr marL="0" indent="0">
              <a:buNone/>
            </a:pPr>
            <a:r>
              <a:rPr lang="en-US" dirty="0"/>
              <a:t>           Average profit per KM –Average profit per KM for yellow Cab is more than of Pink Cab</a:t>
            </a:r>
          </a:p>
          <a:p>
            <a:endParaRPr lang="en-US" dirty="0"/>
          </a:p>
          <a:p>
            <a:r>
              <a:rPr lang="en-US" dirty="0"/>
              <a:t>On the basis of above points ,I will recommend Yellow Cab for investments</a:t>
            </a:r>
          </a:p>
          <a:p>
            <a:pPr marL="0" indent="0">
              <a:buNone/>
            </a:pPr>
            <a:r>
              <a:rPr lang="en-US" dirty="0"/>
              <a:t> </a:t>
            </a:r>
          </a:p>
        </p:txBody>
      </p:sp>
    </p:spTree>
    <p:extLst>
      <p:ext uri="{BB962C8B-B14F-4D97-AF65-F5344CB8AC3E}">
        <p14:creationId xmlns:p14="http://schemas.microsoft.com/office/powerpoint/2010/main" val="3244581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FA440-CE4F-4832-8C5E-0913B56850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AF3DD5-A7D3-4E1F-BDFC-3574C7F015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5627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94413-9C00-4D76-83D2-017F33A27420}"/>
              </a:ext>
            </a:extLst>
          </p:cNvPr>
          <p:cNvSpPr>
            <a:spLocks noGrp="1"/>
          </p:cNvSpPr>
          <p:nvPr>
            <p:ph type="title"/>
          </p:nvPr>
        </p:nvSpPr>
        <p:spPr/>
        <p:txBody>
          <a:bodyPr/>
          <a:lstStyle/>
          <a:p>
            <a:r>
              <a:rPr lang="en-US" dirty="0"/>
              <a:t>                   Problem Statement</a:t>
            </a:r>
          </a:p>
        </p:txBody>
      </p:sp>
      <p:sp>
        <p:nvSpPr>
          <p:cNvPr id="3" name="Content Placeholder 2">
            <a:extLst>
              <a:ext uri="{FF2B5EF4-FFF2-40B4-BE49-F238E27FC236}">
                <a16:creationId xmlns:a16="http://schemas.microsoft.com/office/drawing/2014/main" id="{604C33F4-BC9C-4966-96E8-CFFB90D9223F}"/>
              </a:ext>
            </a:extLst>
          </p:cNvPr>
          <p:cNvSpPr>
            <a:spLocks noGrp="1"/>
          </p:cNvSpPr>
          <p:nvPr>
            <p:ph idx="1"/>
          </p:nvPr>
        </p:nvSpPr>
        <p:spPr>
          <a:xfrm>
            <a:off x="838200" y="1491993"/>
            <a:ext cx="10515600" cy="4351338"/>
          </a:xfrm>
        </p:spPr>
        <p:txBody>
          <a:bodyPr/>
          <a:lstStyle/>
          <a:p>
            <a:r>
              <a:rPr lang="en-US" b="0" i="0" dirty="0">
                <a:solidFill>
                  <a:srgbClr val="2D3B45"/>
                </a:solidFill>
                <a:effectLst/>
                <a:latin typeface="Lato Extended"/>
              </a:rPr>
              <a:t>XYZ is a private firm in US. Due to remarkable growth in the Cab Industry in last few years and multiple key players in the market, it is planning for an investment in Cab industry and they want to understand the market before taking final decision.</a:t>
            </a:r>
          </a:p>
          <a:p>
            <a:endParaRPr lang="en-US" dirty="0">
              <a:solidFill>
                <a:srgbClr val="2D3B45"/>
              </a:solidFill>
              <a:latin typeface="Lato Extended"/>
            </a:endParaRPr>
          </a:p>
          <a:p>
            <a:r>
              <a:rPr lang="en-US" dirty="0">
                <a:solidFill>
                  <a:srgbClr val="2D3B45"/>
                </a:solidFill>
                <a:latin typeface="Lato Extended"/>
              </a:rPr>
              <a:t>Objective :Provide actionable insights to help XYZ firm in identifying the right company for making investments</a:t>
            </a:r>
            <a:endParaRPr lang="en-US" dirty="0"/>
          </a:p>
        </p:txBody>
      </p:sp>
    </p:spTree>
    <p:extLst>
      <p:ext uri="{BB962C8B-B14F-4D97-AF65-F5344CB8AC3E}">
        <p14:creationId xmlns:p14="http://schemas.microsoft.com/office/powerpoint/2010/main" val="1822519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9F3DC-9D1D-45D4-B70F-39FBE8E22B4C}"/>
              </a:ext>
            </a:extLst>
          </p:cNvPr>
          <p:cNvSpPr>
            <a:spLocks noGrp="1"/>
          </p:cNvSpPr>
          <p:nvPr>
            <p:ph type="title"/>
          </p:nvPr>
        </p:nvSpPr>
        <p:spPr/>
        <p:txBody>
          <a:bodyPr/>
          <a:lstStyle/>
          <a:p>
            <a:r>
              <a:rPr lang="en-US" dirty="0"/>
              <a:t>Data Analysis Approach</a:t>
            </a:r>
          </a:p>
        </p:txBody>
      </p:sp>
      <p:sp>
        <p:nvSpPr>
          <p:cNvPr id="3" name="Content Placeholder 2">
            <a:extLst>
              <a:ext uri="{FF2B5EF4-FFF2-40B4-BE49-F238E27FC236}">
                <a16:creationId xmlns:a16="http://schemas.microsoft.com/office/drawing/2014/main" id="{CB1800AB-4E3B-450C-9705-3EC708794DE8}"/>
              </a:ext>
            </a:extLst>
          </p:cNvPr>
          <p:cNvSpPr>
            <a:spLocks noGrp="1"/>
          </p:cNvSpPr>
          <p:nvPr>
            <p:ph idx="1"/>
          </p:nvPr>
        </p:nvSpPr>
        <p:spPr/>
        <p:txBody>
          <a:bodyPr/>
          <a:lstStyle/>
          <a:p>
            <a:pPr marL="0" indent="0">
              <a:buNone/>
            </a:pPr>
            <a:r>
              <a:rPr lang="en-US" dirty="0"/>
              <a:t>The analysis has been divided into the following parts</a:t>
            </a:r>
          </a:p>
          <a:p>
            <a:pPr marL="0" indent="0">
              <a:buNone/>
            </a:pPr>
            <a:r>
              <a:rPr lang="en-US" dirty="0"/>
              <a:t>            -Data Understanding</a:t>
            </a:r>
          </a:p>
          <a:p>
            <a:pPr marL="0" indent="0">
              <a:buNone/>
            </a:pPr>
            <a:r>
              <a:rPr lang="en-US" dirty="0"/>
              <a:t>            -Using various visualization to uncover insights</a:t>
            </a:r>
          </a:p>
          <a:p>
            <a:pPr marL="0" indent="0">
              <a:buNone/>
            </a:pPr>
            <a:r>
              <a:rPr lang="en-US" dirty="0"/>
              <a:t>            -Deriving new necessary columns</a:t>
            </a:r>
          </a:p>
          <a:p>
            <a:pPr marL="0" indent="0">
              <a:buNone/>
            </a:pPr>
            <a:r>
              <a:rPr lang="en-US" dirty="0"/>
              <a:t>            -Recommendation for investment</a:t>
            </a:r>
          </a:p>
        </p:txBody>
      </p:sp>
    </p:spTree>
    <p:extLst>
      <p:ext uri="{BB962C8B-B14F-4D97-AF65-F5344CB8AC3E}">
        <p14:creationId xmlns:p14="http://schemas.microsoft.com/office/powerpoint/2010/main" val="2908726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D0A2-BA4F-4F7A-9714-895999FC089A}"/>
              </a:ext>
            </a:extLst>
          </p:cNvPr>
          <p:cNvSpPr>
            <a:spLocks noGrp="1"/>
          </p:cNvSpPr>
          <p:nvPr>
            <p:ph type="title"/>
          </p:nvPr>
        </p:nvSpPr>
        <p:spPr/>
        <p:txBody>
          <a:bodyPr/>
          <a:lstStyle/>
          <a:p>
            <a:r>
              <a:rPr lang="en-US" dirty="0"/>
              <a:t>Data Understanding </a:t>
            </a:r>
          </a:p>
        </p:txBody>
      </p:sp>
      <p:sp>
        <p:nvSpPr>
          <p:cNvPr id="3" name="Content Placeholder 2">
            <a:extLst>
              <a:ext uri="{FF2B5EF4-FFF2-40B4-BE49-F238E27FC236}">
                <a16:creationId xmlns:a16="http://schemas.microsoft.com/office/drawing/2014/main" id="{3A561278-5124-4E21-BD40-416AC0E7D5C6}"/>
              </a:ext>
            </a:extLst>
          </p:cNvPr>
          <p:cNvSpPr>
            <a:spLocks noGrp="1"/>
          </p:cNvSpPr>
          <p:nvPr>
            <p:ph idx="1"/>
          </p:nvPr>
        </p:nvSpPr>
        <p:spPr/>
        <p:txBody>
          <a:bodyPr/>
          <a:lstStyle/>
          <a:p>
            <a:pPr marL="0" indent="0">
              <a:buNone/>
            </a:pPr>
            <a:r>
              <a:rPr lang="en-US" dirty="0"/>
              <a:t>We have 4 datasets :Cab_Data.CSV, Customer_ID.csv,  </a:t>
            </a:r>
          </a:p>
          <a:p>
            <a:pPr marL="0" indent="0">
              <a:buNone/>
            </a:pPr>
            <a:r>
              <a:rPr lang="en-US" dirty="0"/>
              <a:t>                                     Transaction_ID.csv  and City.csv</a:t>
            </a:r>
          </a:p>
          <a:p>
            <a:pPr marL="0" indent="0">
              <a:buNone/>
            </a:pPr>
            <a:endParaRPr lang="en-US" dirty="0"/>
          </a:p>
          <a:p>
            <a:pPr marL="0" indent="0">
              <a:buNone/>
            </a:pPr>
            <a:r>
              <a:rPr lang="en-US" dirty="0"/>
              <a:t>Time period of data is from 31/01/2016 to 31/12/2018.</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319420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A4A6E-854C-4946-A9AD-9061CD19A69E}"/>
              </a:ext>
            </a:extLst>
          </p:cNvPr>
          <p:cNvSpPr>
            <a:spLocks noGrp="1"/>
          </p:cNvSpPr>
          <p:nvPr>
            <p:ph type="title"/>
          </p:nvPr>
        </p:nvSpPr>
        <p:spPr/>
        <p:txBody>
          <a:bodyPr/>
          <a:lstStyle/>
          <a:p>
            <a:r>
              <a:rPr lang="en-US" dirty="0"/>
              <a:t>Profit Made by Company</a:t>
            </a:r>
            <a:br>
              <a:rPr lang="en-US" dirty="0"/>
            </a:br>
            <a:endParaRPr lang="en-US" dirty="0"/>
          </a:p>
        </p:txBody>
      </p:sp>
      <p:sp>
        <p:nvSpPr>
          <p:cNvPr id="4" name="Text Placeholder 3">
            <a:extLst>
              <a:ext uri="{FF2B5EF4-FFF2-40B4-BE49-F238E27FC236}">
                <a16:creationId xmlns:a16="http://schemas.microsoft.com/office/drawing/2014/main" id="{64A41478-A1D8-4CC9-93F4-46C00AA2CA7D}"/>
              </a:ext>
            </a:extLst>
          </p:cNvPr>
          <p:cNvSpPr>
            <a:spLocks noGrp="1"/>
          </p:cNvSpPr>
          <p:nvPr>
            <p:ph type="body" sz="half" idx="2"/>
          </p:nvPr>
        </p:nvSpPr>
        <p:spPr/>
        <p:txBody>
          <a:bodyPr/>
          <a:lstStyle/>
          <a:p>
            <a:endParaRPr lang="en-US" dirty="0"/>
          </a:p>
          <a:p>
            <a:endParaRPr lang="en-US" dirty="0"/>
          </a:p>
          <a:p>
            <a:endParaRPr lang="en-US" dirty="0"/>
          </a:p>
          <a:p>
            <a:r>
              <a:rPr lang="en-US" dirty="0"/>
              <a:t>Average profit made by Yellow Cab is</a:t>
            </a:r>
          </a:p>
          <a:p>
            <a:r>
              <a:rPr lang="en-US" dirty="0"/>
              <a:t> more than that made by Pink Cab</a:t>
            </a:r>
          </a:p>
        </p:txBody>
      </p:sp>
      <p:pic>
        <p:nvPicPr>
          <p:cNvPr id="7" name="Content Placeholder 4">
            <a:extLst>
              <a:ext uri="{FF2B5EF4-FFF2-40B4-BE49-F238E27FC236}">
                <a16:creationId xmlns:a16="http://schemas.microsoft.com/office/drawing/2014/main" id="{B79F3FE3-B6A8-4E33-9271-8B5925BB06F5}"/>
              </a:ext>
            </a:extLst>
          </p:cNvPr>
          <p:cNvPicPr>
            <a:picLocks noChangeAspect="1"/>
          </p:cNvPicPr>
          <p:nvPr/>
        </p:nvPicPr>
        <p:blipFill>
          <a:blip r:embed="rId2"/>
          <a:stretch>
            <a:fillRect/>
          </a:stretch>
        </p:blipFill>
        <p:spPr>
          <a:xfrm>
            <a:off x="4496739" y="457200"/>
            <a:ext cx="5553075" cy="4861775"/>
          </a:xfrm>
          <a:prstGeom prst="rect">
            <a:avLst/>
          </a:prstGeom>
        </p:spPr>
      </p:pic>
    </p:spTree>
    <p:extLst>
      <p:ext uri="{BB962C8B-B14F-4D97-AF65-F5344CB8AC3E}">
        <p14:creationId xmlns:p14="http://schemas.microsoft.com/office/powerpoint/2010/main" val="1101012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EF72A-A578-4A89-966C-1B242B92ED75}"/>
              </a:ext>
            </a:extLst>
          </p:cNvPr>
          <p:cNvSpPr>
            <a:spLocks noGrp="1"/>
          </p:cNvSpPr>
          <p:nvPr>
            <p:ph type="title"/>
          </p:nvPr>
        </p:nvSpPr>
        <p:spPr>
          <a:xfrm>
            <a:off x="839788" y="365126"/>
            <a:ext cx="10515600" cy="823912"/>
          </a:xfrm>
        </p:spPr>
        <p:txBody>
          <a:bodyPr/>
          <a:lstStyle/>
          <a:p>
            <a:r>
              <a:rPr lang="en-US" dirty="0"/>
              <a:t>Monthly and Yearly Profits</a:t>
            </a:r>
          </a:p>
        </p:txBody>
      </p:sp>
      <p:sp>
        <p:nvSpPr>
          <p:cNvPr id="3" name="Text Placeholder 2">
            <a:extLst>
              <a:ext uri="{FF2B5EF4-FFF2-40B4-BE49-F238E27FC236}">
                <a16:creationId xmlns:a16="http://schemas.microsoft.com/office/drawing/2014/main" id="{6B7A91AC-6907-4EF5-A980-1791527AC805}"/>
              </a:ext>
            </a:extLst>
          </p:cNvPr>
          <p:cNvSpPr>
            <a:spLocks noGrp="1"/>
          </p:cNvSpPr>
          <p:nvPr>
            <p:ph type="body" idx="1"/>
          </p:nvPr>
        </p:nvSpPr>
        <p:spPr>
          <a:xfrm>
            <a:off x="839788" y="1532871"/>
            <a:ext cx="5157787" cy="510494"/>
          </a:xfrm>
        </p:spPr>
        <p:txBody>
          <a:bodyPr>
            <a:normAutofit fontScale="92500" lnSpcReduction="20000"/>
          </a:bodyPr>
          <a:lstStyle/>
          <a:p>
            <a:r>
              <a:rPr lang="en-US" dirty="0"/>
              <a:t>Monthly profits</a:t>
            </a:r>
          </a:p>
        </p:txBody>
      </p:sp>
      <p:pic>
        <p:nvPicPr>
          <p:cNvPr id="8" name="Content Placeholder 7">
            <a:extLst>
              <a:ext uri="{FF2B5EF4-FFF2-40B4-BE49-F238E27FC236}">
                <a16:creationId xmlns:a16="http://schemas.microsoft.com/office/drawing/2014/main" id="{4BF6BF17-26E3-487A-B54E-92725D2053A7}"/>
              </a:ext>
            </a:extLst>
          </p:cNvPr>
          <p:cNvPicPr>
            <a:picLocks noGrp="1" noChangeAspect="1"/>
          </p:cNvPicPr>
          <p:nvPr>
            <p:ph sz="half" idx="2"/>
          </p:nvPr>
        </p:nvPicPr>
        <p:blipFill>
          <a:blip r:embed="rId2"/>
          <a:stretch>
            <a:fillRect/>
          </a:stretch>
        </p:blipFill>
        <p:spPr>
          <a:xfrm>
            <a:off x="0" y="2191658"/>
            <a:ext cx="5997575" cy="2989942"/>
          </a:xfrm>
        </p:spPr>
      </p:pic>
      <p:sp>
        <p:nvSpPr>
          <p:cNvPr id="5" name="Text Placeholder 4">
            <a:extLst>
              <a:ext uri="{FF2B5EF4-FFF2-40B4-BE49-F238E27FC236}">
                <a16:creationId xmlns:a16="http://schemas.microsoft.com/office/drawing/2014/main" id="{75A37DDC-F8B4-4639-97E7-67A004F9631D}"/>
              </a:ext>
            </a:extLst>
          </p:cNvPr>
          <p:cNvSpPr>
            <a:spLocks noGrp="1"/>
          </p:cNvSpPr>
          <p:nvPr>
            <p:ph type="body" sz="quarter" idx="3"/>
          </p:nvPr>
        </p:nvSpPr>
        <p:spPr>
          <a:xfrm>
            <a:off x="6172200" y="1681163"/>
            <a:ext cx="5183188" cy="362202"/>
          </a:xfrm>
        </p:spPr>
        <p:txBody>
          <a:bodyPr>
            <a:normAutofit fontScale="92500" lnSpcReduction="20000"/>
          </a:bodyPr>
          <a:lstStyle/>
          <a:p>
            <a:r>
              <a:rPr lang="en-US" dirty="0"/>
              <a:t>Yearly Profits</a:t>
            </a:r>
          </a:p>
        </p:txBody>
      </p:sp>
      <p:pic>
        <p:nvPicPr>
          <p:cNvPr id="10" name="Content Placeholder 9">
            <a:extLst>
              <a:ext uri="{FF2B5EF4-FFF2-40B4-BE49-F238E27FC236}">
                <a16:creationId xmlns:a16="http://schemas.microsoft.com/office/drawing/2014/main" id="{3CFA44A2-82F6-4083-AD55-7E395F8F03C6}"/>
              </a:ext>
            </a:extLst>
          </p:cNvPr>
          <p:cNvPicPr>
            <a:picLocks noGrp="1" noChangeAspect="1"/>
          </p:cNvPicPr>
          <p:nvPr>
            <p:ph sz="quarter" idx="4"/>
          </p:nvPr>
        </p:nvPicPr>
        <p:blipFill>
          <a:blip r:embed="rId3"/>
          <a:stretch>
            <a:fillRect/>
          </a:stretch>
        </p:blipFill>
        <p:spPr>
          <a:xfrm>
            <a:off x="6172200" y="2307771"/>
            <a:ext cx="5183188" cy="2714171"/>
          </a:xfrm>
        </p:spPr>
      </p:pic>
      <p:sp>
        <p:nvSpPr>
          <p:cNvPr id="6" name="TextBox 5">
            <a:extLst>
              <a:ext uri="{FF2B5EF4-FFF2-40B4-BE49-F238E27FC236}">
                <a16:creationId xmlns:a16="http://schemas.microsoft.com/office/drawing/2014/main" id="{B7117A56-7CD3-413C-80CA-89C1824BD922}"/>
              </a:ext>
            </a:extLst>
          </p:cNvPr>
          <p:cNvSpPr txBox="1"/>
          <p:nvPr/>
        </p:nvSpPr>
        <p:spPr>
          <a:xfrm>
            <a:off x="477383" y="5544457"/>
            <a:ext cx="5183188" cy="646331"/>
          </a:xfrm>
          <a:prstGeom prst="rect">
            <a:avLst/>
          </a:prstGeom>
          <a:noFill/>
        </p:spPr>
        <p:txBody>
          <a:bodyPr wrap="square" rtlCol="0">
            <a:spAutoFit/>
          </a:bodyPr>
          <a:lstStyle/>
          <a:p>
            <a:r>
              <a:rPr lang="en-US" dirty="0"/>
              <a:t>Yellow Cab has highest profit on 5</a:t>
            </a:r>
            <a:r>
              <a:rPr lang="en-US" baseline="30000" dirty="0"/>
              <a:t>th</a:t>
            </a:r>
            <a:r>
              <a:rPr lang="en-US" dirty="0"/>
              <a:t> month while pink cab made losses on the same month</a:t>
            </a:r>
          </a:p>
        </p:txBody>
      </p:sp>
      <p:sp>
        <p:nvSpPr>
          <p:cNvPr id="7" name="TextBox 6">
            <a:extLst>
              <a:ext uri="{FF2B5EF4-FFF2-40B4-BE49-F238E27FC236}">
                <a16:creationId xmlns:a16="http://schemas.microsoft.com/office/drawing/2014/main" id="{B734BC65-78EB-4298-8015-2A175B56B762}"/>
              </a:ext>
            </a:extLst>
          </p:cNvPr>
          <p:cNvSpPr txBox="1"/>
          <p:nvPr/>
        </p:nvSpPr>
        <p:spPr>
          <a:xfrm>
            <a:off x="6894286" y="5428343"/>
            <a:ext cx="4223657" cy="369332"/>
          </a:xfrm>
          <a:prstGeom prst="rect">
            <a:avLst/>
          </a:prstGeom>
          <a:noFill/>
        </p:spPr>
        <p:txBody>
          <a:bodyPr wrap="square" rtlCol="0">
            <a:spAutoFit/>
          </a:bodyPr>
          <a:lstStyle/>
          <a:p>
            <a:r>
              <a:rPr lang="en-US" dirty="0"/>
              <a:t>Yellow cab is leading in profits</a:t>
            </a:r>
          </a:p>
        </p:txBody>
      </p:sp>
    </p:spTree>
    <p:extLst>
      <p:ext uri="{BB962C8B-B14F-4D97-AF65-F5344CB8AC3E}">
        <p14:creationId xmlns:p14="http://schemas.microsoft.com/office/powerpoint/2010/main" val="1030545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6EFA2-0659-461F-8743-580B23A87FBF}"/>
              </a:ext>
            </a:extLst>
          </p:cNvPr>
          <p:cNvSpPr>
            <a:spLocks noGrp="1"/>
          </p:cNvSpPr>
          <p:nvPr>
            <p:ph type="title"/>
          </p:nvPr>
        </p:nvSpPr>
        <p:spPr/>
        <p:txBody>
          <a:bodyPr/>
          <a:lstStyle/>
          <a:p>
            <a:r>
              <a:rPr lang="en-US" dirty="0"/>
              <a:t>                       Users Analysis</a:t>
            </a:r>
          </a:p>
        </p:txBody>
      </p:sp>
      <p:sp>
        <p:nvSpPr>
          <p:cNvPr id="3" name="Text Placeholder 2">
            <a:extLst>
              <a:ext uri="{FF2B5EF4-FFF2-40B4-BE49-F238E27FC236}">
                <a16:creationId xmlns:a16="http://schemas.microsoft.com/office/drawing/2014/main" id="{3246C7C6-AEB0-4584-AB50-52289D25ABB0}"/>
              </a:ext>
            </a:extLst>
          </p:cNvPr>
          <p:cNvSpPr>
            <a:spLocks noGrp="1"/>
          </p:cNvSpPr>
          <p:nvPr>
            <p:ph type="body" idx="1"/>
          </p:nvPr>
        </p:nvSpPr>
        <p:spPr/>
        <p:txBody>
          <a:bodyPr/>
          <a:lstStyle/>
          <a:p>
            <a:r>
              <a:rPr lang="en-US" dirty="0" err="1"/>
              <a:t>Montly</a:t>
            </a:r>
            <a:r>
              <a:rPr lang="en-US" dirty="0"/>
              <a:t> user analysis</a:t>
            </a:r>
          </a:p>
        </p:txBody>
      </p:sp>
      <p:pic>
        <p:nvPicPr>
          <p:cNvPr id="8" name="Content Placeholder 7">
            <a:extLst>
              <a:ext uri="{FF2B5EF4-FFF2-40B4-BE49-F238E27FC236}">
                <a16:creationId xmlns:a16="http://schemas.microsoft.com/office/drawing/2014/main" id="{AAFDBF00-A94C-4721-8843-A399285CC233}"/>
              </a:ext>
            </a:extLst>
          </p:cNvPr>
          <p:cNvPicPr>
            <a:picLocks noGrp="1" noChangeAspect="1"/>
          </p:cNvPicPr>
          <p:nvPr>
            <p:ph sz="half" idx="2"/>
          </p:nvPr>
        </p:nvPicPr>
        <p:blipFill>
          <a:blip r:embed="rId2"/>
          <a:stretch>
            <a:fillRect/>
          </a:stretch>
        </p:blipFill>
        <p:spPr>
          <a:xfrm>
            <a:off x="989806" y="2607276"/>
            <a:ext cx="4857750" cy="3225993"/>
          </a:xfrm>
        </p:spPr>
      </p:pic>
      <p:sp>
        <p:nvSpPr>
          <p:cNvPr id="5" name="Text Placeholder 4">
            <a:extLst>
              <a:ext uri="{FF2B5EF4-FFF2-40B4-BE49-F238E27FC236}">
                <a16:creationId xmlns:a16="http://schemas.microsoft.com/office/drawing/2014/main" id="{2041F968-4649-4BD2-ACBB-FB250E502AA3}"/>
              </a:ext>
            </a:extLst>
          </p:cNvPr>
          <p:cNvSpPr>
            <a:spLocks noGrp="1"/>
          </p:cNvSpPr>
          <p:nvPr>
            <p:ph type="body" sz="quarter" idx="3"/>
          </p:nvPr>
        </p:nvSpPr>
        <p:spPr/>
        <p:txBody>
          <a:bodyPr/>
          <a:lstStyle/>
          <a:p>
            <a:r>
              <a:rPr lang="en-US" dirty="0"/>
              <a:t>Yearly user analysis</a:t>
            </a:r>
          </a:p>
        </p:txBody>
      </p:sp>
      <p:pic>
        <p:nvPicPr>
          <p:cNvPr id="10" name="Content Placeholder 9">
            <a:extLst>
              <a:ext uri="{FF2B5EF4-FFF2-40B4-BE49-F238E27FC236}">
                <a16:creationId xmlns:a16="http://schemas.microsoft.com/office/drawing/2014/main" id="{5F19E491-3CD8-4760-BFF5-9BD96F93B9D7}"/>
              </a:ext>
            </a:extLst>
          </p:cNvPr>
          <p:cNvPicPr>
            <a:picLocks noGrp="1" noChangeAspect="1"/>
          </p:cNvPicPr>
          <p:nvPr>
            <p:ph sz="quarter" idx="4"/>
          </p:nvPr>
        </p:nvPicPr>
        <p:blipFill>
          <a:blip r:embed="rId3"/>
          <a:stretch>
            <a:fillRect/>
          </a:stretch>
        </p:blipFill>
        <p:spPr>
          <a:xfrm>
            <a:off x="6211094" y="2975769"/>
            <a:ext cx="5105400" cy="2743200"/>
          </a:xfrm>
        </p:spPr>
      </p:pic>
      <p:sp>
        <p:nvSpPr>
          <p:cNvPr id="4" name="TextBox 3">
            <a:extLst>
              <a:ext uri="{FF2B5EF4-FFF2-40B4-BE49-F238E27FC236}">
                <a16:creationId xmlns:a16="http://schemas.microsoft.com/office/drawing/2014/main" id="{EDB6D6AF-7BD0-4DBE-9A13-EBE61CF4E76B}"/>
              </a:ext>
            </a:extLst>
          </p:cNvPr>
          <p:cNvSpPr txBox="1"/>
          <p:nvPr/>
        </p:nvSpPr>
        <p:spPr>
          <a:xfrm>
            <a:off x="478971" y="5833269"/>
            <a:ext cx="5157787" cy="646331"/>
          </a:xfrm>
          <a:prstGeom prst="rect">
            <a:avLst/>
          </a:prstGeom>
          <a:noFill/>
        </p:spPr>
        <p:txBody>
          <a:bodyPr wrap="square" rtlCol="0">
            <a:spAutoFit/>
          </a:bodyPr>
          <a:lstStyle/>
          <a:p>
            <a:r>
              <a:rPr lang="en-US" dirty="0"/>
              <a:t>10</a:t>
            </a:r>
            <a:r>
              <a:rPr lang="en-US" baseline="30000" dirty="0"/>
              <a:t>th</a:t>
            </a:r>
            <a:r>
              <a:rPr lang="en-US" dirty="0"/>
              <a:t> ,11</a:t>
            </a:r>
            <a:r>
              <a:rPr lang="en-US" baseline="30000" dirty="0"/>
              <a:t>th</a:t>
            </a:r>
            <a:r>
              <a:rPr lang="en-US" dirty="0"/>
              <a:t>,and 12</a:t>
            </a:r>
            <a:r>
              <a:rPr lang="en-US" baseline="30000" dirty="0"/>
              <a:t>th</a:t>
            </a:r>
            <a:r>
              <a:rPr lang="en-US" dirty="0"/>
              <a:t> has more users being led by Yellow Cab</a:t>
            </a:r>
          </a:p>
        </p:txBody>
      </p:sp>
      <p:sp>
        <p:nvSpPr>
          <p:cNvPr id="7" name="TextBox 6">
            <a:extLst>
              <a:ext uri="{FF2B5EF4-FFF2-40B4-BE49-F238E27FC236}">
                <a16:creationId xmlns:a16="http://schemas.microsoft.com/office/drawing/2014/main" id="{B596E86F-6D13-4FE2-911E-6D1FA87098D8}"/>
              </a:ext>
            </a:extLst>
          </p:cNvPr>
          <p:cNvSpPr txBox="1"/>
          <p:nvPr/>
        </p:nvSpPr>
        <p:spPr>
          <a:xfrm>
            <a:off x="7199086" y="6052457"/>
            <a:ext cx="4117408" cy="369332"/>
          </a:xfrm>
          <a:prstGeom prst="rect">
            <a:avLst/>
          </a:prstGeom>
          <a:noFill/>
        </p:spPr>
        <p:txBody>
          <a:bodyPr wrap="square" rtlCol="0">
            <a:spAutoFit/>
          </a:bodyPr>
          <a:lstStyle/>
          <a:p>
            <a:r>
              <a:rPr lang="en-US" dirty="0"/>
              <a:t>Both cabs maintained users </a:t>
            </a:r>
          </a:p>
        </p:txBody>
      </p:sp>
    </p:spTree>
    <p:extLst>
      <p:ext uri="{BB962C8B-B14F-4D97-AF65-F5344CB8AC3E}">
        <p14:creationId xmlns:p14="http://schemas.microsoft.com/office/powerpoint/2010/main" val="260746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A083-4FE0-490E-88F8-B99791A7C12E}"/>
              </a:ext>
            </a:extLst>
          </p:cNvPr>
          <p:cNvSpPr>
            <a:spLocks noGrp="1"/>
          </p:cNvSpPr>
          <p:nvPr>
            <p:ph type="title"/>
          </p:nvPr>
        </p:nvSpPr>
        <p:spPr/>
        <p:txBody>
          <a:bodyPr/>
          <a:lstStyle/>
          <a:p>
            <a:r>
              <a:rPr lang="en-US" dirty="0"/>
              <a:t>               Age Analysis</a:t>
            </a:r>
          </a:p>
        </p:txBody>
      </p:sp>
      <p:sp>
        <p:nvSpPr>
          <p:cNvPr id="3" name="Text Placeholder 2">
            <a:extLst>
              <a:ext uri="{FF2B5EF4-FFF2-40B4-BE49-F238E27FC236}">
                <a16:creationId xmlns:a16="http://schemas.microsoft.com/office/drawing/2014/main" id="{04DD9072-77C6-401F-9364-767ADB7009E2}"/>
              </a:ext>
            </a:extLst>
          </p:cNvPr>
          <p:cNvSpPr>
            <a:spLocks noGrp="1"/>
          </p:cNvSpPr>
          <p:nvPr>
            <p:ph type="body" idx="1"/>
          </p:nvPr>
        </p:nvSpPr>
        <p:spPr/>
        <p:txBody>
          <a:bodyPr/>
          <a:lstStyle/>
          <a:p>
            <a:r>
              <a:rPr lang="en-US" dirty="0"/>
              <a:t>Age and users</a:t>
            </a:r>
          </a:p>
        </p:txBody>
      </p:sp>
      <p:pic>
        <p:nvPicPr>
          <p:cNvPr id="10" name="Content Placeholder 9">
            <a:extLst>
              <a:ext uri="{FF2B5EF4-FFF2-40B4-BE49-F238E27FC236}">
                <a16:creationId xmlns:a16="http://schemas.microsoft.com/office/drawing/2014/main" id="{EA035E22-6AA3-460A-B322-093D7CE17E99}"/>
              </a:ext>
            </a:extLst>
          </p:cNvPr>
          <p:cNvPicPr>
            <a:picLocks noGrp="1" noChangeAspect="1"/>
          </p:cNvPicPr>
          <p:nvPr>
            <p:ph sz="half" idx="2"/>
          </p:nvPr>
        </p:nvPicPr>
        <p:blipFill>
          <a:blip r:embed="rId2"/>
          <a:stretch>
            <a:fillRect/>
          </a:stretch>
        </p:blipFill>
        <p:spPr>
          <a:xfrm>
            <a:off x="956469" y="2505075"/>
            <a:ext cx="4924425" cy="3271044"/>
          </a:xfrm>
        </p:spPr>
      </p:pic>
      <p:sp>
        <p:nvSpPr>
          <p:cNvPr id="5" name="Text Placeholder 4">
            <a:extLst>
              <a:ext uri="{FF2B5EF4-FFF2-40B4-BE49-F238E27FC236}">
                <a16:creationId xmlns:a16="http://schemas.microsoft.com/office/drawing/2014/main" id="{2B27AA8D-C3AE-4AF1-8217-0EB14E13B30C}"/>
              </a:ext>
            </a:extLst>
          </p:cNvPr>
          <p:cNvSpPr>
            <a:spLocks noGrp="1"/>
          </p:cNvSpPr>
          <p:nvPr>
            <p:ph type="body" sz="quarter" idx="3"/>
          </p:nvPr>
        </p:nvSpPr>
        <p:spPr>
          <a:xfrm>
            <a:off x="6172200" y="1681163"/>
            <a:ext cx="5183188" cy="518340"/>
          </a:xfrm>
        </p:spPr>
        <p:txBody>
          <a:bodyPr/>
          <a:lstStyle/>
          <a:p>
            <a:r>
              <a:rPr lang="en-US" dirty="0"/>
              <a:t>Age and profit</a:t>
            </a:r>
          </a:p>
        </p:txBody>
      </p:sp>
      <p:pic>
        <p:nvPicPr>
          <p:cNvPr id="8" name="Content Placeholder 7">
            <a:extLst>
              <a:ext uri="{FF2B5EF4-FFF2-40B4-BE49-F238E27FC236}">
                <a16:creationId xmlns:a16="http://schemas.microsoft.com/office/drawing/2014/main" id="{AB0C1686-788B-475B-9B26-72CEFFBA96A5}"/>
              </a:ext>
            </a:extLst>
          </p:cNvPr>
          <p:cNvPicPr>
            <a:picLocks noGrp="1" noChangeAspect="1"/>
          </p:cNvPicPr>
          <p:nvPr>
            <p:ph sz="quarter" idx="4"/>
          </p:nvPr>
        </p:nvPicPr>
        <p:blipFill>
          <a:blip r:embed="rId3"/>
          <a:stretch>
            <a:fillRect/>
          </a:stretch>
        </p:blipFill>
        <p:spPr>
          <a:xfrm>
            <a:off x="6444456" y="2347784"/>
            <a:ext cx="4638675" cy="3414047"/>
          </a:xfrm>
        </p:spPr>
      </p:pic>
      <p:sp>
        <p:nvSpPr>
          <p:cNvPr id="4" name="TextBox 3">
            <a:extLst>
              <a:ext uri="{FF2B5EF4-FFF2-40B4-BE49-F238E27FC236}">
                <a16:creationId xmlns:a16="http://schemas.microsoft.com/office/drawing/2014/main" id="{B38A8759-3E0F-4168-9665-7547856EDC2F}"/>
              </a:ext>
            </a:extLst>
          </p:cNvPr>
          <p:cNvSpPr txBox="1"/>
          <p:nvPr/>
        </p:nvSpPr>
        <p:spPr>
          <a:xfrm>
            <a:off x="839788" y="6110514"/>
            <a:ext cx="4924425" cy="369332"/>
          </a:xfrm>
          <a:prstGeom prst="rect">
            <a:avLst/>
          </a:prstGeom>
          <a:noFill/>
        </p:spPr>
        <p:txBody>
          <a:bodyPr wrap="square" rtlCol="0">
            <a:spAutoFit/>
          </a:bodyPr>
          <a:lstStyle/>
          <a:p>
            <a:r>
              <a:rPr lang="en-US" dirty="0"/>
              <a:t>Age 41-46 contribute to more users</a:t>
            </a:r>
          </a:p>
        </p:txBody>
      </p:sp>
      <p:sp>
        <p:nvSpPr>
          <p:cNvPr id="6" name="TextBox 5">
            <a:extLst>
              <a:ext uri="{FF2B5EF4-FFF2-40B4-BE49-F238E27FC236}">
                <a16:creationId xmlns:a16="http://schemas.microsoft.com/office/drawing/2014/main" id="{F9A6D1BC-BFEC-4EC6-A7E9-E8423C685F28}"/>
              </a:ext>
            </a:extLst>
          </p:cNvPr>
          <p:cNvSpPr txBox="1"/>
          <p:nvPr/>
        </p:nvSpPr>
        <p:spPr>
          <a:xfrm>
            <a:off x="6647543" y="6255657"/>
            <a:ext cx="4435588" cy="923330"/>
          </a:xfrm>
          <a:prstGeom prst="rect">
            <a:avLst/>
          </a:prstGeom>
          <a:noFill/>
        </p:spPr>
        <p:txBody>
          <a:bodyPr wrap="square" rtlCol="0">
            <a:spAutoFit/>
          </a:bodyPr>
          <a:lstStyle/>
          <a:p>
            <a:r>
              <a:rPr lang="en-US" dirty="0"/>
              <a:t>In yellow cab  age 41-60 contribute more profits while in pink cab it spread across all age ranges</a:t>
            </a:r>
          </a:p>
        </p:txBody>
      </p:sp>
    </p:spTree>
    <p:extLst>
      <p:ext uri="{BB962C8B-B14F-4D97-AF65-F5344CB8AC3E}">
        <p14:creationId xmlns:p14="http://schemas.microsoft.com/office/powerpoint/2010/main" val="2230359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4AE6-C511-4DFF-85C1-B25D9A8580B0}"/>
              </a:ext>
            </a:extLst>
          </p:cNvPr>
          <p:cNvSpPr>
            <a:spLocks noGrp="1"/>
          </p:cNvSpPr>
          <p:nvPr>
            <p:ph type="title"/>
          </p:nvPr>
        </p:nvSpPr>
        <p:spPr/>
        <p:txBody>
          <a:bodyPr/>
          <a:lstStyle/>
          <a:p>
            <a:r>
              <a:rPr lang="en-US" dirty="0"/>
              <a:t>Profit Per KM</a:t>
            </a:r>
          </a:p>
        </p:txBody>
      </p:sp>
      <p:pic>
        <p:nvPicPr>
          <p:cNvPr id="4" name="Content Placeholder 3">
            <a:extLst>
              <a:ext uri="{FF2B5EF4-FFF2-40B4-BE49-F238E27FC236}">
                <a16:creationId xmlns:a16="http://schemas.microsoft.com/office/drawing/2014/main" id="{8565E7B0-B3C1-4E7D-9F71-8D7DC5053B49}"/>
              </a:ext>
            </a:extLst>
          </p:cNvPr>
          <p:cNvPicPr>
            <a:picLocks noGrp="1" noChangeAspect="1"/>
          </p:cNvPicPr>
          <p:nvPr>
            <p:ph idx="1"/>
          </p:nvPr>
        </p:nvPicPr>
        <p:blipFill>
          <a:blip r:embed="rId2"/>
          <a:stretch>
            <a:fillRect/>
          </a:stretch>
        </p:blipFill>
        <p:spPr>
          <a:xfrm>
            <a:off x="2140632" y="1436914"/>
            <a:ext cx="5182049" cy="4064000"/>
          </a:xfrm>
          <a:prstGeom prst="rect">
            <a:avLst/>
          </a:prstGeom>
        </p:spPr>
      </p:pic>
      <p:sp>
        <p:nvSpPr>
          <p:cNvPr id="6" name="TextBox 5">
            <a:extLst>
              <a:ext uri="{FF2B5EF4-FFF2-40B4-BE49-F238E27FC236}">
                <a16:creationId xmlns:a16="http://schemas.microsoft.com/office/drawing/2014/main" id="{7EB72959-5967-4ADA-ADFE-06A1130D6E6D}"/>
              </a:ext>
            </a:extLst>
          </p:cNvPr>
          <p:cNvSpPr txBox="1"/>
          <p:nvPr/>
        </p:nvSpPr>
        <p:spPr>
          <a:xfrm>
            <a:off x="838200" y="5500914"/>
            <a:ext cx="9815286" cy="646331"/>
          </a:xfrm>
          <a:prstGeom prst="rect">
            <a:avLst/>
          </a:prstGeom>
          <a:noFill/>
        </p:spPr>
        <p:txBody>
          <a:bodyPr wrap="square" rtlCol="0">
            <a:spAutoFit/>
          </a:bodyPr>
          <a:lstStyle/>
          <a:p>
            <a:r>
              <a:rPr lang="en-US" dirty="0"/>
              <a:t>Yellow Cab makes more profits per KM travelled .As the KM Travelled increases the profits by both cab increases</a:t>
            </a:r>
          </a:p>
        </p:txBody>
      </p:sp>
    </p:spTree>
    <p:extLst>
      <p:ext uri="{BB962C8B-B14F-4D97-AF65-F5344CB8AC3E}">
        <p14:creationId xmlns:p14="http://schemas.microsoft.com/office/powerpoint/2010/main" val="35602205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1)" id="{62637808-F5CD-4905-8024-2E02E66F3D02}" vid="{3DDCD4DE-2858-4FA8-A3B4-B3BD7C3F03AD}"/>
    </a:ext>
  </a:extLst>
</a:theme>
</file>

<file path=docProps/app.xml><?xml version="1.0" encoding="utf-8"?>
<Properties xmlns="http://schemas.openxmlformats.org/officeDocument/2006/extended-properties" xmlns:vt="http://schemas.openxmlformats.org/officeDocument/2006/docPropsVTypes">
  <Template>Data Glacier Internship (1)</Template>
  <TotalTime>582</TotalTime>
  <Words>424</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Lato Extended</vt:lpstr>
      <vt:lpstr>Office Theme</vt:lpstr>
      <vt:lpstr>PowerPoint Presentation</vt:lpstr>
      <vt:lpstr>                   Problem Statement</vt:lpstr>
      <vt:lpstr>Data Analysis Approach</vt:lpstr>
      <vt:lpstr>Data Understanding </vt:lpstr>
      <vt:lpstr>Profit Made by Company </vt:lpstr>
      <vt:lpstr>Monthly and Yearly Profits</vt:lpstr>
      <vt:lpstr>                       Users Analysis</vt:lpstr>
      <vt:lpstr>               Age Analysis</vt:lpstr>
      <vt:lpstr>Profit Per KM</vt:lpstr>
      <vt:lpstr>          City users analysis</vt:lpstr>
      <vt:lpstr>              Gender Company analysis</vt:lpstr>
      <vt:lpstr>Recommendation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beril chepkorir</dc:creator>
  <cp:lastModifiedBy>beril chepkorir</cp:lastModifiedBy>
  <cp:revision>19</cp:revision>
  <dcterms:created xsi:type="dcterms:W3CDTF">2021-03-04T05:39:10Z</dcterms:created>
  <dcterms:modified xsi:type="dcterms:W3CDTF">2021-03-05T07:02:46Z</dcterms:modified>
</cp:coreProperties>
</file>