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71" r:id="rId4"/>
    <p:sldId id="272" r:id="rId5"/>
    <p:sldId id="274" r:id="rId6"/>
    <p:sldId id="289" r:id="rId7"/>
    <p:sldId id="279" r:id="rId8"/>
    <p:sldId id="280" r:id="rId9"/>
    <p:sldId id="291" r:id="rId10"/>
    <p:sldId id="288" r:id="rId11"/>
    <p:sldId id="285" r:id="rId12"/>
    <p:sldId id="29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56"/>
  </p:normalViewPr>
  <p:slideViewPr>
    <p:cSldViewPr snapToGrid="0">
      <p:cViewPr varScale="1">
        <p:scale>
          <a:sx n="78" d="100"/>
          <a:sy n="78" d="100"/>
        </p:scale>
        <p:origin x="2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135882" cy="4154984"/>
          </a:xfrm>
          <a:prstGeom prst="rect">
            <a:avLst/>
          </a:prstGeom>
          <a:solidFill>
            <a:srgbClr val="3B3B3B"/>
          </a:solidFill>
        </p:spPr>
        <p:txBody>
          <a:bodyPr wrap="none" rtlCol="0">
            <a:spAutoFit/>
          </a:bodyPr>
          <a:lstStyle/>
          <a:p>
            <a:r>
              <a:rPr lang="en-US" sz="6600" dirty="0">
                <a:solidFill>
                  <a:srgbClr val="FF6600"/>
                </a:solidFill>
              </a:rPr>
              <a:t>Name : Chepkorir Beril </a:t>
            </a:r>
          </a:p>
          <a:p>
            <a:r>
              <a:rPr lang="en-US" sz="6600" dirty="0">
                <a:solidFill>
                  <a:srgbClr val="FF6600"/>
                </a:solidFill>
              </a:rPr>
              <a:t>Location : Kenya</a:t>
            </a:r>
          </a:p>
          <a:p>
            <a:r>
              <a:rPr lang="en-US" sz="6600" dirty="0">
                <a:solidFill>
                  <a:srgbClr val="FF6600"/>
                </a:solidFill>
              </a:rPr>
              <a:t>Team :Data Science</a:t>
            </a:r>
          </a:p>
          <a:p>
            <a:r>
              <a:rPr lang="en-US" sz="6600" dirty="0">
                <a:solidFill>
                  <a:srgbClr val="FF6600"/>
                </a:solidFill>
              </a:rPr>
              <a:t>Date :12/03/2021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B913-B981-415A-9C4E-1D181FD3BDD7}"/>
              </a:ext>
            </a:extLst>
          </p:cNvPr>
          <p:cNvSpPr>
            <a:spLocks noGrp="1"/>
          </p:cNvSpPr>
          <p:nvPr>
            <p:ph type="title"/>
          </p:nvPr>
        </p:nvSpPr>
        <p:spPr/>
        <p:txBody>
          <a:bodyPr/>
          <a:lstStyle/>
          <a:p>
            <a:r>
              <a:rPr lang="en-US" dirty="0"/>
              <a:t>          City users analysis</a:t>
            </a:r>
          </a:p>
        </p:txBody>
      </p:sp>
      <p:pic>
        <p:nvPicPr>
          <p:cNvPr id="5" name="Content Placeholder 4">
            <a:extLst>
              <a:ext uri="{FF2B5EF4-FFF2-40B4-BE49-F238E27FC236}">
                <a16:creationId xmlns:a16="http://schemas.microsoft.com/office/drawing/2014/main" id="{AEBE2E4C-210C-4CED-96E3-F13B191299D0}"/>
              </a:ext>
            </a:extLst>
          </p:cNvPr>
          <p:cNvPicPr>
            <a:picLocks noGrp="1" noChangeAspect="1"/>
          </p:cNvPicPr>
          <p:nvPr>
            <p:ph idx="1"/>
          </p:nvPr>
        </p:nvPicPr>
        <p:blipFill>
          <a:blip r:embed="rId2"/>
          <a:stretch>
            <a:fillRect/>
          </a:stretch>
        </p:blipFill>
        <p:spPr>
          <a:xfrm>
            <a:off x="1028700" y="1690689"/>
            <a:ext cx="10134600" cy="3758642"/>
          </a:xfrm>
        </p:spPr>
      </p:pic>
      <p:sp>
        <p:nvSpPr>
          <p:cNvPr id="3" name="TextBox 2">
            <a:extLst>
              <a:ext uri="{FF2B5EF4-FFF2-40B4-BE49-F238E27FC236}">
                <a16:creationId xmlns:a16="http://schemas.microsoft.com/office/drawing/2014/main" id="{323F2BB0-8CF8-4038-8322-F89F281725F6}"/>
              </a:ext>
            </a:extLst>
          </p:cNvPr>
          <p:cNvSpPr txBox="1"/>
          <p:nvPr/>
        </p:nvSpPr>
        <p:spPr>
          <a:xfrm>
            <a:off x="838200" y="5747657"/>
            <a:ext cx="9350829" cy="369332"/>
          </a:xfrm>
          <a:prstGeom prst="rect">
            <a:avLst/>
          </a:prstGeom>
          <a:noFill/>
        </p:spPr>
        <p:txBody>
          <a:bodyPr wrap="square" rtlCol="0">
            <a:spAutoFit/>
          </a:bodyPr>
          <a:lstStyle/>
          <a:p>
            <a:r>
              <a:rPr lang="en-US" dirty="0"/>
              <a:t>Yellow cab covers majority of the city and has the leading users</a:t>
            </a:r>
          </a:p>
        </p:txBody>
      </p:sp>
    </p:spTree>
    <p:extLst>
      <p:ext uri="{BB962C8B-B14F-4D97-AF65-F5344CB8AC3E}">
        <p14:creationId xmlns:p14="http://schemas.microsoft.com/office/powerpoint/2010/main" val="308890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9920-040B-494A-AE18-A2C31DD869E9}"/>
              </a:ext>
            </a:extLst>
          </p:cNvPr>
          <p:cNvSpPr>
            <a:spLocks noGrp="1"/>
          </p:cNvSpPr>
          <p:nvPr>
            <p:ph type="title"/>
          </p:nvPr>
        </p:nvSpPr>
        <p:spPr/>
        <p:txBody>
          <a:bodyPr/>
          <a:lstStyle/>
          <a:p>
            <a:r>
              <a:rPr lang="en-US" dirty="0"/>
              <a:t>              Gender Company analysis</a:t>
            </a:r>
          </a:p>
        </p:txBody>
      </p:sp>
      <p:sp>
        <p:nvSpPr>
          <p:cNvPr id="3" name="Text Placeholder 2">
            <a:extLst>
              <a:ext uri="{FF2B5EF4-FFF2-40B4-BE49-F238E27FC236}">
                <a16:creationId xmlns:a16="http://schemas.microsoft.com/office/drawing/2014/main" id="{0C2F3BB2-5CB8-4628-B035-6FADD2D8CE3F}"/>
              </a:ext>
            </a:extLst>
          </p:cNvPr>
          <p:cNvSpPr>
            <a:spLocks noGrp="1"/>
          </p:cNvSpPr>
          <p:nvPr>
            <p:ph type="body" idx="1"/>
          </p:nvPr>
        </p:nvSpPr>
        <p:spPr/>
        <p:txBody>
          <a:bodyPr/>
          <a:lstStyle/>
          <a:p>
            <a:r>
              <a:rPr lang="en-US" dirty="0"/>
              <a:t>Gender user</a:t>
            </a:r>
          </a:p>
        </p:txBody>
      </p:sp>
      <p:pic>
        <p:nvPicPr>
          <p:cNvPr id="10" name="Content Placeholder 9">
            <a:extLst>
              <a:ext uri="{FF2B5EF4-FFF2-40B4-BE49-F238E27FC236}">
                <a16:creationId xmlns:a16="http://schemas.microsoft.com/office/drawing/2014/main" id="{060C0071-7B3D-4F7C-8742-D9A7564304C6}"/>
              </a:ext>
            </a:extLst>
          </p:cNvPr>
          <p:cNvPicPr>
            <a:picLocks noGrp="1" noChangeAspect="1"/>
          </p:cNvPicPr>
          <p:nvPr>
            <p:ph sz="half" idx="2"/>
          </p:nvPr>
        </p:nvPicPr>
        <p:blipFill>
          <a:blip r:embed="rId2"/>
          <a:stretch>
            <a:fillRect/>
          </a:stretch>
        </p:blipFill>
        <p:spPr>
          <a:xfrm>
            <a:off x="861219" y="2918619"/>
            <a:ext cx="5114925" cy="2857500"/>
          </a:xfrm>
        </p:spPr>
      </p:pic>
      <p:sp>
        <p:nvSpPr>
          <p:cNvPr id="5" name="Text Placeholder 4">
            <a:extLst>
              <a:ext uri="{FF2B5EF4-FFF2-40B4-BE49-F238E27FC236}">
                <a16:creationId xmlns:a16="http://schemas.microsoft.com/office/drawing/2014/main" id="{3E3CA68F-60A2-4F55-A600-D04359F515F4}"/>
              </a:ext>
            </a:extLst>
          </p:cNvPr>
          <p:cNvSpPr>
            <a:spLocks noGrp="1"/>
          </p:cNvSpPr>
          <p:nvPr>
            <p:ph type="body" sz="quarter" idx="3"/>
          </p:nvPr>
        </p:nvSpPr>
        <p:spPr/>
        <p:txBody>
          <a:bodyPr/>
          <a:lstStyle/>
          <a:p>
            <a:r>
              <a:rPr lang="en-US" dirty="0"/>
              <a:t>Gender profit</a:t>
            </a:r>
          </a:p>
        </p:txBody>
      </p:sp>
      <p:pic>
        <p:nvPicPr>
          <p:cNvPr id="8" name="Content Placeholder 7">
            <a:extLst>
              <a:ext uri="{FF2B5EF4-FFF2-40B4-BE49-F238E27FC236}">
                <a16:creationId xmlns:a16="http://schemas.microsoft.com/office/drawing/2014/main" id="{92DC3B73-B595-44BD-8212-D643162A9475}"/>
              </a:ext>
            </a:extLst>
          </p:cNvPr>
          <p:cNvPicPr>
            <a:picLocks noGrp="1" noChangeAspect="1"/>
          </p:cNvPicPr>
          <p:nvPr>
            <p:ph sz="quarter" idx="4"/>
          </p:nvPr>
        </p:nvPicPr>
        <p:blipFill>
          <a:blip r:embed="rId3"/>
          <a:stretch>
            <a:fillRect/>
          </a:stretch>
        </p:blipFill>
        <p:spPr>
          <a:xfrm>
            <a:off x="6387306" y="2918619"/>
            <a:ext cx="4752975" cy="2857500"/>
          </a:xfrm>
        </p:spPr>
      </p:pic>
      <p:sp>
        <p:nvSpPr>
          <p:cNvPr id="4" name="TextBox 3">
            <a:extLst>
              <a:ext uri="{FF2B5EF4-FFF2-40B4-BE49-F238E27FC236}">
                <a16:creationId xmlns:a16="http://schemas.microsoft.com/office/drawing/2014/main" id="{6E16FFAB-9061-425B-AC41-8D8C347B2512}"/>
              </a:ext>
            </a:extLst>
          </p:cNvPr>
          <p:cNvSpPr txBox="1"/>
          <p:nvPr/>
        </p:nvSpPr>
        <p:spPr>
          <a:xfrm>
            <a:off x="1051719" y="6226629"/>
            <a:ext cx="8672852" cy="369332"/>
          </a:xfrm>
          <a:prstGeom prst="rect">
            <a:avLst/>
          </a:prstGeom>
          <a:noFill/>
        </p:spPr>
        <p:txBody>
          <a:bodyPr wrap="square" rtlCol="0">
            <a:spAutoFit/>
          </a:bodyPr>
          <a:lstStyle/>
          <a:p>
            <a:r>
              <a:rPr lang="en-US" dirty="0"/>
              <a:t>Profits made by both male and female are almost equally the same</a:t>
            </a:r>
          </a:p>
        </p:txBody>
      </p:sp>
    </p:spTree>
    <p:extLst>
      <p:ext uri="{BB962C8B-B14F-4D97-AF65-F5344CB8AC3E}">
        <p14:creationId xmlns:p14="http://schemas.microsoft.com/office/powerpoint/2010/main" val="258982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9909-903A-488F-95AF-8AED7C136CE2}"/>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453A8771-C154-4610-A008-BDAEEA1C3B26}"/>
              </a:ext>
            </a:extLst>
          </p:cNvPr>
          <p:cNvSpPr>
            <a:spLocks noGrp="1"/>
          </p:cNvSpPr>
          <p:nvPr>
            <p:ph idx="1"/>
          </p:nvPr>
        </p:nvSpPr>
        <p:spPr/>
        <p:txBody>
          <a:bodyPr>
            <a:normAutofit fontScale="85000" lnSpcReduction="20000"/>
          </a:bodyPr>
          <a:lstStyle/>
          <a:p>
            <a:r>
              <a:rPr lang="en-US" dirty="0"/>
              <a:t>From the above analysis I concluded that the Yellow Cab is better than the Pink Cab</a:t>
            </a:r>
          </a:p>
          <a:p>
            <a:pPr marL="0" indent="0">
              <a:buNone/>
            </a:pPr>
            <a:r>
              <a:rPr lang="en-US" dirty="0"/>
              <a:t>            Profit – Yellow Cab is making more profits both in yearly and  in  monthly profits  </a:t>
            </a:r>
          </a:p>
          <a:p>
            <a:pPr marL="0" indent="0">
              <a:buNone/>
            </a:pPr>
            <a:r>
              <a:rPr lang="en-US" dirty="0"/>
              <a:t>           Users - Yellow Cab has more Users than Pink Cab</a:t>
            </a:r>
          </a:p>
          <a:p>
            <a:pPr marL="0" indent="0">
              <a:buNone/>
            </a:pPr>
            <a:r>
              <a:rPr lang="en-US" dirty="0"/>
              <a:t>           Gender –Male and female  in both companies doesn’t vary much and         both pretty much contribute to the profit</a:t>
            </a:r>
          </a:p>
          <a:p>
            <a:pPr marL="0" indent="0">
              <a:buNone/>
            </a:pPr>
            <a:r>
              <a:rPr lang="en-US" dirty="0"/>
              <a:t>           Average profit per KM –Average profit per KM for yellow Cab is more than of Pink Cab</a:t>
            </a:r>
          </a:p>
          <a:p>
            <a:endParaRPr lang="en-US" dirty="0"/>
          </a:p>
          <a:p>
            <a:r>
              <a:rPr lang="en-US" dirty="0"/>
              <a:t>On the basis of above points ,I will recommend Yellow Cab for investments</a:t>
            </a:r>
          </a:p>
          <a:p>
            <a:pPr marL="0" indent="0">
              <a:buNone/>
            </a:pPr>
            <a:r>
              <a:rPr lang="en-US" dirty="0"/>
              <a:t> </a:t>
            </a:r>
          </a:p>
        </p:txBody>
      </p:sp>
    </p:spTree>
    <p:extLst>
      <p:ext uri="{BB962C8B-B14F-4D97-AF65-F5344CB8AC3E}">
        <p14:creationId xmlns:p14="http://schemas.microsoft.com/office/powerpoint/2010/main" val="324458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4413-9C00-4D76-83D2-017F33A27420}"/>
              </a:ext>
            </a:extLst>
          </p:cNvPr>
          <p:cNvSpPr>
            <a:spLocks noGrp="1"/>
          </p:cNvSpPr>
          <p:nvPr>
            <p:ph type="title"/>
          </p:nvPr>
        </p:nvSpPr>
        <p:spPr/>
        <p:txBody>
          <a:bodyPr/>
          <a:lstStyle/>
          <a:p>
            <a:r>
              <a:rPr lang="en-US" dirty="0"/>
              <a:t>                   Problem Statement</a:t>
            </a:r>
          </a:p>
        </p:txBody>
      </p:sp>
      <p:sp>
        <p:nvSpPr>
          <p:cNvPr id="3" name="Content Placeholder 2">
            <a:extLst>
              <a:ext uri="{FF2B5EF4-FFF2-40B4-BE49-F238E27FC236}">
                <a16:creationId xmlns:a16="http://schemas.microsoft.com/office/drawing/2014/main" id="{604C33F4-BC9C-4966-96E8-CFFB90D9223F}"/>
              </a:ext>
            </a:extLst>
          </p:cNvPr>
          <p:cNvSpPr>
            <a:spLocks noGrp="1"/>
          </p:cNvSpPr>
          <p:nvPr>
            <p:ph idx="1"/>
          </p:nvPr>
        </p:nvSpPr>
        <p:spPr>
          <a:xfrm>
            <a:off x="838200" y="1491993"/>
            <a:ext cx="10515600" cy="4351338"/>
          </a:xfrm>
        </p:spPr>
        <p:txBody>
          <a:bodyPr/>
          <a:lstStyle/>
          <a:p>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they want to understand the market before taking final decision.</a:t>
            </a:r>
          </a:p>
          <a:p>
            <a:endParaRPr lang="en-US" dirty="0">
              <a:solidFill>
                <a:srgbClr val="2D3B45"/>
              </a:solidFill>
              <a:latin typeface="Lato Extended"/>
            </a:endParaRPr>
          </a:p>
          <a:p>
            <a:r>
              <a:rPr lang="en-US" dirty="0">
                <a:solidFill>
                  <a:srgbClr val="2D3B45"/>
                </a:solidFill>
                <a:latin typeface="Lato Extended"/>
              </a:rPr>
              <a:t>Objective :Provide actionable insights to help XYZ firm in identifying the right company for making investments</a:t>
            </a:r>
            <a:endParaRPr lang="en-US" dirty="0"/>
          </a:p>
        </p:txBody>
      </p:sp>
    </p:spTree>
    <p:extLst>
      <p:ext uri="{BB962C8B-B14F-4D97-AF65-F5344CB8AC3E}">
        <p14:creationId xmlns:p14="http://schemas.microsoft.com/office/powerpoint/2010/main" val="182251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F3DC-9D1D-45D4-B70F-39FBE8E22B4C}"/>
              </a:ext>
            </a:extLst>
          </p:cNvPr>
          <p:cNvSpPr>
            <a:spLocks noGrp="1"/>
          </p:cNvSpPr>
          <p:nvPr>
            <p:ph type="title"/>
          </p:nvPr>
        </p:nvSpPr>
        <p:spPr/>
        <p:txBody>
          <a:bodyPr/>
          <a:lstStyle/>
          <a:p>
            <a:r>
              <a:rPr lang="en-US" dirty="0"/>
              <a:t>Data Analysis Approach</a:t>
            </a:r>
          </a:p>
        </p:txBody>
      </p:sp>
      <p:sp>
        <p:nvSpPr>
          <p:cNvPr id="3" name="Content Placeholder 2">
            <a:extLst>
              <a:ext uri="{FF2B5EF4-FFF2-40B4-BE49-F238E27FC236}">
                <a16:creationId xmlns:a16="http://schemas.microsoft.com/office/drawing/2014/main" id="{CB1800AB-4E3B-450C-9705-3EC708794DE8}"/>
              </a:ext>
            </a:extLst>
          </p:cNvPr>
          <p:cNvSpPr>
            <a:spLocks noGrp="1"/>
          </p:cNvSpPr>
          <p:nvPr>
            <p:ph idx="1"/>
          </p:nvPr>
        </p:nvSpPr>
        <p:spPr/>
        <p:txBody>
          <a:bodyPr/>
          <a:lstStyle/>
          <a:p>
            <a:pPr marL="0" indent="0">
              <a:buNone/>
            </a:pPr>
            <a:r>
              <a:rPr lang="en-US" dirty="0"/>
              <a:t>The analysis has been divided into the following parts</a:t>
            </a:r>
          </a:p>
          <a:p>
            <a:pPr marL="0" indent="0">
              <a:buNone/>
            </a:pPr>
            <a:r>
              <a:rPr lang="en-US" dirty="0"/>
              <a:t>            -Data Understanding</a:t>
            </a:r>
          </a:p>
          <a:p>
            <a:pPr marL="0" indent="0">
              <a:buNone/>
            </a:pPr>
            <a:r>
              <a:rPr lang="en-US" dirty="0"/>
              <a:t>            -Using various visualization to uncover insights</a:t>
            </a:r>
          </a:p>
          <a:p>
            <a:pPr marL="0" indent="0">
              <a:buNone/>
            </a:pPr>
            <a:r>
              <a:rPr lang="en-US" dirty="0"/>
              <a:t>            -Deriving new necessary columns</a:t>
            </a:r>
          </a:p>
          <a:p>
            <a:pPr marL="0" indent="0">
              <a:buNone/>
            </a:pPr>
            <a:r>
              <a:rPr lang="en-US" dirty="0"/>
              <a:t>            -Recommendation for investment</a:t>
            </a:r>
          </a:p>
        </p:txBody>
      </p:sp>
    </p:spTree>
    <p:extLst>
      <p:ext uri="{BB962C8B-B14F-4D97-AF65-F5344CB8AC3E}">
        <p14:creationId xmlns:p14="http://schemas.microsoft.com/office/powerpoint/2010/main" val="290872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D0A2-BA4F-4F7A-9714-895999FC089A}"/>
              </a:ext>
            </a:extLst>
          </p:cNvPr>
          <p:cNvSpPr>
            <a:spLocks noGrp="1"/>
          </p:cNvSpPr>
          <p:nvPr>
            <p:ph type="title"/>
          </p:nvPr>
        </p:nvSpPr>
        <p:spPr/>
        <p:txBody>
          <a:bodyPr/>
          <a:lstStyle/>
          <a:p>
            <a:r>
              <a:rPr lang="en-US" dirty="0"/>
              <a:t>Data Understanding </a:t>
            </a:r>
          </a:p>
        </p:txBody>
      </p:sp>
      <p:sp>
        <p:nvSpPr>
          <p:cNvPr id="3" name="Content Placeholder 2">
            <a:extLst>
              <a:ext uri="{FF2B5EF4-FFF2-40B4-BE49-F238E27FC236}">
                <a16:creationId xmlns:a16="http://schemas.microsoft.com/office/drawing/2014/main" id="{3A561278-5124-4E21-BD40-416AC0E7D5C6}"/>
              </a:ext>
            </a:extLst>
          </p:cNvPr>
          <p:cNvSpPr>
            <a:spLocks noGrp="1"/>
          </p:cNvSpPr>
          <p:nvPr>
            <p:ph idx="1"/>
          </p:nvPr>
        </p:nvSpPr>
        <p:spPr/>
        <p:txBody>
          <a:bodyPr/>
          <a:lstStyle/>
          <a:p>
            <a:pPr marL="0" indent="0">
              <a:buNone/>
            </a:pPr>
            <a:r>
              <a:rPr lang="en-US" dirty="0"/>
              <a:t>We have 4 datasets :Cab_Data.CSV, Customer_ID.csv,  </a:t>
            </a:r>
          </a:p>
          <a:p>
            <a:pPr marL="0" indent="0">
              <a:buNone/>
            </a:pPr>
            <a:r>
              <a:rPr lang="en-US" dirty="0"/>
              <a:t>                                     Transaction_ID.csv  and City.csv</a:t>
            </a:r>
          </a:p>
          <a:p>
            <a:pPr marL="0" indent="0">
              <a:buNone/>
            </a:pPr>
            <a:endParaRPr lang="en-US" dirty="0"/>
          </a:p>
          <a:p>
            <a:pPr marL="0" indent="0">
              <a:buNone/>
            </a:pPr>
            <a:r>
              <a:rPr lang="en-US" dirty="0"/>
              <a:t>Time period of data is from 31/01/2016 to 31/12/2018.</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31942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4A6E-854C-4946-A9AD-9061CD19A69E}"/>
              </a:ext>
            </a:extLst>
          </p:cNvPr>
          <p:cNvSpPr>
            <a:spLocks noGrp="1"/>
          </p:cNvSpPr>
          <p:nvPr>
            <p:ph type="title"/>
          </p:nvPr>
        </p:nvSpPr>
        <p:spPr/>
        <p:txBody>
          <a:bodyPr/>
          <a:lstStyle/>
          <a:p>
            <a:r>
              <a:rPr lang="en-US" dirty="0"/>
              <a:t>Profit Made by Company</a:t>
            </a:r>
            <a:br>
              <a:rPr lang="en-US" dirty="0"/>
            </a:br>
            <a:endParaRPr lang="en-US" dirty="0"/>
          </a:p>
        </p:txBody>
      </p:sp>
      <p:sp>
        <p:nvSpPr>
          <p:cNvPr id="4" name="Text Placeholder 3">
            <a:extLst>
              <a:ext uri="{FF2B5EF4-FFF2-40B4-BE49-F238E27FC236}">
                <a16:creationId xmlns:a16="http://schemas.microsoft.com/office/drawing/2014/main" id="{64A41478-A1D8-4CC9-93F4-46C00AA2CA7D}"/>
              </a:ext>
            </a:extLst>
          </p:cNvPr>
          <p:cNvSpPr>
            <a:spLocks noGrp="1"/>
          </p:cNvSpPr>
          <p:nvPr>
            <p:ph type="body" sz="half" idx="2"/>
          </p:nvPr>
        </p:nvSpPr>
        <p:spPr/>
        <p:txBody>
          <a:bodyPr/>
          <a:lstStyle/>
          <a:p>
            <a:endParaRPr lang="en-US" dirty="0"/>
          </a:p>
          <a:p>
            <a:endParaRPr lang="en-US" dirty="0"/>
          </a:p>
          <a:p>
            <a:endParaRPr lang="en-US" dirty="0"/>
          </a:p>
          <a:p>
            <a:r>
              <a:rPr lang="en-US" dirty="0"/>
              <a:t>Average profit made by Yellow Cab is</a:t>
            </a:r>
          </a:p>
          <a:p>
            <a:r>
              <a:rPr lang="en-US" dirty="0"/>
              <a:t> more than that made by Pink Cab</a:t>
            </a:r>
          </a:p>
        </p:txBody>
      </p:sp>
      <p:pic>
        <p:nvPicPr>
          <p:cNvPr id="7" name="Content Placeholder 4">
            <a:extLst>
              <a:ext uri="{FF2B5EF4-FFF2-40B4-BE49-F238E27FC236}">
                <a16:creationId xmlns:a16="http://schemas.microsoft.com/office/drawing/2014/main" id="{B79F3FE3-B6A8-4E33-9271-8B5925BB06F5}"/>
              </a:ext>
            </a:extLst>
          </p:cNvPr>
          <p:cNvPicPr>
            <a:picLocks noChangeAspect="1"/>
          </p:cNvPicPr>
          <p:nvPr/>
        </p:nvPicPr>
        <p:blipFill>
          <a:blip r:embed="rId2"/>
          <a:stretch>
            <a:fillRect/>
          </a:stretch>
        </p:blipFill>
        <p:spPr>
          <a:xfrm>
            <a:off x="4496739" y="457200"/>
            <a:ext cx="5553075" cy="4861775"/>
          </a:xfrm>
          <a:prstGeom prst="rect">
            <a:avLst/>
          </a:prstGeom>
        </p:spPr>
      </p:pic>
    </p:spTree>
    <p:extLst>
      <p:ext uri="{BB962C8B-B14F-4D97-AF65-F5344CB8AC3E}">
        <p14:creationId xmlns:p14="http://schemas.microsoft.com/office/powerpoint/2010/main" val="110101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F72A-A578-4A89-966C-1B242B92ED75}"/>
              </a:ext>
            </a:extLst>
          </p:cNvPr>
          <p:cNvSpPr>
            <a:spLocks noGrp="1"/>
          </p:cNvSpPr>
          <p:nvPr>
            <p:ph type="title"/>
          </p:nvPr>
        </p:nvSpPr>
        <p:spPr>
          <a:xfrm>
            <a:off x="839788" y="365126"/>
            <a:ext cx="10515600" cy="823912"/>
          </a:xfrm>
        </p:spPr>
        <p:txBody>
          <a:bodyPr/>
          <a:lstStyle/>
          <a:p>
            <a:r>
              <a:rPr lang="en-US" dirty="0"/>
              <a:t>Monthly and Yearly Profits</a:t>
            </a:r>
          </a:p>
        </p:txBody>
      </p:sp>
      <p:sp>
        <p:nvSpPr>
          <p:cNvPr id="3" name="Text Placeholder 2">
            <a:extLst>
              <a:ext uri="{FF2B5EF4-FFF2-40B4-BE49-F238E27FC236}">
                <a16:creationId xmlns:a16="http://schemas.microsoft.com/office/drawing/2014/main" id="{6B7A91AC-6907-4EF5-A980-1791527AC805}"/>
              </a:ext>
            </a:extLst>
          </p:cNvPr>
          <p:cNvSpPr>
            <a:spLocks noGrp="1"/>
          </p:cNvSpPr>
          <p:nvPr>
            <p:ph type="body" idx="1"/>
          </p:nvPr>
        </p:nvSpPr>
        <p:spPr>
          <a:xfrm>
            <a:off x="839788" y="1532871"/>
            <a:ext cx="5157787" cy="510494"/>
          </a:xfrm>
        </p:spPr>
        <p:txBody>
          <a:bodyPr>
            <a:normAutofit fontScale="92500" lnSpcReduction="20000"/>
          </a:bodyPr>
          <a:lstStyle/>
          <a:p>
            <a:r>
              <a:rPr lang="en-US" dirty="0"/>
              <a:t>Monthly profits</a:t>
            </a:r>
          </a:p>
        </p:txBody>
      </p:sp>
      <p:pic>
        <p:nvPicPr>
          <p:cNvPr id="8" name="Content Placeholder 7">
            <a:extLst>
              <a:ext uri="{FF2B5EF4-FFF2-40B4-BE49-F238E27FC236}">
                <a16:creationId xmlns:a16="http://schemas.microsoft.com/office/drawing/2014/main" id="{4BF6BF17-26E3-487A-B54E-92725D2053A7}"/>
              </a:ext>
            </a:extLst>
          </p:cNvPr>
          <p:cNvPicPr>
            <a:picLocks noGrp="1" noChangeAspect="1"/>
          </p:cNvPicPr>
          <p:nvPr>
            <p:ph sz="half" idx="2"/>
          </p:nvPr>
        </p:nvPicPr>
        <p:blipFill>
          <a:blip r:embed="rId2"/>
          <a:stretch>
            <a:fillRect/>
          </a:stretch>
        </p:blipFill>
        <p:spPr>
          <a:xfrm>
            <a:off x="0" y="2191658"/>
            <a:ext cx="5997575" cy="2989942"/>
          </a:xfrm>
        </p:spPr>
      </p:pic>
      <p:sp>
        <p:nvSpPr>
          <p:cNvPr id="5" name="Text Placeholder 4">
            <a:extLst>
              <a:ext uri="{FF2B5EF4-FFF2-40B4-BE49-F238E27FC236}">
                <a16:creationId xmlns:a16="http://schemas.microsoft.com/office/drawing/2014/main" id="{75A37DDC-F8B4-4639-97E7-67A004F9631D}"/>
              </a:ext>
            </a:extLst>
          </p:cNvPr>
          <p:cNvSpPr>
            <a:spLocks noGrp="1"/>
          </p:cNvSpPr>
          <p:nvPr>
            <p:ph type="body" sz="quarter" idx="3"/>
          </p:nvPr>
        </p:nvSpPr>
        <p:spPr>
          <a:xfrm>
            <a:off x="6172200" y="1681163"/>
            <a:ext cx="5183188" cy="362202"/>
          </a:xfrm>
        </p:spPr>
        <p:txBody>
          <a:bodyPr>
            <a:normAutofit fontScale="92500" lnSpcReduction="20000"/>
          </a:bodyPr>
          <a:lstStyle/>
          <a:p>
            <a:r>
              <a:rPr lang="en-US" dirty="0"/>
              <a:t>Yearly Profits</a:t>
            </a:r>
          </a:p>
        </p:txBody>
      </p:sp>
      <p:pic>
        <p:nvPicPr>
          <p:cNvPr id="10" name="Content Placeholder 9">
            <a:extLst>
              <a:ext uri="{FF2B5EF4-FFF2-40B4-BE49-F238E27FC236}">
                <a16:creationId xmlns:a16="http://schemas.microsoft.com/office/drawing/2014/main" id="{3CFA44A2-82F6-4083-AD55-7E395F8F03C6}"/>
              </a:ext>
            </a:extLst>
          </p:cNvPr>
          <p:cNvPicPr>
            <a:picLocks noGrp="1" noChangeAspect="1"/>
          </p:cNvPicPr>
          <p:nvPr>
            <p:ph sz="quarter" idx="4"/>
          </p:nvPr>
        </p:nvPicPr>
        <p:blipFill>
          <a:blip r:embed="rId3"/>
          <a:stretch>
            <a:fillRect/>
          </a:stretch>
        </p:blipFill>
        <p:spPr>
          <a:xfrm>
            <a:off x="6172200" y="2307771"/>
            <a:ext cx="5183188" cy="2714171"/>
          </a:xfrm>
        </p:spPr>
      </p:pic>
      <p:sp>
        <p:nvSpPr>
          <p:cNvPr id="6" name="TextBox 5">
            <a:extLst>
              <a:ext uri="{FF2B5EF4-FFF2-40B4-BE49-F238E27FC236}">
                <a16:creationId xmlns:a16="http://schemas.microsoft.com/office/drawing/2014/main" id="{B7117A56-7CD3-413C-80CA-89C1824BD922}"/>
              </a:ext>
            </a:extLst>
          </p:cNvPr>
          <p:cNvSpPr txBox="1"/>
          <p:nvPr/>
        </p:nvSpPr>
        <p:spPr>
          <a:xfrm>
            <a:off x="477383" y="5544457"/>
            <a:ext cx="5183188" cy="646331"/>
          </a:xfrm>
          <a:prstGeom prst="rect">
            <a:avLst/>
          </a:prstGeom>
          <a:noFill/>
        </p:spPr>
        <p:txBody>
          <a:bodyPr wrap="square" rtlCol="0">
            <a:spAutoFit/>
          </a:bodyPr>
          <a:lstStyle/>
          <a:p>
            <a:r>
              <a:rPr lang="en-US" dirty="0"/>
              <a:t>Yellow Cab has highest profit on 5</a:t>
            </a:r>
            <a:r>
              <a:rPr lang="en-US" baseline="30000" dirty="0"/>
              <a:t>th</a:t>
            </a:r>
            <a:r>
              <a:rPr lang="en-US" dirty="0"/>
              <a:t> month while pink cab made losses on the same month</a:t>
            </a:r>
          </a:p>
        </p:txBody>
      </p:sp>
      <p:sp>
        <p:nvSpPr>
          <p:cNvPr id="7" name="TextBox 6">
            <a:extLst>
              <a:ext uri="{FF2B5EF4-FFF2-40B4-BE49-F238E27FC236}">
                <a16:creationId xmlns:a16="http://schemas.microsoft.com/office/drawing/2014/main" id="{B734BC65-78EB-4298-8015-2A175B56B762}"/>
              </a:ext>
            </a:extLst>
          </p:cNvPr>
          <p:cNvSpPr txBox="1"/>
          <p:nvPr/>
        </p:nvSpPr>
        <p:spPr>
          <a:xfrm>
            <a:off x="6894286" y="5428343"/>
            <a:ext cx="4223657" cy="369332"/>
          </a:xfrm>
          <a:prstGeom prst="rect">
            <a:avLst/>
          </a:prstGeom>
          <a:noFill/>
        </p:spPr>
        <p:txBody>
          <a:bodyPr wrap="square" rtlCol="0">
            <a:spAutoFit/>
          </a:bodyPr>
          <a:lstStyle/>
          <a:p>
            <a:r>
              <a:rPr lang="en-US" dirty="0"/>
              <a:t>Yellow cab is leading in profits</a:t>
            </a:r>
          </a:p>
        </p:txBody>
      </p:sp>
    </p:spTree>
    <p:extLst>
      <p:ext uri="{BB962C8B-B14F-4D97-AF65-F5344CB8AC3E}">
        <p14:creationId xmlns:p14="http://schemas.microsoft.com/office/powerpoint/2010/main" val="103054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EFA2-0659-461F-8743-580B23A87FBF}"/>
              </a:ext>
            </a:extLst>
          </p:cNvPr>
          <p:cNvSpPr>
            <a:spLocks noGrp="1"/>
          </p:cNvSpPr>
          <p:nvPr>
            <p:ph type="title"/>
          </p:nvPr>
        </p:nvSpPr>
        <p:spPr/>
        <p:txBody>
          <a:bodyPr/>
          <a:lstStyle/>
          <a:p>
            <a:r>
              <a:rPr lang="en-US" dirty="0"/>
              <a:t>                       Users Analysis</a:t>
            </a:r>
          </a:p>
        </p:txBody>
      </p:sp>
      <p:sp>
        <p:nvSpPr>
          <p:cNvPr id="3" name="Text Placeholder 2">
            <a:extLst>
              <a:ext uri="{FF2B5EF4-FFF2-40B4-BE49-F238E27FC236}">
                <a16:creationId xmlns:a16="http://schemas.microsoft.com/office/drawing/2014/main" id="{3246C7C6-AEB0-4584-AB50-52289D25ABB0}"/>
              </a:ext>
            </a:extLst>
          </p:cNvPr>
          <p:cNvSpPr>
            <a:spLocks noGrp="1"/>
          </p:cNvSpPr>
          <p:nvPr>
            <p:ph type="body" idx="1"/>
          </p:nvPr>
        </p:nvSpPr>
        <p:spPr/>
        <p:txBody>
          <a:bodyPr/>
          <a:lstStyle/>
          <a:p>
            <a:r>
              <a:rPr lang="en-US" dirty="0" err="1"/>
              <a:t>Montly</a:t>
            </a:r>
            <a:r>
              <a:rPr lang="en-US" dirty="0"/>
              <a:t> user analysis</a:t>
            </a:r>
          </a:p>
        </p:txBody>
      </p:sp>
      <p:pic>
        <p:nvPicPr>
          <p:cNvPr id="8" name="Content Placeholder 7">
            <a:extLst>
              <a:ext uri="{FF2B5EF4-FFF2-40B4-BE49-F238E27FC236}">
                <a16:creationId xmlns:a16="http://schemas.microsoft.com/office/drawing/2014/main" id="{AAFDBF00-A94C-4721-8843-A399285CC233}"/>
              </a:ext>
            </a:extLst>
          </p:cNvPr>
          <p:cNvPicPr>
            <a:picLocks noGrp="1" noChangeAspect="1"/>
          </p:cNvPicPr>
          <p:nvPr>
            <p:ph sz="half" idx="2"/>
          </p:nvPr>
        </p:nvPicPr>
        <p:blipFill>
          <a:blip r:embed="rId2"/>
          <a:stretch>
            <a:fillRect/>
          </a:stretch>
        </p:blipFill>
        <p:spPr>
          <a:xfrm>
            <a:off x="989806" y="2607276"/>
            <a:ext cx="4857750" cy="3225993"/>
          </a:xfrm>
        </p:spPr>
      </p:pic>
      <p:sp>
        <p:nvSpPr>
          <p:cNvPr id="5" name="Text Placeholder 4">
            <a:extLst>
              <a:ext uri="{FF2B5EF4-FFF2-40B4-BE49-F238E27FC236}">
                <a16:creationId xmlns:a16="http://schemas.microsoft.com/office/drawing/2014/main" id="{2041F968-4649-4BD2-ACBB-FB250E502AA3}"/>
              </a:ext>
            </a:extLst>
          </p:cNvPr>
          <p:cNvSpPr>
            <a:spLocks noGrp="1"/>
          </p:cNvSpPr>
          <p:nvPr>
            <p:ph type="body" sz="quarter" idx="3"/>
          </p:nvPr>
        </p:nvSpPr>
        <p:spPr/>
        <p:txBody>
          <a:bodyPr/>
          <a:lstStyle/>
          <a:p>
            <a:r>
              <a:rPr lang="en-US" dirty="0"/>
              <a:t>Yearly user analysis</a:t>
            </a:r>
          </a:p>
        </p:txBody>
      </p:sp>
      <p:pic>
        <p:nvPicPr>
          <p:cNvPr id="10" name="Content Placeholder 9">
            <a:extLst>
              <a:ext uri="{FF2B5EF4-FFF2-40B4-BE49-F238E27FC236}">
                <a16:creationId xmlns:a16="http://schemas.microsoft.com/office/drawing/2014/main" id="{5F19E491-3CD8-4760-BFF5-9BD96F93B9D7}"/>
              </a:ext>
            </a:extLst>
          </p:cNvPr>
          <p:cNvPicPr>
            <a:picLocks noGrp="1" noChangeAspect="1"/>
          </p:cNvPicPr>
          <p:nvPr>
            <p:ph sz="quarter" idx="4"/>
          </p:nvPr>
        </p:nvPicPr>
        <p:blipFill>
          <a:blip r:embed="rId3"/>
          <a:stretch>
            <a:fillRect/>
          </a:stretch>
        </p:blipFill>
        <p:spPr>
          <a:xfrm>
            <a:off x="6211094" y="2975769"/>
            <a:ext cx="5105400" cy="2743200"/>
          </a:xfrm>
        </p:spPr>
      </p:pic>
      <p:sp>
        <p:nvSpPr>
          <p:cNvPr id="4" name="TextBox 3">
            <a:extLst>
              <a:ext uri="{FF2B5EF4-FFF2-40B4-BE49-F238E27FC236}">
                <a16:creationId xmlns:a16="http://schemas.microsoft.com/office/drawing/2014/main" id="{EDB6D6AF-7BD0-4DBE-9A13-EBE61CF4E76B}"/>
              </a:ext>
            </a:extLst>
          </p:cNvPr>
          <p:cNvSpPr txBox="1"/>
          <p:nvPr/>
        </p:nvSpPr>
        <p:spPr>
          <a:xfrm>
            <a:off x="478971" y="5833269"/>
            <a:ext cx="5157787" cy="646331"/>
          </a:xfrm>
          <a:prstGeom prst="rect">
            <a:avLst/>
          </a:prstGeom>
          <a:noFill/>
        </p:spPr>
        <p:txBody>
          <a:bodyPr wrap="square" rtlCol="0">
            <a:spAutoFit/>
          </a:bodyPr>
          <a:lstStyle/>
          <a:p>
            <a:r>
              <a:rPr lang="en-US" dirty="0"/>
              <a:t>10</a:t>
            </a:r>
            <a:r>
              <a:rPr lang="en-US" baseline="30000" dirty="0"/>
              <a:t>th</a:t>
            </a:r>
            <a:r>
              <a:rPr lang="en-US" dirty="0"/>
              <a:t> ,11</a:t>
            </a:r>
            <a:r>
              <a:rPr lang="en-US" baseline="30000" dirty="0"/>
              <a:t>th</a:t>
            </a:r>
            <a:r>
              <a:rPr lang="en-US" dirty="0"/>
              <a:t>,and 12</a:t>
            </a:r>
            <a:r>
              <a:rPr lang="en-US" baseline="30000" dirty="0"/>
              <a:t>th</a:t>
            </a:r>
            <a:r>
              <a:rPr lang="en-US" dirty="0"/>
              <a:t> has more users being led by Yellow Cab</a:t>
            </a:r>
          </a:p>
        </p:txBody>
      </p:sp>
      <p:sp>
        <p:nvSpPr>
          <p:cNvPr id="7" name="TextBox 6">
            <a:extLst>
              <a:ext uri="{FF2B5EF4-FFF2-40B4-BE49-F238E27FC236}">
                <a16:creationId xmlns:a16="http://schemas.microsoft.com/office/drawing/2014/main" id="{B596E86F-6D13-4FE2-911E-6D1FA87098D8}"/>
              </a:ext>
            </a:extLst>
          </p:cNvPr>
          <p:cNvSpPr txBox="1"/>
          <p:nvPr/>
        </p:nvSpPr>
        <p:spPr>
          <a:xfrm>
            <a:off x="7199086" y="6052457"/>
            <a:ext cx="4117408" cy="369332"/>
          </a:xfrm>
          <a:prstGeom prst="rect">
            <a:avLst/>
          </a:prstGeom>
          <a:noFill/>
        </p:spPr>
        <p:txBody>
          <a:bodyPr wrap="square" rtlCol="0">
            <a:spAutoFit/>
          </a:bodyPr>
          <a:lstStyle/>
          <a:p>
            <a:r>
              <a:rPr lang="en-US" dirty="0"/>
              <a:t>Both cabs maintained users </a:t>
            </a:r>
          </a:p>
        </p:txBody>
      </p:sp>
    </p:spTree>
    <p:extLst>
      <p:ext uri="{BB962C8B-B14F-4D97-AF65-F5344CB8AC3E}">
        <p14:creationId xmlns:p14="http://schemas.microsoft.com/office/powerpoint/2010/main" val="26074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A083-4FE0-490E-88F8-B99791A7C12E}"/>
              </a:ext>
            </a:extLst>
          </p:cNvPr>
          <p:cNvSpPr>
            <a:spLocks noGrp="1"/>
          </p:cNvSpPr>
          <p:nvPr>
            <p:ph type="title"/>
          </p:nvPr>
        </p:nvSpPr>
        <p:spPr/>
        <p:txBody>
          <a:bodyPr/>
          <a:lstStyle/>
          <a:p>
            <a:r>
              <a:rPr lang="en-US" dirty="0"/>
              <a:t>               Age Analysis</a:t>
            </a:r>
          </a:p>
        </p:txBody>
      </p:sp>
      <p:sp>
        <p:nvSpPr>
          <p:cNvPr id="3" name="Text Placeholder 2">
            <a:extLst>
              <a:ext uri="{FF2B5EF4-FFF2-40B4-BE49-F238E27FC236}">
                <a16:creationId xmlns:a16="http://schemas.microsoft.com/office/drawing/2014/main" id="{04DD9072-77C6-401F-9364-767ADB7009E2}"/>
              </a:ext>
            </a:extLst>
          </p:cNvPr>
          <p:cNvSpPr>
            <a:spLocks noGrp="1"/>
          </p:cNvSpPr>
          <p:nvPr>
            <p:ph type="body" idx="1"/>
          </p:nvPr>
        </p:nvSpPr>
        <p:spPr/>
        <p:txBody>
          <a:bodyPr/>
          <a:lstStyle/>
          <a:p>
            <a:r>
              <a:rPr lang="en-US" dirty="0"/>
              <a:t>Age and users</a:t>
            </a:r>
          </a:p>
        </p:txBody>
      </p:sp>
      <p:pic>
        <p:nvPicPr>
          <p:cNvPr id="10" name="Content Placeholder 9">
            <a:extLst>
              <a:ext uri="{FF2B5EF4-FFF2-40B4-BE49-F238E27FC236}">
                <a16:creationId xmlns:a16="http://schemas.microsoft.com/office/drawing/2014/main" id="{EA035E22-6AA3-460A-B322-093D7CE17E99}"/>
              </a:ext>
            </a:extLst>
          </p:cNvPr>
          <p:cNvPicPr>
            <a:picLocks noGrp="1" noChangeAspect="1"/>
          </p:cNvPicPr>
          <p:nvPr>
            <p:ph sz="half" idx="2"/>
          </p:nvPr>
        </p:nvPicPr>
        <p:blipFill>
          <a:blip r:embed="rId2"/>
          <a:stretch>
            <a:fillRect/>
          </a:stretch>
        </p:blipFill>
        <p:spPr>
          <a:xfrm>
            <a:off x="956469" y="2505075"/>
            <a:ext cx="4924425" cy="3271044"/>
          </a:xfrm>
        </p:spPr>
      </p:pic>
      <p:sp>
        <p:nvSpPr>
          <p:cNvPr id="5" name="Text Placeholder 4">
            <a:extLst>
              <a:ext uri="{FF2B5EF4-FFF2-40B4-BE49-F238E27FC236}">
                <a16:creationId xmlns:a16="http://schemas.microsoft.com/office/drawing/2014/main" id="{2B27AA8D-C3AE-4AF1-8217-0EB14E13B30C}"/>
              </a:ext>
            </a:extLst>
          </p:cNvPr>
          <p:cNvSpPr>
            <a:spLocks noGrp="1"/>
          </p:cNvSpPr>
          <p:nvPr>
            <p:ph type="body" sz="quarter" idx="3"/>
          </p:nvPr>
        </p:nvSpPr>
        <p:spPr>
          <a:xfrm>
            <a:off x="6172200" y="1681163"/>
            <a:ext cx="5183188" cy="518340"/>
          </a:xfrm>
        </p:spPr>
        <p:txBody>
          <a:bodyPr/>
          <a:lstStyle/>
          <a:p>
            <a:r>
              <a:rPr lang="en-US" dirty="0"/>
              <a:t>Age and profit</a:t>
            </a:r>
          </a:p>
        </p:txBody>
      </p:sp>
      <p:pic>
        <p:nvPicPr>
          <p:cNvPr id="8" name="Content Placeholder 7">
            <a:extLst>
              <a:ext uri="{FF2B5EF4-FFF2-40B4-BE49-F238E27FC236}">
                <a16:creationId xmlns:a16="http://schemas.microsoft.com/office/drawing/2014/main" id="{AB0C1686-788B-475B-9B26-72CEFFBA96A5}"/>
              </a:ext>
            </a:extLst>
          </p:cNvPr>
          <p:cNvPicPr>
            <a:picLocks noGrp="1" noChangeAspect="1"/>
          </p:cNvPicPr>
          <p:nvPr>
            <p:ph sz="quarter" idx="4"/>
          </p:nvPr>
        </p:nvPicPr>
        <p:blipFill>
          <a:blip r:embed="rId3"/>
          <a:stretch>
            <a:fillRect/>
          </a:stretch>
        </p:blipFill>
        <p:spPr>
          <a:xfrm>
            <a:off x="6444456" y="2347784"/>
            <a:ext cx="4638675" cy="3414047"/>
          </a:xfrm>
        </p:spPr>
      </p:pic>
      <p:sp>
        <p:nvSpPr>
          <p:cNvPr id="4" name="TextBox 3">
            <a:extLst>
              <a:ext uri="{FF2B5EF4-FFF2-40B4-BE49-F238E27FC236}">
                <a16:creationId xmlns:a16="http://schemas.microsoft.com/office/drawing/2014/main" id="{B38A8759-3E0F-4168-9665-7547856EDC2F}"/>
              </a:ext>
            </a:extLst>
          </p:cNvPr>
          <p:cNvSpPr txBox="1"/>
          <p:nvPr/>
        </p:nvSpPr>
        <p:spPr>
          <a:xfrm>
            <a:off x="839788" y="6110514"/>
            <a:ext cx="4924425" cy="369332"/>
          </a:xfrm>
          <a:prstGeom prst="rect">
            <a:avLst/>
          </a:prstGeom>
          <a:noFill/>
        </p:spPr>
        <p:txBody>
          <a:bodyPr wrap="square" rtlCol="0">
            <a:spAutoFit/>
          </a:bodyPr>
          <a:lstStyle/>
          <a:p>
            <a:r>
              <a:rPr lang="en-US" dirty="0"/>
              <a:t>Age 41-46 contribute to more users</a:t>
            </a:r>
          </a:p>
        </p:txBody>
      </p:sp>
      <p:sp>
        <p:nvSpPr>
          <p:cNvPr id="6" name="TextBox 5">
            <a:extLst>
              <a:ext uri="{FF2B5EF4-FFF2-40B4-BE49-F238E27FC236}">
                <a16:creationId xmlns:a16="http://schemas.microsoft.com/office/drawing/2014/main" id="{F9A6D1BC-BFEC-4EC6-A7E9-E8423C685F28}"/>
              </a:ext>
            </a:extLst>
          </p:cNvPr>
          <p:cNvSpPr txBox="1"/>
          <p:nvPr/>
        </p:nvSpPr>
        <p:spPr>
          <a:xfrm>
            <a:off x="6647543" y="6255657"/>
            <a:ext cx="4435588" cy="923330"/>
          </a:xfrm>
          <a:prstGeom prst="rect">
            <a:avLst/>
          </a:prstGeom>
          <a:noFill/>
        </p:spPr>
        <p:txBody>
          <a:bodyPr wrap="square" rtlCol="0">
            <a:spAutoFit/>
          </a:bodyPr>
          <a:lstStyle/>
          <a:p>
            <a:r>
              <a:rPr lang="en-US" dirty="0"/>
              <a:t>In yellow cab  age 41-60 contribute more profits while in pink cab it spread across all age ranges</a:t>
            </a:r>
          </a:p>
        </p:txBody>
      </p:sp>
    </p:spTree>
    <p:extLst>
      <p:ext uri="{BB962C8B-B14F-4D97-AF65-F5344CB8AC3E}">
        <p14:creationId xmlns:p14="http://schemas.microsoft.com/office/powerpoint/2010/main" val="223035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4AE6-C511-4DFF-85C1-B25D9A8580B0}"/>
              </a:ext>
            </a:extLst>
          </p:cNvPr>
          <p:cNvSpPr>
            <a:spLocks noGrp="1"/>
          </p:cNvSpPr>
          <p:nvPr>
            <p:ph type="title"/>
          </p:nvPr>
        </p:nvSpPr>
        <p:spPr/>
        <p:txBody>
          <a:bodyPr/>
          <a:lstStyle/>
          <a:p>
            <a:r>
              <a:rPr lang="en-US" dirty="0"/>
              <a:t>Profit Per KM</a:t>
            </a:r>
          </a:p>
        </p:txBody>
      </p:sp>
      <p:pic>
        <p:nvPicPr>
          <p:cNvPr id="4" name="Content Placeholder 3">
            <a:extLst>
              <a:ext uri="{FF2B5EF4-FFF2-40B4-BE49-F238E27FC236}">
                <a16:creationId xmlns:a16="http://schemas.microsoft.com/office/drawing/2014/main" id="{8565E7B0-B3C1-4E7D-9F71-8D7DC5053B49}"/>
              </a:ext>
            </a:extLst>
          </p:cNvPr>
          <p:cNvPicPr>
            <a:picLocks noGrp="1" noChangeAspect="1"/>
          </p:cNvPicPr>
          <p:nvPr>
            <p:ph idx="1"/>
          </p:nvPr>
        </p:nvPicPr>
        <p:blipFill>
          <a:blip r:embed="rId2"/>
          <a:stretch>
            <a:fillRect/>
          </a:stretch>
        </p:blipFill>
        <p:spPr>
          <a:xfrm>
            <a:off x="2140632" y="1436914"/>
            <a:ext cx="5182049" cy="4064000"/>
          </a:xfrm>
          <a:prstGeom prst="rect">
            <a:avLst/>
          </a:prstGeom>
        </p:spPr>
      </p:pic>
      <p:sp>
        <p:nvSpPr>
          <p:cNvPr id="6" name="TextBox 5">
            <a:extLst>
              <a:ext uri="{FF2B5EF4-FFF2-40B4-BE49-F238E27FC236}">
                <a16:creationId xmlns:a16="http://schemas.microsoft.com/office/drawing/2014/main" id="{7EB72959-5967-4ADA-ADFE-06A1130D6E6D}"/>
              </a:ext>
            </a:extLst>
          </p:cNvPr>
          <p:cNvSpPr txBox="1"/>
          <p:nvPr/>
        </p:nvSpPr>
        <p:spPr>
          <a:xfrm>
            <a:off x="838200" y="5500914"/>
            <a:ext cx="9815286" cy="646331"/>
          </a:xfrm>
          <a:prstGeom prst="rect">
            <a:avLst/>
          </a:prstGeom>
          <a:noFill/>
        </p:spPr>
        <p:txBody>
          <a:bodyPr wrap="square" rtlCol="0">
            <a:spAutoFit/>
          </a:bodyPr>
          <a:lstStyle/>
          <a:p>
            <a:r>
              <a:rPr lang="en-US" dirty="0"/>
              <a:t>Yellow Cab makes more profits per KM travelled .As the KM Travelled increases the profits by both cab increases</a:t>
            </a:r>
          </a:p>
        </p:txBody>
      </p:sp>
    </p:spTree>
    <p:extLst>
      <p:ext uri="{BB962C8B-B14F-4D97-AF65-F5344CB8AC3E}">
        <p14:creationId xmlns:p14="http://schemas.microsoft.com/office/powerpoint/2010/main" val="35602205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1)" id="{62637808-F5CD-4905-8024-2E02E66F3D02}" vid="{3DDCD4DE-2858-4FA8-A3B4-B3BD7C3F03AD}"/>
    </a:ext>
  </a:extLst>
</a:theme>
</file>

<file path=docProps/app.xml><?xml version="1.0" encoding="utf-8"?>
<Properties xmlns="http://schemas.openxmlformats.org/officeDocument/2006/extended-properties" xmlns:vt="http://schemas.openxmlformats.org/officeDocument/2006/docPropsVTypes">
  <Template>Data Glacier Internship (1)</Template>
  <TotalTime>588</TotalTime>
  <Words>429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 Extended</vt:lpstr>
      <vt:lpstr>Office Theme</vt:lpstr>
      <vt:lpstr>PowerPoint Presentation</vt:lpstr>
      <vt:lpstr>                   Problem Statement</vt:lpstr>
      <vt:lpstr>Data Analysis Approach</vt:lpstr>
      <vt:lpstr>Data Understanding </vt:lpstr>
      <vt:lpstr>Profit Made by Company </vt:lpstr>
      <vt:lpstr>Monthly and Yearly Profits</vt:lpstr>
      <vt:lpstr>                       Users Analysis</vt:lpstr>
      <vt:lpstr>               Age Analysis</vt:lpstr>
      <vt:lpstr>Profit Per KM</vt:lpstr>
      <vt:lpstr>          City users analysis</vt:lpstr>
      <vt:lpstr>              Gender Company analysis</vt:lpstr>
      <vt:lpstr>Recommendation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beril chepkorir</dc:creator>
  <cp:lastModifiedBy>beril chepkorir</cp:lastModifiedBy>
  <cp:revision>21</cp:revision>
  <dcterms:created xsi:type="dcterms:W3CDTF">2021-03-04T05:39:10Z</dcterms:created>
  <dcterms:modified xsi:type="dcterms:W3CDTF">2021-03-19T19:15:23Z</dcterms:modified>
</cp:coreProperties>
</file>