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59" r:id="rId7"/>
    <p:sldId id="260" r:id="rId8"/>
    <p:sldId id="261" r:id="rId9"/>
    <p:sldId id="262" r:id="rId10"/>
    <p:sldId id="263" r:id="rId11"/>
    <p:sldId id="264" r:id="rId12"/>
    <p:sldId id="265" r:id="rId13"/>
    <p:sldId id="266" r:id="rId14"/>
    <p:sldId id="270" r:id="rId15"/>
    <p:sldId id="271" r:id="rId16"/>
    <p:sldId id="272" r:id="rId17"/>
    <p:sldId id="275" r:id="rId18"/>
    <p:sldId id="276" r:id="rId19"/>
    <p:sldId id="277" r:id="rId20"/>
    <p:sldId id="278"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0E7E6A-A36E-4919-B0D2-4B651BC0B7D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DE70B71-DD11-4EA4-BB0C-8D5309727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58C98EE-B733-4A73-AAA7-9307DE747477}"/>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5" name="Alt Bilgi Yer Tutucusu 4">
            <a:extLst>
              <a:ext uri="{FF2B5EF4-FFF2-40B4-BE49-F238E27FC236}">
                <a16:creationId xmlns:a16="http://schemas.microsoft.com/office/drawing/2014/main" id="{D272880E-FFF6-4C2D-AFC4-96C06E10FB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DA4AD81-5FF2-48A5-9177-D4BFEFE94FB2}"/>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260200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298840-A637-4A08-B4CE-53578D16BCF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2304CD1-2C7E-4EE4-93AC-6A162696583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FBC4B5F-F444-4DC4-A23A-41FABBDE71EE}"/>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5" name="Alt Bilgi Yer Tutucusu 4">
            <a:extLst>
              <a:ext uri="{FF2B5EF4-FFF2-40B4-BE49-F238E27FC236}">
                <a16:creationId xmlns:a16="http://schemas.microsoft.com/office/drawing/2014/main" id="{17213B0A-8A3A-418D-97B3-6A9FF812F93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C343C30-8447-44D3-85A4-EFC76FCCB579}"/>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275345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1BA557D-2F5A-474B-B458-94CC398A232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A11C871-4FAD-4AA3-B3D6-144F052B462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F285213-0A36-40F3-A030-7F0D13F35BEC}"/>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5" name="Alt Bilgi Yer Tutucusu 4">
            <a:extLst>
              <a:ext uri="{FF2B5EF4-FFF2-40B4-BE49-F238E27FC236}">
                <a16:creationId xmlns:a16="http://schemas.microsoft.com/office/drawing/2014/main" id="{3906ADC0-EF9A-4A42-948C-B397B6A5F64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40350F0-F433-4F4E-B5B4-1375413707DA}"/>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291684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140C2F-100B-430C-8DEA-7D0E505E4D0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803689E-264A-42FE-9113-1865A320D52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CF393F1-D479-42F9-9999-FF40670CF2E2}"/>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5" name="Alt Bilgi Yer Tutucusu 4">
            <a:extLst>
              <a:ext uri="{FF2B5EF4-FFF2-40B4-BE49-F238E27FC236}">
                <a16:creationId xmlns:a16="http://schemas.microsoft.com/office/drawing/2014/main" id="{DCB5C9B5-9753-42B8-8DBB-CE9D324FE47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862479F-3579-40B9-BCE2-DF2427D04489}"/>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38933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9469B7-E81D-4D8C-ACB2-DF262D97887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F11CF13-04CD-496C-B9BC-E74AED084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D184B50-6516-4ABE-81CA-2BD033926D1F}"/>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5" name="Alt Bilgi Yer Tutucusu 4">
            <a:extLst>
              <a:ext uri="{FF2B5EF4-FFF2-40B4-BE49-F238E27FC236}">
                <a16:creationId xmlns:a16="http://schemas.microsoft.com/office/drawing/2014/main" id="{C0E45F83-8AA7-4AA8-9C3F-F24E5382DA8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2B307F5-820D-46B1-91F3-3CA170032750}"/>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97256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8CC36C-CB6C-4F99-A490-AC27D40A097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118B3B1-10A3-4BD6-BB5A-E83EFE13E8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4EFA399-7A15-4606-BEFF-BD3250F7E3C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4EFC9E3-1D52-41D4-BB8F-AA98E8E601E4}"/>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6" name="Alt Bilgi Yer Tutucusu 5">
            <a:extLst>
              <a:ext uri="{FF2B5EF4-FFF2-40B4-BE49-F238E27FC236}">
                <a16:creationId xmlns:a16="http://schemas.microsoft.com/office/drawing/2014/main" id="{0161499A-BD44-49A1-BA02-7C09B6B65E4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D16DDFC-CC05-4E29-BCCA-02F096250ACB}"/>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378808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2E9D52-71EB-42F9-B56E-A824D2CE24E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4BC4CD0-EE9E-4DCF-B3A1-960EDA9BA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99F1D8A-5D53-42A1-A0F3-28D184A317F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A947FBB-BC2D-4936-9BD1-BD9CB1DE36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8468325-6703-4724-AC85-0B5E8A27709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0D8BE76-D3C8-442E-8E19-1E6A0CAF59E1}"/>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8" name="Alt Bilgi Yer Tutucusu 7">
            <a:extLst>
              <a:ext uri="{FF2B5EF4-FFF2-40B4-BE49-F238E27FC236}">
                <a16:creationId xmlns:a16="http://schemas.microsoft.com/office/drawing/2014/main" id="{C71E955C-3B20-40CA-B01F-75847410C33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D9070FB-D8C7-42F0-89C7-60A965FCCDBE}"/>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136675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B1F54D-7334-4A01-A52A-296985479A2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B95D3B8-5FFA-44FF-9A77-C474249AE289}"/>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4" name="Alt Bilgi Yer Tutucusu 3">
            <a:extLst>
              <a:ext uri="{FF2B5EF4-FFF2-40B4-BE49-F238E27FC236}">
                <a16:creationId xmlns:a16="http://schemas.microsoft.com/office/drawing/2014/main" id="{305ED30C-4F76-4B9F-8E20-CF4328A2816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30B6B3C-47BE-4A02-A85B-D1B19B000483}"/>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233179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D274035-EEB3-463C-A2E7-C2636B876DA3}"/>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3" name="Alt Bilgi Yer Tutucusu 2">
            <a:extLst>
              <a:ext uri="{FF2B5EF4-FFF2-40B4-BE49-F238E27FC236}">
                <a16:creationId xmlns:a16="http://schemas.microsoft.com/office/drawing/2014/main" id="{92088F79-9B2B-4584-9373-B91E24FC8E3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45206B1-E8F3-45DC-8B75-16DAB8B0D96E}"/>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240781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8CA34A-D37D-4471-8029-6280E1E22B7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2D7BF7F-A5C6-47CA-8147-1A8A9897E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3F89988-C2E2-41E1-8AD9-33D4C89F9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AF8FE6F-A4FC-4AE8-81BB-93F9DB5A862A}"/>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6" name="Alt Bilgi Yer Tutucusu 5">
            <a:extLst>
              <a:ext uri="{FF2B5EF4-FFF2-40B4-BE49-F238E27FC236}">
                <a16:creationId xmlns:a16="http://schemas.microsoft.com/office/drawing/2014/main" id="{03AE40EB-1ADE-40FF-89F9-2846D351B51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F960A99-BBC4-4CCB-BB75-79491A091668}"/>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82275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E75ADD-650E-4674-BC84-8242D86F9EB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CB68FC4-311D-409D-BC71-A8F56F7AF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54E69E4-581D-48BB-9B89-11D5CFBD9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354BFA8-2CF5-496A-B82A-46BB84B12329}"/>
              </a:ext>
            </a:extLst>
          </p:cNvPr>
          <p:cNvSpPr>
            <a:spLocks noGrp="1"/>
          </p:cNvSpPr>
          <p:nvPr>
            <p:ph type="dt" sz="half" idx="10"/>
          </p:nvPr>
        </p:nvSpPr>
        <p:spPr/>
        <p:txBody>
          <a:bodyPr/>
          <a:lstStyle/>
          <a:p>
            <a:fld id="{189F5F89-66A5-4DF9-9F0D-305F5F4E4F94}" type="datetimeFigureOut">
              <a:rPr lang="tr-TR" smtClean="0"/>
              <a:t>12.06.2021</a:t>
            </a:fld>
            <a:endParaRPr lang="tr-TR"/>
          </a:p>
        </p:txBody>
      </p:sp>
      <p:sp>
        <p:nvSpPr>
          <p:cNvPr id="6" name="Alt Bilgi Yer Tutucusu 5">
            <a:extLst>
              <a:ext uri="{FF2B5EF4-FFF2-40B4-BE49-F238E27FC236}">
                <a16:creationId xmlns:a16="http://schemas.microsoft.com/office/drawing/2014/main" id="{A790D90D-480D-4D5D-BDFE-B317E8994DB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02DEBAC-2297-4C2D-B914-C92FF5AD7F08}"/>
              </a:ext>
            </a:extLst>
          </p:cNvPr>
          <p:cNvSpPr>
            <a:spLocks noGrp="1"/>
          </p:cNvSpPr>
          <p:nvPr>
            <p:ph type="sldNum" sz="quarter" idx="12"/>
          </p:nvPr>
        </p:nvSpPr>
        <p:spPr/>
        <p:txBody>
          <a:bodyPr/>
          <a:lstStyle/>
          <a:p>
            <a:fld id="{70EA0966-A631-4987-8784-F15D5405A15B}" type="slidenum">
              <a:rPr lang="tr-TR" smtClean="0"/>
              <a:t>‹#›</a:t>
            </a:fld>
            <a:endParaRPr lang="tr-TR"/>
          </a:p>
        </p:txBody>
      </p:sp>
    </p:spTree>
    <p:extLst>
      <p:ext uri="{BB962C8B-B14F-4D97-AF65-F5344CB8AC3E}">
        <p14:creationId xmlns:p14="http://schemas.microsoft.com/office/powerpoint/2010/main" val="67297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083DC66-FE7D-4D68-9F45-A6771D313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CAEB9C7-7BE7-4077-9A8B-3B0FD2C9B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B240B62-9398-4B12-979A-BC1FF4316D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F5F89-66A5-4DF9-9F0D-305F5F4E4F94}" type="datetimeFigureOut">
              <a:rPr lang="tr-TR" smtClean="0"/>
              <a:t>12.06.2021</a:t>
            </a:fld>
            <a:endParaRPr lang="tr-TR"/>
          </a:p>
        </p:txBody>
      </p:sp>
      <p:sp>
        <p:nvSpPr>
          <p:cNvPr id="5" name="Alt Bilgi Yer Tutucusu 4">
            <a:extLst>
              <a:ext uri="{FF2B5EF4-FFF2-40B4-BE49-F238E27FC236}">
                <a16:creationId xmlns:a16="http://schemas.microsoft.com/office/drawing/2014/main" id="{3B205F44-87F7-4602-A008-A617D478F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A94C1C0-E326-4BC8-82B9-D4AAC0B95D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A0966-A631-4987-8784-F15D5405A15B}" type="slidenum">
              <a:rPr lang="tr-TR" smtClean="0"/>
              <a:t>‹#›</a:t>
            </a:fld>
            <a:endParaRPr lang="tr-TR"/>
          </a:p>
        </p:txBody>
      </p:sp>
    </p:spTree>
    <p:extLst>
      <p:ext uri="{BB962C8B-B14F-4D97-AF65-F5344CB8AC3E}">
        <p14:creationId xmlns:p14="http://schemas.microsoft.com/office/powerpoint/2010/main" val="2416872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yut çizgiler">
            <a:extLst>
              <a:ext uri="{FF2B5EF4-FFF2-40B4-BE49-F238E27FC236}">
                <a16:creationId xmlns:a16="http://schemas.microsoft.com/office/drawing/2014/main" id="{925F80E0-C981-4A19-9D00-D1C766366CD3}"/>
              </a:ext>
            </a:extLst>
          </p:cNvPr>
          <p:cNvPicPr>
            <a:picLocks noChangeAspect="1"/>
          </p:cNvPicPr>
          <p:nvPr/>
        </p:nvPicPr>
        <p:blipFill rotWithShape="1">
          <a:blip r:embed="rId2">
            <a:alphaModFix amt="50000"/>
          </a:blip>
          <a:srcRect b="25000"/>
          <a:stretch/>
        </p:blipFill>
        <p:spPr>
          <a:xfrm>
            <a:off x="20" y="1"/>
            <a:ext cx="12191980" cy="6857999"/>
          </a:xfrm>
          <a:prstGeom prst="rect">
            <a:avLst/>
          </a:prstGeom>
        </p:spPr>
      </p:pic>
      <p:sp>
        <p:nvSpPr>
          <p:cNvPr id="2" name="Başlık 1">
            <a:extLst>
              <a:ext uri="{FF2B5EF4-FFF2-40B4-BE49-F238E27FC236}">
                <a16:creationId xmlns:a16="http://schemas.microsoft.com/office/drawing/2014/main" id="{12E3DCED-B951-4D5A-81B0-2B6743FA8410}"/>
              </a:ext>
            </a:extLst>
          </p:cNvPr>
          <p:cNvSpPr>
            <a:spLocks noGrp="1"/>
          </p:cNvSpPr>
          <p:nvPr>
            <p:ph type="ctrTitle"/>
          </p:nvPr>
        </p:nvSpPr>
        <p:spPr>
          <a:xfrm>
            <a:off x="4387349" y="1200152"/>
            <a:ext cx="6897171" cy="4457696"/>
          </a:xfrm>
        </p:spPr>
        <p:txBody>
          <a:bodyPr anchor="ctr">
            <a:normAutofit/>
          </a:bodyPr>
          <a:lstStyle/>
          <a:p>
            <a:pPr algn="l"/>
            <a:r>
              <a:rPr lang="tr-TR" sz="7400">
                <a:solidFill>
                  <a:srgbClr val="FFFFFF"/>
                </a:solidFill>
              </a:rPr>
              <a:t>EVRİŞİMSEL SİNİR AĞLARI İLE DUYGU TANIMA</a:t>
            </a:r>
          </a:p>
        </p:txBody>
      </p:sp>
      <p:sp>
        <p:nvSpPr>
          <p:cNvPr id="3" name="Alt Başlık 2">
            <a:extLst>
              <a:ext uri="{FF2B5EF4-FFF2-40B4-BE49-F238E27FC236}">
                <a16:creationId xmlns:a16="http://schemas.microsoft.com/office/drawing/2014/main" id="{EEF5AD45-9C14-4483-AA26-6832C01E6904}"/>
              </a:ext>
            </a:extLst>
          </p:cNvPr>
          <p:cNvSpPr>
            <a:spLocks noGrp="1"/>
          </p:cNvSpPr>
          <p:nvPr>
            <p:ph type="subTitle" idx="1"/>
          </p:nvPr>
        </p:nvSpPr>
        <p:spPr>
          <a:xfrm>
            <a:off x="849963" y="1200152"/>
            <a:ext cx="2816535" cy="4457696"/>
          </a:xfrm>
        </p:spPr>
        <p:txBody>
          <a:bodyPr anchor="ctr">
            <a:normAutofit/>
          </a:bodyPr>
          <a:lstStyle/>
          <a:p>
            <a:pPr algn="r"/>
            <a:r>
              <a:rPr lang="tr-TR" sz="3600" dirty="0">
                <a:solidFill>
                  <a:srgbClr val="FFFFFF"/>
                </a:solidFill>
              </a:rPr>
              <a:t>BERİL DİNDAR </a:t>
            </a:r>
          </a:p>
          <a:p>
            <a:pPr algn="r"/>
            <a:r>
              <a:rPr lang="tr-TR" sz="3600" dirty="0">
                <a:solidFill>
                  <a:srgbClr val="FFFFFF"/>
                </a:solidFill>
              </a:rPr>
              <a:t>170205022</a:t>
            </a:r>
          </a:p>
        </p:txBody>
      </p:sp>
      <p:sp>
        <p:nvSpPr>
          <p:cNvPr id="20"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25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7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7804325-7C45-43CD-9F1A-D909B6E5FEC6}"/>
              </a:ext>
            </a:extLst>
          </p:cNvPr>
          <p:cNvSpPr>
            <a:spLocks noGrp="1"/>
          </p:cNvSpPr>
          <p:nvPr>
            <p:ph type="title"/>
          </p:nvPr>
        </p:nvSpPr>
        <p:spPr>
          <a:xfrm>
            <a:off x="1156851" y="637762"/>
            <a:ext cx="9888496" cy="900131"/>
          </a:xfrm>
        </p:spPr>
        <p:txBody>
          <a:bodyPr anchor="t">
            <a:normAutofit/>
          </a:bodyPr>
          <a:lstStyle/>
          <a:p>
            <a:r>
              <a:rPr lang="tr-TR" sz="4000">
                <a:solidFill>
                  <a:schemeClr val="bg1"/>
                </a:solidFill>
                <a:effectLst/>
                <a:latin typeface="Times New Roman" panose="02020603050405020304" pitchFamily="18" charset="0"/>
                <a:ea typeface="Times New Roman" panose="02020603050405020304" pitchFamily="18" charset="0"/>
              </a:rPr>
              <a:t>EVRİŞİMSEL SİNİR AĞLARININ YAPISI</a:t>
            </a:r>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0275D06-6FEE-4247-97AC-34DDDDDBADDF}"/>
              </a:ext>
            </a:extLst>
          </p:cNvPr>
          <p:cNvSpPr>
            <a:spLocks noGrp="1"/>
          </p:cNvSpPr>
          <p:nvPr>
            <p:ph idx="1"/>
          </p:nvPr>
        </p:nvSpPr>
        <p:spPr>
          <a:xfrm>
            <a:off x="1155548" y="2217343"/>
            <a:ext cx="9880893" cy="3959619"/>
          </a:xfrm>
        </p:spPr>
        <p:txBody>
          <a:bodyPr>
            <a:normAutofit/>
          </a:bodyPr>
          <a:lstStyle/>
          <a:p>
            <a:r>
              <a:rPr lang="tr-TR" sz="2000" dirty="0">
                <a:effectLst/>
                <a:latin typeface="Times New Roman" panose="02020603050405020304" pitchFamily="18" charset="0"/>
                <a:ea typeface="Times New Roman" panose="02020603050405020304" pitchFamily="18" charset="0"/>
              </a:rPr>
              <a:t>CNN, görüntüyü çeşitli sinir ağı katmanlarıyla işler. Temel olarak sınıflandırma probleminin çözümü için sinir ağları kullanılmaktadır. </a:t>
            </a:r>
          </a:p>
          <a:p>
            <a:r>
              <a:rPr lang="tr-TR" sz="2000" b="1">
                <a:effectLst/>
                <a:latin typeface="Times New Roman" panose="02020603050405020304" pitchFamily="18" charset="0"/>
                <a:ea typeface="Times New Roman" panose="02020603050405020304" pitchFamily="18" charset="0"/>
              </a:rPr>
              <a:t>Convolutional</a:t>
            </a:r>
            <a:r>
              <a:rPr lang="tr-TR" sz="2000" b="1" dirty="0">
                <a:effectLst/>
                <a:latin typeface="Times New Roman" panose="02020603050405020304" pitchFamily="18" charset="0"/>
                <a:ea typeface="Times New Roman" panose="02020603050405020304" pitchFamily="18" charset="0"/>
              </a:rPr>
              <a:t> </a:t>
            </a:r>
            <a:r>
              <a:rPr lang="tr-TR" sz="2000" b="1">
                <a:effectLst/>
                <a:latin typeface="Times New Roman" panose="02020603050405020304" pitchFamily="18" charset="0"/>
                <a:ea typeface="Times New Roman" panose="02020603050405020304" pitchFamily="18" charset="0"/>
              </a:rPr>
              <a:t>Layer</a:t>
            </a:r>
            <a:r>
              <a:rPr lang="tr-TR" sz="2000" b="1" dirty="0">
                <a:effectLst/>
                <a:latin typeface="Times New Roman" panose="02020603050405020304" pitchFamily="18" charset="0"/>
                <a:ea typeface="Times New Roman" panose="02020603050405020304" pitchFamily="18" charset="0"/>
              </a:rPr>
              <a:t> </a:t>
            </a:r>
          </a:p>
          <a:p>
            <a:pPr marL="0" indent="0">
              <a:buNone/>
            </a:pPr>
            <a:r>
              <a:rPr lang="tr-TR" sz="2000" dirty="0">
                <a:effectLst/>
                <a:latin typeface="Times New Roman" panose="02020603050405020304" pitchFamily="18" charset="0"/>
                <a:ea typeface="Times New Roman" panose="02020603050405020304" pitchFamily="18" charset="0"/>
              </a:rPr>
              <a:t>     </a:t>
            </a:r>
            <a:r>
              <a:rPr lang="tr-TR" sz="2000">
                <a:effectLst/>
                <a:latin typeface="Times New Roman" panose="02020603050405020304" pitchFamily="18" charset="0"/>
                <a:ea typeface="Times New Roman" panose="02020603050405020304" pitchFamily="18" charset="0"/>
              </a:rPr>
              <a:t>Convolutional</a:t>
            </a:r>
            <a:r>
              <a:rPr lang="tr-TR" sz="2000" dirty="0">
                <a:effectLst/>
                <a:latin typeface="Times New Roman" panose="02020603050405020304" pitchFamily="18" charset="0"/>
                <a:ea typeface="Times New Roman" panose="02020603050405020304" pitchFamily="18" charset="0"/>
              </a:rPr>
              <a:t> katmanlar CNN’in ana yapı taşıdır. Verilen resmin özelliklerini algılamaktan sorumlu katmandır. Bu katmanda, görüntüdeki düşük ve yüksek seviyeli özellikleri çıkarmak için resme bazı filtreler uygular. Bu görüntüler için kenarları algılayacak bir filtre olabilir. Bu filtreler genellikle çok boyutludur ve piksel değerleri içerirler. Oluşturulan matrislerin yüksekliği, genişliği ve matrisin derinliği temsil edilir.</a:t>
            </a:r>
          </a:p>
          <a:p>
            <a:pPr marL="0" indent="0">
              <a:buNone/>
            </a:pPr>
            <a:r>
              <a:rPr lang="tr-TR" sz="2000" spc="-5">
                <a:latin typeface="Times New Roman" panose="02020603050405020304" pitchFamily="18" charset="0"/>
                <a:ea typeface="Times New Roman" panose="02020603050405020304" pitchFamily="18" charset="0"/>
              </a:rPr>
              <a:t>     </a:t>
            </a:r>
            <a:r>
              <a:rPr lang="tr-TR" sz="2000" spc="-5">
                <a:effectLst/>
                <a:latin typeface="Times New Roman" panose="02020603050405020304" pitchFamily="18" charset="0"/>
                <a:ea typeface="Times New Roman" panose="02020603050405020304" pitchFamily="18" charset="0"/>
              </a:rPr>
              <a:t>İlk filtreyi uyguladığımızda özelliklerin oluşturduğu bir Feature map çıktısı elde ederiz. Her filtre uygulandığında Feature map güncellenir. Stride, filtrenin giriş görüntüsünün etrafında nasıl evrildiğini denetler. Stride büyüklüğü, Feature Map’in boyutunu belirler.</a:t>
            </a:r>
            <a:endParaRPr lang="tr-TR" sz="2000" dirty="0"/>
          </a:p>
        </p:txBody>
      </p:sp>
    </p:spTree>
    <p:extLst>
      <p:ext uri="{BB962C8B-B14F-4D97-AF65-F5344CB8AC3E}">
        <p14:creationId xmlns:p14="http://schemas.microsoft.com/office/powerpoint/2010/main" val="21124286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DFBC3B0-9233-47E2-8B62-161800A33443}"/>
              </a:ext>
            </a:extLst>
          </p:cNvPr>
          <p:cNvSpPr>
            <a:spLocks noGrp="1"/>
          </p:cNvSpPr>
          <p:nvPr>
            <p:ph type="title"/>
          </p:nvPr>
        </p:nvSpPr>
        <p:spPr>
          <a:xfrm>
            <a:off x="1156851" y="637762"/>
            <a:ext cx="9888496" cy="900131"/>
          </a:xfrm>
        </p:spPr>
        <p:txBody>
          <a:bodyPr anchor="t">
            <a:normAutofit/>
          </a:bodyPr>
          <a:lstStyle/>
          <a:p>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1AC006E-D874-4E7F-8193-35AAF1ACA464}"/>
              </a:ext>
            </a:extLst>
          </p:cNvPr>
          <p:cNvSpPr>
            <a:spLocks noGrp="1"/>
          </p:cNvSpPr>
          <p:nvPr>
            <p:ph idx="1"/>
          </p:nvPr>
        </p:nvSpPr>
        <p:spPr>
          <a:xfrm>
            <a:off x="1155548" y="2217343"/>
            <a:ext cx="9880893" cy="3959619"/>
          </a:xfrm>
        </p:spPr>
        <p:txBody>
          <a:bodyPr>
            <a:normAutofit/>
          </a:bodyPr>
          <a:lstStyle/>
          <a:p>
            <a:r>
              <a:rPr lang="tr-TR" sz="2000" b="1" spc="-5">
                <a:effectLst/>
                <a:latin typeface="Times New Roman" panose="02020603050405020304" pitchFamily="18" charset="0"/>
                <a:ea typeface="Times New Roman" panose="02020603050405020304" pitchFamily="18" charset="0"/>
              </a:rPr>
              <a:t>Non-Linearity</a:t>
            </a:r>
            <a:endParaRPr lang="tr-TR" sz="2000" b="1" dirty="0">
              <a:effectLst/>
              <a:latin typeface="Times New Roman" panose="02020603050405020304" pitchFamily="18" charset="0"/>
              <a:ea typeface="Times New Roman" panose="02020603050405020304" pitchFamily="18" charset="0"/>
            </a:endParaRPr>
          </a:p>
          <a:p>
            <a:pPr marL="0" indent="0">
              <a:buNone/>
            </a:pPr>
            <a:r>
              <a:rPr lang="tr-TR" sz="2000" spc="-5">
                <a:effectLst/>
                <a:latin typeface="Times New Roman" panose="02020603050405020304" pitchFamily="18" charset="0"/>
                <a:ea typeface="Times New Roman" panose="02020603050405020304" pitchFamily="18" charset="0"/>
              </a:rPr>
              <a:t>     Tüm convolutional katmanlardan sonra genellikle non-linearity(Doğrusal olmayan) katmanlar yazılır.</a:t>
            </a:r>
            <a:r>
              <a:rPr lang="tr-TR" sz="2000" dirty="0">
                <a:effectLst/>
                <a:latin typeface="Times New Roman" panose="02020603050405020304" pitchFamily="18" charset="0"/>
                <a:ea typeface="Times New Roman" panose="02020603050405020304" pitchFamily="18" charset="0"/>
              </a:rPr>
              <a:t> Bu katmanlar birer aktivasyon fonksiyonu kullanır, modeli optimize ederek maliyeti düşürmeyi amaçlar. Aktivasyon fonksiyonu bir nöronun ne zaman ateşleneceği ve çıkışın değer aralığını belirlemektedir. Genellikle aktivasyon fonksiyonuna eşik değer(</a:t>
            </a:r>
            <a:r>
              <a:rPr lang="tr-TR" sz="2000">
                <a:effectLst/>
                <a:latin typeface="Times New Roman" panose="02020603050405020304" pitchFamily="18" charset="0"/>
                <a:ea typeface="Times New Roman" panose="02020603050405020304" pitchFamily="18" charset="0"/>
              </a:rPr>
              <a:t>bias</a:t>
            </a:r>
            <a:r>
              <a:rPr lang="tr-TR" sz="2000" dirty="0">
                <a:effectLst/>
                <a:latin typeface="Times New Roman" panose="02020603050405020304" pitchFamily="18" charset="0"/>
                <a:ea typeface="Times New Roman" panose="02020603050405020304" pitchFamily="18" charset="0"/>
              </a:rPr>
              <a:t>) adı verilen bir terim daha eklenerek aktivasyon fonksiyonunun nihai değeri elde edilir. Aktivasyon fonksiyonlarıyla birlikte </a:t>
            </a:r>
            <a:r>
              <a:rPr lang="tr-TR" sz="2000">
                <a:effectLst/>
                <a:latin typeface="Times New Roman" panose="02020603050405020304" pitchFamily="18" charset="0"/>
                <a:ea typeface="Times New Roman" panose="02020603050405020304" pitchFamily="18" charset="0"/>
              </a:rPr>
              <a:t>tanh</a:t>
            </a:r>
            <a:r>
              <a:rPr lang="tr-TR" sz="2000" dirty="0">
                <a:effectLst/>
                <a:latin typeface="Times New Roman" panose="02020603050405020304" pitchFamily="18" charset="0"/>
                <a:ea typeface="Times New Roman" panose="02020603050405020304" pitchFamily="18" charset="0"/>
              </a:rPr>
              <a:t>, sigmoid son zamanlarda </a:t>
            </a:r>
            <a:r>
              <a:rPr lang="tr-TR" sz="2000">
                <a:effectLst/>
                <a:latin typeface="Times New Roman" panose="02020603050405020304" pitchFamily="18" charset="0"/>
                <a:ea typeface="Times New Roman" panose="02020603050405020304" pitchFamily="18" charset="0"/>
              </a:rPr>
              <a:t>relu</a:t>
            </a:r>
            <a:r>
              <a:rPr lang="tr-TR" sz="2000" dirty="0">
                <a:effectLst/>
                <a:latin typeface="Times New Roman" panose="02020603050405020304" pitchFamily="18" charset="0"/>
                <a:ea typeface="Times New Roman" panose="02020603050405020304" pitchFamily="18" charset="0"/>
              </a:rPr>
              <a:t> gibi farklı birçok optimizasyon fonksiyonu kullanılmaktadır.</a:t>
            </a:r>
            <a:br>
              <a:rPr lang="tr-TR" sz="2000" dirty="0">
                <a:effectLst/>
                <a:latin typeface="Times New Roman" panose="02020603050405020304" pitchFamily="18" charset="0"/>
                <a:ea typeface="Times New Roman" panose="02020603050405020304" pitchFamily="18" charset="0"/>
              </a:rPr>
            </a:br>
            <a:endParaRPr lang="tr-TR" sz="2000" dirty="0">
              <a:effectLst/>
              <a:latin typeface="Times New Roman" panose="02020603050405020304" pitchFamily="18" charset="0"/>
              <a:ea typeface="Times New Roman" panose="02020603050405020304" pitchFamily="18" charset="0"/>
            </a:endParaRPr>
          </a:p>
          <a:p>
            <a:r>
              <a:rPr lang="tr-TR" sz="2000" spc="-5">
                <a:effectLst/>
                <a:latin typeface="Times New Roman" panose="02020603050405020304" pitchFamily="18" charset="0"/>
                <a:ea typeface="Times New Roman" panose="02020603050405020304" pitchFamily="18" charset="0"/>
              </a:rPr>
              <a:t>ReLu Fonksiyonu f (x) = max (0, x)   Matematiksel gösterimi yapılır.</a:t>
            </a:r>
            <a:endParaRPr lang="tr-TR" sz="2000" dirty="0">
              <a:effectLst/>
              <a:latin typeface="Times New Roman" panose="02020603050405020304" pitchFamily="18" charset="0"/>
              <a:ea typeface="Times New Roman" panose="02020603050405020304" pitchFamily="18" charset="0"/>
            </a:endParaRPr>
          </a:p>
          <a:p>
            <a:pPr marL="0" indent="0">
              <a:buNone/>
            </a:pPr>
            <a:r>
              <a:rPr lang="tr-TR" sz="2000" b="0" spc="-5">
                <a:effectLst/>
                <a:latin typeface="Times New Roman" panose="02020603050405020304" pitchFamily="18" charset="0"/>
                <a:ea typeface="Times New Roman" panose="02020603050405020304" pitchFamily="18" charset="0"/>
              </a:rPr>
              <a:t> </a:t>
            </a:r>
            <a:endParaRPr lang="tr-TR" sz="2000">
              <a:effectLst/>
              <a:latin typeface="Times New Roman" panose="02020603050405020304" pitchFamily="18" charset="0"/>
              <a:ea typeface="Times New Roman" panose="02020603050405020304" pitchFamily="18" charset="0"/>
            </a:endParaRPr>
          </a:p>
          <a:p>
            <a:endParaRPr lang="tr-TR" sz="2000"/>
          </a:p>
        </p:txBody>
      </p:sp>
    </p:spTree>
    <p:extLst>
      <p:ext uri="{BB962C8B-B14F-4D97-AF65-F5344CB8AC3E}">
        <p14:creationId xmlns:p14="http://schemas.microsoft.com/office/powerpoint/2010/main" val="2515554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BA17C8-9358-45FA-87E6-85710A4B2245}"/>
              </a:ext>
            </a:extLst>
          </p:cNvPr>
          <p:cNvSpPr>
            <a:spLocks noGrp="1"/>
          </p:cNvSpPr>
          <p:nvPr>
            <p:ph type="title"/>
          </p:nvPr>
        </p:nvSpPr>
        <p:spPr>
          <a:xfrm>
            <a:off x="1156851" y="637762"/>
            <a:ext cx="9888496" cy="900131"/>
          </a:xfrm>
        </p:spPr>
        <p:txBody>
          <a:bodyPr anchor="t">
            <a:normAutofit/>
          </a:bodyPr>
          <a:lstStyle/>
          <a:p>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FE6EFA9-259D-4CDC-991B-197B77F584D6}"/>
              </a:ext>
            </a:extLst>
          </p:cNvPr>
          <p:cNvSpPr>
            <a:spLocks noGrp="1"/>
          </p:cNvSpPr>
          <p:nvPr>
            <p:ph idx="1"/>
          </p:nvPr>
        </p:nvSpPr>
        <p:spPr>
          <a:xfrm>
            <a:off x="1155548" y="2217343"/>
            <a:ext cx="9880893" cy="3959619"/>
          </a:xfrm>
        </p:spPr>
        <p:txBody>
          <a:bodyPr>
            <a:normAutofit/>
          </a:bodyPr>
          <a:lstStyle/>
          <a:p>
            <a:pPr marL="0" indent="0">
              <a:buNone/>
            </a:pPr>
            <a:r>
              <a:rPr lang="tr-TR" sz="2400" b="1" spc="-5">
                <a:effectLst/>
                <a:latin typeface="Times New Roman" panose="02020603050405020304" pitchFamily="18" charset="0"/>
                <a:ea typeface="Times New Roman" panose="02020603050405020304" pitchFamily="18" charset="0"/>
              </a:rPr>
              <a:t>   Pooling Layer</a:t>
            </a:r>
            <a:endParaRPr lang="tr-TR" sz="2400" b="1">
              <a:latin typeface="Times New Roman" panose="02020603050405020304" pitchFamily="18" charset="0"/>
              <a:ea typeface="Times New Roman" panose="02020603050405020304" pitchFamily="18" charset="0"/>
            </a:endParaRPr>
          </a:p>
          <a:p>
            <a:pPr marL="0" indent="0">
              <a:buNone/>
            </a:pPr>
            <a:r>
              <a:rPr lang="tr-TR" sz="2400" spc="-5">
                <a:effectLst/>
                <a:latin typeface="Times New Roman" panose="02020603050405020304" pitchFamily="18" charset="0"/>
                <a:ea typeface="Times New Roman" panose="02020603050405020304" pitchFamily="18" charset="0"/>
              </a:rPr>
              <a:t>     Girdi katmanının hacminin boyutunun düşürülmesine yardımcı olur.Parametrelerin ağırlık miktarının düşürülmesine yardımcı olur. Overfittingin engellenmesi için kullanılan bir yöntemdir.</a:t>
            </a:r>
            <a:endParaRPr lang="tr-TR" sz="2400">
              <a:effectLst/>
              <a:latin typeface="Times New Roman" panose="02020603050405020304" pitchFamily="18" charset="0"/>
              <a:ea typeface="Times New Roman" panose="02020603050405020304" pitchFamily="18" charset="0"/>
            </a:endParaRPr>
          </a:p>
          <a:p>
            <a:pPr marL="0" indent="0">
              <a:buNone/>
            </a:pPr>
            <a:r>
              <a:rPr lang="tr-TR" sz="2400" spc="-5">
                <a:effectLst/>
                <a:latin typeface="Times New Roman" panose="02020603050405020304" pitchFamily="18" charset="0"/>
                <a:ea typeface="Times New Roman" panose="02020603050405020304" pitchFamily="18" charset="0"/>
              </a:rPr>
              <a:t>     Bu katmanın görevi, gösterimin kayma boyutunu ve ağ içindeki parametreleri ve hesaplama sayısını azaltmak içindir. Bu sayede ağdaki uyumsuzluk kontrol edilmiş olur. Birçok Pooling işlemleri vardır, fakat en popüleri Max Pooling’dir. Yine aynı prensipte çalışan Average Pooling, ve L2-norm Pooling algoritmaları da vardır.</a:t>
            </a:r>
            <a:endParaRPr lang="tr-TR" sz="2400">
              <a:effectLst/>
              <a:latin typeface="Times New Roman" panose="02020603050405020304" pitchFamily="18" charset="0"/>
              <a:ea typeface="Times New Roman" panose="02020603050405020304" pitchFamily="18" charset="0"/>
            </a:endParaRPr>
          </a:p>
          <a:p>
            <a:pPr marL="0" indent="0">
              <a:buNone/>
            </a:pPr>
            <a:r>
              <a:rPr lang="tr-TR" sz="2400" spc="-5">
                <a:effectLst/>
                <a:latin typeface="Times New Roman" panose="02020603050405020304" pitchFamily="18" charset="0"/>
                <a:ea typeface="Times New Roman" panose="02020603050405020304" pitchFamily="18" charset="0"/>
              </a:rPr>
              <a:t>     Dezavantaj olarak görüntünün kalitesini bozabilir.</a:t>
            </a:r>
            <a:endParaRPr lang="tr-TR" sz="2400">
              <a:effectLst/>
              <a:latin typeface="Times New Roman" panose="02020603050405020304" pitchFamily="18" charset="0"/>
              <a:ea typeface="Times New Roman" panose="02020603050405020304" pitchFamily="18" charset="0"/>
            </a:endParaRPr>
          </a:p>
          <a:p>
            <a:pPr marL="0" indent="0">
              <a:buNone/>
            </a:pPr>
            <a:endParaRPr lang="tr-TR" sz="2400">
              <a:effectLst/>
              <a:latin typeface="Times New Roman" panose="02020603050405020304" pitchFamily="18" charset="0"/>
              <a:ea typeface="Times New Roman" panose="02020603050405020304" pitchFamily="18" charset="0"/>
            </a:endParaRPr>
          </a:p>
          <a:p>
            <a:endParaRPr lang="tr-TR" sz="2400"/>
          </a:p>
        </p:txBody>
      </p:sp>
    </p:spTree>
    <p:extLst>
      <p:ext uri="{BB962C8B-B14F-4D97-AF65-F5344CB8AC3E}">
        <p14:creationId xmlns:p14="http://schemas.microsoft.com/office/powerpoint/2010/main" val="37880881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13C7492-AD53-4A35-8D0B-8EFBB7EBBD30}"/>
              </a:ext>
            </a:extLst>
          </p:cNvPr>
          <p:cNvSpPr>
            <a:spLocks noGrp="1"/>
          </p:cNvSpPr>
          <p:nvPr>
            <p:ph type="title"/>
          </p:nvPr>
        </p:nvSpPr>
        <p:spPr>
          <a:xfrm>
            <a:off x="1156851" y="637762"/>
            <a:ext cx="9888496" cy="900131"/>
          </a:xfrm>
        </p:spPr>
        <p:txBody>
          <a:bodyPr anchor="t">
            <a:normAutofit/>
          </a:bodyPr>
          <a:lstStyle/>
          <a:p>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8DF4B59-EE81-451D-90A5-25259DA8D4AB}"/>
              </a:ext>
            </a:extLst>
          </p:cNvPr>
          <p:cNvSpPr>
            <a:spLocks noGrp="1"/>
          </p:cNvSpPr>
          <p:nvPr>
            <p:ph idx="1"/>
          </p:nvPr>
        </p:nvSpPr>
        <p:spPr>
          <a:xfrm>
            <a:off x="1155548" y="2217343"/>
            <a:ext cx="9880893" cy="3959619"/>
          </a:xfrm>
        </p:spPr>
        <p:txBody>
          <a:bodyPr>
            <a:normAutofit/>
          </a:bodyPr>
          <a:lstStyle/>
          <a:p>
            <a:r>
              <a:rPr lang="tr-TR" sz="2200" b="1" spc="-5" dirty="0" err="1">
                <a:effectLst/>
                <a:latin typeface="Times New Roman" panose="02020603050405020304" pitchFamily="18" charset="0"/>
                <a:ea typeface="Times New Roman" panose="02020603050405020304" pitchFamily="18" charset="0"/>
              </a:rPr>
              <a:t>Flattening</a:t>
            </a:r>
            <a:r>
              <a:rPr lang="tr-TR" sz="2200" b="1" spc="-5" dirty="0">
                <a:effectLst/>
                <a:latin typeface="Times New Roman" panose="02020603050405020304" pitchFamily="18" charset="0"/>
                <a:ea typeface="Times New Roman" panose="02020603050405020304" pitchFamily="18" charset="0"/>
              </a:rPr>
              <a:t> </a:t>
            </a:r>
            <a:r>
              <a:rPr lang="tr-TR" sz="2200" b="1" spc="-5" dirty="0" err="1">
                <a:effectLst/>
                <a:latin typeface="Times New Roman" panose="02020603050405020304" pitchFamily="18" charset="0"/>
                <a:ea typeface="Times New Roman" panose="02020603050405020304" pitchFamily="18" charset="0"/>
              </a:rPr>
              <a:t>Layer</a:t>
            </a:r>
            <a:endParaRPr lang="tr-TR" sz="2200" b="1" dirty="0">
              <a:effectLst/>
              <a:latin typeface="Times New Roman" panose="02020603050405020304" pitchFamily="18" charset="0"/>
              <a:ea typeface="Times New Roman" panose="02020603050405020304" pitchFamily="18" charset="0"/>
            </a:endParaRPr>
          </a:p>
          <a:p>
            <a:pPr marL="0" indent="0">
              <a:buNone/>
            </a:pPr>
            <a:r>
              <a:rPr lang="tr-TR" sz="2200" dirty="0">
                <a:latin typeface="Times New Roman" panose="02020603050405020304" pitchFamily="18" charset="0"/>
                <a:ea typeface="Times New Roman" panose="02020603050405020304" pitchFamily="18" charset="0"/>
              </a:rPr>
              <a:t>       </a:t>
            </a:r>
            <a:r>
              <a:rPr lang="tr-TR" sz="2200" spc="-5" dirty="0">
                <a:effectLst/>
                <a:latin typeface="Times New Roman" panose="02020603050405020304" pitchFamily="18" charset="0"/>
                <a:ea typeface="Times New Roman" panose="02020603050405020304" pitchFamily="18" charset="0"/>
              </a:rPr>
              <a:t>Bu katmanın görevi, sinir ağı modelinin en önemli katmanı olan </a:t>
            </a:r>
            <a:r>
              <a:rPr lang="tr-TR" sz="2200" spc="-5" dirty="0" err="1">
                <a:effectLst/>
                <a:latin typeface="Times New Roman" panose="02020603050405020304" pitchFamily="18" charset="0"/>
                <a:ea typeface="Times New Roman" panose="02020603050405020304" pitchFamily="18" charset="0"/>
              </a:rPr>
              <a:t>Fully</a:t>
            </a:r>
            <a:r>
              <a:rPr lang="tr-TR" sz="2200" spc="-5" dirty="0">
                <a:effectLst/>
                <a:latin typeface="Times New Roman" panose="02020603050405020304" pitchFamily="18" charset="0"/>
                <a:ea typeface="Times New Roman" panose="02020603050405020304" pitchFamily="18" charset="0"/>
              </a:rPr>
              <a:t> </a:t>
            </a:r>
            <a:r>
              <a:rPr lang="tr-TR" sz="2200" spc="-5" dirty="0" err="1">
                <a:effectLst/>
                <a:latin typeface="Times New Roman" panose="02020603050405020304" pitchFamily="18" charset="0"/>
                <a:ea typeface="Times New Roman" panose="02020603050405020304" pitchFamily="18" charset="0"/>
              </a:rPr>
              <a:t>Connected</a:t>
            </a:r>
            <a:r>
              <a:rPr lang="tr-TR" sz="2200" spc="-5" dirty="0">
                <a:effectLst/>
                <a:latin typeface="Times New Roman" panose="02020603050405020304" pitchFamily="18" charset="0"/>
                <a:ea typeface="Times New Roman" panose="02020603050405020304" pitchFamily="18" charset="0"/>
              </a:rPr>
              <a:t> </a:t>
            </a:r>
            <a:r>
              <a:rPr lang="tr-TR" sz="2200" spc="-5" dirty="0" err="1">
                <a:effectLst/>
                <a:latin typeface="Times New Roman" panose="02020603050405020304" pitchFamily="18" charset="0"/>
                <a:ea typeface="Times New Roman" panose="02020603050405020304" pitchFamily="18" charset="0"/>
              </a:rPr>
              <a:t>Layer’ın</a:t>
            </a:r>
            <a:r>
              <a:rPr lang="tr-TR" sz="2200" spc="-5" dirty="0">
                <a:effectLst/>
                <a:latin typeface="Times New Roman" panose="02020603050405020304" pitchFamily="18" charset="0"/>
                <a:ea typeface="Times New Roman" panose="02020603050405020304" pitchFamily="18" charset="0"/>
              </a:rPr>
              <a:t> (Tam Bağımlı Katman) girişinde verileri hazırlar. Sinir ağları, giriş verilerini tek boyutlu bir dizi gibi alır. CNN’de ise </a:t>
            </a:r>
            <a:r>
              <a:rPr lang="tr-TR" sz="2200" spc="-5" dirty="0" err="1">
                <a:effectLst/>
                <a:latin typeface="Times New Roman" panose="02020603050405020304" pitchFamily="18" charset="0"/>
                <a:ea typeface="Times New Roman" panose="02020603050405020304" pitchFamily="18" charset="0"/>
              </a:rPr>
              <a:t>Convolutional</a:t>
            </a:r>
            <a:r>
              <a:rPr lang="tr-TR" sz="2200" spc="-5" dirty="0">
                <a:effectLst/>
                <a:latin typeface="Times New Roman" panose="02020603050405020304" pitchFamily="18" charset="0"/>
                <a:ea typeface="Times New Roman" panose="02020603050405020304" pitchFamily="18" charset="0"/>
              </a:rPr>
              <a:t> ve </a:t>
            </a:r>
            <a:r>
              <a:rPr lang="tr-TR" sz="2200" spc="-5" dirty="0" err="1">
                <a:effectLst/>
                <a:latin typeface="Times New Roman" panose="02020603050405020304" pitchFamily="18" charset="0"/>
                <a:ea typeface="Times New Roman" panose="02020603050405020304" pitchFamily="18" charset="0"/>
              </a:rPr>
              <a:t>Pooling</a:t>
            </a:r>
            <a:r>
              <a:rPr lang="tr-TR" sz="2200" spc="-5" dirty="0">
                <a:effectLst/>
                <a:latin typeface="Times New Roman" panose="02020603050405020304" pitchFamily="18" charset="0"/>
                <a:ea typeface="Times New Roman" panose="02020603050405020304" pitchFamily="18" charset="0"/>
              </a:rPr>
              <a:t> yapılmış katmandan gelen matrislerin tek boyutlu diziye çevrilmesini sağlar.</a:t>
            </a:r>
            <a:endParaRPr lang="tr-TR" sz="2200" dirty="0">
              <a:effectLst/>
              <a:latin typeface="Times New Roman" panose="02020603050405020304" pitchFamily="18" charset="0"/>
              <a:ea typeface="Times New Roman" panose="02020603050405020304" pitchFamily="18" charset="0"/>
            </a:endParaRPr>
          </a:p>
          <a:p>
            <a:pPr marL="0" indent="0">
              <a:buNone/>
            </a:pPr>
            <a:endParaRPr lang="tr-TR" sz="2200" dirty="0">
              <a:effectLst/>
              <a:latin typeface="Times New Roman" panose="02020603050405020304" pitchFamily="18" charset="0"/>
              <a:ea typeface="Times New Roman" panose="02020603050405020304" pitchFamily="18" charset="0"/>
            </a:endParaRPr>
          </a:p>
          <a:p>
            <a:r>
              <a:rPr lang="tr-TR" sz="2200" b="1" spc="-5" dirty="0" err="1">
                <a:effectLst/>
                <a:latin typeface="Times New Roman" panose="02020603050405020304" pitchFamily="18" charset="0"/>
                <a:ea typeface="Times New Roman" panose="02020603050405020304" pitchFamily="18" charset="0"/>
              </a:rPr>
              <a:t>Fully-Connected</a:t>
            </a:r>
            <a:r>
              <a:rPr lang="tr-TR" sz="2200" b="1" spc="-5" dirty="0">
                <a:effectLst/>
                <a:latin typeface="Times New Roman" panose="02020603050405020304" pitchFamily="18" charset="0"/>
                <a:ea typeface="Times New Roman" panose="02020603050405020304" pitchFamily="18" charset="0"/>
              </a:rPr>
              <a:t> </a:t>
            </a:r>
            <a:r>
              <a:rPr lang="tr-TR" sz="2200" b="1" spc="-5" dirty="0" err="1">
                <a:effectLst/>
                <a:latin typeface="Times New Roman" panose="02020603050405020304" pitchFamily="18" charset="0"/>
                <a:ea typeface="Times New Roman" panose="02020603050405020304" pitchFamily="18" charset="0"/>
              </a:rPr>
              <a:t>Layer</a:t>
            </a:r>
            <a:br>
              <a:rPr lang="tr-TR" sz="2200" b="1" spc="-5" dirty="0">
                <a:effectLst/>
                <a:latin typeface="Times New Roman" panose="02020603050405020304" pitchFamily="18" charset="0"/>
                <a:ea typeface="Times New Roman" panose="02020603050405020304" pitchFamily="18" charset="0"/>
              </a:rPr>
            </a:br>
            <a:endParaRPr lang="tr-TR" sz="2200" b="1" dirty="0">
              <a:latin typeface="Times New Roman" panose="02020603050405020304" pitchFamily="18" charset="0"/>
              <a:ea typeface="Times New Roman" panose="02020603050405020304" pitchFamily="18" charset="0"/>
            </a:endParaRPr>
          </a:p>
          <a:p>
            <a:pPr marL="0" indent="0">
              <a:buNone/>
            </a:pPr>
            <a:r>
              <a:rPr lang="tr-TR" sz="2200" b="1" spc="-5" dirty="0">
                <a:latin typeface="Times New Roman" panose="02020603050405020304" pitchFamily="18" charset="0"/>
                <a:ea typeface="Times New Roman" panose="02020603050405020304" pitchFamily="18" charset="0"/>
              </a:rPr>
              <a:t>     </a:t>
            </a:r>
            <a:r>
              <a:rPr lang="tr-TR" sz="2200" spc="-5" dirty="0">
                <a:effectLst/>
                <a:latin typeface="Times New Roman" panose="02020603050405020304" pitchFamily="18" charset="0"/>
                <a:ea typeface="Times New Roman" panose="02020603050405020304" pitchFamily="18" charset="0"/>
              </a:rPr>
              <a:t> Bu katman verileri </a:t>
            </a:r>
            <a:r>
              <a:rPr lang="tr-TR" sz="2200" spc="-5" dirty="0" err="1">
                <a:effectLst/>
                <a:latin typeface="Times New Roman" panose="02020603050405020304" pitchFamily="18" charset="0"/>
                <a:ea typeface="Times New Roman" panose="02020603050405020304" pitchFamily="18" charset="0"/>
              </a:rPr>
              <a:t>Flattening</a:t>
            </a:r>
            <a:r>
              <a:rPr lang="tr-TR" sz="2200" spc="-5" dirty="0">
                <a:effectLst/>
                <a:latin typeface="Times New Roman" panose="02020603050405020304" pitchFamily="18" charset="0"/>
                <a:ea typeface="Times New Roman" panose="02020603050405020304" pitchFamily="18" charset="0"/>
              </a:rPr>
              <a:t> işleminden sonra alır. Dense katmanlarıyla sinir ağının eğitilmesi işlemini gerçekleştirir.</a:t>
            </a:r>
            <a:endParaRPr lang="tr-TR" sz="2200" dirty="0">
              <a:effectLst/>
              <a:latin typeface="Times New Roman" panose="02020603050405020304" pitchFamily="18" charset="0"/>
              <a:ea typeface="Times New Roman" panose="02020603050405020304" pitchFamily="18" charset="0"/>
            </a:endParaRPr>
          </a:p>
          <a:p>
            <a:pPr marL="0" indent="0">
              <a:buNone/>
            </a:pPr>
            <a:endParaRPr lang="tr-TR" sz="2200" dirty="0">
              <a:effectLst/>
              <a:latin typeface="Times New Roman" panose="02020603050405020304" pitchFamily="18" charset="0"/>
              <a:ea typeface="Times New Roman" panose="02020603050405020304" pitchFamily="18" charset="0"/>
            </a:endParaRPr>
          </a:p>
          <a:p>
            <a:endParaRPr lang="tr-TR" sz="2200" dirty="0"/>
          </a:p>
        </p:txBody>
      </p:sp>
    </p:spTree>
    <p:extLst>
      <p:ext uri="{BB962C8B-B14F-4D97-AF65-F5344CB8AC3E}">
        <p14:creationId xmlns:p14="http://schemas.microsoft.com/office/powerpoint/2010/main" val="37785651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6C2AF55-8551-4C81-82B5-8A5E0C845F81}"/>
              </a:ext>
            </a:extLst>
          </p:cNvPr>
          <p:cNvSpPr>
            <a:spLocks noGrp="1"/>
          </p:cNvSpPr>
          <p:nvPr>
            <p:ph type="title"/>
          </p:nvPr>
        </p:nvSpPr>
        <p:spPr>
          <a:xfrm>
            <a:off x="1156851" y="637762"/>
            <a:ext cx="9888496" cy="900131"/>
          </a:xfrm>
        </p:spPr>
        <p:txBody>
          <a:bodyPr anchor="t">
            <a:normAutofit/>
          </a:bodyPr>
          <a:lstStyle/>
          <a:p>
            <a:r>
              <a:rPr lang="tr-TR" sz="4000" dirty="0">
                <a:solidFill>
                  <a:schemeClr val="bg1"/>
                </a:solidFill>
              </a:rPr>
              <a:t>SONUÇ</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CEC9594-FA05-4378-AFE1-5638063691DE}"/>
              </a:ext>
            </a:extLst>
          </p:cNvPr>
          <p:cNvSpPr>
            <a:spLocks noGrp="1"/>
          </p:cNvSpPr>
          <p:nvPr>
            <p:ph idx="1"/>
          </p:nvPr>
        </p:nvSpPr>
        <p:spPr>
          <a:xfrm>
            <a:off x="1155548" y="2217343"/>
            <a:ext cx="9880893" cy="3959619"/>
          </a:xfrm>
        </p:spPr>
        <p:txBody>
          <a:bodyPr>
            <a:normAutofit/>
          </a:bodyPr>
          <a:lstStyle/>
          <a:p>
            <a:pPr marL="0" indent="0">
              <a:buNone/>
            </a:pPr>
            <a:r>
              <a:rPr lang="tr-TR" sz="1800" spc="-5" dirty="0">
                <a:solidFill>
                  <a:srgbClr val="000000"/>
                </a:solidFill>
                <a:effectLst/>
                <a:latin typeface="Times New Roman" panose="02020603050405020304" pitchFamily="18" charset="0"/>
                <a:ea typeface="Times New Roman" panose="02020603050405020304" pitchFamily="18" charset="0"/>
              </a:rPr>
              <a:t> CNN ağlarının genel yapısını kısaca açıklamak istedim. Projemi detaylıca inceleyecek olursak;</a:t>
            </a:r>
            <a:endParaRPr lang="tr-TR" sz="1800" dirty="0">
              <a:effectLst/>
              <a:latin typeface="Times New Roman" panose="02020603050405020304" pitchFamily="18" charset="0"/>
              <a:ea typeface="Times New Roman" panose="02020603050405020304" pitchFamily="18" charset="0"/>
            </a:endParaRPr>
          </a:p>
          <a:p>
            <a:pPr marL="0" indent="0">
              <a:buNone/>
            </a:pPr>
            <a:r>
              <a:rPr lang="tr-TR" sz="1800" spc="-5" dirty="0">
                <a:solidFill>
                  <a:srgbClr val="000000"/>
                </a:solidFill>
                <a:effectLst/>
                <a:latin typeface="Times New Roman" panose="02020603050405020304" pitchFamily="18" charset="0"/>
                <a:ea typeface="Times New Roman" panose="02020603050405020304" pitchFamily="18" charset="0"/>
              </a:rPr>
              <a:t>     Projemi </a:t>
            </a:r>
            <a:r>
              <a:rPr lang="tr-TR" sz="1800" spc="-5" dirty="0" err="1">
                <a:solidFill>
                  <a:srgbClr val="000000"/>
                </a:solidFill>
                <a:effectLst/>
                <a:latin typeface="Times New Roman" panose="02020603050405020304" pitchFamily="18" charset="0"/>
                <a:ea typeface="Times New Roman" panose="02020603050405020304" pitchFamily="18" charset="0"/>
              </a:rPr>
              <a:t>Colaboratory</a:t>
            </a:r>
            <a:r>
              <a:rPr lang="tr-TR" sz="1800" spc="-5" dirty="0">
                <a:solidFill>
                  <a:srgbClr val="000000"/>
                </a:solidFill>
                <a:effectLst/>
                <a:latin typeface="Times New Roman" panose="02020603050405020304" pitchFamily="18" charset="0"/>
                <a:ea typeface="Times New Roman" panose="02020603050405020304" pitchFamily="18" charset="0"/>
              </a:rPr>
              <a:t> ortamında gerçekleştirdim. Ücretsiz GPU desteğiyle kendi imkanlarımdan çok daha hızlı bir şekilde verilerin çıktısını rahatça alabilmemi sağladı.Fer2013 veri setinin duygu analizi projelerinde oldukça kullanılan bir veri seti olduğunu öğrendim ve </a:t>
            </a:r>
            <a:r>
              <a:rPr lang="tr-TR" sz="1800" spc="-5" dirty="0" err="1">
                <a:solidFill>
                  <a:srgbClr val="000000"/>
                </a:solidFill>
                <a:effectLst/>
                <a:latin typeface="Times New Roman" panose="02020603050405020304" pitchFamily="18" charset="0"/>
                <a:ea typeface="Times New Roman" panose="02020603050405020304" pitchFamily="18" charset="0"/>
              </a:rPr>
              <a:t>Kaggle’dan</a:t>
            </a:r>
            <a:r>
              <a:rPr lang="tr-TR" sz="1800" spc="-5" dirty="0">
                <a:solidFill>
                  <a:srgbClr val="000000"/>
                </a:solidFill>
                <a:effectLst/>
                <a:latin typeface="Times New Roman" panose="02020603050405020304" pitchFamily="18" charset="0"/>
                <a:ea typeface="Times New Roman" panose="02020603050405020304" pitchFamily="18" charset="0"/>
              </a:rPr>
              <a:t> bu veri setini </a:t>
            </a:r>
            <a:r>
              <a:rPr lang="tr-TR" sz="1800" spc="-5" dirty="0" err="1">
                <a:solidFill>
                  <a:srgbClr val="000000"/>
                </a:solidFill>
                <a:effectLst/>
                <a:latin typeface="Times New Roman" panose="02020603050405020304" pitchFamily="18" charset="0"/>
                <a:ea typeface="Times New Roman" panose="02020603050405020304" pitchFamily="18" charset="0"/>
              </a:rPr>
              <a:t>Drive’ıma</a:t>
            </a:r>
            <a:r>
              <a:rPr lang="tr-TR" sz="1800" spc="-5" dirty="0">
                <a:solidFill>
                  <a:srgbClr val="000000"/>
                </a:solidFill>
                <a:effectLst/>
                <a:latin typeface="Times New Roman" panose="02020603050405020304" pitchFamily="18" charset="0"/>
                <a:ea typeface="Times New Roman" panose="02020603050405020304" pitchFamily="18" charset="0"/>
              </a:rPr>
              <a:t> yükleyerek projeme başladım. </a:t>
            </a:r>
            <a:r>
              <a:rPr lang="tr-TR" sz="1800" dirty="0">
                <a:effectLst/>
                <a:latin typeface="Times New Roman" panose="02020603050405020304" pitchFamily="18" charset="0"/>
                <a:ea typeface="Times New Roman" panose="02020603050405020304" pitchFamily="18" charset="0"/>
              </a:rPr>
              <a:t>Veriler, yüzlerin 48x48 piksel gri tonlamalı görüntülerinden oluşmaktadır. Yüzler, aşağı yukarı ortalanacak ve her görüntüde yaklaşık olarak aynı miktarda yer kaplayacak şekilde otomatik olarak kaydedilmiştir. Görev, yüz ifadesinde gösterilen duyguya göre her yüzü yedi kategoriden birine ayırmaktır (0 = Kızgın, 1 = İğrenme, 2 = Korku, 3 = Mutlu, 4 = Üzgün, 5 = Şaşırmış, 6 = Doğal). Eğitim seti 28.709 örnekten, </a:t>
            </a:r>
            <a:r>
              <a:rPr lang="tr-TR" sz="1800" dirty="0" err="1">
                <a:effectLst/>
                <a:latin typeface="Times New Roman" panose="02020603050405020304" pitchFamily="18" charset="0"/>
                <a:ea typeface="Times New Roman" panose="02020603050405020304" pitchFamily="18" charset="0"/>
              </a:rPr>
              <a:t>public</a:t>
            </a:r>
            <a:r>
              <a:rPr lang="tr-TR" sz="1800" dirty="0">
                <a:effectLst/>
                <a:latin typeface="Times New Roman" panose="02020603050405020304" pitchFamily="18" charset="0"/>
                <a:ea typeface="Times New Roman" panose="02020603050405020304" pitchFamily="18" charset="0"/>
              </a:rPr>
              <a:t> test seti ise 3.589 örnekten oluşmaktadır.</a:t>
            </a:r>
          </a:p>
          <a:p>
            <a:pPr marL="0" indent="0">
              <a:buNone/>
            </a:pPr>
            <a:r>
              <a:rPr lang="tr-TR" sz="1800" spc="-5" dirty="0">
                <a:solidFill>
                  <a:srgbClr val="000000"/>
                </a:solidFill>
                <a:latin typeface="Times New Roman" panose="02020603050405020304" pitchFamily="18" charset="0"/>
                <a:ea typeface="Times New Roman" panose="02020603050405020304" pitchFamily="18" charset="0"/>
              </a:rPr>
              <a:t>    </a:t>
            </a:r>
            <a:r>
              <a:rPr lang="tr-TR" sz="1800" spc="-5" dirty="0">
                <a:solidFill>
                  <a:srgbClr val="000000"/>
                </a:solidFill>
                <a:effectLst/>
                <a:latin typeface="Times New Roman" panose="02020603050405020304" pitchFamily="18" charset="0"/>
                <a:ea typeface="Times New Roman" panose="02020603050405020304" pitchFamily="18" charset="0"/>
              </a:rPr>
              <a:t>Proje süresince kullanacağım kütüphaneleri </a:t>
            </a:r>
            <a:r>
              <a:rPr lang="tr-TR" sz="1800" spc="-5" dirty="0" err="1">
                <a:solidFill>
                  <a:srgbClr val="000000"/>
                </a:solidFill>
                <a:effectLst/>
                <a:latin typeface="Times New Roman" panose="02020603050405020304" pitchFamily="18" charset="0"/>
                <a:ea typeface="Times New Roman" panose="02020603050405020304" pitchFamily="18" charset="0"/>
              </a:rPr>
              <a:t>import</a:t>
            </a:r>
            <a:r>
              <a:rPr lang="tr-TR" sz="1800" spc="-5" dirty="0">
                <a:solidFill>
                  <a:srgbClr val="000000"/>
                </a:solidFill>
                <a:effectLst/>
                <a:latin typeface="Times New Roman" panose="02020603050405020304" pitchFamily="18" charset="0"/>
                <a:ea typeface="Times New Roman" panose="02020603050405020304" pitchFamily="18" charset="0"/>
              </a:rPr>
              <a:t> ettim. Daha sonra veri setini okudum veri setim 35887 satır ve 3 sütundan oluşuyor. Görüntünün piksel değerlerini ve hangi duygu ile etiketlendiğini göstermek için veri setinden küçük bir alanı paylaştım.</a:t>
            </a:r>
            <a:endParaRPr lang="tr-TR" sz="2400" dirty="0"/>
          </a:p>
        </p:txBody>
      </p:sp>
    </p:spTree>
    <p:extLst>
      <p:ext uri="{BB962C8B-B14F-4D97-AF65-F5344CB8AC3E}">
        <p14:creationId xmlns:p14="http://schemas.microsoft.com/office/powerpoint/2010/main" val="404440265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55EF60A-0039-4EE3-B31E-D796BD0FBE74}"/>
              </a:ext>
            </a:extLst>
          </p:cNvPr>
          <p:cNvSpPr>
            <a:spLocks noGrp="1"/>
          </p:cNvSpPr>
          <p:nvPr>
            <p:ph type="title"/>
          </p:nvPr>
        </p:nvSpPr>
        <p:spPr>
          <a:xfrm>
            <a:off x="1156851" y="637762"/>
            <a:ext cx="9888496" cy="900131"/>
          </a:xfrm>
        </p:spPr>
        <p:txBody>
          <a:bodyPr anchor="t">
            <a:normAutofit/>
          </a:bodyPr>
          <a:lstStyle/>
          <a:p>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8CAFC60-07A2-4CE1-953B-DA526DE59736}"/>
              </a:ext>
            </a:extLst>
          </p:cNvPr>
          <p:cNvSpPr>
            <a:spLocks noGrp="1"/>
          </p:cNvSpPr>
          <p:nvPr>
            <p:ph idx="1"/>
          </p:nvPr>
        </p:nvSpPr>
        <p:spPr>
          <a:xfrm>
            <a:off x="1155548" y="2217343"/>
            <a:ext cx="9880893" cy="3959619"/>
          </a:xfrm>
        </p:spPr>
        <p:txBody>
          <a:bodyPr>
            <a:normAutofit/>
          </a:bodyPr>
          <a:lstStyle/>
          <a:p>
            <a:pPr marL="0" indent="0">
              <a:buNone/>
            </a:pPr>
            <a:r>
              <a:rPr lang="tr-TR" sz="1800" spc="-5" dirty="0">
                <a:solidFill>
                  <a:srgbClr val="000000"/>
                </a:solidFill>
                <a:effectLst/>
                <a:latin typeface="Times New Roman" panose="02020603050405020304" pitchFamily="18" charset="0"/>
                <a:ea typeface="Times New Roman" panose="02020603050405020304" pitchFamily="18" charset="0"/>
              </a:rPr>
              <a:t>     Eğitim(</a:t>
            </a:r>
            <a:r>
              <a:rPr lang="tr-TR" sz="1800" spc="-5" dirty="0" err="1">
                <a:solidFill>
                  <a:srgbClr val="000000"/>
                </a:solidFill>
                <a:effectLst/>
                <a:latin typeface="Times New Roman" panose="02020603050405020304" pitchFamily="18" charset="0"/>
                <a:ea typeface="Times New Roman" panose="02020603050405020304" pitchFamily="18" charset="0"/>
              </a:rPr>
              <a:t>training</a:t>
            </a:r>
            <a:r>
              <a:rPr lang="tr-TR" sz="1800" spc="-5" dirty="0">
                <a:solidFill>
                  <a:srgbClr val="000000"/>
                </a:solidFill>
                <a:effectLst/>
                <a:latin typeface="Times New Roman" panose="02020603050405020304" pitchFamily="18" charset="0"/>
                <a:ea typeface="Times New Roman" panose="02020603050405020304" pitchFamily="18" charset="0"/>
              </a:rPr>
              <a:t>) ve test için kullanılacak veri setini ayrıştırdım ve sayılarını </a:t>
            </a:r>
            <a:r>
              <a:rPr lang="tr-TR" sz="1800" spc="-5" dirty="0" err="1">
                <a:solidFill>
                  <a:srgbClr val="000000"/>
                </a:solidFill>
                <a:effectLst/>
                <a:latin typeface="Times New Roman" panose="02020603050405020304" pitchFamily="18" charset="0"/>
                <a:ea typeface="Times New Roman" panose="02020603050405020304" pitchFamily="18" charset="0"/>
              </a:rPr>
              <a:t>Usage</a:t>
            </a:r>
            <a:r>
              <a:rPr lang="tr-TR" sz="1800" spc="-5" dirty="0">
                <a:solidFill>
                  <a:srgbClr val="000000"/>
                </a:solidFill>
                <a:effectLst/>
                <a:latin typeface="Times New Roman" panose="02020603050405020304" pitchFamily="18" charset="0"/>
                <a:ea typeface="Times New Roman" panose="02020603050405020304" pitchFamily="18" charset="0"/>
              </a:rPr>
              <a:t> ile açıkladım. </a:t>
            </a:r>
            <a:r>
              <a:rPr lang="tr-TR" sz="1800" spc="-5" dirty="0" err="1">
                <a:solidFill>
                  <a:srgbClr val="000000"/>
                </a:solidFill>
                <a:effectLst/>
                <a:latin typeface="Times New Roman" panose="02020603050405020304" pitchFamily="18" charset="0"/>
                <a:ea typeface="Times New Roman" panose="02020603050405020304" pitchFamily="18" charset="0"/>
              </a:rPr>
              <a:t>Usage</a:t>
            </a:r>
            <a:r>
              <a:rPr lang="tr-TR" sz="1800" spc="-5" dirty="0">
                <a:solidFill>
                  <a:srgbClr val="000000"/>
                </a:solidFill>
                <a:effectLst/>
                <a:latin typeface="Times New Roman" panose="02020603050405020304" pitchFamily="18" charset="0"/>
                <a:ea typeface="Times New Roman" panose="02020603050405020304" pitchFamily="18" charset="0"/>
              </a:rPr>
              <a:t> ile veri setinde </a:t>
            </a:r>
            <a:r>
              <a:rPr lang="tr-TR" sz="1800" spc="-5" dirty="0" err="1">
                <a:solidFill>
                  <a:srgbClr val="000000"/>
                </a:solidFill>
                <a:effectLst/>
                <a:latin typeface="Times New Roman" panose="02020603050405020304" pitchFamily="18" charset="0"/>
                <a:ea typeface="Times New Roman" panose="02020603050405020304" pitchFamily="18" charset="0"/>
              </a:rPr>
              <a:t>train</a:t>
            </a:r>
            <a:r>
              <a:rPr lang="tr-TR" sz="1800" spc="-5" dirty="0">
                <a:solidFill>
                  <a:srgbClr val="000000"/>
                </a:solidFill>
                <a:effectLst/>
                <a:latin typeface="Times New Roman" panose="02020603050405020304" pitchFamily="18" charset="0"/>
                <a:ea typeface="Times New Roman" panose="02020603050405020304" pitchFamily="18" charset="0"/>
              </a:rPr>
              <a:t> ve test sayılarının kaç gruba ayrıldığını gözlemleyebiliriz. </a:t>
            </a:r>
            <a:r>
              <a:rPr lang="tr-TR" sz="1800" spc="-5" dirty="0" err="1">
                <a:solidFill>
                  <a:srgbClr val="000000"/>
                </a:solidFill>
                <a:effectLst/>
                <a:latin typeface="Times New Roman" panose="02020603050405020304" pitchFamily="18" charset="0"/>
                <a:ea typeface="Times New Roman" panose="02020603050405020304" pitchFamily="18" charset="0"/>
              </a:rPr>
              <a:t>Kaggle’daki</a:t>
            </a:r>
            <a:r>
              <a:rPr lang="tr-TR" sz="1800" spc="-5" dirty="0">
                <a:solidFill>
                  <a:srgbClr val="000000"/>
                </a:solidFill>
                <a:effectLst/>
                <a:latin typeface="Times New Roman" panose="02020603050405020304" pitchFamily="18" charset="0"/>
                <a:ea typeface="Times New Roman" panose="02020603050405020304" pitchFamily="18" charset="0"/>
              </a:rPr>
              <a:t> veri setleri içinde kullanmamamız için </a:t>
            </a:r>
            <a:r>
              <a:rPr lang="tr-TR" sz="1800" spc="-5" dirty="0" err="1">
                <a:solidFill>
                  <a:srgbClr val="000000"/>
                </a:solidFill>
                <a:effectLst/>
                <a:latin typeface="Times New Roman" panose="02020603050405020304" pitchFamily="18" charset="0"/>
                <a:ea typeface="Times New Roman" panose="02020603050405020304" pitchFamily="18" charset="0"/>
              </a:rPr>
              <a:t>private</a:t>
            </a:r>
            <a:r>
              <a:rPr lang="tr-TR" sz="1800" spc="-5" dirty="0">
                <a:solidFill>
                  <a:srgbClr val="000000"/>
                </a:solidFill>
                <a:effectLst/>
                <a:latin typeface="Times New Roman" panose="02020603050405020304" pitchFamily="18" charset="0"/>
                <a:ea typeface="Times New Roman" panose="02020603050405020304" pitchFamily="18" charset="0"/>
              </a:rPr>
              <a:t> ve </a:t>
            </a:r>
            <a:r>
              <a:rPr lang="tr-TR" sz="1800" spc="-5" dirty="0" err="1">
                <a:solidFill>
                  <a:srgbClr val="000000"/>
                </a:solidFill>
                <a:effectLst/>
                <a:latin typeface="Times New Roman" panose="02020603050405020304" pitchFamily="18" charset="0"/>
                <a:ea typeface="Times New Roman" panose="02020603050405020304" pitchFamily="18" charset="0"/>
              </a:rPr>
              <a:t>public</a:t>
            </a:r>
            <a:r>
              <a:rPr lang="tr-TR" sz="1800" spc="-5" dirty="0">
                <a:solidFill>
                  <a:srgbClr val="000000"/>
                </a:solidFill>
                <a:effectLst/>
                <a:latin typeface="Times New Roman" panose="02020603050405020304" pitchFamily="18" charset="0"/>
                <a:ea typeface="Times New Roman" panose="02020603050405020304" pitchFamily="18" charset="0"/>
              </a:rPr>
              <a:t> test olarak ayrılan bölümde veri setindeki sayıları gözlemledik.</a:t>
            </a:r>
            <a:endParaRPr lang="tr-TR" sz="1800" dirty="0">
              <a:effectLst/>
              <a:latin typeface="Times New Roman" panose="02020603050405020304" pitchFamily="18" charset="0"/>
              <a:ea typeface="Times New Roman" panose="02020603050405020304" pitchFamily="18" charset="0"/>
            </a:endParaRPr>
          </a:p>
          <a:p>
            <a:pPr marL="0" indent="0">
              <a:buNone/>
            </a:pPr>
            <a:r>
              <a:rPr lang="tr-TR" sz="1800" spc="-5" dirty="0">
                <a:solidFill>
                  <a:srgbClr val="000000"/>
                </a:solidFill>
                <a:effectLst/>
                <a:latin typeface="Times New Roman" panose="02020603050405020304" pitchFamily="18" charset="0"/>
                <a:ea typeface="Times New Roman" panose="02020603050405020304" pitchFamily="18" charset="0"/>
              </a:rPr>
              <a:t>    Eğitim(</a:t>
            </a:r>
            <a:r>
              <a:rPr lang="tr-TR" sz="1800" spc="-5" dirty="0" err="1">
                <a:solidFill>
                  <a:srgbClr val="000000"/>
                </a:solidFill>
                <a:effectLst/>
                <a:latin typeface="Times New Roman" panose="02020603050405020304" pitchFamily="18" charset="0"/>
                <a:ea typeface="Times New Roman" panose="02020603050405020304" pitchFamily="18" charset="0"/>
              </a:rPr>
              <a:t>training</a:t>
            </a:r>
            <a:r>
              <a:rPr lang="tr-TR" sz="1800" spc="-5" dirty="0">
                <a:solidFill>
                  <a:srgbClr val="000000"/>
                </a:solidFill>
                <a:effectLst/>
                <a:latin typeface="Times New Roman" panose="02020603050405020304" pitchFamily="18" charset="0"/>
                <a:ea typeface="Times New Roman" panose="02020603050405020304" pitchFamily="18" charset="0"/>
              </a:rPr>
              <a:t>) veri seti:28709 </a:t>
            </a:r>
            <a:endParaRPr lang="tr-TR" sz="1800" dirty="0">
              <a:latin typeface="Times New Roman" panose="02020603050405020304" pitchFamily="18" charset="0"/>
              <a:ea typeface="Times New Roman" panose="02020603050405020304" pitchFamily="18" charset="0"/>
            </a:endParaRPr>
          </a:p>
          <a:p>
            <a:pPr marL="0" indent="0">
              <a:buNone/>
            </a:pPr>
            <a:r>
              <a:rPr lang="tr-TR" sz="1800" spc="-5" dirty="0">
                <a:solidFill>
                  <a:srgbClr val="000000"/>
                </a:solidFill>
                <a:effectLst/>
                <a:latin typeface="Times New Roman" panose="02020603050405020304" pitchFamily="18" charset="0"/>
                <a:ea typeface="Times New Roman" panose="02020603050405020304" pitchFamily="18" charset="0"/>
              </a:rPr>
              <a:t>    Training setindeki örneklerin piksel değerleri tablo halinde olduğu için </a:t>
            </a:r>
            <a:r>
              <a:rPr lang="tr-TR" sz="1800" spc="-5" dirty="0" err="1">
                <a:solidFill>
                  <a:srgbClr val="000000"/>
                </a:solidFill>
                <a:effectLst/>
                <a:latin typeface="Times New Roman" panose="02020603050405020304" pitchFamily="18" charset="0"/>
                <a:ea typeface="Times New Roman" panose="02020603050405020304" pitchFamily="18" charset="0"/>
              </a:rPr>
              <a:t>split</a:t>
            </a:r>
            <a:r>
              <a:rPr lang="tr-TR" sz="1800" spc="-5" dirty="0">
                <a:solidFill>
                  <a:srgbClr val="000000"/>
                </a:solidFill>
                <a:effectLst/>
                <a:latin typeface="Times New Roman" panose="02020603050405020304" pitchFamily="18" charset="0"/>
                <a:ea typeface="Times New Roman" panose="02020603050405020304" pitchFamily="18" charset="0"/>
              </a:rPr>
              <a:t> ile </a:t>
            </a:r>
            <a:r>
              <a:rPr lang="tr-TR" sz="1800" spc="-5" dirty="0" err="1">
                <a:solidFill>
                  <a:srgbClr val="000000"/>
                </a:solidFill>
                <a:effectLst/>
                <a:latin typeface="Times New Roman" panose="02020603050405020304" pitchFamily="18" charset="0"/>
                <a:ea typeface="Times New Roman" panose="02020603050405020304" pitchFamily="18" charset="0"/>
              </a:rPr>
              <a:t>parse</a:t>
            </a:r>
            <a:r>
              <a:rPr lang="tr-TR" sz="1800" spc="-5" dirty="0">
                <a:solidFill>
                  <a:srgbClr val="000000"/>
                </a:solidFill>
                <a:effectLst/>
                <a:latin typeface="Times New Roman" panose="02020603050405020304" pitchFamily="18" charset="0"/>
                <a:ea typeface="Times New Roman" panose="02020603050405020304" pitchFamily="18" charset="0"/>
              </a:rPr>
              <a:t> edip bir liste değişkenine atadım. Tüm görüntülerin piksel değerlerini aldım. </a:t>
            </a:r>
            <a:endParaRPr lang="tr-TR" sz="1800" dirty="0">
              <a:latin typeface="Times New Roman" panose="02020603050405020304" pitchFamily="18" charset="0"/>
              <a:ea typeface="Times New Roman" panose="02020603050405020304" pitchFamily="18" charset="0"/>
            </a:endParaRPr>
          </a:p>
          <a:p>
            <a:pPr marL="0" indent="0">
              <a:buNone/>
            </a:pPr>
            <a:r>
              <a:rPr lang="tr-TR" sz="1800" spc="-5" dirty="0">
                <a:solidFill>
                  <a:srgbClr val="000000"/>
                </a:solidFill>
                <a:effectLst/>
                <a:latin typeface="Times New Roman" panose="02020603050405020304" pitchFamily="18" charset="0"/>
                <a:ea typeface="Times New Roman" panose="02020603050405020304" pitchFamily="18" charset="0"/>
              </a:rPr>
              <a:t>    Görüntüleri </a:t>
            </a:r>
            <a:r>
              <a:rPr lang="tr-TR" sz="1800" spc="-5" dirty="0" err="1">
                <a:solidFill>
                  <a:srgbClr val="000000"/>
                </a:solidFill>
                <a:effectLst/>
                <a:latin typeface="Times New Roman" panose="02020603050405020304" pitchFamily="18" charset="0"/>
                <a:ea typeface="Times New Roman" panose="02020603050405020304" pitchFamily="18" charset="0"/>
              </a:rPr>
              <a:t>reshape</a:t>
            </a:r>
            <a:r>
              <a:rPr lang="tr-TR" sz="1800" spc="-5" dirty="0">
                <a:solidFill>
                  <a:srgbClr val="000000"/>
                </a:solidFill>
                <a:effectLst/>
                <a:latin typeface="Times New Roman" panose="02020603050405020304" pitchFamily="18" charset="0"/>
                <a:ea typeface="Times New Roman" panose="02020603050405020304" pitchFamily="18" charset="0"/>
              </a:rPr>
              <a:t> ettim 48x48 bir görüntü elde edebilmek için. Veri setindeki görüntülerden herhangi birini kontrol edebilmek için ekran çıktısını aldım. Farklı duygu durumlarının sayısını yazdırdım ve bu şekilde veri setinin içeriğini kontrol etmeye devam ettim.</a:t>
            </a:r>
            <a:endParaRPr lang="tr-TR" sz="1800" dirty="0">
              <a:latin typeface="Times New Roman" panose="02020603050405020304" pitchFamily="18" charset="0"/>
              <a:ea typeface="Times New Roman" panose="02020603050405020304" pitchFamily="18" charset="0"/>
            </a:endParaRPr>
          </a:p>
          <a:p>
            <a:pPr marL="0" indent="0">
              <a:buNone/>
            </a:pPr>
            <a:r>
              <a:rPr lang="tr-TR" sz="1800" spc="-5" dirty="0">
                <a:solidFill>
                  <a:srgbClr val="000000"/>
                </a:solidFill>
                <a:effectLst/>
                <a:latin typeface="Times New Roman" panose="02020603050405020304" pitchFamily="18" charset="0"/>
                <a:ea typeface="Times New Roman" panose="02020603050405020304" pitchFamily="18" charset="0"/>
              </a:rPr>
              <a:t>    Train verisindeki her bir örnek için duygu durumunu belirledim ve aynı işlemi test veri seti için de gerçekleştirdim. </a:t>
            </a:r>
            <a:r>
              <a:rPr lang="tr-TR" sz="1800" spc="-5" dirty="0" err="1">
                <a:solidFill>
                  <a:srgbClr val="000000"/>
                </a:solidFill>
                <a:effectLst/>
                <a:latin typeface="Times New Roman" panose="02020603050405020304" pitchFamily="18" charset="0"/>
                <a:ea typeface="Times New Roman" panose="02020603050405020304" pitchFamily="18" charset="0"/>
              </a:rPr>
              <a:t>Public</a:t>
            </a:r>
            <a:r>
              <a:rPr lang="tr-TR" sz="1800" spc="-5" dirty="0">
                <a:solidFill>
                  <a:srgbClr val="000000"/>
                </a:solidFill>
                <a:effectLst/>
                <a:latin typeface="Times New Roman" panose="02020603050405020304" pitchFamily="18" charset="0"/>
                <a:ea typeface="Times New Roman" panose="02020603050405020304" pitchFamily="18" charset="0"/>
              </a:rPr>
              <a:t> ve </a:t>
            </a:r>
            <a:r>
              <a:rPr lang="tr-TR" sz="1800" spc="-5" dirty="0" err="1">
                <a:solidFill>
                  <a:srgbClr val="000000"/>
                </a:solidFill>
                <a:effectLst/>
                <a:latin typeface="Times New Roman" panose="02020603050405020304" pitchFamily="18" charset="0"/>
                <a:ea typeface="Times New Roman" panose="02020603050405020304" pitchFamily="18" charset="0"/>
              </a:rPr>
              <a:t>Private</a:t>
            </a:r>
            <a:r>
              <a:rPr lang="tr-TR" sz="1800" spc="-5" dirty="0">
                <a:solidFill>
                  <a:srgbClr val="000000"/>
                </a:solidFill>
                <a:effectLst/>
                <a:latin typeface="Times New Roman" panose="02020603050405020304" pitchFamily="18" charset="0"/>
                <a:ea typeface="Times New Roman" panose="02020603050405020304" pitchFamily="18" charset="0"/>
              </a:rPr>
              <a:t> testi birbirinden ayırıp ön işleme adımlarını tamamladım.</a:t>
            </a:r>
            <a:endParaRPr lang="tr-TR" sz="1800" dirty="0">
              <a:effectLst/>
              <a:latin typeface="Times New Roman" panose="02020603050405020304" pitchFamily="18" charset="0"/>
              <a:ea typeface="Times New Roman" panose="02020603050405020304" pitchFamily="18" charset="0"/>
            </a:endParaRPr>
          </a:p>
          <a:p>
            <a:pPr marL="0" indent="0">
              <a:buNone/>
            </a:pPr>
            <a:r>
              <a:rPr lang="tr-TR" sz="1800" spc="-5" dirty="0">
                <a:solidFill>
                  <a:srgbClr val="000000"/>
                </a:solidFill>
                <a:effectLst/>
                <a:latin typeface="Times New Roman" panose="02020603050405020304" pitchFamily="18" charset="0"/>
                <a:ea typeface="Times New Roman" panose="02020603050405020304" pitchFamily="18" charset="0"/>
              </a:rPr>
              <a:t>    Train ve test verileri için </a:t>
            </a:r>
            <a:r>
              <a:rPr lang="tr-TR" sz="1800" spc="-5" dirty="0" err="1">
                <a:solidFill>
                  <a:srgbClr val="000000"/>
                </a:solidFill>
                <a:effectLst/>
                <a:latin typeface="Times New Roman" panose="02020603050405020304" pitchFamily="18" charset="0"/>
                <a:ea typeface="Times New Roman" panose="02020603050405020304" pitchFamily="18" charset="0"/>
              </a:rPr>
              <a:t>shapeleri</a:t>
            </a:r>
            <a:r>
              <a:rPr lang="tr-TR" sz="1800" spc="-5" dirty="0">
                <a:solidFill>
                  <a:srgbClr val="000000"/>
                </a:solidFill>
                <a:effectLst/>
                <a:latin typeface="Times New Roman" panose="02020603050405020304" pitchFamily="18" charset="0"/>
                <a:ea typeface="Times New Roman" panose="02020603050405020304" pitchFamily="18" charset="0"/>
              </a:rPr>
              <a:t> belirledikten sonra bir model oluşturmaya karar verdim. </a:t>
            </a:r>
            <a:endParaRPr lang="tr-TR" sz="2400" dirty="0"/>
          </a:p>
        </p:txBody>
      </p:sp>
    </p:spTree>
    <p:extLst>
      <p:ext uri="{BB962C8B-B14F-4D97-AF65-F5344CB8AC3E}">
        <p14:creationId xmlns:p14="http://schemas.microsoft.com/office/powerpoint/2010/main" val="295372175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C5A67F9-F46B-46DA-881D-8E8DCBEABE56}"/>
              </a:ext>
            </a:extLst>
          </p:cNvPr>
          <p:cNvSpPr>
            <a:spLocks noGrp="1"/>
          </p:cNvSpPr>
          <p:nvPr>
            <p:ph type="title"/>
          </p:nvPr>
        </p:nvSpPr>
        <p:spPr>
          <a:xfrm>
            <a:off x="1156851" y="637762"/>
            <a:ext cx="9888496" cy="900131"/>
          </a:xfrm>
        </p:spPr>
        <p:txBody>
          <a:bodyPr anchor="t">
            <a:normAutofit/>
          </a:bodyPr>
          <a:lstStyle/>
          <a:p>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16C139C-A318-4662-8760-FD7BC222BB62}"/>
              </a:ext>
            </a:extLst>
          </p:cNvPr>
          <p:cNvSpPr>
            <a:spLocks noGrp="1"/>
          </p:cNvSpPr>
          <p:nvPr>
            <p:ph idx="1"/>
          </p:nvPr>
        </p:nvSpPr>
        <p:spPr>
          <a:xfrm>
            <a:off x="1155548" y="2217343"/>
            <a:ext cx="9880893" cy="3959619"/>
          </a:xfrm>
        </p:spPr>
        <p:txBody>
          <a:bodyPr>
            <a:normAutofit fontScale="92500"/>
          </a:bodyPr>
          <a:lstStyle/>
          <a:p>
            <a:r>
              <a:rPr lang="tr-TR" sz="1800" spc="-5" dirty="0">
                <a:solidFill>
                  <a:srgbClr val="000000"/>
                </a:solidFill>
                <a:effectLst/>
                <a:latin typeface="Times New Roman" panose="02020603050405020304" pitchFamily="18" charset="0"/>
                <a:ea typeface="Times New Roman" panose="02020603050405020304" pitchFamily="18" charset="0"/>
              </a:rPr>
              <a:t>    Bilgisayarlı görü projeleri için en uygun algoritma CNN olacağı için </a:t>
            </a:r>
            <a:r>
              <a:rPr lang="tr-TR" sz="1800" spc="-5" dirty="0" err="1">
                <a:solidFill>
                  <a:srgbClr val="000000"/>
                </a:solidFill>
                <a:effectLst/>
                <a:latin typeface="Times New Roman" panose="02020603050405020304" pitchFamily="18" charset="0"/>
                <a:ea typeface="Times New Roman" panose="02020603050405020304" pitchFamily="18" charset="0"/>
              </a:rPr>
              <a:t>Convolution</a:t>
            </a:r>
            <a:r>
              <a:rPr lang="tr-TR" sz="1800" spc="-5" dirty="0">
                <a:solidFill>
                  <a:srgbClr val="000000"/>
                </a:solidFill>
                <a:effectLst/>
                <a:latin typeface="Times New Roman" panose="02020603050405020304" pitchFamily="18" charset="0"/>
                <a:ea typeface="Times New Roman" panose="02020603050405020304" pitchFamily="18" charset="0"/>
              </a:rPr>
              <a:t> </a:t>
            </a:r>
            <a:r>
              <a:rPr lang="tr-TR" sz="1800" spc="-5" dirty="0" err="1">
                <a:solidFill>
                  <a:srgbClr val="000000"/>
                </a:solidFill>
                <a:effectLst/>
                <a:latin typeface="Times New Roman" panose="02020603050405020304" pitchFamily="18" charset="0"/>
                <a:ea typeface="Times New Roman" panose="02020603050405020304" pitchFamily="18" charset="0"/>
              </a:rPr>
              <a:t>Neural</a:t>
            </a:r>
            <a:r>
              <a:rPr lang="tr-TR" sz="1800" spc="-5" dirty="0">
                <a:solidFill>
                  <a:srgbClr val="000000"/>
                </a:solidFill>
                <a:effectLst/>
                <a:latin typeface="Times New Roman" panose="02020603050405020304" pitchFamily="18" charset="0"/>
                <a:ea typeface="Times New Roman" panose="02020603050405020304" pitchFamily="18" charset="0"/>
              </a:rPr>
              <a:t> Network kullanarak </a:t>
            </a:r>
            <a:r>
              <a:rPr lang="tr-TR" sz="1800" spc="-5" dirty="0">
                <a:solidFill>
                  <a:srgbClr val="000000"/>
                </a:solidFill>
                <a:latin typeface="Times New Roman" panose="02020603050405020304" pitchFamily="18" charset="0"/>
                <a:ea typeface="Times New Roman" panose="02020603050405020304" pitchFamily="18" charset="0"/>
              </a:rPr>
              <a:t>üç</a:t>
            </a:r>
            <a:r>
              <a:rPr lang="tr-TR" sz="1800" spc="-5" dirty="0">
                <a:solidFill>
                  <a:srgbClr val="000000"/>
                </a:solidFill>
                <a:effectLst/>
                <a:latin typeface="Times New Roman" panose="02020603050405020304" pitchFamily="18" charset="0"/>
                <a:ea typeface="Times New Roman" panose="02020603050405020304" pitchFamily="18" charset="0"/>
              </a:rPr>
              <a:t> model oluşturdum. </a:t>
            </a:r>
            <a:r>
              <a:rPr lang="tr-TR" sz="1800" spc="-5" dirty="0" err="1">
                <a:solidFill>
                  <a:srgbClr val="000000"/>
                </a:solidFill>
                <a:effectLst/>
                <a:latin typeface="Times New Roman" panose="02020603050405020304" pitchFamily="18" charset="0"/>
                <a:ea typeface="Times New Roman" panose="02020603050405020304" pitchFamily="18" charset="0"/>
              </a:rPr>
              <a:t>ResNET</a:t>
            </a:r>
            <a:r>
              <a:rPr lang="tr-TR" sz="1800" spc="-5" dirty="0">
                <a:solidFill>
                  <a:srgbClr val="000000"/>
                </a:solidFill>
                <a:effectLst/>
                <a:latin typeface="Times New Roman" panose="02020603050405020304" pitchFamily="18" charset="0"/>
                <a:ea typeface="Times New Roman" panose="02020603050405020304" pitchFamily="18" charset="0"/>
              </a:rPr>
              <a:t> mimarisi, VGG mimarisi ve CNN modeli.7 duygu tanımı olduğu için 7 katman oluşturdum. Katmanlarda </a:t>
            </a:r>
            <a:r>
              <a:rPr lang="tr-TR" sz="1800" spc="-5" dirty="0" err="1">
                <a:solidFill>
                  <a:srgbClr val="000000"/>
                </a:solidFill>
                <a:effectLst/>
                <a:latin typeface="Times New Roman" panose="02020603050405020304" pitchFamily="18" charset="0"/>
                <a:ea typeface="Times New Roman" panose="02020603050405020304" pitchFamily="18" charset="0"/>
              </a:rPr>
              <a:t>Convolution</a:t>
            </a:r>
            <a:r>
              <a:rPr lang="tr-TR" sz="1800" spc="-5" dirty="0">
                <a:solidFill>
                  <a:srgbClr val="000000"/>
                </a:solidFill>
                <a:effectLst/>
                <a:latin typeface="Times New Roman" panose="02020603050405020304" pitchFamily="18" charset="0"/>
                <a:ea typeface="Times New Roman" panose="02020603050405020304" pitchFamily="18" charset="0"/>
              </a:rPr>
              <a:t>, </a:t>
            </a:r>
            <a:r>
              <a:rPr lang="tr-TR" sz="1800" spc="-5" dirty="0" err="1">
                <a:solidFill>
                  <a:srgbClr val="000000"/>
                </a:solidFill>
                <a:effectLst/>
                <a:latin typeface="Times New Roman" panose="02020603050405020304" pitchFamily="18" charset="0"/>
                <a:ea typeface="Times New Roman" panose="02020603050405020304" pitchFamily="18" charset="0"/>
              </a:rPr>
              <a:t>BatchNormalization</a:t>
            </a:r>
            <a:r>
              <a:rPr lang="tr-TR" sz="1800" spc="-5" dirty="0">
                <a:solidFill>
                  <a:srgbClr val="000000"/>
                </a:solidFill>
                <a:effectLst/>
                <a:latin typeface="Times New Roman" panose="02020603050405020304" pitchFamily="18" charset="0"/>
                <a:ea typeface="Times New Roman" panose="02020603050405020304" pitchFamily="18" charset="0"/>
              </a:rPr>
              <a:t> ve aktivasyon fonksiyonu için ‘</a:t>
            </a:r>
            <a:r>
              <a:rPr lang="tr-TR" sz="1800" spc="-5" dirty="0" err="1">
                <a:solidFill>
                  <a:srgbClr val="000000"/>
                </a:solidFill>
                <a:effectLst/>
                <a:latin typeface="Times New Roman" panose="02020603050405020304" pitchFamily="18" charset="0"/>
                <a:ea typeface="Times New Roman" panose="02020603050405020304" pitchFamily="18" charset="0"/>
              </a:rPr>
              <a:t>relu</a:t>
            </a:r>
            <a:r>
              <a:rPr lang="tr-TR" sz="1800" spc="-5" dirty="0">
                <a:solidFill>
                  <a:srgbClr val="000000"/>
                </a:solidFill>
                <a:effectLst/>
                <a:latin typeface="Times New Roman" panose="02020603050405020304" pitchFamily="18" charset="0"/>
                <a:ea typeface="Times New Roman" panose="02020603050405020304" pitchFamily="18" charset="0"/>
              </a:rPr>
              <a:t>’ kullandım. 2.Katmanda ek olarak </a:t>
            </a:r>
            <a:r>
              <a:rPr lang="tr-TR" sz="1800" spc="-5" dirty="0" err="1">
                <a:solidFill>
                  <a:srgbClr val="000000"/>
                </a:solidFill>
                <a:effectLst/>
                <a:latin typeface="Times New Roman" panose="02020603050405020304" pitchFamily="18" charset="0"/>
                <a:ea typeface="Times New Roman" panose="02020603050405020304" pitchFamily="18" charset="0"/>
              </a:rPr>
              <a:t>MaxPooling</a:t>
            </a:r>
            <a:r>
              <a:rPr lang="tr-TR" sz="1800" spc="-5" dirty="0">
                <a:solidFill>
                  <a:srgbClr val="000000"/>
                </a:solidFill>
                <a:effectLst/>
                <a:latin typeface="Times New Roman" panose="02020603050405020304" pitchFamily="18" charset="0"/>
                <a:ea typeface="Times New Roman" panose="02020603050405020304" pitchFamily="18" charset="0"/>
              </a:rPr>
              <a:t> ve </a:t>
            </a:r>
            <a:r>
              <a:rPr lang="tr-TR" sz="1800" spc="-5" dirty="0" err="1">
                <a:solidFill>
                  <a:srgbClr val="000000"/>
                </a:solidFill>
                <a:effectLst/>
                <a:latin typeface="Times New Roman" panose="02020603050405020304" pitchFamily="18" charset="0"/>
                <a:ea typeface="Times New Roman" panose="02020603050405020304" pitchFamily="18" charset="0"/>
              </a:rPr>
              <a:t>Dropout</a:t>
            </a:r>
            <a:r>
              <a:rPr lang="tr-TR" sz="1800" spc="-5" dirty="0">
                <a:solidFill>
                  <a:srgbClr val="000000"/>
                </a:solidFill>
                <a:effectLst/>
                <a:latin typeface="Times New Roman" panose="02020603050405020304" pitchFamily="18" charset="0"/>
                <a:ea typeface="Times New Roman" panose="02020603050405020304" pitchFamily="18" charset="0"/>
              </a:rPr>
              <a:t> işlemlerini uyguladım ve her katman için aktivasyon fonksiyonu ‘</a:t>
            </a:r>
            <a:r>
              <a:rPr lang="tr-TR" sz="1800" spc="-5" dirty="0" err="1">
                <a:solidFill>
                  <a:srgbClr val="000000"/>
                </a:solidFill>
                <a:effectLst/>
                <a:latin typeface="Times New Roman" panose="02020603050405020304" pitchFamily="18" charset="0"/>
                <a:ea typeface="Times New Roman" panose="02020603050405020304" pitchFamily="18" charset="0"/>
              </a:rPr>
              <a:t>relu</a:t>
            </a:r>
            <a:r>
              <a:rPr lang="tr-TR" sz="1800" spc="-5" dirty="0">
                <a:solidFill>
                  <a:srgbClr val="000000"/>
                </a:solidFill>
                <a:effectLst/>
                <a:latin typeface="Times New Roman" panose="02020603050405020304" pitchFamily="18" charset="0"/>
                <a:ea typeface="Times New Roman" panose="02020603050405020304" pitchFamily="18" charset="0"/>
              </a:rPr>
              <a:t>’ kullandım. (Son katman hariç) </a:t>
            </a:r>
            <a:endParaRPr lang="tr-TR" sz="1800" dirty="0">
              <a:effectLst/>
              <a:latin typeface="Times New Roman" panose="02020603050405020304" pitchFamily="18" charset="0"/>
              <a:ea typeface="Times New Roman" panose="02020603050405020304" pitchFamily="18" charset="0"/>
            </a:endParaRPr>
          </a:p>
          <a:p>
            <a:r>
              <a:rPr lang="tr-TR" sz="1800" spc="-5" dirty="0">
                <a:solidFill>
                  <a:srgbClr val="000000"/>
                </a:solidFill>
                <a:effectLst/>
                <a:latin typeface="Times New Roman" panose="02020603050405020304" pitchFamily="18" charset="0"/>
                <a:ea typeface="Times New Roman" panose="02020603050405020304" pitchFamily="18" charset="0"/>
              </a:rPr>
              <a:t>    Son katmanda kayıp fonksiyonunu duyguları Multi Class </a:t>
            </a:r>
            <a:r>
              <a:rPr lang="tr-TR" sz="1800" spc="-5" dirty="0" err="1">
                <a:solidFill>
                  <a:srgbClr val="000000"/>
                </a:solidFill>
                <a:effectLst/>
                <a:latin typeface="Times New Roman" panose="02020603050405020304" pitchFamily="18" charset="0"/>
                <a:ea typeface="Times New Roman" panose="02020603050405020304" pitchFamily="18" charset="0"/>
              </a:rPr>
              <a:t>Single</a:t>
            </a:r>
            <a:r>
              <a:rPr lang="tr-TR" sz="1800" spc="-5" dirty="0">
                <a:solidFill>
                  <a:srgbClr val="000000"/>
                </a:solidFill>
                <a:effectLst/>
                <a:latin typeface="Times New Roman" panose="02020603050405020304" pitchFamily="18" charset="0"/>
                <a:ea typeface="Times New Roman" panose="02020603050405020304" pitchFamily="18" charset="0"/>
              </a:rPr>
              <a:t> </a:t>
            </a:r>
            <a:r>
              <a:rPr lang="tr-TR" sz="1800" spc="-5" dirty="0" err="1">
                <a:solidFill>
                  <a:srgbClr val="000000"/>
                </a:solidFill>
                <a:effectLst/>
                <a:latin typeface="Times New Roman" panose="02020603050405020304" pitchFamily="18" charset="0"/>
                <a:ea typeface="Times New Roman" panose="02020603050405020304" pitchFamily="18" charset="0"/>
              </a:rPr>
              <a:t>Label</a:t>
            </a:r>
            <a:r>
              <a:rPr lang="tr-TR" sz="1800" spc="-5" dirty="0">
                <a:solidFill>
                  <a:srgbClr val="000000"/>
                </a:solidFill>
                <a:effectLst/>
                <a:latin typeface="Times New Roman" panose="02020603050405020304" pitchFamily="18" charset="0"/>
                <a:ea typeface="Times New Roman" panose="02020603050405020304" pitchFamily="18" charset="0"/>
              </a:rPr>
              <a:t> olarak etiketleyeceğimiz için kayıp fonksiyonunu ‘</a:t>
            </a:r>
            <a:r>
              <a:rPr lang="tr-TR" sz="1800" spc="-5" dirty="0" err="1">
                <a:solidFill>
                  <a:srgbClr val="000000"/>
                </a:solidFill>
                <a:effectLst/>
                <a:latin typeface="Times New Roman" panose="02020603050405020304" pitchFamily="18" charset="0"/>
                <a:ea typeface="Times New Roman" panose="02020603050405020304" pitchFamily="18" charset="0"/>
              </a:rPr>
              <a:t>categorical_crossEntropy</a:t>
            </a:r>
            <a:r>
              <a:rPr lang="tr-TR" sz="1800" spc="-5" dirty="0">
                <a:solidFill>
                  <a:srgbClr val="000000"/>
                </a:solidFill>
                <a:effectLst/>
                <a:latin typeface="Times New Roman" panose="02020603050405020304" pitchFamily="18" charset="0"/>
                <a:ea typeface="Times New Roman" panose="02020603050405020304" pitchFamily="18" charset="0"/>
              </a:rPr>
              <a:t>’ olarak belirledim. Sınıflandırıcı olarak </a:t>
            </a:r>
            <a:r>
              <a:rPr lang="tr-TR" sz="1800" spc="-5" dirty="0" err="1">
                <a:solidFill>
                  <a:srgbClr val="000000"/>
                </a:solidFill>
                <a:effectLst/>
                <a:latin typeface="Times New Roman" panose="02020603050405020304" pitchFamily="18" charset="0"/>
                <a:ea typeface="Times New Roman" panose="02020603050405020304" pitchFamily="18" charset="0"/>
              </a:rPr>
              <a:t>softmax</a:t>
            </a:r>
            <a:r>
              <a:rPr lang="tr-TR" sz="1800" spc="-5" dirty="0">
                <a:solidFill>
                  <a:srgbClr val="000000"/>
                </a:solidFill>
                <a:effectLst/>
                <a:latin typeface="Times New Roman" panose="02020603050405020304" pitchFamily="18" charset="0"/>
                <a:ea typeface="Times New Roman" panose="02020603050405020304" pitchFamily="18" charset="0"/>
              </a:rPr>
              <a:t> kullandım </a:t>
            </a:r>
            <a:r>
              <a:rPr lang="tr-TR" sz="1800" spc="-5" dirty="0" err="1">
                <a:solidFill>
                  <a:srgbClr val="000000"/>
                </a:solidFill>
                <a:effectLst/>
                <a:latin typeface="Times New Roman" panose="02020603050405020304" pitchFamily="18" charset="0"/>
                <a:ea typeface="Times New Roman" panose="02020603050405020304" pitchFamily="18" charset="0"/>
              </a:rPr>
              <a:t>optimizer</a:t>
            </a:r>
            <a:r>
              <a:rPr lang="tr-TR" sz="1800" spc="-5" dirty="0">
                <a:solidFill>
                  <a:srgbClr val="000000"/>
                </a:solidFill>
                <a:effectLst/>
                <a:latin typeface="Times New Roman" panose="02020603050405020304" pitchFamily="18" charset="0"/>
                <a:ea typeface="Times New Roman" panose="02020603050405020304" pitchFamily="18" charset="0"/>
              </a:rPr>
              <a:t> olarak adam kullandım ve başarı metriğini </a:t>
            </a:r>
            <a:r>
              <a:rPr lang="tr-TR" sz="1800" spc="-5" dirty="0" err="1">
                <a:solidFill>
                  <a:srgbClr val="000000"/>
                </a:solidFill>
                <a:effectLst/>
                <a:latin typeface="Times New Roman" panose="02020603050405020304" pitchFamily="18" charset="0"/>
                <a:ea typeface="Times New Roman" panose="02020603050405020304" pitchFamily="18" charset="0"/>
              </a:rPr>
              <a:t>accuracy</a:t>
            </a:r>
            <a:r>
              <a:rPr lang="tr-TR" sz="1800" spc="-5" dirty="0">
                <a:solidFill>
                  <a:srgbClr val="000000"/>
                </a:solidFill>
                <a:effectLst/>
                <a:latin typeface="Times New Roman" panose="02020603050405020304" pitchFamily="18" charset="0"/>
                <a:ea typeface="Times New Roman" panose="02020603050405020304" pitchFamily="18" charset="0"/>
              </a:rPr>
              <a:t> olarak ayarladım. Toplam çıktı kategorisi 7 olacağı için Dense sayımızı 7 olarak ayarladım. Modelin özetini paylaştım.</a:t>
            </a:r>
            <a:endParaRPr lang="tr-TR" sz="1800" dirty="0">
              <a:effectLst/>
              <a:latin typeface="Times New Roman" panose="02020603050405020304" pitchFamily="18" charset="0"/>
              <a:ea typeface="Times New Roman" panose="02020603050405020304" pitchFamily="18" charset="0"/>
            </a:endParaRPr>
          </a:p>
          <a:p>
            <a:r>
              <a:rPr lang="tr-TR" sz="1800" spc="-5" dirty="0">
                <a:solidFill>
                  <a:srgbClr val="000000"/>
                </a:solidFill>
                <a:effectLst/>
                <a:latin typeface="Times New Roman" panose="02020603050405020304" pitchFamily="18" charset="0"/>
                <a:ea typeface="Times New Roman" panose="02020603050405020304" pitchFamily="18" charset="0"/>
              </a:rPr>
              <a:t>   Modeli oluşturduktan sonra ve modeli eğitmeden önce tekrar </a:t>
            </a:r>
            <a:r>
              <a:rPr lang="tr-TR" sz="1800" spc="-5" dirty="0" err="1">
                <a:solidFill>
                  <a:srgbClr val="000000"/>
                </a:solidFill>
                <a:effectLst/>
                <a:latin typeface="Times New Roman" panose="02020603050405020304" pitchFamily="18" charset="0"/>
                <a:ea typeface="Times New Roman" panose="02020603050405020304" pitchFamily="18" charset="0"/>
              </a:rPr>
              <a:t>train</a:t>
            </a:r>
            <a:r>
              <a:rPr lang="tr-TR" sz="1800" spc="-5" dirty="0">
                <a:solidFill>
                  <a:srgbClr val="000000"/>
                </a:solidFill>
                <a:effectLst/>
                <a:latin typeface="Times New Roman" panose="02020603050405020304" pitchFamily="18" charset="0"/>
                <a:ea typeface="Times New Roman" panose="02020603050405020304" pitchFamily="18" charset="0"/>
              </a:rPr>
              <a:t> ve test verilerimin kontrolünü yaptım.</a:t>
            </a:r>
            <a:endParaRPr lang="tr-TR" sz="1800" dirty="0">
              <a:effectLst/>
              <a:latin typeface="Times New Roman" panose="02020603050405020304" pitchFamily="18" charset="0"/>
              <a:ea typeface="Times New Roman" panose="02020603050405020304" pitchFamily="18" charset="0"/>
            </a:endParaRPr>
          </a:p>
          <a:p>
            <a:r>
              <a:rPr lang="tr-TR" sz="1800" spc="-5" dirty="0">
                <a:solidFill>
                  <a:srgbClr val="000000"/>
                </a:solidFill>
                <a:effectLst/>
                <a:latin typeface="Times New Roman" panose="02020603050405020304" pitchFamily="18" charset="0"/>
                <a:ea typeface="Times New Roman" panose="02020603050405020304" pitchFamily="18" charset="0"/>
              </a:rPr>
              <a:t>Modelimi 10 </a:t>
            </a:r>
            <a:r>
              <a:rPr lang="tr-TR" sz="1800" spc="-5" dirty="0" err="1">
                <a:solidFill>
                  <a:srgbClr val="000000"/>
                </a:solidFill>
                <a:effectLst/>
                <a:latin typeface="Times New Roman" panose="02020603050405020304" pitchFamily="18" charset="0"/>
                <a:ea typeface="Times New Roman" panose="02020603050405020304" pitchFamily="18" charset="0"/>
              </a:rPr>
              <a:t>epochs</a:t>
            </a:r>
            <a:r>
              <a:rPr lang="tr-TR" sz="1800" spc="-5" dirty="0">
                <a:solidFill>
                  <a:srgbClr val="000000"/>
                </a:solidFill>
                <a:effectLst/>
                <a:latin typeface="Times New Roman" panose="02020603050405020304" pitchFamily="18" charset="0"/>
                <a:ea typeface="Times New Roman" panose="02020603050405020304" pitchFamily="18" charset="0"/>
              </a:rPr>
              <a:t> boyunca eğittim ve karışık bir şekilde görselleri almasını sağladım. Elde ettiğim </a:t>
            </a:r>
            <a:r>
              <a:rPr lang="tr-TR" sz="1800" spc="-5" dirty="0" err="1">
                <a:solidFill>
                  <a:srgbClr val="000000"/>
                </a:solidFill>
                <a:effectLst/>
                <a:latin typeface="Times New Roman" panose="02020603050405020304" pitchFamily="18" charset="0"/>
                <a:ea typeface="Times New Roman" panose="02020603050405020304" pitchFamily="18" charset="0"/>
              </a:rPr>
              <a:t>accuracy</a:t>
            </a:r>
            <a:r>
              <a:rPr lang="tr-TR" sz="1800" spc="-5" dirty="0">
                <a:solidFill>
                  <a:srgbClr val="000000"/>
                </a:solidFill>
                <a:effectLst/>
                <a:latin typeface="Times New Roman" panose="02020603050405020304" pitchFamily="18" charset="0"/>
                <a:ea typeface="Times New Roman" panose="02020603050405020304" pitchFamily="18" charset="0"/>
              </a:rPr>
              <a:t> ve </a:t>
            </a:r>
            <a:r>
              <a:rPr lang="tr-TR" sz="1800" spc="-5" dirty="0" err="1">
                <a:solidFill>
                  <a:srgbClr val="000000"/>
                </a:solidFill>
                <a:effectLst/>
                <a:latin typeface="Times New Roman" panose="02020603050405020304" pitchFamily="18" charset="0"/>
                <a:ea typeface="Times New Roman" panose="02020603050405020304" pitchFamily="18" charset="0"/>
              </a:rPr>
              <a:t>validation</a:t>
            </a:r>
            <a:r>
              <a:rPr lang="tr-TR" sz="1800" spc="-5" dirty="0">
                <a:solidFill>
                  <a:srgbClr val="000000"/>
                </a:solidFill>
                <a:effectLst/>
                <a:latin typeface="Times New Roman" panose="02020603050405020304" pitchFamily="18" charset="0"/>
                <a:ea typeface="Times New Roman" panose="02020603050405020304" pitchFamily="18" charset="0"/>
              </a:rPr>
              <a:t> </a:t>
            </a:r>
            <a:r>
              <a:rPr lang="tr-TR" sz="1800" spc="-5" dirty="0" err="1">
                <a:solidFill>
                  <a:srgbClr val="000000"/>
                </a:solidFill>
                <a:effectLst/>
                <a:latin typeface="Times New Roman" panose="02020603050405020304" pitchFamily="18" charset="0"/>
                <a:ea typeface="Times New Roman" panose="02020603050405020304" pitchFamily="18" charset="0"/>
              </a:rPr>
              <a:t>accuracy</a:t>
            </a:r>
            <a:r>
              <a:rPr lang="tr-TR" sz="1800" spc="-5" dirty="0">
                <a:solidFill>
                  <a:srgbClr val="000000"/>
                </a:solidFill>
                <a:effectLst/>
                <a:latin typeface="Times New Roman" panose="02020603050405020304" pitchFamily="18" charset="0"/>
                <a:ea typeface="Times New Roman" panose="02020603050405020304" pitchFamily="18" charset="0"/>
              </a:rPr>
              <a:t> değerlerini bir grafik şeklinde gösterdim.</a:t>
            </a:r>
          </a:p>
          <a:p>
            <a:r>
              <a:rPr lang="tr-TR" sz="1800" spc="-5" dirty="0">
                <a:solidFill>
                  <a:srgbClr val="000000"/>
                </a:solidFill>
                <a:effectLst/>
                <a:latin typeface="Times New Roman" panose="02020603050405020304" pitchFamily="18" charset="0"/>
                <a:ea typeface="Times New Roman" panose="02020603050405020304" pitchFamily="18" charset="0"/>
              </a:rPr>
              <a:t>   Son olarak eğitmiş olduğum modeli test etmek için birçok farklı görüntüyü ekledim ve görüntüyü test ettim. Çoğu fotoğrafta büyük bir yüzdelikle duygu durumu </a:t>
            </a:r>
            <a:r>
              <a:rPr lang="tr-TR" sz="1800" spc="-5" dirty="0" err="1">
                <a:solidFill>
                  <a:srgbClr val="000000"/>
                </a:solidFill>
                <a:effectLst/>
                <a:latin typeface="Times New Roman" panose="02020603050405020304" pitchFamily="18" charset="0"/>
                <a:ea typeface="Times New Roman" panose="02020603050405020304" pitchFamily="18" charset="0"/>
              </a:rPr>
              <a:t>tahminlemesini</a:t>
            </a:r>
            <a:r>
              <a:rPr lang="tr-TR" sz="1800" spc="-5" dirty="0">
                <a:solidFill>
                  <a:srgbClr val="000000"/>
                </a:solidFill>
                <a:effectLst/>
                <a:latin typeface="Times New Roman" panose="02020603050405020304" pitchFamily="18" charset="0"/>
                <a:ea typeface="Times New Roman" panose="02020603050405020304" pitchFamily="18" charset="0"/>
              </a:rPr>
              <a:t> başarılı bir şekilde gerçekleştirdi.</a:t>
            </a:r>
            <a:endParaRPr lang="tr-TR" sz="1800" dirty="0">
              <a:effectLst/>
              <a:latin typeface="Times New Roman" panose="02020603050405020304" pitchFamily="18" charset="0"/>
              <a:ea typeface="Times New Roman" panose="02020603050405020304" pitchFamily="18" charset="0"/>
            </a:endParaRPr>
          </a:p>
          <a:p>
            <a:endParaRPr lang="tr-TR" sz="1800" dirty="0">
              <a:effectLst/>
              <a:latin typeface="Times New Roman" panose="02020603050405020304" pitchFamily="18" charset="0"/>
              <a:ea typeface="Times New Roman" panose="02020603050405020304" pitchFamily="18" charset="0"/>
            </a:endParaRPr>
          </a:p>
          <a:p>
            <a:endParaRPr lang="tr-TR" sz="2400" dirty="0"/>
          </a:p>
        </p:txBody>
      </p:sp>
    </p:spTree>
    <p:extLst>
      <p:ext uri="{BB962C8B-B14F-4D97-AF65-F5344CB8AC3E}">
        <p14:creationId xmlns:p14="http://schemas.microsoft.com/office/powerpoint/2010/main" val="245429042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28F7B2C-D626-4521-9D43-BAFD17486203}"/>
              </a:ext>
            </a:extLst>
          </p:cNvPr>
          <p:cNvSpPr>
            <a:spLocks noGrp="1"/>
          </p:cNvSpPr>
          <p:nvPr>
            <p:ph type="title"/>
          </p:nvPr>
        </p:nvSpPr>
        <p:spPr>
          <a:xfrm>
            <a:off x="1156851" y="637762"/>
            <a:ext cx="9888496" cy="900131"/>
          </a:xfrm>
        </p:spPr>
        <p:txBody>
          <a:bodyPr anchor="t">
            <a:normAutofit/>
          </a:bodyPr>
          <a:lstStyle/>
          <a:p>
            <a:r>
              <a:rPr lang="tr-TR" sz="4000" dirty="0">
                <a:solidFill>
                  <a:schemeClr val="bg1"/>
                </a:solidFill>
              </a:rPr>
              <a:t>Test Görüntüleri</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descr="metin içeren bir resim&#10;&#10;Açıklama otomatik olarak oluşturuldu">
            <a:extLst>
              <a:ext uri="{FF2B5EF4-FFF2-40B4-BE49-F238E27FC236}">
                <a16:creationId xmlns:a16="http://schemas.microsoft.com/office/drawing/2014/main" id="{F72541DF-0305-409E-86DC-E5592EC665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21933" y="2217738"/>
            <a:ext cx="8348133" cy="3959225"/>
          </a:xfrm>
          <a:prstGeom prst="rect">
            <a:avLst/>
          </a:prstGeom>
        </p:spPr>
      </p:pic>
    </p:spTree>
    <p:extLst>
      <p:ext uri="{BB962C8B-B14F-4D97-AF65-F5344CB8AC3E}">
        <p14:creationId xmlns:p14="http://schemas.microsoft.com/office/powerpoint/2010/main" val="1762963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048A497-A3A8-4026-91F1-F000B970B258}"/>
              </a:ext>
            </a:extLst>
          </p:cNvPr>
          <p:cNvSpPr>
            <a:spLocks noGrp="1"/>
          </p:cNvSpPr>
          <p:nvPr>
            <p:ph type="title"/>
          </p:nvPr>
        </p:nvSpPr>
        <p:spPr>
          <a:xfrm>
            <a:off x="1156851" y="637762"/>
            <a:ext cx="9888496" cy="900131"/>
          </a:xfrm>
        </p:spPr>
        <p:txBody>
          <a:bodyPr anchor="t">
            <a:normAutofit/>
          </a:bodyPr>
          <a:lstStyle/>
          <a:p>
            <a:r>
              <a:rPr lang="tr-TR" sz="4000" dirty="0">
                <a:solidFill>
                  <a:schemeClr val="bg1"/>
                </a:solidFill>
              </a:rPr>
              <a:t>Test Görüntüleri</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BF97FA1D-ADB8-468F-BCA6-94A40A495F2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7945" y="2217738"/>
            <a:ext cx="8796110" cy="3959225"/>
          </a:xfrm>
          <a:prstGeom prst="rect">
            <a:avLst/>
          </a:prstGeom>
        </p:spPr>
      </p:pic>
    </p:spTree>
    <p:extLst>
      <p:ext uri="{BB962C8B-B14F-4D97-AF65-F5344CB8AC3E}">
        <p14:creationId xmlns:p14="http://schemas.microsoft.com/office/powerpoint/2010/main" val="22808660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82D6325-C4EE-41DA-AB6B-A7E6B0B3D9B6}"/>
              </a:ext>
            </a:extLst>
          </p:cNvPr>
          <p:cNvSpPr>
            <a:spLocks noGrp="1"/>
          </p:cNvSpPr>
          <p:nvPr>
            <p:ph type="title"/>
          </p:nvPr>
        </p:nvSpPr>
        <p:spPr>
          <a:xfrm>
            <a:off x="1156851" y="637762"/>
            <a:ext cx="9888496" cy="900131"/>
          </a:xfrm>
        </p:spPr>
        <p:txBody>
          <a:bodyPr anchor="t">
            <a:normAutofit/>
          </a:bodyPr>
          <a:lstStyle/>
          <a:p>
            <a:r>
              <a:rPr lang="tr-TR" sz="4000" dirty="0">
                <a:solidFill>
                  <a:schemeClr val="bg1"/>
                </a:solidFill>
              </a:rPr>
              <a:t>Test Görüntüleri</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B05E0B25-EED2-4FF6-A70A-F28CE6923E7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75974" y="2217738"/>
            <a:ext cx="8640051" cy="3959225"/>
          </a:xfrm>
          <a:prstGeom prst="rect">
            <a:avLst/>
          </a:prstGeom>
        </p:spPr>
      </p:pic>
    </p:spTree>
    <p:extLst>
      <p:ext uri="{BB962C8B-B14F-4D97-AF65-F5344CB8AC3E}">
        <p14:creationId xmlns:p14="http://schemas.microsoft.com/office/powerpoint/2010/main" val="27162250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EB87537-1FBE-4034-B481-84E5EC133560}"/>
              </a:ext>
            </a:extLst>
          </p:cNvPr>
          <p:cNvSpPr>
            <a:spLocks noGrp="1"/>
          </p:cNvSpPr>
          <p:nvPr>
            <p:ph type="title"/>
          </p:nvPr>
        </p:nvSpPr>
        <p:spPr>
          <a:xfrm>
            <a:off x="1156851" y="637762"/>
            <a:ext cx="9888496" cy="900131"/>
          </a:xfrm>
        </p:spPr>
        <p:txBody>
          <a:bodyPr anchor="t">
            <a:normAutofit/>
          </a:bodyPr>
          <a:lstStyle/>
          <a:p>
            <a:r>
              <a:rPr lang="tr-TR" sz="4000">
                <a:solidFill>
                  <a:schemeClr val="bg1"/>
                </a:solidFill>
              </a:rPr>
              <a:t>DUYGU TANIMA SİSTEMLERİ</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777B938-FA64-4E12-A24F-BF2ACAFFF18C}"/>
              </a:ext>
            </a:extLst>
          </p:cNvPr>
          <p:cNvSpPr>
            <a:spLocks noGrp="1"/>
          </p:cNvSpPr>
          <p:nvPr>
            <p:ph idx="1"/>
          </p:nvPr>
        </p:nvSpPr>
        <p:spPr>
          <a:xfrm>
            <a:off x="1155548" y="2217343"/>
            <a:ext cx="9880893" cy="3959619"/>
          </a:xfrm>
        </p:spPr>
        <p:txBody>
          <a:bodyPr>
            <a:normAutofit/>
          </a:bodyPr>
          <a:lstStyle/>
          <a:p>
            <a:endParaRPr lang="tr-TR" sz="2400" dirty="0">
              <a:effectLst/>
              <a:latin typeface="Times New Roman" panose="02020603050405020304" pitchFamily="18" charset="0"/>
              <a:ea typeface="Times New Roman" panose="02020603050405020304" pitchFamily="18" charset="0"/>
            </a:endParaRPr>
          </a:p>
          <a:p>
            <a:r>
              <a:rPr lang="tr-TR" sz="2400" dirty="0">
                <a:latin typeface="Times New Roman" panose="02020603050405020304" pitchFamily="18" charset="0"/>
                <a:ea typeface="Times New Roman" panose="02020603050405020304" pitchFamily="18" charset="0"/>
              </a:rPr>
              <a:t>     </a:t>
            </a:r>
            <a:r>
              <a:rPr lang="tr-TR" sz="2400" dirty="0">
                <a:effectLst/>
                <a:latin typeface="Times New Roman" panose="02020603050405020304" pitchFamily="18" charset="0"/>
                <a:ea typeface="Times New Roman" panose="02020603050405020304" pitchFamily="18" charset="0"/>
              </a:rPr>
              <a:t>Derin Öğrenme teknikleri hayatımızın birçok alanında yer almaya başladı. Bu alanlardan biri de Duygu Tanıma Sistemleri. Duygu tanıma sistemleri, bir duygu ile verilen veya oluşan durum arasında bağlantıyı bu duygu durumlarıyla etiketlenmiş büyük veri setlerinden eğitilen sinir ağları ile belirlemeyi öğrenir. Duygu Tanıma sistemlerinin kullanılmaya başlandığı birçok alan bulunmaktadır. </a:t>
            </a:r>
          </a:p>
          <a:p>
            <a:r>
              <a:rPr lang="tr-TR" sz="2400" dirty="0">
                <a:effectLst/>
                <a:latin typeface="Times New Roman" panose="02020603050405020304" pitchFamily="18" charset="0"/>
                <a:ea typeface="Times New Roman" panose="02020603050405020304" pitchFamily="18" charset="0"/>
              </a:rPr>
              <a:t>    Bunlar; Güvenlik, İşe Alım, Müşteri Memnuniyet, Özel ilgi görmesi gereken çocukların sosyalleşmesi.</a:t>
            </a:r>
          </a:p>
          <a:p>
            <a:pPr marL="0" indent="0">
              <a:buNone/>
            </a:pPr>
            <a:endParaRPr lang="tr-TR" sz="2400" dirty="0">
              <a:effectLst/>
              <a:latin typeface="Times New Roman" panose="02020603050405020304" pitchFamily="18" charset="0"/>
              <a:ea typeface="Times New Roman" panose="02020603050405020304" pitchFamily="18" charset="0"/>
            </a:endParaRPr>
          </a:p>
          <a:p>
            <a:endParaRPr lang="tr-TR" sz="2400" dirty="0"/>
          </a:p>
        </p:txBody>
      </p:sp>
    </p:spTree>
    <p:extLst>
      <p:ext uri="{BB962C8B-B14F-4D97-AF65-F5344CB8AC3E}">
        <p14:creationId xmlns:p14="http://schemas.microsoft.com/office/powerpoint/2010/main" val="11687368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5AB2511-1965-4145-8CB2-FA0DAA90D2DB}"/>
              </a:ext>
            </a:extLst>
          </p:cNvPr>
          <p:cNvSpPr>
            <a:spLocks noGrp="1"/>
          </p:cNvSpPr>
          <p:nvPr>
            <p:ph type="ctrTitle"/>
          </p:nvPr>
        </p:nvSpPr>
        <p:spPr>
          <a:xfrm>
            <a:off x="795338" y="1566473"/>
            <a:ext cx="10601325" cy="2166723"/>
          </a:xfrm>
        </p:spPr>
        <p:txBody>
          <a:bodyPr>
            <a:normAutofit/>
          </a:bodyPr>
          <a:lstStyle/>
          <a:p>
            <a:r>
              <a:rPr lang="tr-TR" sz="6600" dirty="0"/>
              <a:t>BENİ DİNLEDİĞİNİZ İÇİN TEŞEKKÜR EDERİM.</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947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E22171F-EA2B-45A1-904D-5BB5C0859ABA}"/>
              </a:ext>
            </a:extLst>
          </p:cNvPr>
          <p:cNvSpPr>
            <a:spLocks noGrp="1"/>
          </p:cNvSpPr>
          <p:nvPr>
            <p:ph type="title"/>
          </p:nvPr>
        </p:nvSpPr>
        <p:spPr>
          <a:xfrm>
            <a:off x="1156851" y="637762"/>
            <a:ext cx="9888496" cy="900131"/>
          </a:xfrm>
        </p:spPr>
        <p:txBody>
          <a:bodyPr anchor="t">
            <a:normAutofit/>
          </a:bodyPr>
          <a:lstStyle/>
          <a:p>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23DD643-D5C3-445A-B81E-78981041058A}"/>
              </a:ext>
            </a:extLst>
          </p:cNvPr>
          <p:cNvSpPr>
            <a:spLocks noGrp="1"/>
          </p:cNvSpPr>
          <p:nvPr>
            <p:ph idx="1"/>
          </p:nvPr>
        </p:nvSpPr>
        <p:spPr>
          <a:xfrm>
            <a:off x="1155548" y="2217343"/>
            <a:ext cx="9880893" cy="3959619"/>
          </a:xfrm>
        </p:spPr>
        <p:txBody>
          <a:bodyPr>
            <a:normAutofit/>
          </a:bodyPr>
          <a:lstStyle/>
          <a:p>
            <a:r>
              <a:rPr lang="tr-TR" sz="2200" dirty="0">
                <a:effectLst/>
                <a:latin typeface="Times New Roman" panose="02020603050405020304" pitchFamily="18" charset="0"/>
                <a:ea typeface="Times New Roman" panose="02020603050405020304" pitchFamily="18" charset="0"/>
              </a:rPr>
              <a:t>    Duygularımız, olaylara karşı bakış açımızı belirler. En çok duygu değişimi yaşadığımız alanlardan biri de hayatımızın büyük çoğunluğunu kapsayan iş hayatıdır. İş hayatında olumlu tepkiler alabileceğimiz gibi olumsuz olaylarla da karşılaşabilir ve bu gibi durumlarda stres, üzüntü, öfke kontrolümüzü sağlayabiliyor olmalıyız. İşe alım yapılırken İnsan Kaynakları departmanı o pozisyon için sadece teknik yeterliliğimizi değil birçok alandan yeterliliğimizi ölçmektedir. Bu alanlardan biri de Duygu Tanıma yani bize söylenilen adıyla Kişilik Envanteri Testleri. O pozisyon için duygusal olarak da hazır olup olmadığımızı ölçen bir test.</a:t>
            </a:r>
          </a:p>
          <a:p>
            <a:r>
              <a:rPr lang="tr-TR" sz="2200" dirty="0">
                <a:effectLst/>
                <a:latin typeface="Times New Roman" panose="02020603050405020304" pitchFamily="18" charset="0"/>
                <a:ea typeface="Times New Roman" panose="02020603050405020304" pitchFamily="18" charset="0"/>
              </a:rPr>
              <a:t>   Bazı Şirketler İK asistanları olarak duygu tanıma yeteneğine sahip Derin Öğrenme modelleri kullanıyorlar. Bu yapay zeka sistemi, seçim sürecinin ilk ve en çok zaman alıcı aşamasında kullanılmaktadır. Başvuranların anahtar sözcüklerini, tonlamalarını ve yüz ifadelerini değerlendirmektedir.</a:t>
            </a:r>
          </a:p>
          <a:p>
            <a:endParaRPr lang="tr-TR" sz="2200" dirty="0"/>
          </a:p>
        </p:txBody>
      </p:sp>
    </p:spTree>
    <p:extLst>
      <p:ext uri="{BB962C8B-B14F-4D97-AF65-F5344CB8AC3E}">
        <p14:creationId xmlns:p14="http://schemas.microsoft.com/office/powerpoint/2010/main" val="410013201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D45EDDB-8C49-4A05-98AF-A7D28BB240D7}"/>
              </a:ext>
            </a:extLst>
          </p:cNvPr>
          <p:cNvSpPr>
            <a:spLocks noGrp="1"/>
          </p:cNvSpPr>
          <p:nvPr>
            <p:ph type="title"/>
          </p:nvPr>
        </p:nvSpPr>
        <p:spPr>
          <a:xfrm>
            <a:off x="1156851" y="637762"/>
            <a:ext cx="9888496" cy="900131"/>
          </a:xfrm>
        </p:spPr>
        <p:txBody>
          <a:bodyPr anchor="t">
            <a:normAutofit/>
          </a:bodyPr>
          <a:lstStyle/>
          <a:p>
            <a:r>
              <a:rPr lang="tr-TR" sz="4000" dirty="0">
                <a:solidFill>
                  <a:schemeClr val="bg1"/>
                </a:solidFill>
              </a:rPr>
              <a:t>Kişilik Envanteri Testi</a:t>
            </a:r>
          </a:p>
        </p:txBody>
      </p:sp>
      <p:sp>
        <p:nvSpPr>
          <p:cNvPr id="15"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tablo içeren bir resim&#10;&#10;Açıklama otomatik olarak oluşturuldu">
            <a:extLst>
              <a:ext uri="{FF2B5EF4-FFF2-40B4-BE49-F238E27FC236}">
                <a16:creationId xmlns:a16="http://schemas.microsoft.com/office/drawing/2014/main" id="{3E0B11ED-C69A-46AB-B345-0145F0DAB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3408" y="2217738"/>
            <a:ext cx="4685184" cy="3959225"/>
          </a:xfrm>
        </p:spPr>
      </p:pic>
    </p:spTree>
    <p:extLst>
      <p:ext uri="{BB962C8B-B14F-4D97-AF65-F5344CB8AC3E}">
        <p14:creationId xmlns:p14="http://schemas.microsoft.com/office/powerpoint/2010/main" val="13558586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59082CC-9B26-4BCC-91C9-38E2C4C54C79}"/>
              </a:ext>
            </a:extLst>
          </p:cNvPr>
          <p:cNvSpPr>
            <a:spLocks noGrp="1"/>
          </p:cNvSpPr>
          <p:nvPr>
            <p:ph type="title"/>
          </p:nvPr>
        </p:nvSpPr>
        <p:spPr>
          <a:xfrm>
            <a:off x="1156851" y="637762"/>
            <a:ext cx="9888496" cy="900131"/>
          </a:xfrm>
        </p:spPr>
        <p:txBody>
          <a:bodyPr anchor="t">
            <a:normAutofit/>
          </a:bodyPr>
          <a:lstStyle/>
          <a:p>
            <a:r>
              <a:rPr lang="tr-TR" sz="4000" dirty="0">
                <a:solidFill>
                  <a:schemeClr val="bg1"/>
                </a:solidFill>
              </a:rPr>
              <a:t>Kişilik Envanteri Testi</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8CD776E-C1F7-48A7-BBCF-BDF6B0BF9F90}"/>
              </a:ext>
            </a:extLst>
          </p:cNvPr>
          <p:cNvSpPr>
            <a:spLocks noGrp="1"/>
          </p:cNvSpPr>
          <p:nvPr>
            <p:ph idx="1"/>
          </p:nvPr>
        </p:nvSpPr>
        <p:spPr>
          <a:xfrm>
            <a:off x="1155548" y="2217343"/>
            <a:ext cx="9880893" cy="3959619"/>
          </a:xfrm>
        </p:spPr>
        <p:txBody>
          <a:bodyPr>
            <a:normAutofit fontScale="92500" lnSpcReduction="10000"/>
          </a:bodyPr>
          <a:lstStyle/>
          <a:p>
            <a:pPr marL="0" indent="0">
              <a:buNone/>
            </a:pPr>
            <a:endParaRPr lang="tr-TR" sz="1800" dirty="0">
              <a:effectLst/>
              <a:latin typeface="Times New Roman" panose="02020603050405020304" pitchFamily="18" charset="0"/>
              <a:ea typeface="Times New Roman" panose="02020603050405020304" pitchFamily="18" charset="0"/>
            </a:endParaRPr>
          </a:p>
          <a:p>
            <a:pPr marL="0" indent="0">
              <a:buNone/>
            </a:pPr>
            <a:r>
              <a:rPr lang="tr-TR" sz="1800" dirty="0">
                <a:solidFill>
                  <a:srgbClr val="222222"/>
                </a:solidFill>
                <a:latin typeface="Times New Roman" panose="02020603050405020304" pitchFamily="18" charset="0"/>
                <a:ea typeface="Times New Roman" panose="02020603050405020304" pitchFamily="18" charset="0"/>
              </a:rPr>
              <a:t>     </a:t>
            </a:r>
            <a:r>
              <a:rPr lang="tr-TR" sz="1800" dirty="0">
                <a:effectLst/>
                <a:latin typeface="Times New Roman" panose="02020603050405020304" pitchFamily="18" charset="0"/>
                <a:ea typeface="Times New Roman" panose="02020603050405020304" pitchFamily="18" charset="0"/>
              </a:rPr>
              <a:t>İnsan Kaynakları böyle bir Davranış tarzı analizi iletti. Bu testte 40 satır bulunmakta</a:t>
            </a:r>
            <a:r>
              <a:rPr lang="tr-TR" sz="1800" b="1" dirty="0">
                <a:effectLst/>
                <a:latin typeface="Times New Roman" panose="02020603050405020304" pitchFamily="18" charset="0"/>
                <a:ea typeface="Times New Roman" panose="02020603050405020304" pitchFamily="18" charset="0"/>
              </a:rPr>
              <a:t>. Her satırda </a:t>
            </a:r>
            <a:r>
              <a:rPr lang="tr-TR" sz="1800" b="1" u="sng" dirty="0">
                <a:effectLst/>
                <a:latin typeface="Times New Roman" panose="02020603050405020304" pitchFamily="18" charset="0"/>
                <a:ea typeface="Times New Roman" panose="02020603050405020304" pitchFamily="18" charset="0"/>
              </a:rPr>
              <a:t>yalnızca bir</a:t>
            </a:r>
            <a:r>
              <a:rPr lang="tr-TR" sz="1800" b="1" dirty="0">
                <a:effectLst/>
                <a:latin typeface="Times New Roman" panose="02020603050405020304" pitchFamily="18" charset="0"/>
                <a:ea typeface="Times New Roman" panose="02020603050405020304" pitchFamily="18" charset="0"/>
              </a:rPr>
              <a:t> işaretleme</a:t>
            </a:r>
            <a:r>
              <a:rPr lang="tr-TR" sz="1800" dirty="0">
                <a:effectLst/>
                <a:latin typeface="Times New Roman" panose="02020603050405020304" pitchFamily="18" charset="0"/>
                <a:ea typeface="Times New Roman" panose="02020603050405020304" pitchFamily="18" charset="0"/>
              </a:rPr>
              <a:t> yaparak sizi en çok ifade ettiğini düşündüğünüz kutucuğun yanına “1” rakamı koymanız ve </a:t>
            </a:r>
            <a:r>
              <a:rPr lang="tr-TR" sz="1800" b="1" u="sng" dirty="0">
                <a:effectLst/>
                <a:latin typeface="Times New Roman" panose="02020603050405020304" pitchFamily="18" charset="0"/>
                <a:ea typeface="Times New Roman" panose="02020603050405020304" pitchFamily="18" charset="0"/>
              </a:rPr>
              <a:t>boş bırakmadan</a:t>
            </a:r>
            <a:r>
              <a:rPr lang="tr-TR" sz="1800" dirty="0">
                <a:effectLst/>
                <a:latin typeface="Times New Roman" panose="02020603050405020304" pitchFamily="18" charset="0"/>
                <a:ea typeface="Times New Roman" panose="02020603050405020304" pitchFamily="18" charset="0"/>
              </a:rPr>
              <a:t> işaretlemeniz gerekmektedir.</a:t>
            </a:r>
          </a:p>
          <a:p>
            <a:pPr marL="0" indent="0">
              <a:buNone/>
            </a:pPr>
            <a:r>
              <a:rPr lang="tr-TR" sz="1800" dirty="0">
                <a:effectLst/>
                <a:latin typeface="Times New Roman" panose="02020603050405020304" pitchFamily="18" charset="0"/>
                <a:ea typeface="Times New Roman" panose="02020603050405020304" pitchFamily="18" charset="0"/>
              </a:rPr>
              <a:t>    Böyle bir testle karşılaştığımda çoğu duygu tanımının arasında seçim yaparken kendimi doğru ifade edip edemediğim hakkında birçok endişe yaşadım aslında bu endişeyi yaşamamalıydım ve böyle testler birçok kişi tarafından yanıltılabilir duruyor fakat mimiklerimiz ve yüzümüzdeki ifadenin bu tarz testleri yanıltma olasılığı çok daha düşüktür. Her şeyin online olduğu bu süreçte bile birçok işlemimizi online üzerinden de olsa yüz yüze gerçekleştirmeyi tercih etmemizin bir sebebi de budur. İnsanlar yüz yüze iletişime alışmış olup bir kişinin o an vereceği tepkiyi mimikleriyle görmek istiyor ve böylece daha sağlıklı bir iletişim kuruluyor.</a:t>
            </a:r>
          </a:p>
          <a:p>
            <a:pPr marL="0" indent="0">
              <a:buNone/>
            </a:pPr>
            <a:r>
              <a:rPr lang="tr-TR" sz="1800" dirty="0">
                <a:effectLst/>
                <a:latin typeface="Times New Roman" panose="02020603050405020304" pitchFamily="18" charset="0"/>
                <a:ea typeface="Times New Roman" panose="02020603050405020304" pitchFamily="18" charset="0"/>
              </a:rPr>
              <a:t>    Yapmış olduğum projeyle gönderilecek testlere verilen duygu tanımının görüntülerle ifade edilmesini amaçladım böylece bu 7 duygu tanımıyla bu şekil bir test veya anlık görüntü yerine bir derin öğrenme modeliyle kişiye ait fotoğraflardan duygu analizinin yapılmasını sağladım. Belirtmiş olduğum gibi insan iletişimlerinde halen yapay zeka uygulamaları etik bulunmamaktadır fakat insan kaynakları departmanı verilen sonuçlar ve görüntü eşliğinde bu testi daha kolay değerlendirebilmektedir.</a:t>
            </a:r>
          </a:p>
          <a:p>
            <a:endParaRPr lang="tr-TR" sz="2400" dirty="0"/>
          </a:p>
        </p:txBody>
      </p:sp>
    </p:spTree>
    <p:extLst>
      <p:ext uri="{BB962C8B-B14F-4D97-AF65-F5344CB8AC3E}">
        <p14:creationId xmlns:p14="http://schemas.microsoft.com/office/powerpoint/2010/main" val="201219186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539485C-9E4B-40E1-87B0-AE07038CBA09}"/>
              </a:ext>
            </a:extLst>
          </p:cNvPr>
          <p:cNvSpPr>
            <a:spLocks noGrp="1"/>
          </p:cNvSpPr>
          <p:nvPr>
            <p:ph type="title"/>
          </p:nvPr>
        </p:nvSpPr>
        <p:spPr>
          <a:xfrm>
            <a:off x="1156851" y="637762"/>
            <a:ext cx="9888496" cy="900131"/>
          </a:xfrm>
        </p:spPr>
        <p:txBody>
          <a:bodyPr anchor="t">
            <a:normAutofit/>
          </a:bodyPr>
          <a:lstStyle/>
          <a:p>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83A4BA1-2271-43A5-86D4-7D49AA1771B8}"/>
              </a:ext>
            </a:extLst>
          </p:cNvPr>
          <p:cNvSpPr>
            <a:spLocks noGrp="1"/>
          </p:cNvSpPr>
          <p:nvPr>
            <p:ph idx="1"/>
          </p:nvPr>
        </p:nvSpPr>
        <p:spPr>
          <a:xfrm>
            <a:off x="1155548" y="2217343"/>
            <a:ext cx="9880893" cy="3959619"/>
          </a:xfrm>
        </p:spPr>
        <p:txBody>
          <a:bodyPr>
            <a:normAutofit/>
          </a:bodyPr>
          <a:lstStyle/>
          <a:p>
            <a:r>
              <a:rPr lang="tr-TR" sz="2000">
                <a:effectLst/>
                <a:latin typeface="Times New Roman" panose="02020603050405020304" pitchFamily="18" charset="0"/>
                <a:ea typeface="Times New Roman" panose="02020603050405020304" pitchFamily="18" charset="0"/>
              </a:rPr>
              <a:t>       Verilerin önem kazanmasıyla birlikte hayatımıza birçok kural da yerleşti. Her birimiz birer veri bankasıyız ve izin verdiğimiz ölçüde verilerimizi birçok firma kullanıyor veya bu verileri işliyor. Bu verilerden biri de tabii ki paylaştığımız görüntülerimiz. Duygu Tanıma sistemini oluştururken iki farklı yaklaşımdan söz ediliyor. Bunlardan biri İsveç’li bilim insanı Paul Ekman tarafından geliştirilen, FACS (Facial Action Coding System) adı verilen modelde 7 duygunun insan yüzündeki yansımaları tanımlanıyor. Mutluluk, öfke, küçümseme, tiksinme, şaşkınlık, üzüntü ve korkudan oluşan bu 7 mikro ifade (Micro Expression) bilgisayarlı görme sistemleri (Computer Vision) ve yapay zekâ ile insan gözünden daha detaylı olarak saptanabiliyor.  Bu analiz yapılırken yüz kaslarının anlık hareketleri gözlemleniyor. Diğer bir ölçüm</a:t>
            </a:r>
            <a:r>
              <a:rPr lang="tr-TR" sz="2000">
                <a:effectLst/>
                <a:latin typeface="Open Sans"/>
                <a:ea typeface="Times New Roman" panose="02020603050405020304" pitchFamily="18" charset="0"/>
                <a:cs typeface="Times New Roman" panose="02020603050405020304" pitchFamily="18" charset="0"/>
              </a:rPr>
              <a:t> </a:t>
            </a:r>
            <a:r>
              <a:rPr lang="tr-TR" sz="2000">
                <a:effectLst/>
                <a:latin typeface="Times New Roman" panose="02020603050405020304" pitchFamily="18" charset="0"/>
                <a:ea typeface="Times New Roman" panose="02020603050405020304" pitchFamily="18" charset="0"/>
              </a:rPr>
              <a:t>setinde ise yüz işaret noktaları (FL-Facial Landmarks) olarak adlandırılan, yüzdeki burun, kaşlar, ağzın başlangıç ve bitiş noktaları ve bunların aralarındaki mesafeler incelenerek analiz yapıyor.</a:t>
            </a:r>
            <a:br>
              <a:rPr lang="tr-TR" sz="2000">
                <a:effectLst/>
                <a:latin typeface="Open Sans"/>
                <a:ea typeface="Times New Roman" panose="02020603050405020304" pitchFamily="18" charset="0"/>
                <a:cs typeface="Times New Roman" panose="02020603050405020304" pitchFamily="18" charset="0"/>
              </a:rPr>
            </a:br>
            <a:endParaRPr lang="tr-TR" sz="2000"/>
          </a:p>
        </p:txBody>
      </p:sp>
    </p:spTree>
    <p:extLst>
      <p:ext uri="{BB962C8B-B14F-4D97-AF65-F5344CB8AC3E}">
        <p14:creationId xmlns:p14="http://schemas.microsoft.com/office/powerpoint/2010/main" val="10502079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A7DED40-1620-4925-8FF4-6AF560404111}"/>
              </a:ext>
            </a:extLst>
          </p:cNvPr>
          <p:cNvSpPr>
            <a:spLocks noGrp="1"/>
          </p:cNvSpPr>
          <p:nvPr>
            <p:ph type="title"/>
          </p:nvPr>
        </p:nvSpPr>
        <p:spPr>
          <a:xfrm>
            <a:off x="1156851" y="637762"/>
            <a:ext cx="9888496" cy="900131"/>
          </a:xfrm>
        </p:spPr>
        <p:txBody>
          <a:bodyPr anchor="t">
            <a:normAutofit/>
          </a:bodyPr>
          <a:lstStyle/>
          <a:p>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7F639CD-60D3-469F-B5F6-4D3F49756E58}"/>
              </a:ext>
            </a:extLst>
          </p:cNvPr>
          <p:cNvSpPr>
            <a:spLocks noGrp="1"/>
          </p:cNvSpPr>
          <p:nvPr>
            <p:ph idx="1"/>
          </p:nvPr>
        </p:nvSpPr>
        <p:spPr>
          <a:xfrm>
            <a:off x="1155548" y="2217343"/>
            <a:ext cx="9880893" cy="3959619"/>
          </a:xfrm>
        </p:spPr>
        <p:txBody>
          <a:bodyPr>
            <a:normAutofit/>
          </a:bodyPr>
          <a:lstStyle/>
          <a:p>
            <a:r>
              <a:rPr lang="tr-TR" sz="2200" dirty="0">
                <a:effectLst/>
                <a:latin typeface="Times New Roman" panose="02020603050405020304" pitchFamily="18" charset="0"/>
                <a:ea typeface="Times New Roman" panose="02020603050405020304" pitchFamily="18" charset="0"/>
              </a:rPr>
              <a:t>Veriler, CRISP-DM aşamalarından geçirilerek eğitime hazırlanır. CRISP-DM 6 aşamadan oluşur. Bunlar;</a:t>
            </a:r>
          </a:p>
          <a:p>
            <a:pPr marL="0" indent="0">
              <a:buNone/>
            </a:pPr>
            <a:r>
              <a:rPr lang="tr-TR" sz="2200" dirty="0">
                <a:effectLst/>
                <a:latin typeface="Times New Roman" panose="02020603050405020304" pitchFamily="18" charset="0"/>
                <a:ea typeface="Times New Roman" panose="02020603050405020304" pitchFamily="18" charset="0"/>
              </a:rPr>
              <a:t> </a:t>
            </a:r>
          </a:p>
          <a:p>
            <a:pPr marL="0" indent="0">
              <a:buNone/>
            </a:pPr>
            <a:r>
              <a:rPr lang="tr-TR" sz="2200" b="1" dirty="0">
                <a:effectLst/>
                <a:latin typeface="Times New Roman" panose="02020603050405020304" pitchFamily="18" charset="0"/>
                <a:ea typeface="Times New Roman" panose="02020603050405020304" pitchFamily="18" charset="0"/>
              </a:rPr>
              <a:t> Business </a:t>
            </a:r>
            <a:r>
              <a:rPr lang="tr-TR" sz="2200" b="1" dirty="0" err="1">
                <a:effectLst/>
                <a:latin typeface="Times New Roman" panose="02020603050405020304" pitchFamily="18" charset="0"/>
                <a:ea typeface="Times New Roman" panose="02020603050405020304" pitchFamily="18" charset="0"/>
              </a:rPr>
              <a:t>Understanding</a:t>
            </a:r>
            <a:r>
              <a:rPr lang="tr-TR" sz="2200" b="1" dirty="0">
                <a:effectLst/>
                <a:latin typeface="Times New Roman" panose="02020603050405020304" pitchFamily="18" charset="0"/>
                <a:ea typeface="Times New Roman" panose="02020603050405020304" pitchFamily="18" charset="0"/>
              </a:rPr>
              <a:t> (İşi Anlama)</a:t>
            </a:r>
          </a:p>
          <a:p>
            <a:pPr marL="0" indent="0">
              <a:buNone/>
            </a:pPr>
            <a:r>
              <a:rPr lang="tr-TR" sz="2200" dirty="0">
                <a:effectLst/>
                <a:latin typeface="Times New Roman" panose="02020603050405020304" pitchFamily="18" charset="0"/>
                <a:ea typeface="Times New Roman" panose="02020603050405020304" pitchFamily="18" charset="0"/>
              </a:rPr>
              <a:t> En önemli aşamadır. Projenin amaç ve gereksinimlerinin iş perspektifi ile anlaşılması</a:t>
            </a:r>
          </a:p>
          <a:p>
            <a:pPr marL="342900" lvl="0" indent="-342900">
              <a:buFont typeface="Symbol" panose="05050102010706020507" pitchFamily="18" charset="2"/>
              <a:buChar char=""/>
            </a:pPr>
            <a:r>
              <a:rPr lang="tr-TR" sz="2200" dirty="0">
                <a:effectLst/>
                <a:latin typeface="Times New Roman" panose="02020603050405020304" pitchFamily="18" charset="0"/>
                <a:ea typeface="Times New Roman" panose="02020603050405020304" pitchFamily="18" charset="0"/>
              </a:rPr>
              <a:t>İş amaçlarının ve başarı kriterlerinin tanımlanması</a:t>
            </a:r>
          </a:p>
          <a:p>
            <a:pPr marL="342900" lvl="0" indent="-342900">
              <a:buFont typeface="Symbol" panose="05050102010706020507" pitchFamily="18" charset="2"/>
              <a:buChar char=""/>
            </a:pPr>
            <a:r>
              <a:rPr lang="tr-TR" sz="2200" dirty="0">
                <a:effectLst/>
                <a:latin typeface="Times New Roman" panose="02020603050405020304" pitchFamily="18" charset="0"/>
                <a:ea typeface="Times New Roman" panose="02020603050405020304" pitchFamily="18" charset="0"/>
              </a:rPr>
              <a:t>Durum değerlendirmesinin yapılması</a:t>
            </a:r>
          </a:p>
          <a:p>
            <a:pPr marL="342900" lvl="0" indent="-342900">
              <a:buFont typeface="Symbol" panose="05050102010706020507" pitchFamily="18" charset="2"/>
              <a:buChar char=""/>
            </a:pPr>
            <a:r>
              <a:rPr lang="tr-TR" sz="2200" dirty="0">
                <a:effectLst/>
                <a:latin typeface="Times New Roman" panose="02020603050405020304" pitchFamily="18" charset="0"/>
                <a:ea typeface="Times New Roman" panose="02020603050405020304" pitchFamily="18" charset="0"/>
              </a:rPr>
              <a:t>Projenin amaçlarının belirlenmesi</a:t>
            </a:r>
          </a:p>
          <a:p>
            <a:pPr marL="342900" lvl="0" indent="-342900">
              <a:buFont typeface="Symbol" panose="05050102010706020507" pitchFamily="18" charset="2"/>
              <a:buChar char=""/>
            </a:pPr>
            <a:r>
              <a:rPr lang="tr-TR" sz="2200" dirty="0">
                <a:effectLst/>
                <a:latin typeface="Times New Roman" panose="02020603050405020304" pitchFamily="18" charset="0"/>
                <a:ea typeface="Times New Roman" panose="02020603050405020304" pitchFamily="18" charset="0"/>
              </a:rPr>
              <a:t>Proje planın oluşturulması</a:t>
            </a:r>
          </a:p>
          <a:p>
            <a:endParaRPr lang="tr-TR"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02003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345EEE3-7168-4CDD-A435-0A14F2A5431F}"/>
              </a:ext>
            </a:extLst>
          </p:cNvPr>
          <p:cNvSpPr>
            <a:spLocks noGrp="1"/>
          </p:cNvSpPr>
          <p:nvPr>
            <p:ph type="title"/>
          </p:nvPr>
        </p:nvSpPr>
        <p:spPr>
          <a:xfrm>
            <a:off x="1156851" y="637762"/>
            <a:ext cx="9888496" cy="900131"/>
          </a:xfrm>
        </p:spPr>
        <p:txBody>
          <a:bodyPr anchor="t">
            <a:normAutofit/>
          </a:bodyPr>
          <a:lstStyle/>
          <a:p>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D16523E-764F-4B3E-B436-E0A97ABE17F9}"/>
              </a:ext>
            </a:extLst>
          </p:cNvPr>
          <p:cNvSpPr>
            <a:spLocks noGrp="1"/>
          </p:cNvSpPr>
          <p:nvPr>
            <p:ph idx="1"/>
          </p:nvPr>
        </p:nvSpPr>
        <p:spPr>
          <a:xfrm>
            <a:off x="1155548" y="2217343"/>
            <a:ext cx="9880893" cy="3959619"/>
          </a:xfrm>
        </p:spPr>
        <p:txBody>
          <a:bodyPr>
            <a:normAutofit/>
          </a:bodyPr>
          <a:lstStyle/>
          <a:p>
            <a:pPr marL="0" indent="0">
              <a:buNone/>
            </a:pPr>
            <a:r>
              <a:rPr lang="tr-TR" sz="1700">
                <a:effectLst/>
                <a:latin typeface="Times New Roman" panose="02020603050405020304" pitchFamily="18" charset="0"/>
                <a:ea typeface="Times New Roman" panose="02020603050405020304" pitchFamily="18" charset="0"/>
              </a:rPr>
              <a:t> </a:t>
            </a:r>
            <a:r>
              <a:rPr lang="tr-TR" sz="1700" b="1">
                <a:effectLst/>
                <a:latin typeface="Times New Roman" panose="02020603050405020304" pitchFamily="18" charset="0"/>
                <a:ea typeface="Times New Roman" panose="02020603050405020304" pitchFamily="18" charset="0"/>
              </a:rPr>
              <a:t>Verinin Hazırlanması (Data Preparation)</a:t>
            </a:r>
          </a:p>
          <a:p>
            <a:pPr marL="342900" lvl="0" indent="-342900">
              <a:buFont typeface="Symbol" panose="05050102010706020507" pitchFamily="18" charset="2"/>
              <a:buChar char=""/>
            </a:pPr>
            <a:r>
              <a:rPr lang="tr-TR" sz="1700">
                <a:effectLst/>
                <a:latin typeface="Times New Roman" panose="02020603050405020304" pitchFamily="18" charset="0"/>
                <a:ea typeface="Times New Roman" panose="02020603050405020304" pitchFamily="18" charset="0"/>
              </a:rPr>
              <a:t>Veri ambarından verinin çekilmesi</a:t>
            </a:r>
          </a:p>
          <a:p>
            <a:pPr marL="342900" lvl="0" indent="-342900">
              <a:buFont typeface="Symbol" panose="05050102010706020507" pitchFamily="18" charset="2"/>
              <a:buChar char=""/>
            </a:pPr>
            <a:r>
              <a:rPr lang="tr-TR" sz="1700">
                <a:effectLst/>
                <a:latin typeface="Times New Roman" panose="02020603050405020304" pitchFamily="18" charset="0"/>
                <a:ea typeface="Times New Roman" panose="02020603050405020304" pitchFamily="18" charset="0"/>
              </a:rPr>
              <a:t>Farklı sistemlerdeki veri dosyalarının birleştirilmesi</a:t>
            </a:r>
          </a:p>
          <a:p>
            <a:pPr marL="342900" lvl="0" indent="-342900">
              <a:buFont typeface="Symbol" panose="05050102010706020507" pitchFamily="18" charset="2"/>
              <a:buChar char=""/>
            </a:pPr>
            <a:r>
              <a:rPr lang="tr-TR" sz="1700">
                <a:effectLst/>
                <a:latin typeface="Times New Roman" panose="02020603050405020304" pitchFamily="18" charset="0"/>
                <a:ea typeface="Times New Roman" panose="02020603050405020304" pitchFamily="18" charset="0"/>
              </a:rPr>
              <a:t>Tutarsız değişken değerlerinin tutarlı hale gelmesi</a:t>
            </a:r>
          </a:p>
          <a:p>
            <a:pPr marL="342900" lvl="0" indent="-342900">
              <a:buFont typeface="Symbol" panose="05050102010706020507" pitchFamily="18" charset="2"/>
              <a:buChar char=""/>
            </a:pPr>
            <a:r>
              <a:rPr lang="tr-TR" sz="1700">
                <a:effectLst/>
                <a:latin typeface="Times New Roman" panose="02020603050405020304" pitchFamily="18" charset="0"/>
                <a:ea typeface="Times New Roman" panose="02020603050405020304" pitchFamily="18" charset="0"/>
              </a:rPr>
              <a:t>Kayıp, yanlış girilmiş ya da aykırı değerlerin tanımlanması</a:t>
            </a:r>
          </a:p>
          <a:p>
            <a:pPr marL="342900" lvl="0" indent="-342900">
              <a:buFont typeface="Symbol" panose="05050102010706020507" pitchFamily="18" charset="2"/>
              <a:buChar char=""/>
            </a:pPr>
            <a:r>
              <a:rPr lang="tr-TR" sz="1700">
                <a:effectLst/>
                <a:latin typeface="Times New Roman" panose="02020603050405020304" pitchFamily="18" charset="0"/>
                <a:ea typeface="Times New Roman" panose="02020603050405020304" pitchFamily="18" charset="0"/>
              </a:rPr>
              <a:t>Veri seçimi</a:t>
            </a:r>
          </a:p>
          <a:p>
            <a:pPr marL="342900" lvl="0" indent="-342900">
              <a:buFont typeface="Symbol" panose="05050102010706020507" pitchFamily="18" charset="2"/>
              <a:buChar char=""/>
            </a:pPr>
            <a:r>
              <a:rPr lang="tr-TR" sz="1700">
                <a:effectLst/>
                <a:latin typeface="Times New Roman" panose="02020603050405020304" pitchFamily="18" charset="0"/>
                <a:ea typeface="Times New Roman" panose="02020603050405020304" pitchFamily="18" charset="0"/>
              </a:rPr>
              <a:t>İlgili değişkenlerin dönüştürülmesi</a:t>
            </a:r>
          </a:p>
          <a:p>
            <a:pPr marL="0" indent="0">
              <a:buNone/>
            </a:pPr>
            <a:r>
              <a:rPr lang="tr-TR" sz="1700" b="1">
                <a:effectLst/>
                <a:latin typeface="Times New Roman" panose="02020603050405020304" pitchFamily="18" charset="0"/>
                <a:ea typeface="Times New Roman" panose="02020603050405020304" pitchFamily="18" charset="0"/>
              </a:rPr>
              <a:t>Modelleme (Modelling)</a:t>
            </a:r>
          </a:p>
          <a:p>
            <a:r>
              <a:rPr lang="tr-TR" sz="1700">
                <a:effectLst/>
                <a:latin typeface="Times New Roman" panose="02020603050405020304" pitchFamily="18" charset="0"/>
                <a:ea typeface="Times New Roman" panose="02020603050405020304" pitchFamily="18" charset="0"/>
              </a:rPr>
              <a:t>    Analiz yöntemleri veriden gerekli bilgiyi çıkarmak için kullanılır. Bu aşama model tekniklerinin seçilmesi test dizaynının üretilmesi, modelin oluşturulması ve değerlendirilmesi</a:t>
            </a:r>
          </a:p>
          <a:p>
            <a:pPr marL="0" indent="0">
              <a:buNone/>
            </a:pPr>
            <a:r>
              <a:rPr lang="tr-TR" sz="1700">
                <a:effectLst/>
                <a:latin typeface="Times New Roman" panose="02020603050405020304" pitchFamily="18" charset="0"/>
                <a:ea typeface="Times New Roman" panose="02020603050405020304" pitchFamily="18" charset="0"/>
              </a:rPr>
              <a:t> </a:t>
            </a:r>
            <a:endParaRPr lang="tr-TR" sz="1700"/>
          </a:p>
        </p:txBody>
      </p:sp>
    </p:spTree>
    <p:extLst>
      <p:ext uri="{BB962C8B-B14F-4D97-AF65-F5344CB8AC3E}">
        <p14:creationId xmlns:p14="http://schemas.microsoft.com/office/powerpoint/2010/main" val="11712734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2D7A893-F705-4CED-B5DC-366B1C197110}"/>
              </a:ext>
            </a:extLst>
          </p:cNvPr>
          <p:cNvSpPr>
            <a:spLocks noGrp="1"/>
          </p:cNvSpPr>
          <p:nvPr>
            <p:ph type="title"/>
          </p:nvPr>
        </p:nvSpPr>
        <p:spPr>
          <a:xfrm>
            <a:off x="1156851" y="637762"/>
            <a:ext cx="9888496" cy="900131"/>
          </a:xfrm>
        </p:spPr>
        <p:txBody>
          <a:bodyPr anchor="t">
            <a:normAutofit/>
          </a:bodyPr>
          <a:lstStyle/>
          <a:p>
            <a:endParaRPr lang="tr-TR"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12D1F52-494F-47DD-B720-D0F7DE21AC5E}"/>
              </a:ext>
            </a:extLst>
          </p:cNvPr>
          <p:cNvSpPr>
            <a:spLocks noGrp="1"/>
          </p:cNvSpPr>
          <p:nvPr>
            <p:ph idx="1"/>
          </p:nvPr>
        </p:nvSpPr>
        <p:spPr>
          <a:xfrm>
            <a:off x="1155548" y="2217343"/>
            <a:ext cx="9880893" cy="3959619"/>
          </a:xfrm>
        </p:spPr>
        <p:txBody>
          <a:bodyPr>
            <a:normAutofit/>
          </a:bodyPr>
          <a:lstStyle/>
          <a:p>
            <a:pPr marL="0" indent="0">
              <a:buNone/>
            </a:pPr>
            <a:r>
              <a:rPr lang="tr-TR" sz="2000">
                <a:effectLst/>
                <a:latin typeface="Times New Roman" panose="02020603050405020304" pitchFamily="18" charset="0"/>
                <a:ea typeface="Times New Roman" panose="02020603050405020304" pitchFamily="18" charset="0"/>
              </a:rPr>
              <a:t>  </a:t>
            </a:r>
            <a:r>
              <a:rPr lang="tr-TR" sz="2000" b="1">
                <a:effectLst/>
                <a:latin typeface="Times New Roman" panose="02020603050405020304" pitchFamily="18" charset="0"/>
                <a:ea typeface="Times New Roman" panose="02020603050405020304" pitchFamily="18" charset="0"/>
              </a:rPr>
              <a:t>Değerlendirme (Evaulation)</a:t>
            </a:r>
          </a:p>
          <a:p>
            <a:r>
              <a:rPr lang="tr-TR" sz="2000">
                <a:effectLst/>
                <a:latin typeface="Times New Roman" panose="02020603050405020304" pitchFamily="18" charset="0"/>
                <a:ea typeface="Times New Roman" panose="02020603050405020304" pitchFamily="18" charset="0"/>
              </a:rPr>
              <a:t>    Modeli uygulamadan önce, modelin ayrıntılarıyla değerlendirilmesi ve oluşturulan modelin çalıştırılması yeniden incelenmesi aşamasıdır.</a:t>
            </a:r>
          </a:p>
          <a:p>
            <a:pPr marL="0" indent="0">
              <a:buNone/>
            </a:pPr>
            <a:endParaRPr lang="tr-TR" sz="2000">
              <a:latin typeface="Times New Roman" panose="02020603050405020304" pitchFamily="18" charset="0"/>
              <a:ea typeface="Times New Roman" panose="02020603050405020304" pitchFamily="18" charset="0"/>
            </a:endParaRPr>
          </a:p>
          <a:p>
            <a:pPr marL="0" indent="0">
              <a:buNone/>
            </a:pPr>
            <a:r>
              <a:rPr lang="tr-TR" sz="2000">
                <a:effectLst/>
                <a:latin typeface="Times New Roman" panose="02020603050405020304" pitchFamily="18" charset="0"/>
                <a:ea typeface="Times New Roman" panose="02020603050405020304" pitchFamily="18" charset="0"/>
              </a:rPr>
              <a:t>    </a:t>
            </a:r>
            <a:r>
              <a:rPr lang="tr-TR" sz="2000" b="1">
                <a:effectLst/>
                <a:latin typeface="Times New Roman" panose="02020603050405020304" pitchFamily="18" charset="0"/>
                <a:ea typeface="Times New Roman" panose="02020603050405020304" pitchFamily="18" charset="0"/>
              </a:rPr>
              <a:t>Uygulama (Deployment)</a:t>
            </a:r>
          </a:p>
          <a:p>
            <a:r>
              <a:rPr lang="tr-TR" sz="2000">
                <a:effectLst/>
                <a:latin typeface="Times New Roman" panose="02020603050405020304" pitchFamily="18" charset="0"/>
                <a:ea typeface="Times New Roman" panose="02020603050405020304" pitchFamily="18" charset="0"/>
              </a:rPr>
              <a:t>    Eğer bir modelin amacı veri bilgisinin artırılması ise, kazanılan bilgi düzenlenmeli ve karar vermede organizasyonun kullanılacağı şekilde bir yol sunmalıdır.</a:t>
            </a:r>
          </a:p>
          <a:p>
            <a:r>
              <a:rPr lang="tr-TR" sz="2000">
                <a:effectLst/>
                <a:latin typeface="Times New Roman" panose="02020603050405020304" pitchFamily="18" charset="0"/>
                <a:ea typeface="Times New Roman" panose="02020603050405020304" pitchFamily="18" charset="0"/>
              </a:rPr>
              <a:t>Görüntü işleme, Bilgisayarlı Görü (Computer Vision) projeleri için Derin Öğrenme tekniklerinden Convolutional Neural Network (Evrişimli Sinir Ağları) algoritması kullanılmaktadır.</a:t>
            </a:r>
            <a:br>
              <a:rPr lang="tr-TR" sz="2000">
                <a:effectLst/>
                <a:latin typeface="Times New Roman" panose="02020603050405020304" pitchFamily="18" charset="0"/>
                <a:ea typeface="Times New Roman" panose="02020603050405020304" pitchFamily="18" charset="0"/>
              </a:rPr>
            </a:br>
            <a:endParaRPr lang="tr-TR" sz="2000">
              <a:effectLst/>
              <a:latin typeface="Times New Roman" panose="02020603050405020304" pitchFamily="18" charset="0"/>
              <a:ea typeface="Times New Roman" panose="02020603050405020304" pitchFamily="18" charset="0"/>
            </a:endParaRPr>
          </a:p>
          <a:p>
            <a:endParaRPr lang="tr-TR" sz="2000"/>
          </a:p>
        </p:txBody>
      </p:sp>
    </p:spTree>
    <p:extLst>
      <p:ext uri="{BB962C8B-B14F-4D97-AF65-F5344CB8AC3E}">
        <p14:creationId xmlns:p14="http://schemas.microsoft.com/office/powerpoint/2010/main" val="3003866078"/>
      </p:ext>
    </p:extLst>
  </p:cSld>
  <p:clrMapOvr>
    <a:masterClrMapping/>
  </p:clrMapOvr>
  <p:transition spd="slow">
    <p:wipe/>
  </p:transition>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1713</Words>
  <Application>Microsoft Office PowerPoint</Application>
  <PresentationFormat>Geniş ekran</PresentationFormat>
  <Paragraphs>77</Paragraphs>
  <Slides>20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Open Sans</vt:lpstr>
      <vt:lpstr>Symbol</vt:lpstr>
      <vt:lpstr>Times New Roman</vt:lpstr>
      <vt:lpstr>Office Teması</vt:lpstr>
      <vt:lpstr>EVRİŞİMSEL SİNİR AĞLARI İLE DUYGU TANIMA</vt:lpstr>
      <vt:lpstr>DUYGU TANIMA SİSTEMLERİ</vt:lpstr>
      <vt:lpstr>PowerPoint Sunusu</vt:lpstr>
      <vt:lpstr>Kişilik Envanteri Testi</vt:lpstr>
      <vt:lpstr>Kişilik Envanteri Testi</vt:lpstr>
      <vt:lpstr>PowerPoint Sunusu</vt:lpstr>
      <vt:lpstr>PowerPoint Sunusu</vt:lpstr>
      <vt:lpstr>PowerPoint Sunusu</vt:lpstr>
      <vt:lpstr>PowerPoint Sunusu</vt:lpstr>
      <vt:lpstr>EVRİŞİMSEL SİNİR AĞLARININ YAPISI</vt:lpstr>
      <vt:lpstr>PowerPoint Sunusu</vt:lpstr>
      <vt:lpstr>PowerPoint Sunusu</vt:lpstr>
      <vt:lpstr>PowerPoint Sunusu</vt:lpstr>
      <vt:lpstr>SONUÇ</vt:lpstr>
      <vt:lpstr>PowerPoint Sunusu</vt:lpstr>
      <vt:lpstr>PowerPoint Sunusu</vt:lpstr>
      <vt:lpstr>Test Görüntüleri</vt:lpstr>
      <vt:lpstr>Test Görüntüleri</vt:lpstr>
      <vt:lpstr>Test Görüntüleri</vt:lpstr>
      <vt:lpstr>BENİ 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EVRİŞİMSEL SİNİR AĞLARI İLE DUYGU TANIMA</dc:title>
  <dc:creator>beril</dc:creator>
  <cp:lastModifiedBy> </cp:lastModifiedBy>
  <cp:revision>11</cp:revision>
  <dcterms:created xsi:type="dcterms:W3CDTF">2021-04-25T21:53:22Z</dcterms:created>
  <dcterms:modified xsi:type="dcterms:W3CDTF">2021-06-11T21:04:54Z</dcterms:modified>
</cp:coreProperties>
</file>