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58" r:id="rId3"/>
    <p:sldId id="257"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311" r:id="rId28"/>
    <p:sldId id="282" r:id="rId29"/>
    <p:sldId id="307" r:id="rId30"/>
    <p:sldId id="283" r:id="rId31"/>
    <p:sldId id="284" r:id="rId32"/>
    <p:sldId id="285" r:id="rId33"/>
    <p:sldId id="308" r:id="rId34"/>
    <p:sldId id="309" r:id="rId35"/>
    <p:sldId id="288" r:id="rId36"/>
    <p:sldId id="306" r:id="rId37"/>
    <p:sldId id="310"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 initials="" lastIdx="1" clrIdx="0">
    <p:extLst>
      <p:ext uri="{19B8F6BF-5375-455C-9EA6-DF929625EA0E}">
        <p15:presenceInfo xmlns:p15="http://schemas.microsoft.com/office/powerpoint/2012/main" userId="31e3f6ca789f737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6" Type="http://schemas.openxmlformats.org/officeDocument/2006/relationships/image" Target="../media/image16.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diagrams/_rels/data2.xml.rels><?xml version="1.0" encoding="UTF-8" standalone="yes"?>
<Relationships xmlns="http://schemas.openxmlformats.org/package/2006/relationships"><Relationship Id="rId8" Type="http://schemas.openxmlformats.org/officeDocument/2006/relationships/image" Target="../media/image25.svg"/><Relationship Id="rId13" Type="http://schemas.openxmlformats.org/officeDocument/2006/relationships/image" Target="../media/image30.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svg"/><Relationship Id="rId2" Type="http://schemas.openxmlformats.org/officeDocument/2006/relationships/image" Target="../media/image19.svg"/><Relationship Id="rId16" Type="http://schemas.openxmlformats.org/officeDocument/2006/relationships/image" Target="../media/image33.svg"/><Relationship Id="rId1" Type="http://schemas.openxmlformats.org/officeDocument/2006/relationships/image" Target="../media/image18.png"/><Relationship Id="rId6" Type="http://schemas.openxmlformats.org/officeDocument/2006/relationships/image" Target="../media/image23.svg"/><Relationship Id="rId11" Type="http://schemas.openxmlformats.org/officeDocument/2006/relationships/image" Target="../media/image28.png"/><Relationship Id="rId5" Type="http://schemas.openxmlformats.org/officeDocument/2006/relationships/image" Target="../media/image22.png"/><Relationship Id="rId15" Type="http://schemas.openxmlformats.org/officeDocument/2006/relationships/image" Target="../media/image3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 Id="rId14" Type="http://schemas.openxmlformats.org/officeDocument/2006/relationships/image" Target="../media/image31.svg"/></Relationships>
</file>

<file path=ppt/diagrams/_rels/data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svg"/><Relationship Id="rId1" Type="http://schemas.openxmlformats.org/officeDocument/2006/relationships/image" Target="../media/image40.png"/><Relationship Id="rId4" Type="http://schemas.openxmlformats.org/officeDocument/2006/relationships/image" Target="../media/image4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6" Type="http://schemas.openxmlformats.org/officeDocument/2006/relationships/image" Target="../media/image16.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5.svg"/><Relationship Id="rId13" Type="http://schemas.openxmlformats.org/officeDocument/2006/relationships/image" Target="../media/image30.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svg"/><Relationship Id="rId2" Type="http://schemas.openxmlformats.org/officeDocument/2006/relationships/image" Target="../media/image19.svg"/><Relationship Id="rId16" Type="http://schemas.openxmlformats.org/officeDocument/2006/relationships/image" Target="../media/image33.svg"/><Relationship Id="rId1" Type="http://schemas.openxmlformats.org/officeDocument/2006/relationships/image" Target="../media/image18.png"/><Relationship Id="rId6" Type="http://schemas.openxmlformats.org/officeDocument/2006/relationships/image" Target="../media/image23.svg"/><Relationship Id="rId11" Type="http://schemas.openxmlformats.org/officeDocument/2006/relationships/image" Target="../media/image28.png"/><Relationship Id="rId5" Type="http://schemas.openxmlformats.org/officeDocument/2006/relationships/image" Target="../media/image22.png"/><Relationship Id="rId15" Type="http://schemas.openxmlformats.org/officeDocument/2006/relationships/image" Target="../media/image3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 Id="rId14" Type="http://schemas.openxmlformats.org/officeDocument/2006/relationships/image" Target="../media/image31.svg"/></Relationships>
</file>

<file path=ppt/diagrams/_rels/drawing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svg"/><Relationship Id="rId1" Type="http://schemas.openxmlformats.org/officeDocument/2006/relationships/image" Target="../media/image40.png"/><Relationship Id="rId4" Type="http://schemas.openxmlformats.org/officeDocument/2006/relationships/image" Target="../media/image43.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A4CED4-B4DF-4CCF-9D47-84826E43BC0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C7F285E-16D8-4B87-B4E2-9F9D2A49B79E}">
      <dgm:prSet/>
      <dgm:spPr/>
      <dgm:t>
        <a:bodyPr/>
        <a:lstStyle/>
        <a:p>
          <a:r>
            <a:rPr lang="tr-TR"/>
            <a:t>SPAM MAİL NEDİR?</a:t>
          </a:r>
          <a:endParaRPr lang="en-US"/>
        </a:p>
      </dgm:t>
    </dgm:pt>
    <dgm:pt modelId="{92A87B21-3E47-4A5E-AF1F-F3EA6D6FF57A}" type="parTrans" cxnId="{AF68E47D-57C9-4B41-923E-B633DCC83EF6}">
      <dgm:prSet/>
      <dgm:spPr/>
      <dgm:t>
        <a:bodyPr/>
        <a:lstStyle/>
        <a:p>
          <a:endParaRPr lang="en-US"/>
        </a:p>
      </dgm:t>
    </dgm:pt>
    <dgm:pt modelId="{BDE59668-A230-42C5-9737-FCFE0C195AEC}" type="sibTrans" cxnId="{AF68E47D-57C9-4B41-923E-B633DCC83EF6}">
      <dgm:prSet/>
      <dgm:spPr/>
      <dgm:t>
        <a:bodyPr/>
        <a:lstStyle/>
        <a:p>
          <a:endParaRPr lang="en-US"/>
        </a:p>
      </dgm:t>
    </dgm:pt>
    <dgm:pt modelId="{80ED6A7E-ECC6-4CCE-B00A-3B3717C4C0CF}">
      <dgm:prSet/>
      <dgm:spPr/>
      <dgm:t>
        <a:bodyPr/>
        <a:lstStyle/>
        <a:p>
          <a:r>
            <a:rPr lang="tr-TR"/>
            <a:t>SPAM MAİLİ TESPİT YÖNTEMLERİ</a:t>
          </a:r>
          <a:endParaRPr lang="en-US"/>
        </a:p>
      </dgm:t>
    </dgm:pt>
    <dgm:pt modelId="{391737DC-09E0-4E80-942A-6917805EE5AF}" type="parTrans" cxnId="{D398712A-8228-4D74-A4D3-B80E62A0DAC5}">
      <dgm:prSet/>
      <dgm:spPr/>
      <dgm:t>
        <a:bodyPr/>
        <a:lstStyle/>
        <a:p>
          <a:endParaRPr lang="en-US"/>
        </a:p>
      </dgm:t>
    </dgm:pt>
    <dgm:pt modelId="{FB6F72D1-5D98-4FE8-B345-1C6BE00B1B90}" type="sibTrans" cxnId="{D398712A-8228-4D74-A4D3-B80E62A0DAC5}">
      <dgm:prSet/>
      <dgm:spPr/>
      <dgm:t>
        <a:bodyPr/>
        <a:lstStyle/>
        <a:p>
          <a:endParaRPr lang="en-US"/>
        </a:p>
      </dgm:t>
    </dgm:pt>
    <dgm:pt modelId="{0B9C252C-EFE1-4E16-A33D-E431CBEC13FD}">
      <dgm:prSet/>
      <dgm:spPr/>
      <dgm:t>
        <a:bodyPr/>
        <a:lstStyle/>
        <a:p>
          <a:r>
            <a:rPr lang="tr-TR"/>
            <a:t>MAKİNE ÖĞRENMESİ</a:t>
          </a:r>
          <a:endParaRPr lang="en-US"/>
        </a:p>
      </dgm:t>
    </dgm:pt>
    <dgm:pt modelId="{0E70A28D-AF30-4F8A-96DC-BDD86BE3F6BE}" type="parTrans" cxnId="{0EE1EE3F-7253-44E0-98C1-D90EC121A035}">
      <dgm:prSet/>
      <dgm:spPr/>
      <dgm:t>
        <a:bodyPr/>
        <a:lstStyle/>
        <a:p>
          <a:endParaRPr lang="en-US"/>
        </a:p>
      </dgm:t>
    </dgm:pt>
    <dgm:pt modelId="{A73BD96F-00A0-41C7-9C14-A13E49B276AA}" type="sibTrans" cxnId="{0EE1EE3F-7253-44E0-98C1-D90EC121A035}">
      <dgm:prSet/>
      <dgm:spPr/>
      <dgm:t>
        <a:bodyPr/>
        <a:lstStyle/>
        <a:p>
          <a:endParaRPr lang="en-US"/>
        </a:p>
      </dgm:t>
    </dgm:pt>
    <dgm:pt modelId="{923A679F-C702-47DA-B9A8-3AC4507A368F}">
      <dgm:prSet/>
      <dgm:spPr/>
      <dgm:t>
        <a:bodyPr/>
        <a:lstStyle/>
        <a:p>
          <a:r>
            <a:rPr lang="tr-TR"/>
            <a:t>MAKİNE ÖĞRENMESİ NASIL ÇALIŞIR?</a:t>
          </a:r>
          <a:endParaRPr lang="en-US"/>
        </a:p>
      </dgm:t>
    </dgm:pt>
    <dgm:pt modelId="{AC69957F-FEFD-48AA-BD9C-44E1EAD09278}" type="parTrans" cxnId="{B0FA1541-4823-42BB-A4E4-E37E1373ABBD}">
      <dgm:prSet/>
      <dgm:spPr/>
      <dgm:t>
        <a:bodyPr/>
        <a:lstStyle/>
        <a:p>
          <a:endParaRPr lang="en-US"/>
        </a:p>
      </dgm:t>
    </dgm:pt>
    <dgm:pt modelId="{33DBBCA5-E309-46B4-A1C8-564715724501}" type="sibTrans" cxnId="{B0FA1541-4823-42BB-A4E4-E37E1373ABBD}">
      <dgm:prSet/>
      <dgm:spPr/>
      <dgm:t>
        <a:bodyPr/>
        <a:lstStyle/>
        <a:p>
          <a:endParaRPr lang="en-US"/>
        </a:p>
      </dgm:t>
    </dgm:pt>
    <dgm:pt modelId="{8E919810-1CAB-4316-8161-867AAA5A4C9E}">
      <dgm:prSet/>
      <dgm:spPr/>
      <dgm:t>
        <a:bodyPr/>
        <a:lstStyle/>
        <a:p>
          <a:r>
            <a:rPr lang="tr-TR"/>
            <a:t>VERİ MADENCİLİĞİ</a:t>
          </a:r>
          <a:endParaRPr lang="en-US"/>
        </a:p>
      </dgm:t>
    </dgm:pt>
    <dgm:pt modelId="{DD296FC9-D531-4BBB-A982-1352D142B7F5}" type="parTrans" cxnId="{45866EFA-0144-4BB9-9093-4FF5AF7DB3D6}">
      <dgm:prSet/>
      <dgm:spPr/>
      <dgm:t>
        <a:bodyPr/>
        <a:lstStyle/>
        <a:p>
          <a:endParaRPr lang="en-US"/>
        </a:p>
      </dgm:t>
    </dgm:pt>
    <dgm:pt modelId="{A61B9A61-12B5-4CCD-BBB8-123F00283041}" type="sibTrans" cxnId="{45866EFA-0144-4BB9-9093-4FF5AF7DB3D6}">
      <dgm:prSet/>
      <dgm:spPr/>
      <dgm:t>
        <a:bodyPr/>
        <a:lstStyle/>
        <a:p>
          <a:endParaRPr lang="en-US"/>
        </a:p>
      </dgm:t>
    </dgm:pt>
    <dgm:pt modelId="{9D18FCA0-7205-46AB-A1B4-DEFB2E34F56F}">
      <dgm:prSet/>
      <dgm:spPr/>
      <dgm:t>
        <a:bodyPr/>
        <a:lstStyle/>
        <a:p>
          <a:r>
            <a:rPr lang="tr-TR"/>
            <a:t>CRİSP-DM AŞAMALARI</a:t>
          </a:r>
          <a:endParaRPr lang="en-US"/>
        </a:p>
      </dgm:t>
    </dgm:pt>
    <dgm:pt modelId="{4D7072DF-A677-4839-AA5D-599344D8D693}" type="parTrans" cxnId="{F142DAAE-AF97-46CD-9CAB-40F80DB3A8C8}">
      <dgm:prSet/>
      <dgm:spPr/>
      <dgm:t>
        <a:bodyPr/>
        <a:lstStyle/>
        <a:p>
          <a:endParaRPr lang="en-US"/>
        </a:p>
      </dgm:t>
    </dgm:pt>
    <dgm:pt modelId="{246105F9-ACF6-4A1B-AFA5-52450B33F0D3}" type="sibTrans" cxnId="{F142DAAE-AF97-46CD-9CAB-40F80DB3A8C8}">
      <dgm:prSet/>
      <dgm:spPr/>
      <dgm:t>
        <a:bodyPr/>
        <a:lstStyle/>
        <a:p>
          <a:endParaRPr lang="en-US"/>
        </a:p>
      </dgm:t>
    </dgm:pt>
    <dgm:pt modelId="{572AD9CC-4DB3-465A-99AA-C5415CDD99B2}">
      <dgm:prSet/>
      <dgm:spPr/>
      <dgm:t>
        <a:bodyPr/>
        <a:lstStyle/>
        <a:p>
          <a:r>
            <a:rPr lang="tr-TR"/>
            <a:t>VERİ MADENCİLİĞİ YÖNTEMLERİ</a:t>
          </a:r>
          <a:endParaRPr lang="en-US"/>
        </a:p>
      </dgm:t>
    </dgm:pt>
    <dgm:pt modelId="{2540EB19-6B9E-4A19-B92C-62A7162724E6}" type="parTrans" cxnId="{84FEF8C8-B04B-4BD3-9529-D7C2F17FC0C4}">
      <dgm:prSet/>
      <dgm:spPr/>
      <dgm:t>
        <a:bodyPr/>
        <a:lstStyle/>
        <a:p>
          <a:endParaRPr lang="en-US"/>
        </a:p>
      </dgm:t>
    </dgm:pt>
    <dgm:pt modelId="{4613026F-1F6B-475E-AFB6-F1CBC1DEC5DD}" type="sibTrans" cxnId="{84FEF8C8-B04B-4BD3-9529-D7C2F17FC0C4}">
      <dgm:prSet/>
      <dgm:spPr/>
      <dgm:t>
        <a:bodyPr/>
        <a:lstStyle/>
        <a:p>
          <a:endParaRPr lang="en-US"/>
        </a:p>
      </dgm:t>
    </dgm:pt>
    <dgm:pt modelId="{CCCDDB14-58B8-4E0C-BA5F-712E958AB99A}">
      <dgm:prSet/>
      <dgm:spPr/>
      <dgm:t>
        <a:bodyPr/>
        <a:lstStyle/>
        <a:p>
          <a:r>
            <a:rPr lang="tr-TR"/>
            <a:t>PROJEMİZ</a:t>
          </a:r>
          <a:endParaRPr lang="en-US"/>
        </a:p>
      </dgm:t>
    </dgm:pt>
    <dgm:pt modelId="{FAF4FAA4-B474-46C5-8C0B-322D6095A5FB}" type="parTrans" cxnId="{43B4240D-FA41-4769-9D3E-2138D4F0AD7A}">
      <dgm:prSet/>
      <dgm:spPr/>
      <dgm:t>
        <a:bodyPr/>
        <a:lstStyle/>
        <a:p>
          <a:endParaRPr lang="en-US"/>
        </a:p>
      </dgm:t>
    </dgm:pt>
    <dgm:pt modelId="{861FCFAD-EEBE-4FBF-8E67-DA1396AEC1FF}" type="sibTrans" cxnId="{43B4240D-FA41-4769-9D3E-2138D4F0AD7A}">
      <dgm:prSet/>
      <dgm:spPr/>
      <dgm:t>
        <a:bodyPr/>
        <a:lstStyle/>
        <a:p>
          <a:endParaRPr lang="en-US"/>
        </a:p>
      </dgm:t>
    </dgm:pt>
    <dgm:pt modelId="{C82AD503-E67A-4368-810A-1C85ADA912FD}" type="pres">
      <dgm:prSet presAssocID="{F2A4CED4-B4DF-4CCF-9D47-84826E43BC01}" presName="root" presStyleCnt="0">
        <dgm:presLayoutVars>
          <dgm:dir/>
          <dgm:resizeHandles val="exact"/>
        </dgm:presLayoutVars>
      </dgm:prSet>
      <dgm:spPr/>
    </dgm:pt>
    <dgm:pt modelId="{1710AF62-5677-4DED-8D8C-043D0B6D5CCB}" type="pres">
      <dgm:prSet presAssocID="{DC7F285E-16D8-4B87-B4E2-9F9D2A49B79E}" presName="compNode" presStyleCnt="0"/>
      <dgm:spPr/>
    </dgm:pt>
    <dgm:pt modelId="{A2F44794-2D22-4883-8B53-F26306E371CE}" type="pres">
      <dgm:prSet presAssocID="{DC7F285E-16D8-4B87-B4E2-9F9D2A49B79E}" presName="bgRect" presStyleLbl="bgShp" presStyleIdx="0" presStyleCnt="8"/>
      <dgm:spPr/>
    </dgm:pt>
    <dgm:pt modelId="{CDE5A1EC-C9A4-44CA-BC85-7FD531A3D9C5}" type="pres">
      <dgm:prSet presAssocID="{DC7F285E-16D8-4B87-B4E2-9F9D2A49B79E}"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ilbox"/>
        </a:ext>
      </dgm:extLst>
    </dgm:pt>
    <dgm:pt modelId="{08963B39-B71E-4BD4-951A-DF09A314BE7C}" type="pres">
      <dgm:prSet presAssocID="{DC7F285E-16D8-4B87-B4E2-9F9D2A49B79E}" presName="spaceRect" presStyleCnt="0"/>
      <dgm:spPr/>
    </dgm:pt>
    <dgm:pt modelId="{FF0A776B-496F-43CD-9CC3-642875341220}" type="pres">
      <dgm:prSet presAssocID="{DC7F285E-16D8-4B87-B4E2-9F9D2A49B79E}" presName="parTx" presStyleLbl="revTx" presStyleIdx="0" presStyleCnt="8">
        <dgm:presLayoutVars>
          <dgm:chMax val="0"/>
          <dgm:chPref val="0"/>
        </dgm:presLayoutVars>
      </dgm:prSet>
      <dgm:spPr/>
    </dgm:pt>
    <dgm:pt modelId="{245DFDB3-D2E3-4EFE-B189-6FFCB8B65638}" type="pres">
      <dgm:prSet presAssocID="{BDE59668-A230-42C5-9737-FCFE0C195AEC}" presName="sibTrans" presStyleCnt="0"/>
      <dgm:spPr/>
    </dgm:pt>
    <dgm:pt modelId="{3FFD7D5E-4B66-4E37-AAA6-388F4E1139DE}" type="pres">
      <dgm:prSet presAssocID="{80ED6A7E-ECC6-4CCE-B00A-3B3717C4C0CF}" presName="compNode" presStyleCnt="0"/>
      <dgm:spPr/>
    </dgm:pt>
    <dgm:pt modelId="{35DD32FD-8253-4287-9A1C-CDD88D1DC9B0}" type="pres">
      <dgm:prSet presAssocID="{80ED6A7E-ECC6-4CCE-B00A-3B3717C4C0CF}" presName="bgRect" presStyleLbl="bgShp" presStyleIdx="1" presStyleCnt="8"/>
      <dgm:spPr/>
    </dgm:pt>
    <dgm:pt modelId="{3D5D4114-A23C-4C85-BF97-FEEA2607AEF5}" type="pres">
      <dgm:prSet presAssocID="{80ED6A7E-ECC6-4CCE-B00A-3B3717C4C0CF}"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3EC58716-EE1F-4373-AE3B-4E2F0F8D61F0}" type="pres">
      <dgm:prSet presAssocID="{80ED6A7E-ECC6-4CCE-B00A-3B3717C4C0CF}" presName="spaceRect" presStyleCnt="0"/>
      <dgm:spPr/>
    </dgm:pt>
    <dgm:pt modelId="{CACC4A03-C7F3-4E1A-A93C-FBC41C9A2F08}" type="pres">
      <dgm:prSet presAssocID="{80ED6A7E-ECC6-4CCE-B00A-3B3717C4C0CF}" presName="parTx" presStyleLbl="revTx" presStyleIdx="1" presStyleCnt="8">
        <dgm:presLayoutVars>
          <dgm:chMax val="0"/>
          <dgm:chPref val="0"/>
        </dgm:presLayoutVars>
      </dgm:prSet>
      <dgm:spPr/>
    </dgm:pt>
    <dgm:pt modelId="{3B8D5F03-CD5A-46B0-A1CF-3EC040E3D25C}" type="pres">
      <dgm:prSet presAssocID="{FB6F72D1-5D98-4FE8-B345-1C6BE00B1B90}" presName="sibTrans" presStyleCnt="0"/>
      <dgm:spPr/>
    </dgm:pt>
    <dgm:pt modelId="{50DB57E8-C02D-44CC-A1A7-F007F2397038}" type="pres">
      <dgm:prSet presAssocID="{0B9C252C-EFE1-4E16-A33D-E431CBEC13FD}" presName="compNode" presStyleCnt="0"/>
      <dgm:spPr/>
    </dgm:pt>
    <dgm:pt modelId="{89967A1F-1296-4B66-BF3A-7DC58AC6BFF3}" type="pres">
      <dgm:prSet presAssocID="{0B9C252C-EFE1-4E16-A33D-E431CBEC13FD}" presName="bgRect" presStyleLbl="bgShp" presStyleIdx="2" presStyleCnt="8"/>
      <dgm:spPr/>
    </dgm:pt>
    <dgm:pt modelId="{043D53B0-92B7-48BE-8761-52220E2468D4}" type="pres">
      <dgm:prSet presAssocID="{0B9C252C-EFE1-4E16-A33D-E431CBEC13FD}"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aw blade"/>
        </a:ext>
      </dgm:extLst>
    </dgm:pt>
    <dgm:pt modelId="{F0FA8F83-E762-4628-A692-EAAA7388EDAD}" type="pres">
      <dgm:prSet presAssocID="{0B9C252C-EFE1-4E16-A33D-E431CBEC13FD}" presName="spaceRect" presStyleCnt="0"/>
      <dgm:spPr/>
    </dgm:pt>
    <dgm:pt modelId="{2E09B82F-F8E8-4597-9E3D-20F406D6F78B}" type="pres">
      <dgm:prSet presAssocID="{0B9C252C-EFE1-4E16-A33D-E431CBEC13FD}" presName="parTx" presStyleLbl="revTx" presStyleIdx="2" presStyleCnt="8">
        <dgm:presLayoutVars>
          <dgm:chMax val="0"/>
          <dgm:chPref val="0"/>
        </dgm:presLayoutVars>
      </dgm:prSet>
      <dgm:spPr/>
    </dgm:pt>
    <dgm:pt modelId="{BBEACA54-66DA-44BD-9353-6E29A46FE8FE}" type="pres">
      <dgm:prSet presAssocID="{A73BD96F-00A0-41C7-9C14-A13E49B276AA}" presName="sibTrans" presStyleCnt="0"/>
      <dgm:spPr/>
    </dgm:pt>
    <dgm:pt modelId="{11C7724B-ECDB-482F-986E-119D333139F3}" type="pres">
      <dgm:prSet presAssocID="{923A679F-C702-47DA-B9A8-3AC4507A368F}" presName="compNode" presStyleCnt="0"/>
      <dgm:spPr/>
    </dgm:pt>
    <dgm:pt modelId="{F11F3165-2961-4083-9AAB-B26BB4EAA0D0}" type="pres">
      <dgm:prSet presAssocID="{923A679F-C702-47DA-B9A8-3AC4507A368F}" presName="bgRect" presStyleLbl="bgShp" presStyleIdx="3" presStyleCnt="8"/>
      <dgm:spPr/>
    </dgm:pt>
    <dgm:pt modelId="{2AEC9202-BF49-4907-A0C0-34B400A074FC}" type="pres">
      <dgm:prSet presAssocID="{923A679F-C702-47DA-B9A8-3AC4507A368F}"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Electrician"/>
        </a:ext>
      </dgm:extLst>
    </dgm:pt>
    <dgm:pt modelId="{D3943E6A-C0BD-48F2-A103-FC573243E3EB}" type="pres">
      <dgm:prSet presAssocID="{923A679F-C702-47DA-B9A8-3AC4507A368F}" presName="spaceRect" presStyleCnt="0"/>
      <dgm:spPr/>
    </dgm:pt>
    <dgm:pt modelId="{8CA8AA06-4365-462D-9E56-C855ADF00552}" type="pres">
      <dgm:prSet presAssocID="{923A679F-C702-47DA-B9A8-3AC4507A368F}" presName="parTx" presStyleLbl="revTx" presStyleIdx="3" presStyleCnt="8">
        <dgm:presLayoutVars>
          <dgm:chMax val="0"/>
          <dgm:chPref val="0"/>
        </dgm:presLayoutVars>
      </dgm:prSet>
      <dgm:spPr/>
    </dgm:pt>
    <dgm:pt modelId="{5DF091A6-CA06-40BC-A0E1-0C529A943EBD}" type="pres">
      <dgm:prSet presAssocID="{33DBBCA5-E309-46B4-A1C8-564715724501}" presName="sibTrans" presStyleCnt="0"/>
      <dgm:spPr/>
    </dgm:pt>
    <dgm:pt modelId="{920D8CC6-576B-4C17-AA1E-48ABD8F45C35}" type="pres">
      <dgm:prSet presAssocID="{8E919810-1CAB-4316-8161-867AAA5A4C9E}" presName="compNode" presStyleCnt="0"/>
      <dgm:spPr/>
    </dgm:pt>
    <dgm:pt modelId="{2BBC0F81-CFB0-4607-9CA2-DB4B630C6813}" type="pres">
      <dgm:prSet presAssocID="{8E919810-1CAB-4316-8161-867AAA5A4C9E}" presName="bgRect" presStyleLbl="bgShp" presStyleIdx="4" presStyleCnt="8"/>
      <dgm:spPr/>
    </dgm:pt>
    <dgm:pt modelId="{F14FD3A2-8478-4082-BB4E-957E467AD2FC}" type="pres">
      <dgm:prSet presAssocID="{8E919810-1CAB-4316-8161-867AAA5A4C9E}"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resentation with Pie Chart"/>
        </a:ext>
      </dgm:extLst>
    </dgm:pt>
    <dgm:pt modelId="{00C31494-56B3-4F7A-9692-94BB7EC5C7E8}" type="pres">
      <dgm:prSet presAssocID="{8E919810-1CAB-4316-8161-867AAA5A4C9E}" presName="spaceRect" presStyleCnt="0"/>
      <dgm:spPr/>
    </dgm:pt>
    <dgm:pt modelId="{2E4A2DDA-1AC9-450D-992F-C3741949A5B8}" type="pres">
      <dgm:prSet presAssocID="{8E919810-1CAB-4316-8161-867AAA5A4C9E}" presName="parTx" presStyleLbl="revTx" presStyleIdx="4" presStyleCnt="8">
        <dgm:presLayoutVars>
          <dgm:chMax val="0"/>
          <dgm:chPref val="0"/>
        </dgm:presLayoutVars>
      </dgm:prSet>
      <dgm:spPr/>
    </dgm:pt>
    <dgm:pt modelId="{5A712627-2821-463D-BA56-FB4DD54E5DF9}" type="pres">
      <dgm:prSet presAssocID="{A61B9A61-12B5-4CCD-BBB8-123F00283041}" presName="sibTrans" presStyleCnt="0"/>
      <dgm:spPr/>
    </dgm:pt>
    <dgm:pt modelId="{8E6E206D-6D9E-4398-9D1C-FAC18AADB662}" type="pres">
      <dgm:prSet presAssocID="{9D18FCA0-7205-46AB-A1B4-DEFB2E34F56F}" presName="compNode" presStyleCnt="0"/>
      <dgm:spPr/>
    </dgm:pt>
    <dgm:pt modelId="{42AF993C-E201-464B-A2FD-FB1D747930A8}" type="pres">
      <dgm:prSet presAssocID="{9D18FCA0-7205-46AB-A1B4-DEFB2E34F56F}" presName="bgRect" presStyleLbl="bgShp" presStyleIdx="5" presStyleCnt="8"/>
      <dgm:spPr/>
    </dgm:pt>
    <dgm:pt modelId="{22E0E4FC-6891-48D6-8AEA-60B42C5E05E2}" type="pres">
      <dgm:prSet presAssocID="{9D18FCA0-7205-46AB-A1B4-DEFB2E34F56F}"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upcake"/>
        </a:ext>
      </dgm:extLst>
    </dgm:pt>
    <dgm:pt modelId="{7DEFC641-9D40-410E-A273-375432B008D8}" type="pres">
      <dgm:prSet presAssocID="{9D18FCA0-7205-46AB-A1B4-DEFB2E34F56F}" presName="spaceRect" presStyleCnt="0"/>
      <dgm:spPr/>
    </dgm:pt>
    <dgm:pt modelId="{BCC10393-F8E5-4610-8386-1DC05B4EB80A}" type="pres">
      <dgm:prSet presAssocID="{9D18FCA0-7205-46AB-A1B4-DEFB2E34F56F}" presName="parTx" presStyleLbl="revTx" presStyleIdx="5" presStyleCnt="8">
        <dgm:presLayoutVars>
          <dgm:chMax val="0"/>
          <dgm:chPref val="0"/>
        </dgm:presLayoutVars>
      </dgm:prSet>
      <dgm:spPr/>
    </dgm:pt>
    <dgm:pt modelId="{2EE51256-3C4F-44B2-B415-7F4F77E38824}" type="pres">
      <dgm:prSet presAssocID="{246105F9-ACF6-4A1B-AFA5-52450B33F0D3}" presName="sibTrans" presStyleCnt="0"/>
      <dgm:spPr/>
    </dgm:pt>
    <dgm:pt modelId="{6DE295A8-BDFE-4A28-A846-93C5243568B9}" type="pres">
      <dgm:prSet presAssocID="{572AD9CC-4DB3-465A-99AA-C5415CDD99B2}" presName="compNode" presStyleCnt="0"/>
      <dgm:spPr/>
    </dgm:pt>
    <dgm:pt modelId="{F4F16C0A-3CB5-4089-A630-AF70EB618E39}" type="pres">
      <dgm:prSet presAssocID="{572AD9CC-4DB3-465A-99AA-C5415CDD99B2}" presName="bgRect" presStyleLbl="bgShp" presStyleIdx="6" presStyleCnt="8"/>
      <dgm:spPr/>
    </dgm:pt>
    <dgm:pt modelId="{750BD353-4E40-43FA-B1BA-8095B5A1E954}" type="pres">
      <dgm:prSet presAssocID="{572AD9CC-4DB3-465A-99AA-C5415CDD99B2}"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Statistics"/>
        </a:ext>
      </dgm:extLst>
    </dgm:pt>
    <dgm:pt modelId="{430A1C91-CA82-420F-9BE1-04245AB812E3}" type="pres">
      <dgm:prSet presAssocID="{572AD9CC-4DB3-465A-99AA-C5415CDD99B2}" presName="spaceRect" presStyleCnt="0"/>
      <dgm:spPr/>
    </dgm:pt>
    <dgm:pt modelId="{DD578ED1-850E-48E1-B9B5-475168335583}" type="pres">
      <dgm:prSet presAssocID="{572AD9CC-4DB3-465A-99AA-C5415CDD99B2}" presName="parTx" presStyleLbl="revTx" presStyleIdx="6" presStyleCnt="8">
        <dgm:presLayoutVars>
          <dgm:chMax val="0"/>
          <dgm:chPref val="0"/>
        </dgm:presLayoutVars>
      </dgm:prSet>
      <dgm:spPr/>
    </dgm:pt>
    <dgm:pt modelId="{F5A44395-841C-4051-8DD6-9621EED1CC8F}" type="pres">
      <dgm:prSet presAssocID="{4613026F-1F6B-475E-AFB6-F1CBC1DEC5DD}" presName="sibTrans" presStyleCnt="0"/>
      <dgm:spPr/>
    </dgm:pt>
    <dgm:pt modelId="{D7B66A6C-D24F-49DF-9AA4-5BFE3400B619}" type="pres">
      <dgm:prSet presAssocID="{CCCDDB14-58B8-4E0C-BA5F-712E958AB99A}" presName="compNode" presStyleCnt="0"/>
      <dgm:spPr/>
    </dgm:pt>
    <dgm:pt modelId="{B22F57EA-FB5D-431A-BFE8-98F628F4E9EB}" type="pres">
      <dgm:prSet presAssocID="{CCCDDB14-58B8-4E0C-BA5F-712E958AB99A}" presName="bgRect" presStyleLbl="bgShp" presStyleIdx="7" presStyleCnt="8"/>
      <dgm:spPr/>
    </dgm:pt>
    <dgm:pt modelId="{4DB385BF-28AF-456E-BCE6-A0A22B9E8B44}" type="pres">
      <dgm:prSet presAssocID="{CCCDDB14-58B8-4E0C-BA5F-712E958AB99A}"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Wind Chime"/>
        </a:ext>
      </dgm:extLst>
    </dgm:pt>
    <dgm:pt modelId="{EC180B15-4087-46C4-AA86-63E57BDF80E7}" type="pres">
      <dgm:prSet presAssocID="{CCCDDB14-58B8-4E0C-BA5F-712E958AB99A}" presName="spaceRect" presStyleCnt="0"/>
      <dgm:spPr/>
    </dgm:pt>
    <dgm:pt modelId="{867F5A27-CABD-4CD2-A5DE-3DCF04BBF03B}" type="pres">
      <dgm:prSet presAssocID="{CCCDDB14-58B8-4E0C-BA5F-712E958AB99A}" presName="parTx" presStyleLbl="revTx" presStyleIdx="7" presStyleCnt="8">
        <dgm:presLayoutVars>
          <dgm:chMax val="0"/>
          <dgm:chPref val="0"/>
        </dgm:presLayoutVars>
      </dgm:prSet>
      <dgm:spPr/>
    </dgm:pt>
  </dgm:ptLst>
  <dgm:cxnLst>
    <dgm:cxn modelId="{43B4240D-FA41-4769-9D3E-2138D4F0AD7A}" srcId="{F2A4CED4-B4DF-4CCF-9D47-84826E43BC01}" destId="{CCCDDB14-58B8-4E0C-BA5F-712E958AB99A}" srcOrd="7" destOrd="0" parTransId="{FAF4FAA4-B474-46C5-8C0B-322D6095A5FB}" sibTransId="{861FCFAD-EEBE-4FBF-8E67-DA1396AEC1FF}"/>
    <dgm:cxn modelId="{00C3AA28-B951-4D3D-AB50-0FC15DAF6BC4}" type="presOf" srcId="{F2A4CED4-B4DF-4CCF-9D47-84826E43BC01}" destId="{C82AD503-E67A-4368-810A-1C85ADA912FD}" srcOrd="0" destOrd="0" presId="urn:microsoft.com/office/officeart/2018/2/layout/IconVerticalSolidList"/>
    <dgm:cxn modelId="{D398712A-8228-4D74-A4D3-B80E62A0DAC5}" srcId="{F2A4CED4-B4DF-4CCF-9D47-84826E43BC01}" destId="{80ED6A7E-ECC6-4CCE-B00A-3B3717C4C0CF}" srcOrd="1" destOrd="0" parTransId="{391737DC-09E0-4E80-942A-6917805EE5AF}" sibTransId="{FB6F72D1-5D98-4FE8-B345-1C6BE00B1B90}"/>
    <dgm:cxn modelId="{80D1912F-7EF9-4809-BAC7-DCA6C0965FF0}" type="presOf" srcId="{923A679F-C702-47DA-B9A8-3AC4507A368F}" destId="{8CA8AA06-4365-462D-9E56-C855ADF00552}" srcOrd="0" destOrd="0" presId="urn:microsoft.com/office/officeart/2018/2/layout/IconVerticalSolidList"/>
    <dgm:cxn modelId="{0EE1EE3F-7253-44E0-98C1-D90EC121A035}" srcId="{F2A4CED4-B4DF-4CCF-9D47-84826E43BC01}" destId="{0B9C252C-EFE1-4E16-A33D-E431CBEC13FD}" srcOrd="2" destOrd="0" parTransId="{0E70A28D-AF30-4F8A-96DC-BDD86BE3F6BE}" sibTransId="{A73BD96F-00A0-41C7-9C14-A13E49B276AA}"/>
    <dgm:cxn modelId="{31528B40-107D-47F4-81B3-2E6759372697}" type="presOf" srcId="{80ED6A7E-ECC6-4CCE-B00A-3B3717C4C0CF}" destId="{CACC4A03-C7F3-4E1A-A93C-FBC41C9A2F08}" srcOrd="0" destOrd="0" presId="urn:microsoft.com/office/officeart/2018/2/layout/IconVerticalSolidList"/>
    <dgm:cxn modelId="{B40A0B5C-DCA9-4689-B20B-9EDD90E012A1}" type="presOf" srcId="{DC7F285E-16D8-4B87-B4E2-9F9D2A49B79E}" destId="{FF0A776B-496F-43CD-9CC3-642875341220}" srcOrd="0" destOrd="0" presId="urn:microsoft.com/office/officeart/2018/2/layout/IconVerticalSolidList"/>
    <dgm:cxn modelId="{B0FA1541-4823-42BB-A4E4-E37E1373ABBD}" srcId="{F2A4CED4-B4DF-4CCF-9D47-84826E43BC01}" destId="{923A679F-C702-47DA-B9A8-3AC4507A368F}" srcOrd="3" destOrd="0" parTransId="{AC69957F-FEFD-48AA-BD9C-44E1EAD09278}" sibTransId="{33DBBCA5-E309-46B4-A1C8-564715724501}"/>
    <dgm:cxn modelId="{B0D13553-6304-416A-9325-1EF6294ACA0A}" type="presOf" srcId="{572AD9CC-4DB3-465A-99AA-C5415CDD99B2}" destId="{DD578ED1-850E-48E1-B9B5-475168335583}" srcOrd="0" destOrd="0" presId="urn:microsoft.com/office/officeart/2018/2/layout/IconVerticalSolidList"/>
    <dgm:cxn modelId="{AF68E47D-57C9-4B41-923E-B633DCC83EF6}" srcId="{F2A4CED4-B4DF-4CCF-9D47-84826E43BC01}" destId="{DC7F285E-16D8-4B87-B4E2-9F9D2A49B79E}" srcOrd="0" destOrd="0" parTransId="{92A87B21-3E47-4A5E-AF1F-F3EA6D6FF57A}" sibTransId="{BDE59668-A230-42C5-9737-FCFE0C195AEC}"/>
    <dgm:cxn modelId="{9FF09E92-D903-4887-8BB4-725F8D18DF4D}" type="presOf" srcId="{0B9C252C-EFE1-4E16-A33D-E431CBEC13FD}" destId="{2E09B82F-F8E8-4597-9E3D-20F406D6F78B}" srcOrd="0" destOrd="0" presId="urn:microsoft.com/office/officeart/2018/2/layout/IconVerticalSolidList"/>
    <dgm:cxn modelId="{F142DAAE-AF97-46CD-9CAB-40F80DB3A8C8}" srcId="{F2A4CED4-B4DF-4CCF-9D47-84826E43BC01}" destId="{9D18FCA0-7205-46AB-A1B4-DEFB2E34F56F}" srcOrd="5" destOrd="0" parTransId="{4D7072DF-A677-4839-AA5D-599344D8D693}" sibTransId="{246105F9-ACF6-4A1B-AFA5-52450B33F0D3}"/>
    <dgm:cxn modelId="{84FEF8C8-B04B-4BD3-9529-D7C2F17FC0C4}" srcId="{F2A4CED4-B4DF-4CCF-9D47-84826E43BC01}" destId="{572AD9CC-4DB3-465A-99AA-C5415CDD99B2}" srcOrd="6" destOrd="0" parTransId="{2540EB19-6B9E-4A19-B92C-62A7162724E6}" sibTransId="{4613026F-1F6B-475E-AFB6-F1CBC1DEC5DD}"/>
    <dgm:cxn modelId="{536189CF-6DF6-448C-B215-7B8D2DCB27C7}" type="presOf" srcId="{CCCDDB14-58B8-4E0C-BA5F-712E958AB99A}" destId="{867F5A27-CABD-4CD2-A5DE-3DCF04BBF03B}" srcOrd="0" destOrd="0" presId="urn:microsoft.com/office/officeart/2018/2/layout/IconVerticalSolidList"/>
    <dgm:cxn modelId="{0D574ADB-8333-44E7-B361-AE2C400D509D}" type="presOf" srcId="{9D18FCA0-7205-46AB-A1B4-DEFB2E34F56F}" destId="{BCC10393-F8E5-4610-8386-1DC05B4EB80A}" srcOrd="0" destOrd="0" presId="urn:microsoft.com/office/officeart/2018/2/layout/IconVerticalSolidList"/>
    <dgm:cxn modelId="{52EC22F2-65B5-4007-9D59-9E7BF56A30C5}" type="presOf" srcId="{8E919810-1CAB-4316-8161-867AAA5A4C9E}" destId="{2E4A2DDA-1AC9-450D-992F-C3741949A5B8}" srcOrd="0" destOrd="0" presId="urn:microsoft.com/office/officeart/2018/2/layout/IconVerticalSolidList"/>
    <dgm:cxn modelId="{45866EFA-0144-4BB9-9093-4FF5AF7DB3D6}" srcId="{F2A4CED4-B4DF-4CCF-9D47-84826E43BC01}" destId="{8E919810-1CAB-4316-8161-867AAA5A4C9E}" srcOrd="4" destOrd="0" parTransId="{DD296FC9-D531-4BBB-A982-1352D142B7F5}" sibTransId="{A61B9A61-12B5-4CCD-BBB8-123F00283041}"/>
    <dgm:cxn modelId="{520A3546-A306-4C0F-9960-0B8B116369D5}" type="presParOf" srcId="{C82AD503-E67A-4368-810A-1C85ADA912FD}" destId="{1710AF62-5677-4DED-8D8C-043D0B6D5CCB}" srcOrd="0" destOrd="0" presId="urn:microsoft.com/office/officeart/2018/2/layout/IconVerticalSolidList"/>
    <dgm:cxn modelId="{7AA2CC9F-71CF-4980-AA34-6743E473F9F9}" type="presParOf" srcId="{1710AF62-5677-4DED-8D8C-043D0B6D5CCB}" destId="{A2F44794-2D22-4883-8B53-F26306E371CE}" srcOrd="0" destOrd="0" presId="urn:microsoft.com/office/officeart/2018/2/layout/IconVerticalSolidList"/>
    <dgm:cxn modelId="{9D531633-0568-4357-A5F6-D553B0606C05}" type="presParOf" srcId="{1710AF62-5677-4DED-8D8C-043D0B6D5CCB}" destId="{CDE5A1EC-C9A4-44CA-BC85-7FD531A3D9C5}" srcOrd="1" destOrd="0" presId="urn:microsoft.com/office/officeart/2018/2/layout/IconVerticalSolidList"/>
    <dgm:cxn modelId="{706D763A-393D-4142-A1CB-2A2B9F867BE3}" type="presParOf" srcId="{1710AF62-5677-4DED-8D8C-043D0B6D5CCB}" destId="{08963B39-B71E-4BD4-951A-DF09A314BE7C}" srcOrd="2" destOrd="0" presId="urn:microsoft.com/office/officeart/2018/2/layout/IconVerticalSolidList"/>
    <dgm:cxn modelId="{B9F8608D-C306-40CB-9C52-CC1BE78EDEDE}" type="presParOf" srcId="{1710AF62-5677-4DED-8D8C-043D0B6D5CCB}" destId="{FF0A776B-496F-43CD-9CC3-642875341220}" srcOrd="3" destOrd="0" presId="urn:microsoft.com/office/officeart/2018/2/layout/IconVerticalSolidList"/>
    <dgm:cxn modelId="{1B5727F4-03F6-4444-B50A-F44006236D3F}" type="presParOf" srcId="{C82AD503-E67A-4368-810A-1C85ADA912FD}" destId="{245DFDB3-D2E3-4EFE-B189-6FFCB8B65638}" srcOrd="1" destOrd="0" presId="urn:microsoft.com/office/officeart/2018/2/layout/IconVerticalSolidList"/>
    <dgm:cxn modelId="{3A2B0367-1578-467F-8D0A-36892A480B4F}" type="presParOf" srcId="{C82AD503-E67A-4368-810A-1C85ADA912FD}" destId="{3FFD7D5E-4B66-4E37-AAA6-388F4E1139DE}" srcOrd="2" destOrd="0" presId="urn:microsoft.com/office/officeart/2018/2/layout/IconVerticalSolidList"/>
    <dgm:cxn modelId="{AA4FF2BC-CB90-4CCB-977A-8EE8D9F08F3B}" type="presParOf" srcId="{3FFD7D5E-4B66-4E37-AAA6-388F4E1139DE}" destId="{35DD32FD-8253-4287-9A1C-CDD88D1DC9B0}" srcOrd="0" destOrd="0" presId="urn:microsoft.com/office/officeart/2018/2/layout/IconVerticalSolidList"/>
    <dgm:cxn modelId="{E0994D70-2BAD-4FC8-9CA1-42E189D72ECB}" type="presParOf" srcId="{3FFD7D5E-4B66-4E37-AAA6-388F4E1139DE}" destId="{3D5D4114-A23C-4C85-BF97-FEEA2607AEF5}" srcOrd="1" destOrd="0" presId="urn:microsoft.com/office/officeart/2018/2/layout/IconVerticalSolidList"/>
    <dgm:cxn modelId="{87D1E709-6968-47D6-B873-99E8C5EAF95D}" type="presParOf" srcId="{3FFD7D5E-4B66-4E37-AAA6-388F4E1139DE}" destId="{3EC58716-EE1F-4373-AE3B-4E2F0F8D61F0}" srcOrd="2" destOrd="0" presId="urn:microsoft.com/office/officeart/2018/2/layout/IconVerticalSolidList"/>
    <dgm:cxn modelId="{2494429F-39C0-4417-9DB4-1294F8A2C56B}" type="presParOf" srcId="{3FFD7D5E-4B66-4E37-AAA6-388F4E1139DE}" destId="{CACC4A03-C7F3-4E1A-A93C-FBC41C9A2F08}" srcOrd="3" destOrd="0" presId="urn:microsoft.com/office/officeart/2018/2/layout/IconVerticalSolidList"/>
    <dgm:cxn modelId="{FA7DE5D4-0E57-4DCA-B2F6-BD7D74462A78}" type="presParOf" srcId="{C82AD503-E67A-4368-810A-1C85ADA912FD}" destId="{3B8D5F03-CD5A-46B0-A1CF-3EC040E3D25C}" srcOrd="3" destOrd="0" presId="urn:microsoft.com/office/officeart/2018/2/layout/IconVerticalSolidList"/>
    <dgm:cxn modelId="{EC767A92-650E-4A5E-AAE4-AD33951AE297}" type="presParOf" srcId="{C82AD503-E67A-4368-810A-1C85ADA912FD}" destId="{50DB57E8-C02D-44CC-A1A7-F007F2397038}" srcOrd="4" destOrd="0" presId="urn:microsoft.com/office/officeart/2018/2/layout/IconVerticalSolidList"/>
    <dgm:cxn modelId="{DDE83C25-6FC1-4425-B915-41DD5F2146BB}" type="presParOf" srcId="{50DB57E8-C02D-44CC-A1A7-F007F2397038}" destId="{89967A1F-1296-4B66-BF3A-7DC58AC6BFF3}" srcOrd="0" destOrd="0" presId="urn:microsoft.com/office/officeart/2018/2/layout/IconVerticalSolidList"/>
    <dgm:cxn modelId="{B4EB1908-46C3-4279-B301-ED65072904B8}" type="presParOf" srcId="{50DB57E8-C02D-44CC-A1A7-F007F2397038}" destId="{043D53B0-92B7-48BE-8761-52220E2468D4}" srcOrd="1" destOrd="0" presId="urn:microsoft.com/office/officeart/2018/2/layout/IconVerticalSolidList"/>
    <dgm:cxn modelId="{C21E0B18-6D12-45C2-B4EA-AE255D41E3F7}" type="presParOf" srcId="{50DB57E8-C02D-44CC-A1A7-F007F2397038}" destId="{F0FA8F83-E762-4628-A692-EAAA7388EDAD}" srcOrd="2" destOrd="0" presId="urn:microsoft.com/office/officeart/2018/2/layout/IconVerticalSolidList"/>
    <dgm:cxn modelId="{6F49AA86-3913-4C56-AD90-66967DB85F73}" type="presParOf" srcId="{50DB57E8-C02D-44CC-A1A7-F007F2397038}" destId="{2E09B82F-F8E8-4597-9E3D-20F406D6F78B}" srcOrd="3" destOrd="0" presId="urn:microsoft.com/office/officeart/2018/2/layout/IconVerticalSolidList"/>
    <dgm:cxn modelId="{247D4539-3261-4D1D-A0E1-A82870450C07}" type="presParOf" srcId="{C82AD503-E67A-4368-810A-1C85ADA912FD}" destId="{BBEACA54-66DA-44BD-9353-6E29A46FE8FE}" srcOrd="5" destOrd="0" presId="urn:microsoft.com/office/officeart/2018/2/layout/IconVerticalSolidList"/>
    <dgm:cxn modelId="{830EE21D-9C50-4A6B-A141-6D2234961455}" type="presParOf" srcId="{C82AD503-E67A-4368-810A-1C85ADA912FD}" destId="{11C7724B-ECDB-482F-986E-119D333139F3}" srcOrd="6" destOrd="0" presId="urn:microsoft.com/office/officeart/2018/2/layout/IconVerticalSolidList"/>
    <dgm:cxn modelId="{ED25ECE6-1473-4AFD-8ACF-BE9E7D44E657}" type="presParOf" srcId="{11C7724B-ECDB-482F-986E-119D333139F3}" destId="{F11F3165-2961-4083-9AAB-B26BB4EAA0D0}" srcOrd="0" destOrd="0" presId="urn:microsoft.com/office/officeart/2018/2/layout/IconVerticalSolidList"/>
    <dgm:cxn modelId="{CE6E0918-CF52-4491-9F47-F95FB60DCA0A}" type="presParOf" srcId="{11C7724B-ECDB-482F-986E-119D333139F3}" destId="{2AEC9202-BF49-4907-A0C0-34B400A074FC}" srcOrd="1" destOrd="0" presId="urn:microsoft.com/office/officeart/2018/2/layout/IconVerticalSolidList"/>
    <dgm:cxn modelId="{1659781F-39CF-48F0-B3AB-BBAF87198080}" type="presParOf" srcId="{11C7724B-ECDB-482F-986E-119D333139F3}" destId="{D3943E6A-C0BD-48F2-A103-FC573243E3EB}" srcOrd="2" destOrd="0" presId="urn:microsoft.com/office/officeart/2018/2/layout/IconVerticalSolidList"/>
    <dgm:cxn modelId="{33BB359D-987D-466E-8A35-720A59A4F0A2}" type="presParOf" srcId="{11C7724B-ECDB-482F-986E-119D333139F3}" destId="{8CA8AA06-4365-462D-9E56-C855ADF00552}" srcOrd="3" destOrd="0" presId="urn:microsoft.com/office/officeart/2018/2/layout/IconVerticalSolidList"/>
    <dgm:cxn modelId="{846D2311-B985-4B17-BD75-F031B79B7385}" type="presParOf" srcId="{C82AD503-E67A-4368-810A-1C85ADA912FD}" destId="{5DF091A6-CA06-40BC-A0E1-0C529A943EBD}" srcOrd="7" destOrd="0" presId="urn:microsoft.com/office/officeart/2018/2/layout/IconVerticalSolidList"/>
    <dgm:cxn modelId="{4AE97396-BF3A-42EF-8046-5267D07F1F30}" type="presParOf" srcId="{C82AD503-E67A-4368-810A-1C85ADA912FD}" destId="{920D8CC6-576B-4C17-AA1E-48ABD8F45C35}" srcOrd="8" destOrd="0" presId="urn:microsoft.com/office/officeart/2018/2/layout/IconVerticalSolidList"/>
    <dgm:cxn modelId="{9C8EC67F-3DC7-49DF-8E6E-A3F29A2C93D0}" type="presParOf" srcId="{920D8CC6-576B-4C17-AA1E-48ABD8F45C35}" destId="{2BBC0F81-CFB0-4607-9CA2-DB4B630C6813}" srcOrd="0" destOrd="0" presId="urn:microsoft.com/office/officeart/2018/2/layout/IconVerticalSolidList"/>
    <dgm:cxn modelId="{6CC29D99-AD01-45B8-AADC-EAF9E5B0F8C0}" type="presParOf" srcId="{920D8CC6-576B-4C17-AA1E-48ABD8F45C35}" destId="{F14FD3A2-8478-4082-BB4E-957E467AD2FC}" srcOrd="1" destOrd="0" presId="urn:microsoft.com/office/officeart/2018/2/layout/IconVerticalSolidList"/>
    <dgm:cxn modelId="{D5137FFD-09B7-4914-8897-0C0D6EDA0A9C}" type="presParOf" srcId="{920D8CC6-576B-4C17-AA1E-48ABD8F45C35}" destId="{00C31494-56B3-4F7A-9692-94BB7EC5C7E8}" srcOrd="2" destOrd="0" presId="urn:microsoft.com/office/officeart/2018/2/layout/IconVerticalSolidList"/>
    <dgm:cxn modelId="{91C384FC-D219-411A-8D32-8EDA76CB46DB}" type="presParOf" srcId="{920D8CC6-576B-4C17-AA1E-48ABD8F45C35}" destId="{2E4A2DDA-1AC9-450D-992F-C3741949A5B8}" srcOrd="3" destOrd="0" presId="urn:microsoft.com/office/officeart/2018/2/layout/IconVerticalSolidList"/>
    <dgm:cxn modelId="{B0BA65F4-7419-4AA1-B5A5-FF752759CA77}" type="presParOf" srcId="{C82AD503-E67A-4368-810A-1C85ADA912FD}" destId="{5A712627-2821-463D-BA56-FB4DD54E5DF9}" srcOrd="9" destOrd="0" presId="urn:microsoft.com/office/officeart/2018/2/layout/IconVerticalSolidList"/>
    <dgm:cxn modelId="{E3FDB0A9-ACCD-442B-BF20-24872ED254E4}" type="presParOf" srcId="{C82AD503-E67A-4368-810A-1C85ADA912FD}" destId="{8E6E206D-6D9E-4398-9D1C-FAC18AADB662}" srcOrd="10" destOrd="0" presId="urn:microsoft.com/office/officeart/2018/2/layout/IconVerticalSolidList"/>
    <dgm:cxn modelId="{77DCBA92-AB6C-409A-96B0-8D5A573EEBCE}" type="presParOf" srcId="{8E6E206D-6D9E-4398-9D1C-FAC18AADB662}" destId="{42AF993C-E201-464B-A2FD-FB1D747930A8}" srcOrd="0" destOrd="0" presId="urn:microsoft.com/office/officeart/2018/2/layout/IconVerticalSolidList"/>
    <dgm:cxn modelId="{21EA3C8A-FB97-40FF-8E27-FBAB45DD54C4}" type="presParOf" srcId="{8E6E206D-6D9E-4398-9D1C-FAC18AADB662}" destId="{22E0E4FC-6891-48D6-8AEA-60B42C5E05E2}" srcOrd="1" destOrd="0" presId="urn:microsoft.com/office/officeart/2018/2/layout/IconVerticalSolidList"/>
    <dgm:cxn modelId="{91A0A00D-6139-46D9-B923-B470DEC7122E}" type="presParOf" srcId="{8E6E206D-6D9E-4398-9D1C-FAC18AADB662}" destId="{7DEFC641-9D40-410E-A273-375432B008D8}" srcOrd="2" destOrd="0" presId="urn:microsoft.com/office/officeart/2018/2/layout/IconVerticalSolidList"/>
    <dgm:cxn modelId="{8597E551-F9C1-4A3C-AD9D-6BF492ACB259}" type="presParOf" srcId="{8E6E206D-6D9E-4398-9D1C-FAC18AADB662}" destId="{BCC10393-F8E5-4610-8386-1DC05B4EB80A}" srcOrd="3" destOrd="0" presId="urn:microsoft.com/office/officeart/2018/2/layout/IconVerticalSolidList"/>
    <dgm:cxn modelId="{B3A6F486-8E3E-4420-9007-C058AC37BE6E}" type="presParOf" srcId="{C82AD503-E67A-4368-810A-1C85ADA912FD}" destId="{2EE51256-3C4F-44B2-B415-7F4F77E38824}" srcOrd="11" destOrd="0" presId="urn:microsoft.com/office/officeart/2018/2/layout/IconVerticalSolidList"/>
    <dgm:cxn modelId="{B5211E47-87EE-422C-A485-FEACA7D45748}" type="presParOf" srcId="{C82AD503-E67A-4368-810A-1C85ADA912FD}" destId="{6DE295A8-BDFE-4A28-A846-93C5243568B9}" srcOrd="12" destOrd="0" presId="urn:microsoft.com/office/officeart/2018/2/layout/IconVerticalSolidList"/>
    <dgm:cxn modelId="{2E24D17D-C9AB-4BE6-B2D3-D171FA7FA00A}" type="presParOf" srcId="{6DE295A8-BDFE-4A28-A846-93C5243568B9}" destId="{F4F16C0A-3CB5-4089-A630-AF70EB618E39}" srcOrd="0" destOrd="0" presId="urn:microsoft.com/office/officeart/2018/2/layout/IconVerticalSolidList"/>
    <dgm:cxn modelId="{1545D0F3-B5DE-4E4D-AC6C-958B54B2BC30}" type="presParOf" srcId="{6DE295A8-BDFE-4A28-A846-93C5243568B9}" destId="{750BD353-4E40-43FA-B1BA-8095B5A1E954}" srcOrd="1" destOrd="0" presId="urn:microsoft.com/office/officeart/2018/2/layout/IconVerticalSolidList"/>
    <dgm:cxn modelId="{4C54390B-4223-4E8A-8477-16B9D6F598CE}" type="presParOf" srcId="{6DE295A8-BDFE-4A28-A846-93C5243568B9}" destId="{430A1C91-CA82-420F-9BE1-04245AB812E3}" srcOrd="2" destOrd="0" presId="urn:microsoft.com/office/officeart/2018/2/layout/IconVerticalSolidList"/>
    <dgm:cxn modelId="{D23A0518-7DC5-4AA9-A831-7823157B8244}" type="presParOf" srcId="{6DE295A8-BDFE-4A28-A846-93C5243568B9}" destId="{DD578ED1-850E-48E1-B9B5-475168335583}" srcOrd="3" destOrd="0" presId="urn:microsoft.com/office/officeart/2018/2/layout/IconVerticalSolidList"/>
    <dgm:cxn modelId="{3EC2414C-0891-4D0B-8A30-66FDD8A9930D}" type="presParOf" srcId="{C82AD503-E67A-4368-810A-1C85ADA912FD}" destId="{F5A44395-841C-4051-8DD6-9621EED1CC8F}" srcOrd="13" destOrd="0" presId="urn:microsoft.com/office/officeart/2018/2/layout/IconVerticalSolidList"/>
    <dgm:cxn modelId="{898AFE73-F149-41EE-9C4C-9B9C59D39DC1}" type="presParOf" srcId="{C82AD503-E67A-4368-810A-1C85ADA912FD}" destId="{D7B66A6C-D24F-49DF-9AA4-5BFE3400B619}" srcOrd="14" destOrd="0" presId="urn:microsoft.com/office/officeart/2018/2/layout/IconVerticalSolidList"/>
    <dgm:cxn modelId="{C3805A92-9120-46CB-9F0E-98BA19F82E31}" type="presParOf" srcId="{D7B66A6C-D24F-49DF-9AA4-5BFE3400B619}" destId="{B22F57EA-FB5D-431A-BFE8-98F628F4E9EB}" srcOrd="0" destOrd="0" presId="urn:microsoft.com/office/officeart/2018/2/layout/IconVerticalSolidList"/>
    <dgm:cxn modelId="{6A23910F-A017-4008-88F5-8D949160D032}" type="presParOf" srcId="{D7B66A6C-D24F-49DF-9AA4-5BFE3400B619}" destId="{4DB385BF-28AF-456E-BCE6-A0A22B9E8B44}" srcOrd="1" destOrd="0" presId="urn:microsoft.com/office/officeart/2018/2/layout/IconVerticalSolidList"/>
    <dgm:cxn modelId="{1C0BFDFB-6E44-462E-96C4-7FE4AD0E00E1}" type="presParOf" srcId="{D7B66A6C-D24F-49DF-9AA4-5BFE3400B619}" destId="{EC180B15-4087-46C4-AA86-63E57BDF80E7}" srcOrd="2" destOrd="0" presId="urn:microsoft.com/office/officeart/2018/2/layout/IconVerticalSolidList"/>
    <dgm:cxn modelId="{5171AFCC-52D4-4CB3-9C65-08A4EFA1375D}" type="presParOf" srcId="{D7B66A6C-D24F-49DF-9AA4-5BFE3400B619}" destId="{867F5A27-CABD-4CD2-A5DE-3DCF04BBF03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34B6E8C-5BA2-4ADE-B893-E345DF5FB800}"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D5AA1A0F-40A7-4BCB-9E7F-2D9E77BCCB3A}">
      <dgm:prSet/>
      <dgm:spPr/>
      <dgm:t>
        <a:bodyPr/>
        <a:lstStyle/>
        <a:p>
          <a:pPr>
            <a:lnSpc>
              <a:spcPct val="100000"/>
            </a:lnSpc>
            <a:defRPr cap="all"/>
          </a:pPr>
          <a:r>
            <a:rPr lang="tr-TR"/>
            <a:t>• Ticari reklamlar ve pazarlama faaliyetleri </a:t>
          </a:r>
          <a:endParaRPr lang="en-US"/>
        </a:p>
      </dgm:t>
    </dgm:pt>
    <dgm:pt modelId="{A6FF0BAD-16FF-4F7D-AFE2-5A17FA64FD97}" type="parTrans" cxnId="{0221A588-4CF5-4C37-ADCC-A19CCF321BBD}">
      <dgm:prSet/>
      <dgm:spPr/>
      <dgm:t>
        <a:bodyPr/>
        <a:lstStyle/>
        <a:p>
          <a:endParaRPr lang="en-US"/>
        </a:p>
      </dgm:t>
    </dgm:pt>
    <dgm:pt modelId="{FC49B738-E520-4A4E-BB8F-6B9BB49B3F66}" type="sibTrans" cxnId="{0221A588-4CF5-4C37-ADCC-A19CCF321BBD}">
      <dgm:prSet/>
      <dgm:spPr/>
      <dgm:t>
        <a:bodyPr/>
        <a:lstStyle/>
        <a:p>
          <a:endParaRPr lang="en-US"/>
        </a:p>
      </dgm:t>
    </dgm:pt>
    <dgm:pt modelId="{25480BB7-352D-4FCE-A591-FE2F12FCCCA3}">
      <dgm:prSet/>
      <dgm:spPr/>
      <dgm:t>
        <a:bodyPr/>
        <a:lstStyle/>
        <a:p>
          <a:pPr>
            <a:lnSpc>
              <a:spcPct val="100000"/>
            </a:lnSpc>
            <a:defRPr cap="all"/>
          </a:pPr>
          <a:r>
            <a:rPr lang="tr-TR"/>
            <a:t>• Kampanya ve duyurular </a:t>
          </a:r>
          <a:endParaRPr lang="en-US"/>
        </a:p>
      </dgm:t>
    </dgm:pt>
    <dgm:pt modelId="{79A320C8-45C6-479C-AF5E-B90A921DF617}" type="parTrans" cxnId="{2CEB6587-5C0C-4648-B267-F4CA136ACC1D}">
      <dgm:prSet/>
      <dgm:spPr/>
      <dgm:t>
        <a:bodyPr/>
        <a:lstStyle/>
        <a:p>
          <a:endParaRPr lang="en-US"/>
        </a:p>
      </dgm:t>
    </dgm:pt>
    <dgm:pt modelId="{36B7FF90-115F-4C54-9DDA-5F75705D98DD}" type="sibTrans" cxnId="{2CEB6587-5C0C-4648-B267-F4CA136ACC1D}">
      <dgm:prSet/>
      <dgm:spPr/>
      <dgm:t>
        <a:bodyPr/>
        <a:lstStyle/>
        <a:p>
          <a:endParaRPr lang="en-US"/>
        </a:p>
      </dgm:t>
    </dgm:pt>
    <dgm:pt modelId="{644859EB-2697-44B1-AA97-1918CF6D5C8C}">
      <dgm:prSet/>
      <dgm:spPr/>
      <dgm:t>
        <a:bodyPr/>
        <a:lstStyle/>
        <a:p>
          <a:pPr>
            <a:lnSpc>
              <a:spcPct val="100000"/>
            </a:lnSpc>
            <a:defRPr cap="all"/>
          </a:pPr>
          <a:r>
            <a:rPr lang="tr-TR"/>
            <a:t>• Yanıltıcı ve gerçek olmayan vaatler (Hızlı zengin olma yöntemleri) </a:t>
          </a:r>
          <a:endParaRPr lang="en-US"/>
        </a:p>
      </dgm:t>
    </dgm:pt>
    <dgm:pt modelId="{4C8FC023-5F99-4B1F-A256-C972E2409CD0}" type="parTrans" cxnId="{692895F6-0C95-43B4-9597-D2B947472C94}">
      <dgm:prSet/>
      <dgm:spPr/>
      <dgm:t>
        <a:bodyPr/>
        <a:lstStyle/>
        <a:p>
          <a:endParaRPr lang="en-US"/>
        </a:p>
      </dgm:t>
    </dgm:pt>
    <dgm:pt modelId="{E3605F26-17AF-46B8-8903-21F187C62F5A}" type="sibTrans" cxnId="{692895F6-0C95-43B4-9597-D2B947472C94}">
      <dgm:prSet/>
      <dgm:spPr/>
      <dgm:t>
        <a:bodyPr/>
        <a:lstStyle/>
        <a:p>
          <a:endParaRPr lang="en-US"/>
        </a:p>
      </dgm:t>
    </dgm:pt>
    <dgm:pt modelId="{A7CF1B3A-C9F5-46D7-B8B2-F687004438A4}">
      <dgm:prSet/>
      <dgm:spPr/>
      <dgm:t>
        <a:bodyPr/>
        <a:lstStyle/>
        <a:p>
          <a:pPr>
            <a:lnSpc>
              <a:spcPct val="100000"/>
            </a:lnSpc>
            <a:defRPr cap="all"/>
          </a:pPr>
          <a:r>
            <a:rPr lang="tr-TR"/>
            <a:t>• Yasal olmayan veya yarı yasal faaliyet servis duyuruları </a:t>
          </a:r>
          <a:endParaRPr lang="en-US"/>
        </a:p>
      </dgm:t>
    </dgm:pt>
    <dgm:pt modelId="{F52349AD-8348-47AA-86EA-4322145E470D}" type="parTrans" cxnId="{6A5952E9-8B94-4C62-B5B2-F8AD0971B6A5}">
      <dgm:prSet/>
      <dgm:spPr/>
      <dgm:t>
        <a:bodyPr/>
        <a:lstStyle/>
        <a:p>
          <a:endParaRPr lang="en-US"/>
        </a:p>
      </dgm:t>
    </dgm:pt>
    <dgm:pt modelId="{FD2F2798-7A7F-463B-90A7-EE62BBEC5C3C}" type="sibTrans" cxnId="{6A5952E9-8B94-4C62-B5B2-F8AD0971B6A5}">
      <dgm:prSet/>
      <dgm:spPr/>
      <dgm:t>
        <a:bodyPr/>
        <a:lstStyle/>
        <a:p>
          <a:endParaRPr lang="en-US"/>
        </a:p>
      </dgm:t>
    </dgm:pt>
    <dgm:pt modelId="{7AED3A8B-190D-4AF7-80C3-62F1351A716D}">
      <dgm:prSet/>
      <dgm:spPr/>
      <dgm:t>
        <a:bodyPr/>
        <a:lstStyle/>
        <a:p>
          <a:pPr>
            <a:lnSpc>
              <a:spcPct val="100000"/>
            </a:lnSpc>
            <a:defRPr cap="all"/>
          </a:pPr>
          <a:r>
            <a:rPr lang="tr-TR"/>
            <a:t>• UBE(Unsolicited Bulk E-mail: Talep Edilmemiş Kitlesel E-mail) </a:t>
          </a:r>
          <a:endParaRPr lang="en-US"/>
        </a:p>
      </dgm:t>
    </dgm:pt>
    <dgm:pt modelId="{7402C476-A13B-476A-98E0-B66C5A2559BE}" type="parTrans" cxnId="{0AB5AB90-0B56-4397-9847-348D7AD6C96D}">
      <dgm:prSet/>
      <dgm:spPr/>
      <dgm:t>
        <a:bodyPr/>
        <a:lstStyle/>
        <a:p>
          <a:endParaRPr lang="en-US"/>
        </a:p>
      </dgm:t>
    </dgm:pt>
    <dgm:pt modelId="{976321E0-5D79-4A1E-969A-DAC0A9FFE943}" type="sibTrans" cxnId="{0AB5AB90-0B56-4397-9847-348D7AD6C96D}">
      <dgm:prSet/>
      <dgm:spPr/>
      <dgm:t>
        <a:bodyPr/>
        <a:lstStyle/>
        <a:p>
          <a:endParaRPr lang="en-US"/>
        </a:p>
      </dgm:t>
    </dgm:pt>
    <dgm:pt modelId="{2F82605A-C246-4F0A-916E-18F0424D4003}">
      <dgm:prSet/>
      <dgm:spPr/>
      <dgm:t>
        <a:bodyPr/>
        <a:lstStyle/>
        <a:p>
          <a:pPr>
            <a:lnSpc>
              <a:spcPct val="100000"/>
            </a:lnSpc>
            <a:defRPr cap="all"/>
          </a:pPr>
          <a:r>
            <a:rPr lang="tr-TR"/>
            <a:t>• Politik veya ideolojik bir görüşün propagandası </a:t>
          </a:r>
          <a:endParaRPr lang="en-US"/>
        </a:p>
      </dgm:t>
    </dgm:pt>
    <dgm:pt modelId="{B63121B1-9BAA-4B6A-BA9E-4FBE4181D2DA}" type="parTrans" cxnId="{E23FBCD0-0AB8-4704-B31A-54F2C80FBCE6}">
      <dgm:prSet/>
      <dgm:spPr/>
      <dgm:t>
        <a:bodyPr/>
        <a:lstStyle/>
        <a:p>
          <a:endParaRPr lang="en-US"/>
        </a:p>
      </dgm:t>
    </dgm:pt>
    <dgm:pt modelId="{EB8CBA9C-85B2-4273-8CCA-853C4D24C459}" type="sibTrans" cxnId="{E23FBCD0-0AB8-4704-B31A-54F2C80FBCE6}">
      <dgm:prSet/>
      <dgm:spPr/>
      <dgm:t>
        <a:bodyPr/>
        <a:lstStyle/>
        <a:p>
          <a:endParaRPr lang="en-US"/>
        </a:p>
      </dgm:t>
    </dgm:pt>
    <dgm:pt modelId="{38B3DD8F-B038-46A9-BF0D-C05C730C1346}">
      <dgm:prSet/>
      <dgm:spPr/>
      <dgm:t>
        <a:bodyPr/>
        <a:lstStyle/>
        <a:p>
          <a:pPr>
            <a:lnSpc>
              <a:spcPct val="100000"/>
            </a:lnSpc>
            <a:defRPr cap="all"/>
          </a:pPr>
          <a:r>
            <a:rPr lang="tr-TR"/>
            <a:t>• Belli bir konuda kamuoyu oluşturma </a:t>
          </a:r>
          <a:endParaRPr lang="en-US"/>
        </a:p>
      </dgm:t>
    </dgm:pt>
    <dgm:pt modelId="{E851E415-6238-4041-8FA3-6CCB1DE40F45}" type="parTrans" cxnId="{2A986E3A-BEFB-4146-87E3-2BA23183A7C4}">
      <dgm:prSet/>
      <dgm:spPr/>
      <dgm:t>
        <a:bodyPr/>
        <a:lstStyle/>
        <a:p>
          <a:endParaRPr lang="en-US"/>
        </a:p>
      </dgm:t>
    </dgm:pt>
    <dgm:pt modelId="{B1DA6F31-05A9-4691-89DD-A278797EF1AD}" type="sibTrans" cxnId="{2A986E3A-BEFB-4146-87E3-2BA23183A7C4}">
      <dgm:prSet/>
      <dgm:spPr/>
      <dgm:t>
        <a:bodyPr/>
        <a:lstStyle/>
        <a:p>
          <a:endParaRPr lang="en-US"/>
        </a:p>
      </dgm:t>
    </dgm:pt>
    <dgm:pt modelId="{DCF15AF4-C014-433E-9392-F3634FD7C3EF}">
      <dgm:prSet/>
      <dgm:spPr/>
      <dgm:t>
        <a:bodyPr/>
        <a:lstStyle/>
        <a:p>
          <a:pPr>
            <a:lnSpc>
              <a:spcPct val="100000"/>
            </a:lnSpc>
            <a:defRPr cap="all"/>
          </a:pPr>
          <a:r>
            <a:rPr lang="tr-TR"/>
            <a:t>• Kimlik avı saldırısı </a:t>
          </a:r>
          <a:endParaRPr lang="en-US"/>
        </a:p>
      </dgm:t>
    </dgm:pt>
    <dgm:pt modelId="{13E70224-78D6-4DF0-8A09-D1B8989FE01A}" type="parTrans" cxnId="{85D9FCA5-6D39-474D-A51B-400D3FAE6567}">
      <dgm:prSet/>
      <dgm:spPr/>
      <dgm:t>
        <a:bodyPr/>
        <a:lstStyle/>
        <a:p>
          <a:endParaRPr lang="en-US"/>
        </a:p>
      </dgm:t>
    </dgm:pt>
    <dgm:pt modelId="{58493F8E-8E6B-4B91-B84B-63AFE669F661}" type="sibTrans" cxnId="{85D9FCA5-6D39-474D-A51B-400D3FAE6567}">
      <dgm:prSet/>
      <dgm:spPr/>
      <dgm:t>
        <a:bodyPr/>
        <a:lstStyle/>
        <a:p>
          <a:endParaRPr lang="en-US"/>
        </a:p>
      </dgm:t>
    </dgm:pt>
    <dgm:pt modelId="{E3106BD7-2082-405D-86A7-408A650546E7}" type="pres">
      <dgm:prSet presAssocID="{234B6E8C-5BA2-4ADE-B893-E345DF5FB800}" presName="root" presStyleCnt="0">
        <dgm:presLayoutVars>
          <dgm:dir/>
          <dgm:resizeHandles val="exact"/>
        </dgm:presLayoutVars>
      </dgm:prSet>
      <dgm:spPr/>
    </dgm:pt>
    <dgm:pt modelId="{0FDEB339-2DFA-4F7D-ADF4-96E7A89EA660}" type="pres">
      <dgm:prSet presAssocID="{D5AA1A0F-40A7-4BCB-9E7F-2D9E77BCCB3A}" presName="compNode" presStyleCnt="0"/>
      <dgm:spPr/>
    </dgm:pt>
    <dgm:pt modelId="{66C5485B-01DA-4932-A98A-8036ABCFABA4}" type="pres">
      <dgm:prSet presAssocID="{D5AA1A0F-40A7-4BCB-9E7F-2D9E77BCCB3A}" presName="iconBgRect" presStyleLbl="bgShp" presStyleIdx="0" presStyleCnt="8"/>
      <dgm:spPr>
        <a:prstGeom prst="round2DiagRect">
          <a:avLst>
            <a:gd name="adj1" fmla="val 29727"/>
            <a:gd name="adj2" fmla="val 0"/>
          </a:avLst>
        </a:prstGeom>
      </dgm:spPr>
    </dgm:pt>
    <dgm:pt modelId="{A8B603CE-E4BA-4226-A9BB-6DAF3D49BD5F}" type="pres">
      <dgm:prSet presAssocID="{D5AA1A0F-40A7-4BCB-9E7F-2D9E77BCCB3A}"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gaphone"/>
        </a:ext>
      </dgm:extLst>
    </dgm:pt>
    <dgm:pt modelId="{CA458B2F-B609-4B3E-9144-23D2DADB0DFC}" type="pres">
      <dgm:prSet presAssocID="{D5AA1A0F-40A7-4BCB-9E7F-2D9E77BCCB3A}" presName="spaceRect" presStyleCnt="0"/>
      <dgm:spPr/>
    </dgm:pt>
    <dgm:pt modelId="{EFA09295-137C-467B-B507-10272EFAB59A}" type="pres">
      <dgm:prSet presAssocID="{D5AA1A0F-40A7-4BCB-9E7F-2D9E77BCCB3A}" presName="textRect" presStyleLbl="revTx" presStyleIdx="0" presStyleCnt="8">
        <dgm:presLayoutVars>
          <dgm:chMax val="1"/>
          <dgm:chPref val="1"/>
        </dgm:presLayoutVars>
      </dgm:prSet>
      <dgm:spPr/>
    </dgm:pt>
    <dgm:pt modelId="{A93A1CCD-93E1-4021-BF1C-3B07EBC20C63}" type="pres">
      <dgm:prSet presAssocID="{FC49B738-E520-4A4E-BB8F-6B9BB49B3F66}" presName="sibTrans" presStyleCnt="0"/>
      <dgm:spPr/>
    </dgm:pt>
    <dgm:pt modelId="{A3FE420A-13DA-4D0C-8330-B78D60723BE4}" type="pres">
      <dgm:prSet presAssocID="{25480BB7-352D-4FCE-A591-FE2F12FCCCA3}" presName="compNode" presStyleCnt="0"/>
      <dgm:spPr/>
    </dgm:pt>
    <dgm:pt modelId="{7D97DEFA-E328-4B3E-BABD-4D27940CCFAD}" type="pres">
      <dgm:prSet presAssocID="{25480BB7-352D-4FCE-A591-FE2F12FCCCA3}" presName="iconBgRect" presStyleLbl="bgShp" presStyleIdx="1" presStyleCnt="8"/>
      <dgm:spPr>
        <a:prstGeom prst="round2DiagRect">
          <a:avLst>
            <a:gd name="adj1" fmla="val 29727"/>
            <a:gd name="adj2" fmla="val 0"/>
          </a:avLst>
        </a:prstGeom>
      </dgm:spPr>
    </dgm:pt>
    <dgm:pt modelId="{07DD30FA-2044-4212-AFAB-153D57FADE6A}" type="pres">
      <dgm:prSet presAssocID="{25480BB7-352D-4FCE-A591-FE2F12FCCCA3}"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rketing"/>
        </a:ext>
      </dgm:extLst>
    </dgm:pt>
    <dgm:pt modelId="{AA8A8579-328B-43D7-AF2C-E9D7C9648F95}" type="pres">
      <dgm:prSet presAssocID="{25480BB7-352D-4FCE-A591-FE2F12FCCCA3}" presName="spaceRect" presStyleCnt="0"/>
      <dgm:spPr/>
    </dgm:pt>
    <dgm:pt modelId="{39F3CAC8-1A9E-4E84-975C-97D4CE7C2C0C}" type="pres">
      <dgm:prSet presAssocID="{25480BB7-352D-4FCE-A591-FE2F12FCCCA3}" presName="textRect" presStyleLbl="revTx" presStyleIdx="1" presStyleCnt="8">
        <dgm:presLayoutVars>
          <dgm:chMax val="1"/>
          <dgm:chPref val="1"/>
        </dgm:presLayoutVars>
      </dgm:prSet>
      <dgm:spPr/>
    </dgm:pt>
    <dgm:pt modelId="{71F11069-B766-4E6B-B724-ADF1419E2A6B}" type="pres">
      <dgm:prSet presAssocID="{36B7FF90-115F-4C54-9DDA-5F75705D98DD}" presName="sibTrans" presStyleCnt="0"/>
      <dgm:spPr/>
    </dgm:pt>
    <dgm:pt modelId="{186FAEB8-8BC2-4CB0-9DAC-0318D7A06249}" type="pres">
      <dgm:prSet presAssocID="{644859EB-2697-44B1-AA97-1918CF6D5C8C}" presName="compNode" presStyleCnt="0"/>
      <dgm:spPr/>
    </dgm:pt>
    <dgm:pt modelId="{7B96ECB0-6747-4C0C-8676-CC11DEF6A761}" type="pres">
      <dgm:prSet presAssocID="{644859EB-2697-44B1-AA97-1918CF6D5C8C}" presName="iconBgRect" presStyleLbl="bgShp" presStyleIdx="2" presStyleCnt="8"/>
      <dgm:spPr>
        <a:prstGeom prst="round2DiagRect">
          <a:avLst>
            <a:gd name="adj1" fmla="val 29727"/>
            <a:gd name="adj2" fmla="val 0"/>
          </a:avLst>
        </a:prstGeom>
      </dgm:spPr>
    </dgm:pt>
    <dgm:pt modelId="{B1874260-C090-4CCF-BEF0-AC43561681FB}" type="pres">
      <dgm:prSet presAssocID="{644859EB-2697-44B1-AA97-1918CF6D5C8C}"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ose"/>
        </a:ext>
      </dgm:extLst>
    </dgm:pt>
    <dgm:pt modelId="{3CD3E397-993A-449B-9837-3111C630F589}" type="pres">
      <dgm:prSet presAssocID="{644859EB-2697-44B1-AA97-1918CF6D5C8C}" presName="spaceRect" presStyleCnt="0"/>
      <dgm:spPr/>
    </dgm:pt>
    <dgm:pt modelId="{CD9CCDFE-6BE7-4876-A34D-4FF7D389E1A7}" type="pres">
      <dgm:prSet presAssocID="{644859EB-2697-44B1-AA97-1918CF6D5C8C}" presName="textRect" presStyleLbl="revTx" presStyleIdx="2" presStyleCnt="8">
        <dgm:presLayoutVars>
          <dgm:chMax val="1"/>
          <dgm:chPref val="1"/>
        </dgm:presLayoutVars>
      </dgm:prSet>
      <dgm:spPr/>
    </dgm:pt>
    <dgm:pt modelId="{B5A4E9D9-666B-4320-8904-9C18A349B6F1}" type="pres">
      <dgm:prSet presAssocID="{E3605F26-17AF-46B8-8903-21F187C62F5A}" presName="sibTrans" presStyleCnt="0"/>
      <dgm:spPr/>
    </dgm:pt>
    <dgm:pt modelId="{8FDA07DC-5F14-4D30-BF3A-AA343464157B}" type="pres">
      <dgm:prSet presAssocID="{A7CF1B3A-C9F5-46D7-B8B2-F687004438A4}" presName="compNode" presStyleCnt="0"/>
      <dgm:spPr/>
    </dgm:pt>
    <dgm:pt modelId="{5057DF42-4893-447A-BBD7-290959C5FE2C}" type="pres">
      <dgm:prSet presAssocID="{A7CF1B3A-C9F5-46D7-B8B2-F687004438A4}" presName="iconBgRect" presStyleLbl="bgShp" presStyleIdx="3" presStyleCnt="8"/>
      <dgm:spPr>
        <a:prstGeom prst="round2DiagRect">
          <a:avLst>
            <a:gd name="adj1" fmla="val 29727"/>
            <a:gd name="adj2" fmla="val 0"/>
          </a:avLst>
        </a:prstGeom>
      </dgm:spPr>
    </dgm:pt>
    <dgm:pt modelId="{A0257DC9-B888-4BD9-B313-4EC0A5005A62}" type="pres">
      <dgm:prSet presAssocID="{A7CF1B3A-C9F5-46D7-B8B2-F687004438A4}"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Judge"/>
        </a:ext>
      </dgm:extLst>
    </dgm:pt>
    <dgm:pt modelId="{B9D8D6AB-CB71-47AB-AD11-9DB52E2AAC4B}" type="pres">
      <dgm:prSet presAssocID="{A7CF1B3A-C9F5-46D7-B8B2-F687004438A4}" presName="spaceRect" presStyleCnt="0"/>
      <dgm:spPr/>
    </dgm:pt>
    <dgm:pt modelId="{17DB08E2-F243-4B69-BAD5-5B39FE63B08F}" type="pres">
      <dgm:prSet presAssocID="{A7CF1B3A-C9F5-46D7-B8B2-F687004438A4}" presName="textRect" presStyleLbl="revTx" presStyleIdx="3" presStyleCnt="8">
        <dgm:presLayoutVars>
          <dgm:chMax val="1"/>
          <dgm:chPref val="1"/>
        </dgm:presLayoutVars>
      </dgm:prSet>
      <dgm:spPr/>
    </dgm:pt>
    <dgm:pt modelId="{D61E54AA-6523-4E57-8E0E-34DDF6F5DCB3}" type="pres">
      <dgm:prSet presAssocID="{FD2F2798-7A7F-463B-90A7-EE62BBEC5C3C}" presName="sibTrans" presStyleCnt="0"/>
      <dgm:spPr/>
    </dgm:pt>
    <dgm:pt modelId="{89917BA4-6D40-4891-9B50-2ED318312B28}" type="pres">
      <dgm:prSet presAssocID="{7AED3A8B-190D-4AF7-80C3-62F1351A716D}" presName="compNode" presStyleCnt="0"/>
      <dgm:spPr/>
    </dgm:pt>
    <dgm:pt modelId="{46BC0914-6389-4722-B09D-06ADAAE1DF94}" type="pres">
      <dgm:prSet presAssocID="{7AED3A8B-190D-4AF7-80C3-62F1351A716D}" presName="iconBgRect" presStyleLbl="bgShp" presStyleIdx="4" presStyleCnt="8"/>
      <dgm:spPr>
        <a:prstGeom prst="round2DiagRect">
          <a:avLst>
            <a:gd name="adj1" fmla="val 29727"/>
            <a:gd name="adj2" fmla="val 0"/>
          </a:avLst>
        </a:prstGeom>
      </dgm:spPr>
    </dgm:pt>
    <dgm:pt modelId="{203C55DE-ECEA-4182-B97B-4C78B6120D12}" type="pres">
      <dgm:prSet presAssocID="{7AED3A8B-190D-4AF7-80C3-62F1351A716D}"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Envelope"/>
        </a:ext>
      </dgm:extLst>
    </dgm:pt>
    <dgm:pt modelId="{B7075466-7A3A-47EE-8AC0-903F6C915F5D}" type="pres">
      <dgm:prSet presAssocID="{7AED3A8B-190D-4AF7-80C3-62F1351A716D}" presName="spaceRect" presStyleCnt="0"/>
      <dgm:spPr/>
    </dgm:pt>
    <dgm:pt modelId="{A52EEEB0-3466-48A0-8383-8B57BC3489DE}" type="pres">
      <dgm:prSet presAssocID="{7AED3A8B-190D-4AF7-80C3-62F1351A716D}" presName="textRect" presStyleLbl="revTx" presStyleIdx="4" presStyleCnt="8">
        <dgm:presLayoutVars>
          <dgm:chMax val="1"/>
          <dgm:chPref val="1"/>
        </dgm:presLayoutVars>
      </dgm:prSet>
      <dgm:spPr/>
    </dgm:pt>
    <dgm:pt modelId="{E9713067-9383-422A-A0AF-E4722CD5D9DD}" type="pres">
      <dgm:prSet presAssocID="{976321E0-5D79-4A1E-969A-DAC0A9FFE943}" presName="sibTrans" presStyleCnt="0"/>
      <dgm:spPr/>
    </dgm:pt>
    <dgm:pt modelId="{FAFBF4F2-7073-4544-9240-7D55BFE8CF00}" type="pres">
      <dgm:prSet presAssocID="{2F82605A-C246-4F0A-916E-18F0424D4003}" presName="compNode" presStyleCnt="0"/>
      <dgm:spPr/>
    </dgm:pt>
    <dgm:pt modelId="{46915029-6412-4E4F-9840-0D9F260DF51B}" type="pres">
      <dgm:prSet presAssocID="{2F82605A-C246-4F0A-916E-18F0424D4003}" presName="iconBgRect" presStyleLbl="bgShp" presStyleIdx="5" presStyleCnt="8"/>
      <dgm:spPr>
        <a:prstGeom prst="round2DiagRect">
          <a:avLst>
            <a:gd name="adj1" fmla="val 29727"/>
            <a:gd name="adj2" fmla="val 0"/>
          </a:avLst>
        </a:prstGeom>
      </dgm:spPr>
    </dgm:pt>
    <dgm:pt modelId="{991274D7-7E9D-4CE5-90B9-9C352D0EB56C}" type="pres">
      <dgm:prSet presAssocID="{2F82605A-C246-4F0A-916E-18F0424D4003}"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Questions"/>
        </a:ext>
      </dgm:extLst>
    </dgm:pt>
    <dgm:pt modelId="{542F625B-F458-40E8-8DA6-F46B07D0DD9F}" type="pres">
      <dgm:prSet presAssocID="{2F82605A-C246-4F0A-916E-18F0424D4003}" presName="spaceRect" presStyleCnt="0"/>
      <dgm:spPr/>
    </dgm:pt>
    <dgm:pt modelId="{6C9C2809-E33C-4036-B4AB-A62AEE3951B7}" type="pres">
      <dgm:prSet presAssocID="{2F82605A-C246-4F0A-916E-18F0424D4003}" presName="textRect" presStyleLbl="revTx" presStyleIdx="5" presStyleCnt="8">
        <dgm:presLayoutVars>
          <dgm:chMax val="1"/>
          <dgm:chPref val="1"/>
        </dgm:presLayoutVars>
      </dgm:prSet>
      <dgm:spPr/>
    </dgm:pt>
    <dgm:pt modelId="{31448CEA-CD15-4DC0-A135-FF0219AEB968}" type="pres">
      <dgm:prSet presAssocID="{EB8CBA9C-85B2-4273-8CCA-853C4D24C459}" presName="sibTrans" presStyleCnt="0"/>
      <dgm:spPr/>
    </dgm:pt>
    <dgm:pt modelId="{51772405-1D45-4DFF-8B6D-77A741A25E05}" type="pres">
      <dgm:prSet presAssocID="{38B3DD8F-B038-46A9-BF0D-C05C730C1346}" presName="compNode" presStyleCnt="0"/>
      <dgm:spPr/>
    </dgm:pt>
    <dgm:pt modelId="{D88BDB17-0BAA-4655-8C4B-86B2BA6A832B}" type="pres">
      <dgm:prSet presAssocID="{38B3DD8F-B038-46A9-BF0D-C05C730C1346}" presName="iconBgRect" presStyleLbl="bgShp" presStyleIdx="6" presStyleCnt="8"/>
      <dgm:spPr>
        <a:prstGeom prst="round2DiagRect">
          <a:avLst>
            <a:gd name="adj1" fmla="val 29727"/>
            <a:gd name="adj2" fmla="val 0"/>
          </a:avLst>
        </a:prstGeom>
      </dgm:spPr>
    </dgm:pt>
    <dgm:pt modelId="{D934B69A-D2BE-4EB1-A441-BC5A60015A08}" type="pres">
      <dgm:prSet presAssocID="{38B3DD8F-B038-46A9-BF0D-C05C730C1346}"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Network Diagram"/>
        </a:ext>
      </dgm:extLst>
    </dgm:pt>
    <dgm:pt modelId="{D70465AD-AECB-498D-A98B-F4111845EFB0}" type="pres">
      <dgm:prSet presAssocID="{38B3DD8F-B038-46A9-BF0D-C05C730C1346}" presName="spaceRect" presStyleCnt="0"/>
      <dgm:spPr/>
    </dgm:pt>
    <dgm:pt modelId="{550BB3FF-918A-4B7E-8CF6-AFFDAD11F9B1}" type="pres">
      <dgm:prSet presAssocID="{38B3DD8F-B038-46A9-BF0D-C05C730C1346}" presName="textRect" presStyleLbl="revTx" presStyleIdx="6" presStyleCnt="8">
        <dgm:presLayoutVars>
          <dgm:chMax val="1"/>
          <dgm:chPref val="1"/>
        </dgm:presLayoutVars>
      </dgm:prSet>
      <dgm:spPr/>
    </dgm:pt>
    <dgm:pt modelId="{B15E897F-01E1-4E03-860E-AB02404A4D49}" type="pres">
      <dgm:prSet presAssocID="{B1DA6F31-05A9-4691-89DD-A278797EF1AD}" presName="sibTrans" presStyleCnt="0"/>
      <dgm:spPr/>
    </dgm:pt>
    <dgm:pt modelId="{50840675-E413-433B-8D8E-DAC5198C4AA4}" type="pres">
      <dgm:prSet presAssocID="{DCF15AF4-C014-433E-9392-F3634FD7C3EF}" presName="compNode" presStyleCnt="0"/>
      <dgm:spPr/>
    </dgm:pt>
    <dgm:pt modelId="{73759457-36DD-4AD0-8FA4-C31490EBEFE5}" type="pres">
      <dgm:prSet presAssocID="{DCF15AF4-C014-433E-9392-F3634FD7C3EF}" presName="iconBgRect" presStyleLbl="bgShp" presStyleIdx="7" presStyleCnt="8"/>
      <dgm:spPr>
        <a:prstGeom prst="round2DiagRect">
          <a:avLst>
            <a:gd name="adj1" fmla="val 29727"/>
            <a:gd name="adj2" fmla="val 0"/>
          </a:avLst>
        </a:prstGeom>
      </dgm:spPr>
    </dgm:pt>
    <dgm:pt modelId="{5B059F09-3F22-42F1-A2AD-80F11CF7B760}" type="pres">
      <dgm:prSet presAssocID="{DCF15AF4-C014-433E-9392-F3634FD7C3EF}"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Employee Badge"/>
        </a:ext>
      </dgm:extLst>
    </dgm:pt>
    <dgm:pt modelId="{1A9929F2-39EB-4B80-B542-4B2CCBA1FE40}" type="pres">
      <dgm:prSet presAssocID="{DCF15AF4-C014-433E-9392-F3634FD7C3EF}" presName="spaceRect" presStyleCnt="0"/>
      <dgm:spPr/>
    </dgm:pt>
    <dgm:pt modelId="{88C36B5C-71A5-49CC-8FD9-E16BED381DC5}" type="pres">
      <dgm:prSet presAssocID="{DCF15AF4-C014-433E-9392-F3634FD7C3EF}" presName="textRect" presStyleLbl="revTx" presStyleIdx="7" presStyleCnt="8">
        <dgm:presLayoutVars>
          <dgm:chMax val="1"/>
          <dgm:chPref val="1"/>
        </dgm:presLayoutVars>
      </dgm:prSet>
      <dgm:spPr/>
    </dgm:pt>
  </dgm:ptLst>
  <dgm:cxnLst>
    <dgm:cxn modelId="{6ED6830C-1336-41DA-A929-78DEEA5E17B1}" type="presOf" srcId="{644859EB-2697-44B1-AA97-1918CF6D5C8C}" destId="{CD9CCDFE-6BE7-4876-A34D-4FF7D389E1A7}" srcOrd="0" destOrd="0" presId="urn:microsoft.com/office/officeart/2018/5/layout/IconLeafLabelList"/>
    <dgm:cxn modelId="{B3E5BE0E-17D2-41D6-8C0D-8478997E372D}" type="presOf" srcId="{A7CF1B3A-C9F5-46D7-B8B2-F687004438A4}" destId="{17DB08E2-F243-4B69-BAD5-5B39FE63B08F}" srcOrd="0" destOrd="0" presId="urn:microsoft.com/office/officeart/2018/5/layout/IconLeafLabelList"/>
    <dgm:cxn modelId="{735ECA38-9D9C-4787-AE98-9B5D5ED50F03}" type="presOf" srcId="{38B3DD8F-B038-46A9-BF0D-C05C730C1346}" destId="{550BB3FF-918A-4B7E-8CF6-AFFDAD11F9B1}" srcOrd="0" destOrd="0" presId="urn:microsoft.com/office/officeart/2018/5/layout/IconLeafLabelList"/>
    <dgm:cxn modelId="{2A986E3A-BEFB-4146-87E3-2BA23183A7C4}" srcId="{234B6E8C-5BA2-4ADE-B893-E345DF5FB800}" destId="{38B3DD8F-B038-46A9-BF0D-C05C730C1346}" srcOrd="6" destOrd="0" parTransId="{E851E415-6238-4041-8FA3-6CCB1DE40F45}" sibTransId="{B1DA6F31-05A9-4691-89DD-A278797EF1AD}"/>
    <dgm:cxn modelId="{AB99BD3A-C162-4EF5-9C58-3AACBA2DBF21}" type="presOf" srcId="{DCF15AF4-C014-433E-9392-F3634FD7C3EF}" destId="{88C36B5C-71A5-49CC-8FD9-E16BED381DC5}" srcOrd="0" destOrd="0" presId="urn:microsoft.com/office/officeart/2018/5/layout/IconLeafLabelList"/>
    <dgm:cxn modelId="{199FD65E-95E1-4AED-9524-376AB88D02C6}" type="presOf" srcId="{25480BB7-352D-4FCE-A591-FE2F12FCCCA3}" destId="{39F3CAC8-1A9E-4E84-975C-97D4CE7C2C0C}" srcOrd="0" destOrd="0" presId="urn:microsoft.com/office/officeart/2018/5/layout/IconLeafLabelList"/>
    <dgm:cxn modelId="{B9653E6C-F447-4AAB-9280-87D985FEA79C}" type="presOf" srcId="{7AED3A8B-190D-4AF7-80C3-62F1351A716D}" destId="{A52EEEB0-3466-48A0-8383-8B57BC3489DE}" srcOrd="0" destOrd="0" presId="urn:microsoft.com/office/officeart/2018/5/layout/IconLeafLabelList"/>
    <dgm:cxn modelId="{FB9B8556-9A03-40D2-9323-11E75B022F9E}" type="presOf" srcId="{D5AA1A0F-40A7-4BCB-9E7F-2D9E77BCCB3A}" destId="{EFA09295-137C-467B-B507-10272EFAB59A}" srcOrd="0" destOrd="0" presId="urn:microsoft.com/office/officeart/2018/5/layout/IconLeafLabelList"/>
    <dgm:cxn modelId="{8B70397C-2DE7-4770-817E-45D2D032E411}" type="presOf" srcId="{2F82605A-C246-4F0A-916E-18F0424D4003}" destId="{6C9C2809-E33C-4036-B4AB-A62AEE3951B7}" srcOrd="0" destOrd="0" presId="urn:microsoft.com/office/officeart/2018/5/layout/IconLeafLabelList"/>
    <dgm:cxn modelId="{2CEB6587-5C0C-4648-B267-F4CA136ACC1D}" srcId="{234B6E8C-5BA2-4ADE-B893-E345DF5FB800}" destId="{25480BB7-352D-4FCE-A591-FE2F12FCCCA3}" srcOrd="1" destOrd="0" parTransId="{79A320C8-45C6-479C-AF5E-B90A921DF617}" sibTransId="{36B7FF90-115F-4C54-9DDA-5F75705D98DD}"/>
    <dgm:cxn modelId="{0221A588-4CF5-4C37-ADCC-A19CCF321BBD}" srcId="{234B6E8C-5BA2-4ADE-B893-E345DF5FB800}" destId="{D5AA1A0F-40A7-4BCB-9E7F-2D9E77BCCB3A}" srcOrd="0" destOrd="0" parTransId="{A6FF0BAD-16FF-4F7D-AFE2-5A17FA64FD97}" sibTransId="{FC49B738-E520-4A4E-BB8F-6B9BB49B3F66}"/>
    <dgm:cxn modelId="{0AB5AB90-0B56-4397-9847-348D7AD6C96D}" srcId="{234B6E8C-5BA2-4ADE-B893-E345DF5FB800}" destId="{7AED3A8B-190D-4AF7-80C3-62F1351A716D}" srcOrd="4" destOrd="0" parTransId="{7402C476-A13B-476A-98E0-B66C5A2559BE}" sibTransId="{976321E0-5D79-4A1E-969A-DAC0A9FFE943}"/>
    <dgm:cxn modelId="{17E23895-A52B-4B3D-8A41-3E28E0E17ECD}" type="presOf" srcId="{234B6E8C-5BA2-4ADE-B893-E345DF5FB800}" destId="{E3106BD7-2082-405D-86A7-408A650546E7}" srcOrd="0" destOrd="0" presId="urn:microsoft.com/office/officeart/2018/5/layout/IconLeafLabelList"/>
    <dgm:cxn modelId="{85D9FCA5-6D39-474D-A51B-400D3FAE6567}" srcId="{234B6E8C-5BA2-4ADE-B893-E345DF5FB800}" destId="{DCF15AF4-C014-433E-9392-F3634FD7C3EF}" srcOrd="7" destOrd="0" parTransId="{13E70224-78D6-4DF0-8A09-D1B8989FE01A}" sibTransId="{58493F8E-8E6B-4B91-B84B-63AFE669F661}"/>
    <dgm:cxn modelId="{E23FBCD0-0AB8-4704-B31A-54F2C80FBCE6}" srcId="{234B6E8C-5BA2-4ADE-B893-E345DF5FB800}" destId="{2F82605A-C246-4F0A-916E-18F0424D4003}" srcOrd="5" destOrd="0" parTransId="{B63121B1-9BAA-4B6A-BA9E-4FBE4181D2DA}" sibTransId="{EB8CBA9C-85B2-4273-8CCA-853C4D24C459}"/>
    <dgm:cxn modelId="{6A5952E9-8B94-4C62-B5B2-F8AD0971B6A5}" srcId="{234B6E8C-5BA2-4ADE-B893-E345DF5FB800}" destId="{A7CF1B3A-C9F5-46D7-B8B2-F687004438A4}" srcOrd="3" destOrd="0" parTransId="{F52349AD-8348-47AA-86EA-4322145E470D}" sibTransId="{FD2F2798-7A7F-463B-90A7-EE62BBEC5C3C}"/>
    <dgm:cxn modelId="{692895F6-0C95-43B4-9597-D2B947472C94}" srcId="{234B6E8C-5BA2-4ADE-B893-E345DF5FB800}" destId="{644859EB-2697-44B1-AA97-1918CF6D5C8C}" srcOrd="2" destOrd="0" parTransId="{4C8FC023-5F99-4B1F-A256-C972E2409CD0}" sibTransId="{E3605F26-17AF-46B8-8903-21F187C62F5A}"/>
    <dgm:cxn modelId="{40FB121F-2721-4DD9-9754-7B3C211EB493}" type="presParOf" srcId="{E3106BD7-2082-405D-86A7-408A650546E7}" destId="{0FDEB339-2DFA-4F7D-ADF4-96E7A89EA660}" srcOrd="0" destOrd="0" presId="urn:microsoft.com/office/officeart/2018/5/layout/IconLeafLabelList"/>
    <dgm:cxn modelId="{3D119901-CC38-4527-A38D-E3F7C51A6D85}" type="presParOf" srcId="{0FDEB339-2DFA-4F7D-ADF4-96E7A89EA660}" destId="{66C5485B-01DA-4932-A98A-8036ABCFABA4}" srcOrd="0" destOrd="0" presId="urn:microsoft.com/office/officeart/2018/5/layout/IconLeafLabelList"/>
    <dgm:cxn modelId="{C8F1CE17-BA7C-4703-B8C6-01C30D3B8859}" type="presParOf" srcId="{0FDEB339-2DFA-4F7D-ADF4-96E7A89EA660}" destId="{A8B603CE-E4BA-4226-A9BB-6DAF3D49BD5F}" srcOrd="1" destOrd="0" presId="urn:microsoft.com/office/officeart/2018/5/layout/IconLeafLabelList"/>
    <dgm:cxn modelId="{74CFC142-872A-4177-A36A-2AC84CBFF347}" type="presParOf" srcId="{0FDEB339-2DFA-4F7D-ADF4-96E7A89EA660}" destId="{CA458B2F-B609-4B3E-9144-23D2DADB0DFC}" srcOrd="2" destOrd="0" presId="urn:microsoft.com/office/officeart/2018/5/layout/IconLeafLabelList"/>
    <dgm:cxn modelId="{3F986595-976A-46E6-8D5B-3F431950A8C7}" type="presParOf" srcId="{0FDEB339-2DFA-4F7D-ADF4-96E7A89EA660}" destId="{EFA09295-137C-467B-B507-10272EFAB59A}" srcOrd="3" destOrd="0" presId="urn:microsoft.com/office/officeart/2018/5/layout/IconLeafLabelList"/>
    <dgm:cxn modelId="{69DA0942-FF28-4AE2-89FD-4BEE2DF0B400}" type="presParOf" srcId="{E3106BD7-2082-405D-86A7-408A650546E7}" destId="{A93A1CCD-93E1-4021-BF1C-3B07EBC20C63}" srcOrd="1" destOrd="0" presId="urn:microsoft.com/office/officeart/2018/5/layout/IconLeafLabelList"/>
    <dgm:cxn modelId="{CD5963A1-688F-43C9-9D78-A9B441D51170}" type="presParOf" srcId="{E3106BD7-2082-405D-86A7-408A650546E7}" destId="{A3FE420A-13DA-4D0C-8330-B78D60723BE4}" srcOrd="2" destOrd="0" presId="urn:microsoft.com/office/officeart/2018/5/layout/IconLeafLabelList"/>
    <dgm:cxn modelId="{6C8A3DA2-4D05-4A47-A633-2B686BE84622}" type="presParOf" srcId="{A3FE420A-13DA-4D0C-8330-B78D60723BE4}" destId="{7D97DEFA-E328-4B3E-BABD-4D27940CCFAD}" srcOrd="0" destOrd="0" presId="urn:microsoft.com/office/officeart/2018/5/layout/IconLeafLabelList"/>
    <dgm:cxn modelId="{7035DFED-B770-471A-B2D0-80952B475A14}" type="presParOf" srcId="{A3FE420A-13DA-4D0C-8330-B78D60723BE4}" destId="{07DD30FA-2044-4212-AFAB-153D57FADE6A}" srcOrd="1" destOrd="0" presId="urn:microsoft.com/office/officeart/2018/5/layout/IconLeafLabelList"/>
    <dgm:cxn modelId="{F9BC77A6-02F6-4B14-8504-B76598648A5F}" type="presParOf" srcId="{A3FE420A-13DA-4D0C-8330-B78D60723BE4}" destId="{AA8A8579-328B-43D7-AF2C-E9D7C9648F95}" srcOrd="2" destOrd="0" presId="urn:microsoft.com/office/officeart/2018/5/layout/IconLeafLabelList"/>
    <dgm:cxn modelId="{79ECF4F6-A983-43E9-B0F7-72F124AC7E70}" type="presParOf" srcId="{A3FE420A-13DA-4D0C-8330-B78D60723BE4}" destId="{39F3CAC8-1A9E-4E84-975C-97D4CE7C2C0C}" srcOrd="3" destOrd="0" presId="urn:microsoft.com/office/officeart/2018/5/layout/IconLeafLabelList"/>
    <dgm:cxn modelId="{42A5F22F-8338-4955-80FA-6B7770CA8937}" type="presParOf" srcId="{E3106BD7-2082-405D-86A7-408A650546E7}" destId="{71F11069-B766-4E6B-B724-ADF1419E2A6B}" srcOrd="3" destOrd="0" presId="urn:microsoft.com/office/officeart/2018/5/layout/IconLeafLabelList"/>
    <dgm:cxn modelId="{D9D4C5C5-39E4-4113-89E6-87382F7469D3}" type="presParOf" srcId="{E3106BD7-2082-405D-86A7-408A650546E7}" destId="{186FAEB8-8BC2-4CB0-9DAC-0318D7A06249}" srcOrd="4" destOrd="0" presId="urn:microsoft.com/office/officeart/2018/5/layout/IconLeafLabelList"/>
    <dgm:cxn modelId="{584327AC-0408-42E0-BB88-D77889037A9D}" type="presParOf" srcId="{186FAEB8-8BC2-4CB0-9DAC-0318D7A06249}" destId="{7B96ECB0-6747-4C0C-8676-CC11DEF6A761}" srcOrd="0" destOrd="0" presId="urn:microsoft.com/office/officeart/2018/5/layout/IconLeafLabelList"/>
    <dgm:cxn modelId="{B5360A90-A3D4-4A77-A142-40A11945E052}" type="presParOf" srcId="{186FAEB8-8BC2-4CB0-9DAC-0318D7A06249}" destId="{B1874260-C090-4CCF-BEF0-AC43561681FB}" srcOrd="1" destOrd="0" presId="urn:microsoft.com/office/officeart/2018/5/layout/IconLeafLabelList"/>
    <dgm:cxn modelId="{2CBF6306-A5FD-4583-9535-003A7FB9AD1C}" type="presParOf" srcId="{186FAEB8-8BC2-4CB0-9DAC-0318D7A06249}" destId="{3CD3E397-993A-449B-9837-3111C630F589}" srcOrd="2" destOrd="0" presId="urn:microsoft.com/office/officeart/2018/5/layout/IconLeafLabelList"/>
    <dgm:cxn modelId="{DBF57932-F08E-4541-B65A-52672C4B7B89}" type="presParOf" srcId="{186FAEB8-8BC2-4CB0-9DAC-0318D7A06249}" destId="{CD9CCDFE-6BE7-4876-A34D-4FF7D389E1A7}" srcOrd="3" destOrd="0" presId="urn:microsoft.com/office/officeart/2018/5/layout/IconLeafLabelList"/>
    <dgm:cxn modelId="{F707BDF8-2A42-4483-A847-36881AA79780}" type="presParOf" srcId="{E3106BD7-2082-405D-86A7-408A650546E7}" destId="{B5A4E9D9-666B-4320-8904-9C18A349B6F1}" srcOrd="5" destOrd="0" presId="urn:microsoft.com/office/officeart/2018/5/layout/IconLeafLabelList"/>
    <dgm:cxn modelId="{A8A24557-A81C-4EB6-86F3-C5CB6BDC5B20}" type="presParOf" srcId="{E3106BD7-2082-405D-86A7-408A650546E7}" destId="{8FDA07DC-5F14-4D30-BF3A-AA343464157B}" srcOrd="6" destOrd="0" presId="urn:microsoft.com/office/officeart/2018/5/layout/IconLeafLabelList"/>
    <dgm:cxn modelId="{32D367E7-04A4-42CC-BBF6-C64EE6BD34E8}" type="presParOf" srcId="{8FDA07DC-5F14-4D30-BF3A-AA343464157B}" destId="{5057DF42-4893-447A-BBD7-290959C5FE2C}" srcOrd="0" destOrd="0" presId="urn:microsoft.com/office/officeart/2018/5/layout/IconLeafLabelList"/>
    <dgm:cxn modelId="{1D8AB0FB-AF18-4D70-A007-7FBFA6657577}" type="presParOf" srcId="{8FDA07DC-5F14-4D30-BF3A-AA343464157B}" destId="{A0257DC9-B888-4BD9-B313-4EC0A5005A62}" srcOrd="1" destOrd="0" presId="urn:microsoft.com/office/officeart/2018/5/layout/IconLeafLabelList"/>
    <dgm:cxn modelId="{842F89A7-B0B0-40C2-BEAA-16EF53B64224}" type="presParOf" srcId="{8FDA07DC-5F14-4D30-BF3A-AA343464157B}" destId="{B9D8D6AB-CB71-47AB-AD11-9DB52E2AAC4B}" srcOrd="2" destOrd="0" presId="urn:microsoft.com/office/officeart/2018/5/layout/IconLeafLabelList"/>
    <dgm:cxn modelId="{CA472BCA-78E6-4F57-9635-8DC9D25FA739}" type="presParOf" srcId="{8FDA07DC-5F14-4D30-BF3A-AA343464157B}" destId="{17DB08E2-F243-4B69-BAD5-5B39FE63B08F}" srcOrd="3" destOrd="0" presId="urn:microsoft.com/office/officeart/2018/5/layout/IconLeafLabelList"/>
    <dgm:cxn modelId="{ED6A914B-0ACC-4222-928C-4C3FB149081E}" type="presParOf" srcId="{E3106BD7-2082-405D-86A7-408A650546E7}" destId="{D61E54AA-6523-4E57-8E0E-34DDF6F5DCB3}" srcOrd="7" destOrd="0" presId="urn:microsoft.com/office/officeart/2018/5/layout/IconLeafLabelList"/>
    <dgm:cxn modelId="{47066ECA-AA4D-40FF-BA54-26D0A7CEBF15}" type="presParOf" srcId="{E3106BD7-2082-405D-86A7-408A650546E7}" destId="{89917BA4-6D40-4891-9B50-2ED318312B28}" srcOrd="8" destOrd="0" presId="urn:microsoft.com/office/officeart/2018/5/layout/IconLeafLabelList"/>
    <dgm:cxn modelId="{67E02F97-1946-4F09-97FF-DF64D02197FF}" type="presParOf" srcId="{89917BA4-6D40-4891-9B50-2ED318312B28}" destId="{46BC0914-6389-4722-B09D-06ADAAE1DF94}" srcOrd="0" destOrd="0" presId="urn:microsoft.com/office/officeart/2018/5/layout/IconLeafLabelList"/>
    <dgm:cxn modelId="{2A7A1BE1-0E73-4BCC-B2BB-F9ED65AFE818}" type="presParOf" srcId="{89917BA4-6D40-4891-9B50-2ED318312B28}" destId="{203C55DE-ECEA-4182-B97B-4C78B6120D12}" srcOrd="1" destOrd="0" presId="urn:microsoft.com/office/officeart/2018/5/layout/IconLeafLabelList"/>
    <dgm:cxn modelId="{980EE028-F24C-4CFC-8EFA-07C9E95A799E}" type="presParOf" srcId="{89917BA4-6D40-4891-9B50-2ED318312B28}" destId="{B7075466-7A3A-47EE-8AC0-903F6C915F5D}" srcOrd="2" destOrd="0" presId="urn:microsoft.com/office/officeart/2018/5/layout/IconLeafLabelList"/>
    <dgm:cxn modelId="{C1E856E0-76E3-44B4-BC6F-5DE0AC1ACEC7}" type="presParOf" srcId="{89917BA4-6D40-4891-9B50-2ED318312B28}" destId="{A52EEEB0-3466-48A0-8383-8B57BC3489DE}" srcOrd="3" destOrd="0" presId="urn:microsoft.com/office/officeart/2018/5/layout/IconLeafLabelList"/>
    <dgm:cxn modelId="{AC30CE28-77F1-4BC5-AFEF-6B528252B51A}" type="presParOf" srcId="{E3106BD7-2082-405D-86A7-408A650546E7}" destId="{E9713067-9383-422A-A0AF-E4722CD5D9DD}" srcOrd="9" destOrd="0" presId="urn:microsoft.com/office/officeart/2018/5/layout/IconLeafLabelList"/>
    <dgm:cxn modelId="{DAE633E8-CADD-4E21-9E6E-CD6FD1600D22}" type="presParOf" srcId="{E3106BD7-2082-405D-86A7-408A650546E7}" destId="{FAFBF4F2-7073-4544-9240-7D55BFE8CF00}" srcOrd="10" destOrd="0" presId="urn:microsoft.com/office/officeart/2018/5/layout/IconLeafLabelList"/>
    <dgm:cxn modelId="{FBF317D8-87EC-4C54-820D-02C0E0D11824}" type="presParOf" srcId="{FAFBF4F2-7073-4544-9240-7D55BFE8CF00}" destId="{46915029-6412-4E4F-9840-0D9F260DF51B}" srcOrd="0" destOrd="0" presId="urn:microsoft.com/office/officeart/2018/5/layout/IconLeafLabelList"/>
    <dgm:cxn modelId="{C1EED6DF-33DD-4894-A75E-4E292EDBEB82}" type="presParOf" srcId="{FAFBF4F2-7073-4544-9240-7D55BFE8CF00}" destId="{991274D7-7E9D-4CE5-90B9-9C352D0EB56C}" srcOrd="1" destOrd="0" presId="urn:microsoft.com/office/officeart/2018/5/layout/IconLeafLabelList"/>
    <dgm:cxn modelId="{ACF0F4EB-1DED-4270-96F5-0AA5F7ED2813}" type="presParOf" srcId="{FAFBF4F2-7073-4544-9240-7D55BFE8CF00}" destId="{542F625B-F458-40E8-8DA6-F46B07D0DD9F}" srcOrd="2" destOrd="0" presId="urn:microsoft.com/office/officeart/2018/5/layout/IconLeafLabelList"/>
    <dgm:cxn modelId="{B61BF1E3-E6BA-4225-87D2-8FB87A7608ED}" type="presParOf" srcId="{FAFBF4F2-7073-4544-9240-7D55BFE8CF00}" destId="{6C9C2809-E33C-4036-B4AB-A62AEE3951B7}" srcOrd="3" destOrd="0" presId="urn:microsoft.com/office/officeart/2018/5/layout/IconLeafLabelList"/>
    <dgm:cxn modelId="{31BD3815-EC13-4074-991C-64E7712E8292}" type="presParOf" srcId="{E3106BD7-2082-405D-86A7-408A650546E7}" destId="{31448CEA-CD15-4DC0-A135-FF0219AEB968}" srcOrd="11" destOrd="0" presId="urn:microsoft.com/office/officeart/2018/5/layout/IconLeafLabelList"/>
    <dgm:cxn modelId="{C6DCFB9A-8FF2-4F33-82CF-4B650761BBF4}" type="presParOf" srcId="{E3106BD7-2082-405D-86A7-408A650546E7}" destId="{51772405-1D45-4DFF-8B6D-77A741A25E05}" srcOrd="12" destOrd="0" presId="urn:microsoft.com/office/officeart/2018/5/layout/IconLeafLabelList"/>
    <dgm:cxn modelId="{26945BC1-D18C-4738-A8F7-9CE24BD41F58}" type="presParOf" srcId="{51772405-1D45-4DFF-8B6D-77A741A25E05}" destId="{D88BDB17-0BAA-4655-8C4B-86B2BA6A832B}" srcOrd="0" destOrd="0" presId="urn:microsoft.com/office/officeart/2018/5/layout/IconLeafLabelList"/>
    <dgm:cxn modelId="{4D3A8AC7-2765-496C-B3A0-E98B92DEBDB6}" type="presParOf" srcId="{51772405-1D45-4DFF-8B6D-77A741A25E05}" destId="{D934B69A-D2BE-4EB1-A441-BC5A60015A08}" srcOrd="1" destOrd="0" presId="urn:microsoft.com/office/officeart/2018/5/layout/IconLeafLabelList"/>
    <dgm:cxn modelId="{D514F7AA-03A2-4223-A652-04953F3E228A}" type="presParOf" srcId="{51772405-1D45-4DFF-8B6D-77A741A25E05}" destId="{D70465AD-AECB-498D-A98B-F4111845EFB0}" srcOrd="2" destOrd="0" presId="urn:microsoft.com/office/officeart/2018/5/layout/IconLeafLabelList"/>
    <dgm:cxn modelId="{FC26B723-9AC1-49C7-97D3-D63FEA1ECCF7}" type="presParOf" srcId="{51772405-1D45-4DFF-8B6D-77A741A25E05}" destId="{550BB3FF-918A-4B7E-8CF6-AFFDAD11F9B1}" srcOrd="3" destOrd="0" presId="urn:microsoft.com/office/officeart/2018/5/layout/IconLeafLabelList"/>
    <dgm:cxn modelId="{68B64623-C97D-40F3-9634-97247BCFDBB5}" type="presParOf" srcId="{E3106BD7-2082-405D-86A7-408A650546E7}" destId="{B15E897F-01E1-4E03-860E-AB02404A4D49}" srcOrd="13" destOrd="0" presId="urn:microsoft.com/office/officeart/2018/5/layout/IconLeafLabelList"/>
    <dgm:cxn modelId="{FE5DC3EB-35D0-4260-8E7D-CB2D860FEF6E}" type="presParOf" srcId="{E3106BD7-2082-405D-86A7-408A650546E7}" destId="{50840675-E413-433B-8D8E-DAC5198C4AA4}" srcOrd="14" destOrd="0" presId="urn:microsoft.com/office/officeart/2018/5/layout/IconLeafLabelList"/>
    <dgm:cxn modelId="{D497D6E8-AC3D-41B0-803A-45A9AB72EF71}" type="presParOf" srcId="{50840675-E413-433B-8D8E-DAC5198C4AA4}" destId="{73759457-36DD-4AD0-8FA4-C31490EBEFE5}" srcOrd="0" destOrd="0" presId="urn:microsoft.com/office/officeart/2018/5/layout/IconLeafLabelList"/>
    <dgm:cxn modelId="{AA4832F7-9C14-489C-A4C0-932550BB45F8}" type="presParOf" srcId="{50840675-E413-433B-8D8E-DAC5198C4AA4}" destId="{5B059F09-3F22-42F1-A2AD-80F11CF7B760}" srcOrd="1" destOrd="0" presId="urn:microsoft.com/office/officeart/2018/5/layout/IconLeafLabelList"/>
    <dgm:cxn modelId="{083B017A-AEE0-48B5-95CA-68534D939188}" type="presParOf" srcId="{50840675-E413-433B-8D8E-DAC5198C4AA4}" destId="{1A9929F2-39EB-4B80-B542-4B2CCBA1FE40}" srcOrd="2" destOrd="0" presId="urn:microsoft.com/office/officeart/2018/5/layout/IconLeafLabelList"/>
    <dgm:cxn modelId="{9AB1EF61-16D4-4969-B840-E3C8FE92D54D}" type="presParOf" srcId="{50840675-E413-433B-8D8E-DAC5198C4AA4}" destId="{88C36B5C-71A5-49CC-8FD9-E16BED381DC5}"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9F1042D-DA2C-43BB-B97A-AB4317AD9E35}"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5303CE46-F1F0-4A92-ADF7-4B09927CD7F4}">
      <dgm:prSet/>
      <dgm:spPr/>
      <dgm:t>
        <a:bodyPr/>
        <a:lstStyle/>
        <a:p>
          <a:r>
            <a:rPr lang="tr-TR" baseline="0"/>
            <a:t>Genel terim olarak neyin keşfedileceğine dair ön bilgiye sahip olmadan büyük veri dosyalarından birtakım teknikler kullanılarak gerekli bilginin elde edilme sürecidir. Bu yararlı bilgiler genellikle veri içerisindeki önceden bilinmeyen ve hatta beklenmeyen ilişkilerden, örneklerden oluşur. Kullanılan teknikler makine öğrenmesi ve modelleme olarak adlandırılır. </a:t>
          </a:r>
          <a:endParaRPr lang="en-US"/>
        </a:p>
      </dgm:t>
    </dgm:pt>
    <dgm:pt modelId="{17BE21A3-D7BF-415F-B67D-F66AF156BB98}" type="parTrans" cxnId="{FEF0F63F-0C34-49FC-B3A3-79DB6D00FAAC}">
      <dgm:prSet/>
      <dgm:spPr/>
      <dgm:t>
        <a:bodyPr/>
        <a:lstStyle/>
        <a:p>
          <a:endParaRPr lang="en-US"/>
        </a:p>
      </dgm:t>
    </dgm:pt>
    <dgm:pt modelId="{F2CAA684-AEDB-4A8A-B740-1BE3D3D70E1A}" type="sibTrans" cxnId="{FEF0F63F-0C34-49FC-B3A3-79DB6D00FAAC}">
      <dgm:prSet/>
      <dgm:spPr/>
      <dgm:t>
        <a:bodyPr/>
        <a:lstStyle/>
        <a:p>
          <a:endParaRPr lang="en-US"/>
        </a:p>
      </dgm:t>
    </dgm:pt>
    <dgm:pt modelId="{76B163FE-132A-4232-8E47-32CC5F0CAE2F}">
      <dgm:prSet/>
      <dgm:spPr/>
      <dgm:t>
        <a:bodyPr/>
        <a:lstStyle/>
        <a:p>
          <a:r>
            <a:rPr lang="tr-TR" baseline="0"/>
            <a:t>Genel bir yanılgı veri madenciliği ile çok büyük miktardaki verinin yalnızca çok üstün teknolojilerden geçirilerek örneklerin bulunması ve iş problemlerine sihirli çözümlerin getirildiği düşüncesidir. Veri madenciliği yöntemi geleneksel istatiksel uygulamalara göre daha otomatik olmasına rağmen bu düşünce doğru değildir. Kullanılan teknikler makine öğrenmesi ve modelleme olarak adlandırılır. </a:t>
          </a:r>
          <a:endParaRPr lang="en-US"/>
        </a:p>
      </dgm:t>
    </dgm:pt>
    <dgm:pt modelId="{76F1DE73-8263-4393-9FCD-17247991A11C}" type="parTrans" cxnId="{1637D0CC-03FE-43B3-985D-362E2972DE56}">
      <dgm:prSet/>
      <dgm:spPr/>
      <dgm:t>
        <a:bodyPr/>
        <a:lstStyle/>
        <a:p>
          <a:endParaRPr lang="en-US"/>
        </a:p>
      </dgm:t>
    </dgm:pt>
    <dgm:pt modelId="{33C7E592-3FA2-47CB-B0AA-D0CC01073047}" type="sibTrans" cxnId="{1637D0CC-03FE-43B3-985D-362E2972DE56}">
      <dgm:prSet/>
      <dgm:spPr/>
      <dgm:t>
        <a:bodyPr/>
        <a:lstStyle/>
        <a:p>
          <a:endParaRPr lang="en-US"/>
        </a:p>
      </dgm:t>
    </dgm:pt>
    <dgm:pt modelId="{6618719B-BE51-463E-AD9E-99421B567D79}" type="pres">
      <dgm:prSet presAssocID="{19F1042D-DA2C-43BB-B97A-AB4317AD9E35}" presName="hierChild1" presStyleCnt="0">
        <dgm:presLayoutVars>
          <dgm:chPref val="1"/>
          <dgm:dir/>
          <dgm:animOne val="branch"/>
          <dgm:animLvl val="lvl"/>
          <dgm:resizeHandles/>
        </dgm:presLayoutVars>
      </dgm:prSet>
      <dgm:spPr/>
    </dgm:pt>
    <dgm:pt modelId="{6B4FE539-86E0-464D-BBEB-E631F2FF7AC1}" type="pres">
      <dgm:prSet presAssocID="{5303CE46-F1F0-4A92-ADF7-4B09927CD7F4}" presName="hierRoot1" presStyleCnt="0"/>
      <dgm:spPr/>
    </dgm:pt>
    <dgm:pt modelId="{854A9993-0B5C-44AF-AF28-BE87B4AA4575}" type="pres">
      <dgm:prSet presAssocID="{5303CE46-F1F0-4A92-ADF7-4B09927CD7F4}" presName="composite" presStyleCnt="0"/>
      <dgm:spPr/>
    </dgm:pt>
    <dgm:pt modelId="{8EE050FE-953C-4B24-AA58-38EA7547432F}" type="pres">
      <dgm:prSet presAssocID="{5303CE46-F1F0-4A92-ADF7-4B09927CD7F4}" presName="background" presStyleLbl="node0" presStyleIdx="0" presStyleCnt="2"/>
      <dgm:spPr/>
    </dgm:pt>
    <dgm:pt modelId="{EED50D6F-CEC4-4983-80BE-2509488077EE}" type="pres">
      <dgm:prSet presAssocID="{5303CE46-F1F0-4A92-ADF7-4B09927CD7F4}" presName="text" presStyleLbl="fgAcc0" presStyleIdx="0" presStyleCnt="2">
        <dgm:presLayoutVars>
          <dgm:chPref val="3"/>
        </dgm:presLayoutVars>
      </dgm:prSet>
      <dgm:spPr/>
    </dgm:pt>
    <dgm:pt modelId="{7C104216-2AF4-4060-86EF-E50195F6BD65}" type="pres">
      <dgm:prSet presAssocID="{5303CE46-F1F0-4A92-ADF7-4B09927CD7F4}" presName="hierChild2" presStyleCnt="0"/>
      <dgm:spPr/>
    </dgm:pt>
    <dgm:pt modelId="{0C5A48FA-720F-47BF-B29D-FB40FCC564B1}" type="pres">
      <dgm:prSet presAssocID="{76B163FE-132A-4232-8E47-32CC5F0CAE2F}" presName="hierRoot1" presStyleCnt="0"/>
      <dgm:spPr/>
    </dgm:pt>
    <dgm:pt modelId="{88BC2141-7E6D-4DF3-ABB0-38DBFDBF1B77}" type="pres">
      <dgm:prSet presAssocID="{76B163FE-132A-4232-8E47-32CC5F0CAE2F}" presName="composite" presStyleCnt="0"/>
      <dgm:spPr/>
    </dgm:pt>
    <dgm:pt modelId="{BF9663AE-2AA1-42E3-BC98-CBDD6222A6FE}" type="pres">
      <dgm:prSet presAssocID="{76B163FE-132A-4232-8E47-32CC5F0CAE2F}" presName="background" presStyleLbl="node0" presStyleIdx="1" presStyleCnt="2"/>
      <dgm:spPr/>
    </dgm:pt>
    <dgm:pt modelId="{36DB6801-06D0-4E04-9492-56C0D4E67172}" type="pres">
      <dgm:prSet presAssocID="{76B163FE-132A-4232-8E47-32CC5F0CAE2F}" presName="text" presStyleLbl="fgAcc0" presStyleIdx="1" presStyleCnt="2">
        <dgm:presLayoutVars>
          <dgm:chPref val="3"/>
        </dgm:presLayoutVars>
      </dgm:prSet>
      <dgm:spPr/>
    </dgm:pt>
    <dgm:pt modelId="{2E49F39F-C8B1-46E7-A48D-DCB2AD13D785}" type="pres">
      <dgm:prSet presAssocID="{76B163FE-132A-4232-8E47-32CC5F0CAE2F}" presName="hierChild2" presStyleCnt="0"/>
      <dgm:spPr/>
    </dgm:pt>
  </dgm:ptLst>
  <dgm:cxnLst>
    <dgm:cxn modelId="{FEF0F63F-0C34-49FC-B3A3-79DB6D00FAAC}" srcId="{19F1042D-DA2C-43BB-B97A-AB4317AD9E35}" destId="{5303CE46-F1F0-4A92-ADF7-4B09927CD7F4}" srcOrd="0" destOrd="0" parTransId="{17BE21A3-D7BF-415F-B67D-F66AF156BB98}" sibTransId="{F2CAA684-AEDB-4A8A-B740-1BE3D3D70E1A}"/>
    <dgm:cxn modelId="{F3057C7D-B12E-4B4B-9496-77DC9C054607}" type="presOf" srcId="{76B163FE-132A-4232-8E47-32CC5F0CAE2F}" destId="{36DB6801-06D0-4E04-9492-56C0D4E67172}" srcOrd="0" destOrd="0" presId="urn:microsoft.com/office/officeart/2005/8/layout/hierarchy1"/>
    <dgm:cxn modelId="{6A50D390-B62B-4A1D-89E2-A76EBE31CCF1}" type="presOf" srcId="{19F1042D-DA2C-43BB-B97A-AB4317AD9E35}" destId="{6618719B-BE51-463E-AD9E-99421B567D79}" srcOrd="0" destOrd="0" presId="urn:microsoft.com/office/officeart/2005/8/layout/hierarchy1"/>
    <dgm:cxn modelId="{71177B9F-9E87-41A7-80C6-5723F9CE2231}" type="presOf" srcId="{5303CE46-F1F0-4A92-ADF7-4B09927CD7F4}" destId="{EED50D6F-CEC4-4983-80BE-2509488077EE}" srcOrd="0" destOrd="0" presId="urn:microsoft.com/office/officeart/2005/8/layout/hierarchy1"/>
    <dgm:cxn modelId="{1637D0CC-03FE-43B3-985D-362E2972DE56}" srcId="{19F1042D-DA2C-43BB-B97A-AB4317AD9E35}" destId="{76B163FE-132A-4232-8E47-32CC5F0CAE2F}" srcOrd="1" destOrd="0" parTransId="{76F1DE73-8263-4393-9FCD-17247991A11C}" sibTransId="{33C7E592-3FA2-47CB-B0AA-D0CC01073047}"/>
    <dgm:cxn modelId="{374D7405-4CED-4FD0-B5C6-0AAC4A47675F}" type="presParOf" srcId="{6618719B-BE51-463E-AD9E-99421B567D79}" destId="{6B4FE539-86E0-464D-BBEB-E631F2FF7AC1}" srcOrd="0" destOrd="0" presId="urn:microsoft.com/office/officeart/2005/8/layout/hierarchy1"/>
    <dgm:cxn modelId="{99A9DA95-C62F-4F80-AE5B-3087873F6FDB}" type="presParOf" srcId="{6B4FE539-86E0-464D-BBEB-E631F2FF7AC1}" destId="{854A9993-0B5C-44AF-AF28-BE87B4AA4575}" srcOrd="0" destOrd="0" presId="urn:microsoft.com/office/officeart/2005/8/layout/hierarchy1"/>
    <dgm:cxn modelId="{B829CFE9-EC6E-4C54-A813-75B455312292}" type="presParOf" srcId="{854A9993-0B5C-44AF-AF28-BE87B4AA4575}" destId="{8EE050FE-953C-4B24-AA58-38EA7547432F}" srcOrd="0" destOrd="0" presId="urn:microsoft.com/office/officeart/2005/8/layout/hierarchy1"/>
    <dgm:cxn modelId="{0925A01B-FDD3-490A-A124-776F353672A5}" type="presParOf" srcId="{854A9993-0B5C-44AF-AF28-BE87B4AA4575}" destId="{EED50D6F-CEC4-4983-80BE-2509488077EE}" srcOrd="1" destOrd="0" presId="urn:microsoft.com/office/officeart/2005/8/layout/hierarchy1"/>
    <dgm:cxn modelId="{168B8380-3D42-40BD-8241-FF385EF6903D}" type="presParOf" srcId="{6B4FE539-86E0-464D-BBEB-E631F2FF7AC1}" destId="{7C104216-2AF4-4060-86EF-E50195F6BD65}" srcOrd="1" destOrd="0" presId="urn:microsoft.com/office/officeart/2005/8/layout/hierarchy1"/>
    <dgm:cxn modelId="{0B181348-BACA-43AD-A2C6-B77AD42B3EA3}" type="presParOf" srcId="{6618719B-BE51-463E-AD9E-99421B567D79}" destId="{0C5A48FA-720F-47BF-B29D-FB40FCC564B1}" srcOrd="1" destOrd="0" presId="urn:microsoft.com/office/officeart/2005/8/layout/hierarchy1"/>
    <dgm:cxn modelId="{5B690552-B575-49B8-9B29-B33722D89395}" type="presParOf" srcId="{0C5A48FA-720F-47BF-B29D-FB40FCC564B1}" destId="{88BC2141-7E6D-4DF3-ABB0-38DBFDBF1B77}" srcOrd="0" destOrd="0" presId="urn:microsoft.com/office/officeart/2005/8/layout/hierarchy1"/>
    <dgm:cxn modelId="{8030BE6F-83FB-4FF6-ABCD-8F124EA3812C}" type="presParOf" srcId="{88BC2141-7E6D-4DF3-ABB0-38DBFDBF1B77}" destId="{BF9663AE-2AA1-42E3-BC98-CBDD6222A6FE}" srcOrd="0" destOrd="0" presId="urn:microsoft.com/office/officeart/2005/8/layout/hierarchy1"/>
    <dgm:cxn modelId="{7C8350AC-89B1-4871-A229-2B356F8CFA14}" type="presParOf" srcId="{88BC2141-7E6D-4DF3-ABB0-38DBFDBF1B77}" destId="{36DB6801-06D0-4E04-9492-56C0D4E67172}" srcOrd="1" destOrd="0" presId="urn:microsoft.com/office/officeart/2005/8/layout/hierarchy1"/>
    <dgm:cxn modelId="{3770ACE4-CF31-4D5E-9A4D-81DDA171E4FB}" type="presParOf" srcId="{0C5A48FA-720F-47BF-B29D-FB40FCC564B1}" destId="{2E49F39F-C8B1-46E7-A48D-DCB2AD13D78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8D035EF-C4F4-4820-AB4B-AB2E80D423B7}" type="doc">
      <dgm:prSet loTypeId="urn:microsoft.com/office/officeart/2005/8/layout/vList2" loCatId="list" qsTypeId="urn:microsoft.com/office/officeart/2005/8/quickstyle/simple4" qsCatId="simple" csTypeId="urn:microsoft.com/office/officeart/2005/8/colors/accent0_3" csCatId="mainScheme"/>
      <dgm:spPr/>
      <dgm:t>
        <a:bodyPr/>
        <a:lstStyle/>
        <a:p>
          <a:endParaRPr lang="en-US"/>
        </a:p>
      </dgm:t>
    </dgm:pt>
    <dgm:pt modelId="{9243B925-FF6E-4C37-A385-2562872D6E5F}">
      <dgm:prSet/>
      <dgm:spPr/>
      <dgm:t>
        <a:bodyPr/>
        <a:lstStyle/>
        <a:p>
          <a:r>
            <a:rPr lang="tr-TR"/>
            <a:t>Telefonlardaki, kredi kartlarındaki dolandırıcılıkların ortaya çıkması için model geliştirilmesi </a:t>
          </a:r>
          <a:endParaRPr lang="en-US"/>
        </a:p>
      </dgm:t>
    </dgm:pt>
    <dgm:pt modelId="{673AF93A-2A9C-4F82-96DD-6464BE06FF8A}" type="parTrans" cxnId="{6AD0C0E5-6EA6-4487-85A2-61DCC7E0DE63}">
      <dgm:prSet/>
      <dgm:spPr/>
      <dgm:t>
        <a:bodyPr/>
        <a:lstStyle/>
        <a:p>
          <a:endParaRPr lang="en-US"/>
        </a:p>
      </dgm:t>
    </dgm:pt>
    <dgm:pt modelId="{89333C0A-C415-40AE-B32A-8B42A8E87726}" type="sibTrans" cxnId="{6AD0C0E5-6EA6-4487-85A2-61DCC7E0DE63}">
      <dgm:prSet/>
      <dgm:spPr/>
      <dgm:t>
        <a:bodyPr/>
        <a:lstStyle/>
        <a:p>
          <a:endParaRPr lang="en-US"/>
        </a:p>
      </dgm:t>
    </dgm:pt>
    <dgm:pt modelId="{C13ED0E1-108F-43EA-9F52-A19AC1A13F57}">
      <dgm:prSet/>
      <dgm:spPr/>
      <dgm:t>
        <a:bodyPr/>
        <a:lstStyle/>
        <a:p>
          <a:r>
            <a:rPr lang="tr-TR"/>
            <a:t>İyi veya kötü satış beklentilerinin ortaya çıkması </a:t>
          </a:r>
          <a:endParaRPr lang="en-US"/>
        </a:p>
      </dgm:t>
    </dgm:pt>
    <dgm:pt modelId="{DC7EE931-EA5D-4661-9F6C-B394D176B8A9}" type="parTrans" cxnId="{235BD9C9-A52C-47BB-A520-F1BB95D226DA}">
      <dgm:prSet/>
      <dgm:spPr/>
      <dgm:t>
        <a:bodyPr/>
        <a:lstStyle/>
        <a:p>
          <a:endParaRPr lang="en-US"/>
        </a:p>
      </dgm:t>
    </dgm:pt>
    <dgm:pt modelId="{2D41E8CF-D808-4185-BEE5-01A834B5B0EA}" type="sibTrans" cxnId="{235BD9C9-A52C-47BB-A520-F1BB95D226DA}">
      <dgm:prSet/>
      <dgm:spPr/>
      <dgm:t>
        <a:bodyPr/>
        <a:lstStyle/>
        <a:p>
          <a:endParaRPr lang="en-US"/>
        </a:p>
      </dgm:t>
    </dgm:pt>
    <dgm:pt modelId="{E595969A-5B1B-4005-9D4F-D2F282A9E551}">
      <dgm:prSet/>
      <dgm:spPr/>
      <dgm:t>
        <a:bodyPr/>
        <a:lstStyle/>
        <a:p>
          <a:r>
            <a:rPr lang="tr-TR"/>
            <a:t>Bir web sitesinin incelenecek bir sonraki sayfanın tahmini </a:t>
          </a:r>
          <a:endParaRPr lang="en-US"/>
        </a:p>
      </dgm:t>
    </dgm:pt>
    <dgm:pt modelId="{8301A517-28D7-4D89-80A6-232934A3A829}" type="parTrans" cxnId="{D67FD142-862C-417A-934B-3E40432E8198}">
      <dgm:prSet/>
      <dgm:spPr/>
      <dgm:t>
        <a:bodyPr/>
        <a:lstStyle/>
        <a:p>
          <a:endParaRPr lang="en-US"/>
        </a:p>
      </dgm:t>
    </dgm:pt>
    <dgm:pt modelId="{96697BA2-FD14-439B-A6BE-FFEA46A0A00B}" type="sibTrans" cxnId="{D67FD142-862C-417A-934B-3E40432E8198}">
      <dgm:prSet/>
      <dgm:spPr/>
      <dgm:t>
        <a:bodyPr/>
        <a:lstStyle/>
        <a:p>
          <a:endParaRPr lang="en-US"/>
        </a:p>
      </dgm:t>
    </dgm:pt>
    <dgm:pt modelId="{80953F62-E6A1-4AB0-92CD-89B36AA6A0D3}">
      <dgm:prSet/>
      <dgm:spPr/>
      <dgm:t>
        <a:bodyPr/>
        <a:lstStyle/>
        <a:p>
          <a:r>
            <a:rPr lang="tr-TR"/>
            <a:t>Poliçelerini, hesaplarını, aboneliklerini iptal etmeye eğilimli müşterilerin belirlenmesi </a:t>
          </a:r>
          <a:endParaRPr lang="en-US"/>
        </a:p>
      </dgm:t>
    </dgm:pt>
    <dgm:pt modelId="{C482F9C1-9A88-42F8-B97E-21ED7F861DC6}" type="parTrans" cxnId="{CD7EDA44-D721-4260-8D75-802E6D516526}">
      <dgm:prSet/>
      <dgm:spPr/>
      <dgm:t>
        <a:bodyPr/>
        <a:lstStyle/>
        <a:p>
          <a:endParaRPr lang="en-US"/>
        </a:p>
      </dgm:t>
    </dgm:pt>
    <dgm:pt modelId="{12D48D04-49F5-470C-9F27-A48EB39BC7B1}" type="sibTrans" cxnId="{CD7EDA44-D721-4260-8D75-802E6D516526}">
      <dgm:prSet/>
      <dgm:spPr/>
      <dgm:t>
        <a:bodyPr/>
        <a:lstStyle/>
        <a:p>
          <a:endParaRPr lang="en-US"/>
        </a:p>
      </dgm:t>
    </dgm:pt>
    <dgm:pt modelId="{2EBD97C5-60BD-47CD-89C3-A7D52813ADA5}">
      <dgm:prSet/>
      <dgm:spPr/>
      <dgm:t>
        <a:bodyPr/>
        <a:lstStyle/>
        <a:p>
          <a:r>
            <a:rPr lang="tr-TR"/>
            <a:t>Farklı örneklerdeki gruplarına göre müşterilerin sınıflandırılması </a:t>
          </a:r>
          <a:endParaRPr lang="en-US"/>
        </a:p>
      </dgm:t>
    </dgm:pt>
    <dgm:pt modelId="{6EDC00E8-AC29-49C5-B372-FE76173787D9}" type="parTrans" cxnId="{9D448343-D5FA-45D1-9D23-444E0C4B61AC}">
      <dgm:prSet/>
      <dgm:spPr/>
      <dgm:t>
        <a:bodyPr/>
        <a:lstStyle/>
        <a:p>
          <a:endParaRPr lang="en-US"/>
        </a:p>
      </dgm:t>
    </dgm:pt>
    <dgm:pt modelId="{8228C1B1-AE8D-4A59-9677-4C3CCB59FAC3}" type="sibTrans" cxnId="{9D448343-D5FA-45D1-9D23-444E0C4B61AC}">
      <dgm:prSet/>
      <dgm:spPr/>
      <dgm:t>
        <a:bodyPr/>
        <a:lstStyle/>
        <a:p>
          <a:endParaRPr lang="en-US"/>
        </a:p>
      </dgm:t>
    </dgm:pt>
    <dgm:pt modelId="{A419365F-0FCC-4CCA-88AA-92C75FAC4936}">
      <dgm:prSet/>
      <dgm:spPr/>
      <dgm:t>
        <a:bodyPr/>
        <a:lstStyle/>
        <a:p>
          <a:r>
            <a:rPr lang="tr-TR"/>
            <a:t>Satılan ürünle birlikte diğer ürünlerin belirlenmesi </a:t>
          </a:r>
          <a:endParaRPr lang="en-US"/>
        </a:p>
      </dgm:t>
    </dgm:pt>
    <dgm:pt modelId="{C8CD89AF-4CDA-43D6-B2A6-24808F64388E}" type="parTrans" cxnId="{59FDD555-C7E9-4840-9722-8F2BEE5E380D}">
      <dgm:prSet/>
      <dgm:spPr/>
      <dgm:t>
        <a:bodyPr/>
        <a:lstStyle/>
        <a:p>
          <a:endParaRPr lang="en-US"/>
        </a:p>
      </dgm:t>
    </dgm:pt>
    <dgm:pt modelId="{E4953BA1-EA37-47B8-B49A-37D54D147C3E}" type="sibTrans" cxnId="{59FDD555-C7E9-4840-9722-8F2BEE5E380D}">
      <dgm:prSet/>
      <dgm:spPr/>
      <dgm:t>
        <a:bodyPr/>
        <a:lstStyle/>
        <a:p>
          <a:endParaRPr lang="en-US"/>
        </a:p>
      </dgm:t>
    </dgm:pt>
    <dgm:pt modelId="{7BCFA109-9B57-40C3-895C-BA588F0FDEF4}">
      <dgm:prSet/>
      <dgm:spPr/>
      <dgm:t>
        <a:bodyPr/>
        <a:lstStyle/>
        <a:p>
          <a:r>
            <a:rPr lang="tr-TR"/>
            <a:t>Bir üretim sürecini etkileyen önde gelen faktörlerin belirlenmesini sağlar. </a:t>
          </a:r>
          <a:endParaRPr lang="en-US"/>
        </a:p>
      </dgm:t>
    </dgm:pt>
    <dgm:pt modelId="{D31BE1B5-E3BC-4B9D-8F7E-C9F6E439A718}" type="parTrans" cxnId="{E8036504-EB95-4C9E-B513-8E0EDE89278C}">
      <dgm:prSet/>
      <dgm:spPr/>
      <dgm:t>
        <a:bodyPr/>
        <a:lstStyle/>
        <a:p>
          <a:endParaRPr lang="en-US"/>
        </a:p>
      </dgm:t>
    </dgm:pt>
    <dgm:pt modelId="{5B55BFB6-4B3D-495A-BAB8-283835928654}" type="sibTrans" cxnId="{E8036504-EB95-4C9E-B513-8E0EDE89278C}">
      <dgm:prSet/>
      <dgm:spPr/>
      <dgm:t>
        <a:bodyPr/>
        <a:lstStyle/>
        <a:p>
          <a:endParaRPr lang="en-US"/>
        </a:p>
      </dgm:t>
    </dgm:pt>
    <dgm:pt modelId="{3A4ACB22-E2DB-487D-84ED-F7B87F029025}" type="pres">
      <dgm:prSet presAssocID="{58D035EF-C4F4-4820-AB4B-AB2E80D423B7}" presName="linear" presStyleCnt="0">
        <dgm:presLayoutVars>
          <dgm:animLvl val="lvl"/>
          <dgm:resizeHandles val="exact"/>
        </dgm:presLayoutVars>
      </dgm:prSet>
      <dgm:spPr/>
    </dgm:pt>
    <dgm:pt modelId="{74DD6B24-5CC6-4B97-BA87-40A001056E45}" type="pres">
      <dgm:prSet presAssocID="{9243B925-FF6E-4C37-A385-2562872D6E5F}" presName="parentText" presStyleLbl="node1" presStyleIdx="0" presStyleCnt="7">
        <dgm:presLayoutVars>
          <dgm:chMax val="0"/>
          <dgm:bulletEnabled val="1"/>
        </dgm:presLayoutVars>
      </dgm:prSet>
      <dgm:spPr/>
    </dgm:pt>
    <dgm:pt modelId="{5948929A-63DA-49C7-9D31-8624CD206875}" type="pres">
      <dgm:prSet presAssocID="{89333C0A-C415-40AE-B32A-8B42A8E87726}" presName="spacer" presStyleCnt="0"/>
      <dgm:spPr/>
    </dgm:pt>
    <dgm:pt modelId="{837DE81A-4406-47BA-8F97-4686585F21B8}" type="pres">
      <dgm:prSet presAssocID="{C13ED0E1-108F-43EA-9F52-A19AC1A13F57}" presName="parentText" presStyleLbl="node1" presStyleIdx="1" presStyleCnt="7">
        <dgm:presLayoutVars>
          <dgm:chMax val="0"/>
          <dgm:bulletEnabled val="1"/>
        </dgm:presLayoutVars>
      </dgm:prSet>
      <dgm:spPr/>
    </dgm:pt>
    <dgm:pt modelId="{B19CBB10-1C58-499F-B6F1-988EE6E577FD}" type="pres">
      <dgm:prSet presAssocID="{2D41E8CF-D808-4185-BEE5-01A834B5B0EA}" presName="spacer" presStyleCnt="0"/>
      <dgm:spPr/>
    </dgm:pt>
    <dgm:pt modelId="{C9D49EEB-BC95-4E0C-B7C9-D3C075FD7505}" type="pres">
      <dgm:prSet presAssocID="{E595969A-5B1B-4005-9D4F-D2F282A9E551}" presName="parentText" presStyleLbl="node1" presStyleIdx="2" presStyleCnt="7">
        <dgm:presLayoutVars>
          <dgm:chMax val="0"/>
          <dgm:bulletEnabled val="1"/>
        </dgm:presLayoutVars>
      </dgm:prSet>
      <dgm:spPr/>
    </dgm:pt>
    <dgm:pt modelId="{48A3E63F-D320-4A03-B9EC-0F0C11987A8E}" type="pres">
      <dgm:prSet presAssocID="{96697BA2-FD14-439B-A6BE-FFEA46A0A00B}" presName="spacer" presStyleCnt="0"/>
      <dgm:spPr/>
    </dgm:pt>
    <dgm:pt modelId="{142F7898-5E41-4882-AA8E-F0BC0287FA67}" type="pres">
      <dgm:prSet presAssocID="{80953F62-E6A1-4AB0-92CD-89B36AA6A0D3}" presName="parentText" presStyleLbl="node1" presStyleIdx="3" presStyleCnt="7">
        <dgm:presLayoutVars>
          <dgm:chMax val="0"/>
          <dgm:bulletEnabled val="1"/>
        </dgm:presLayoutVars>
      </dgm:prSet>
      <dgm:spPr/>
    </dgm:pt>
    <dgm:pt modelId="{B30F71BA-043E-4487-B19C-EB5FA80509A3}" type="pres">
      <dgm:prSet presAssocID="{12D48D04-49F5-470C-9F27-A48EB39BC7B1}" presName="spacer" presStyleCnt="0"/>
      <dgm:spPr/>
    </dgm:pt>
    <dgm:pt modelId="{DC11559E-3ABA-463F-AAB4-9E181BC0C2A0}" type="pres">
      <dgm:prSet presAssocID="{2EBD97C5-60BD-47CD-89C3-A7D52813ADA5}" presName="parentText" presStyleLbl="node1" presStyleIdx="4" presStyleCnt="7">
        <dgm:presLayoutVars>
          <dgm:chMax val="0"/>
          <dgm:bulletEnabled val="1"/>
        </dgm:presLayoutVars>
      </dgm:prSet>
      <dgm:spPr/>
    </dgm:pt>
    <dgm:pt modelId="{8B354DDB-A7EF-4EE8-B941-A45184C32FB3}" type="pres">
      <dgm:prSet presAssocID="{8228C1B1-AE8D-4A59-9677-4C3CCB59FAC3}" presName="spacer" presStyleCnt="0"/>
      <dgm:spPr/>
    </dgm:pt>
    <dgm:pt modelId="{97F4EB95-CE5D-473F-A99F-076FA91B5AAB}" type="pres">
      <dgm:prSet presAssocID="{A419365F-0FCC-4CCA-88AA-92C75FAC4936}" presName="parentText" presStyleLbl="node1" presStyleIdx="5" presStyleCnt="7">
        <dgm:presLayoutVars>
          <dgm:chMax val="0"/>
          <dgm:bulletEnabled val="1"/>
        </dgm:presLayoutVars>
      </dgm:prSet>
      <dgm:spPr/>
    </dgm:pt>
    <dgm:pt modelId="{BA7F3A8D-4CF4-4E48-AC60-1F9DAE45AFE7}" type="pres">
      <dgm:prSet presAssocID="{E4953BA1-EA37-47B8-B49A-37D54D147C3E}" presName="spacer" presStyleCnt="0"/>
      <dgm:spPr/>
    </dgm:pt>
    <dgm:pt modelId="{9BB7C1E9-71A6-4F27-B0FB-9271E1468726}" type="pres">
      <dgm:prSet presAssocID="{7BCFA109-9B57-40C3-895C-BA588F0FDEF4}" presName="parentText" presStyleLbl="node1" presStyleIdx="6" presStyleCnt="7">
        <dgm:presLayoutVars>
          <dgm:chMax val="0"/>
          <dgm:bulletEnabled val="1"/>
        </dgm:presLayoutVars>
      </dgm:prSet>
      <dgm:spPr/>
    </dgm:pt>
  </dgm:ptLst>
  <dgm:cxnLst>
    <dgm:cxn modelId="{E8036504-EB95-4C9E-B513-8E0EDE89278C}" srcId="{58D035EF-C4F4-4820-AB4B-AB2E80D423B7}" destId="{7BCFA109-9B57-40C3-895C-BA588F0FDEF4}" srcOrd="6" destOrd="0" parTransId="{D31BE1B5-E3BC-4B9D-8F7E-C9F6E439A718}" sibTransId="{5B55BFB6-4B3D-495A-BAB8-283835928654}"/>
    <dgm:cxn modelId="{9AD34761-6019-46E3-8C45-C5E048381726}" type="presOf" srcId="{58D035EF-C4F4-4820-AB4B-AB2E80D423B7}" destId="{3A4ACB22-E2DB-487D-84ED-F7B87F029025}" srcOrd="0" destOrd="0" presId="urn:microsoft.com/office/officeart/2005/8/layout/vList2"/>
    <dgm:cxn modelId="{D67FD142-862C-417A-934B-3E40432E8198}" srcId="{58D035EF-C4F4-4820-AB4B-AB2E80D423B7}" destId="{E595969A-5B1B-4005-9D4F-D2F282A9E551}" srcOrd="2" destOrd="0" parTransId="{8301A517-28D7-4D89-80A6-232934A3A829}" sibTransId="{96697BA2-FD14-439B-A6BE-FFEA46A0A00B}"/>
    <dgm:cxn modelId="{9D448343-D5FA-45D1-9D23-444E0C4B61AC}" srcId="{58D035EF-C4F4-4820-AB4B-AB2E80D423B7}" destId="{2EBD97C5-60BD-47CD-89C3-A7D52813ADA5}" srcOrd="4" destOrd="0" parTransId="{6EDC00E8-AC29-49C5-B372-FE76173787D9}" sibTransId="{8228C1B1-AE8D-4A59-9677-4C3CCB59FAC3}"/>
    <dgm:cxn modelId="{CD7EDA44-D721-4260-8D75-802E6D516526}" srcId="{58D035EF-C4F4-4820-AB4B-AB2E80D423B7}" destId="{80953F62-E6A1-4AB0-92CD-89B36AA6A0D3}" srcOrd="3" destOrd="0" parTransId="{C482F9C1-9A88-42F8-B97E-21ED7F861DC6}" sibTransId="{12D48D04-49F5-470C-9F27-A48EB39BC7B1}"/>
    <dgm:cxn modelId="{59FDD555-C7E9-4840-9722-8F2BEE5E380D}" srcId="{58D035EF-C4F4-4820-AB4B-AB2E80D423B7}" destId="{A419365F-0FCC-4CCA-88AA-92C75FAC4936}" srcOrd="5" destOrd="0" parTransId="{C8CD89AF-4CDA-43D6-B2A6-24808F64388E}" sibTransId="{E4953BA1-EA37-47B8-B49A-37D54D147C3E}"/>
    <dgm:cxn modelId="{518B5E94-5BB4-4218-A27E-6BE46492F5D1}" type="presOf" srcId="{80953F62-E6A1-4AB0-92CD-89B36AA6A0D3}" destId="{142F7898-5E41-4882-AA8E-F0BC0287FA67}" srcOrd="0" destOrd="0" presId="urn:microsoft.com/office/officeart/2005/8/layout/vList2"/>
    <dgm:cxn modelId="{C45B709E-7D2E-4845-B34A-7144E6539FA7}" type="presOf" srcId="{9243B925-FF6E-4C37-A385-2562872D6E5F}" destId="{74DD6B24-5CC6-4B97-BA87-40A001056E45}" srcOrd="0" destOrd="0" presId="urn:microsoft.com/office/officeart/2005/8/layout/vList2"/>
    <dgm:cxn modelId="{725AF6A5-F2A5-4E94-9145-E84A23F3B0E5}" type="presOf" srcId="{E595969A-5B1B-4005-9D4F-D2F282A9E551}" destId="{C9D49EEB-BC95-4E0C-B7C9-D3C075FD7505}" srcOrd="0" destOrd="0" presId="urn:microsoft.com/office/officeart/2005/8/layout/vList2"/>
    <dgm:cxn modelId="{3E1F63AF-9E18-418E-8E2F-3F0CA87A9188}" type="presOf" srcId="{C13ED0E1-108F-43EA-9F52-A19AC1A13F57}" destId="{837DE81A-4406-47BA-8F97-4686585F21B8}" srcOrd="0" destOrd="0" presId="urn:microsoft.com/office/officeart/2005/8/layout/vList2"/>
    <dgm:cxn modelId="{59CB4AC9-3569-483E-9FF9-636A68565AC0}" type="presOf" srcId="{7BCFA109-9B57-40C3-895C-BA588F0FDEF4}" destId="{9BB7C1E9-71A6-4F27-B0FB-9271E1468726}" srcOrd="0" destOrd="0" presId="urn:microsoft.com/office/officeart/2005/8/layout/vList2"/>
    <dgm:cxn modelId="{235BD9C9-A52C-47BB-A520-F1BB95D226DA}" srcId="{58D035EF-C4F4-4820-AB4B-AB2E80D423B7}" destId="{C13ED0E1-108F-43EA-9F52-A19AC1A13F57}" srcOrd="1" destOrd="0" parTransId="{DC7EE931-EA5D-4661-9F6C-B394D176B8A9}" sibTransId="{2D41E8CF-D808-4185-BEE5-01A834B5B0EA}"/>
    <dgm:cxn modelId="{9FAE0AD3-EBB1-49EF-942B-1115E17257C9}" type="presOf" srcId="{A419365F-0FCC-4CCA-88AA-92C75FAC4936}" destId="{97F4EB95-CE5D-473F-A99F-076FA91B5AAB}" srcOrd="0" destOrd="0" presId="urn:microsoft.com/office/officeart/2005/8/layout/vList2"/>
    <dgm:cxn modelId="{6AD0C0E5-6EA6-4487-85A2-61DCC7E0DE63}" srcId="{58D035EF-C4F4-4820-AB4B-AB2E80D423B7}" destId="{9243B925-FF6E-4C37-A385-2562872D6E5F}" srcOrd="0" destOrd="0" parTransId="{673AF93A-2A9C-4F82-96DD-6464BE06FF8A}" sibTransId="{89333C0A-C415-40AE-B32A-8B42A8E87726}"/>
    <dgm:cxn modelId="{6928FFEF-6FCE-48DD-BB69-A2596D6E0646}" type="presOf" srcId="{2EBD97C5-60BD-47CD-89C3-A7D52813ADA5}" destId="{DC11559E-3ABA-463F-AAB4-9E181BC0C2A0}" srcOrd="0" destOrd="0" presId="urn:microsoft.com/office/officeart/2005/8/layout/vList2"/>
    <dgm:cxn modelId="{3EA22BE7-EC7C-4DC0-81DD-E5D12300E781}" type="presParOf" srcId="{3A4ACB22-E2DB-487D-84ED-F7B87F029025}" destId="{74DD6B24-5CC6-4B97-BA87-40A001056E45}" srcOrd="0" destOrd="0" presId="urn:microsoft.com/office/officeart/2005/8/layout/vList2"/>
    <dgm:cxn modelId="{636DAEBC-F155-40EE-BF4B-4A2F6C8361DC}" type="presParOf" srcId="{3A4ACB22-E2DB-487D-84ED-F7B87F029025}" destId="{5948929A-63DA-49C7-9D31-8624CD206875}" srcOrd="1" destOrd="0" presId="urn:microsoft.com/office/officeart/2005/8/layout/vList2"/>
    <dgm:cxn modelId="{11659EF8-8883-40E2-A72D-E8D3FE4FC27E}" type="presParOf" srcId="{3A4ACB22-E2DB-487D-84ED-F7B87F029025}" destId="{837DE81A-4406-47BA-8F97-4686585F21B8}" srcOrd="2" destOrd="0" presId="urn:microsoft.com/office/officeart/2005/8/layout/vList2"/>
    <dgm:cxn modelId="{95EF9F12-4D2F-40B7-91EA-11D6E04CAAE1}" type="presParOf" srcId="{3A4ACB22-E2DB-487D-84ED-F7B87F029025}" destId="{B19CBB10-1C58-499F-B6F1-988EE6E577FD}" srcOrd="3" destOrd="0" presId="urn:microsoft.com/office/officeart/2005/8/layout/vList2"/>
    <dgm:cxn modelId="{C3F6F488-2B21-4FF8-990E-31660CE1E40B}" type="presParOf" srcId="{3A4ACB22-E2DB-487D-84ED-F7B87F029025}" destId="{C9D49EEB-BC95-4E0C-B7C9-D3C075FD7505}" srcOrd="4" destOrd="0" presId="urn:microsoft.com/office/officeart/2005/8/layout/vList2"/>
    <dgm:cxn modelId="{5082C46D-864A-470E-B55B-F53C6CCFE94F}" type="presParOf" srcId="{3A4ACB22-E2DB-487D-84ED-F7B87F029025}" destId="{48A3E63F-D320-4A03-B9EC-0F0C11987A8E}" srcOrd="5" destOrd="0" presId="urn:microsoft.com/office/officeart/2005/8/layout/vList2"/>
    <dgm:cxn modelId="{77018C15-612D-485A-A44A-F48D9476316A}" type="presParOf" srcId="{3A4ACB22-E2DB-487D-84ED-F7B87F029025}" destId="{142F7898-5E41-4882-AA8E-F0BC0287FA67}" srcOrd="6" destOrd="0" presId="urn:microsoft.com/office/officeart/2005/8/layout/vList2"/>
    <dgm:cxn modelId="{613FC8A6-81FB-45F4-BFCB-DAEC346B71B8}" type="presParOf" srcId="{3A4ACB22-E2DB-487D-84ED-F7B87F029025}" destId="{B30F71BA-043E-4487-B19C-EB5FA80509A3}" srcOrd="7" destOrd="0" presId="urn:microsoft.com/office/officeart/2005/8/layout/vList2"/>
    <dgm:cxn modelId="{8D2CDDD3-4F5E-45CE-8D52-94BC791B9621}" type="presParOf" srcId="{3A4ACB22-E2DB-487D-84ED-F7B87F029025}" destId="{DC11559E-3ABA-463F-AAB4-9E181BC0C2A0}" srcOrd="8" destOrd="0" presId="urn:microsoft.com/office/officeart/2005/8/layout/vList2"/>
    <dgm:cxn modelId="{D740DF2A-38AC-47A8-BB65-7FF40D797232}" type="presParOf" srcId="{3A4ACB22-E2DB-487D-84ED-F7B87F029025}" destId="{8B354DDB-A7EF-4EE8-B941-A45184C32FB3}" srcOrd="9" destOrd="0" presId="urn:microsoft.com/office/officeart/2005/8/layout/vList2"/>
    <dgm:cxn modelId="{1E756DC6-2352-4A8F-92B9-9C401F53184E}" type="presParOf" srcId="{3A4ACB22-E2DB-487D-84ED-F7B87F029025}" destId="{97F4EB95-CE5D-473F-A99F-076FA91B5AAB}" srcOrd="10" destOrd="0" presId="urn:microsoft.com/office/officeart/2005/8/layout/vList2"/>
    <dgm:cxn modelId="{A288EA15-A309-4B29-BE86-DE72A84B0653}" type="presParOf" srcId="{3A4ACB22-E2DB-487D-84ED-F7B87F029025}" destId="{BA7F3A8D-4CF4-4E48-AC60-1F9DAE45AFE7}" srcOrd="11" destOrd="0" presId="urn:microsoft.com/office/officeart/2005/8/layout/vList2"/>
    <dgm:cxn modelId="{919FC891-AB20-4058-A5C9-BF9F34C42DA1}" type="presParOf" srcId="{3A4ACB22-E2DB-487D-84ED-F7B87F029025}" destId="{9BB7C1E9-71A6-4F27-B0FB-9271E1468726}"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A0B5CC2-CE22-496E-95F5-5E8DC2F969B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3AE45BF-A83F-45A4-B133-C719BA9D5CC8}">
      <dgm:prSet/>
      <dgm:spPr/>
      <dgm:t>
        <a:bodyPr/>
        <a:lstStyle/>
        <a:p>
          <a:r>
            <a:rPr lang="tr-TR" baseline="0"/>
            <a:t>Spam filtrelemede izleyeceğimiz yol olan kelime filtreleme ile devam ettik ve en çok hangi kelimeler kullanılıyor tespitini yapmaya çalıştık. Bunu yapmamızın sebebi spam maillerde aynı kelimelerin çokça kullanılıyor olması. Spam maillerde en çok kullanılan 10 kelimeyi grafikle göstermek istedik. Grafiği matploblib kütüphanesi kullanarak yaptık. Bunun yanısıra matematiksel işlem yapacağımız için numpy kütüphanesini de import ettik. Daha sonra en çok kullanılan 10 kelimeyi listeledik </a:t>
          </a:r>
          <a:endParaRPr lang="en-US"/>
        </a:p>
      </dgm:t>
    </dgm:pt>
    <dgm:pt modelId="{82E74CF9-BFED-45F9-8E92-D98538455776}" type="parTrans" cxnId="{09B9F3E1-09B0-428E-9296-D7C1FE459E1C}">
      <dgm:prSet/>
      <dgm:spPr/>
      <dgm:t>
        <a:bodyPr/>
        <a:lstStyle/>
        <a:p>
          <a:endParaRPr lang="en-US"/>
        </a:p>
      </dgm:t>
    </dgm:pt>
    <dgm:pt modelId="{F8C24511-6E97-4B4D-BC65-2F5C3FF27DF9}" type="sibTrans" cxnId="{09B9F3E1-09B0-428E-9296-D7C1FE459E1C}">
      <dgm:prSet/>
      <dgm:spPr/>
      <dgm:t>
        <a:bodyPr/>
        <a:lstStyle/>
        <a:p>
          <a:endParaRPr lang="en-US"/>
        </a:p>
      </dgm:t>
    </dgm:pt>
    <dgm:pt modelId="{0DB04F5B-E4F3-4470-9A0F-B7615948A89E}">
      <dgm:prSet/>
      <dgm:spPr/>
      <dgm:t>
        <a:bodyPr/>
        <a:lstStyle/>
        <a:p>
          <a:r>
            <a:rPr lang="tr-TR" baseline="0"/>
            <a:t>Sonuç olarak ham maillerde en çok kullanılan kelimeler: enron, ect, subject, hou, com, please, would, company, said, energy, spam maillerde en çok kullanılan kelimeler: subject, com, company, e, http, information, email, please, statements,us olarak belirlendi ve tüm sayısal sonuçlarımız tablolar kısmında belirtilmiştir. </a:t>
          </a:r>
          <a:endParaRPr lang="en-US"/>
        </a:p>
      </dgm:t>
    </dgm:pt>
    <dgm:pt modelId="{E202A07C-C116-4EFB-BDBB-5D98212D7E3F}" type="parTrans" cxnId="{2AF685CB-0132-4F86-83B6-0D8263B16F37}">
      <dgm:prSet/>
      <dgm:spPr/>
      <dgm:t>
        <a:bodyPr/>
        <a:lstStyle/>
        <a:p>
          <a:endParaRPr lang="en-US"/>
        </a:p>
      </dgm:t>
    </dgm:pt>
    <dgm:pt modelId="{B7CA893A-2772-4A1D-9AED-96050B98FC66}" type="sibTrans" cxnId="{2AF685CB-0132-4F86-83B6-0D8263B16F37}">
      <dgm:prSet/>
      <dgm:spPr/>
      <dgm:t>
        <a:bodyPr/>
        <a:lstStyle/>
        <a:p>
          <a:endParaRPr lang="en-US"/>
        </a:p>
      </dgm:t>
    </dgm:pt>
    <dgm:pt modelId="{7ACE0E1E-0FBB-419D-88E1-6D091D538EBB}" type="pres">
      <dgm:prSet presAssocID="{5A0B5CC2-CE22-496E-95F5-5E8DC2F969B2}" presName="root" presStyleCnt="0">
        <dgm:presLayoutVars>
          <dgm:dir/>
          <dgm:resizeHandles val="exact"/>
        </dgm:presLayoutVars>
      </dgm:prSet>
      <dgm:spPr/>
    </dgm:pt>
    <dgm:pt modelId="{9AF15528-E779-499B-A08E-C56BA2070746}" type="pres">
      <dgm:prSet presAssocID="{53AE45BF-A83F-45A4-B133-C719BA9D5CC8}" presName="compNode" presStyleCnt="0"/>
      <dgm:spPr/>
    </dgm:pt>
    <dgm:pt modelId="{F192EE68-6890-48C4-935B-9DAFDBE3689F}" type="pres">
      <dgm:prSet presAssocID="{53AE45BF-A83F-45A4-B133-C719BA9D5CC8}" presName="bgRect" presStyleLbl="bgShp" presStyleIdx="0" presStyleCnt="2"/>
      <dgm:spPr/>
    </dgm:pt>
    <dgm:pt modelId="{386FFF67-DE12-4E28-A573-B2FCDDD62DE1}" type="pres">
      <dgm:prSet presAssocID="{53AE45BF-A83F-45A4-B133-C719BA9D5CC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itcoin"/>
        </a:ext>
      </dgm:extLst>
    </dgm:pt>
    <dgm:pt modelId="{3664513D-4E58-483A-A752-F9F208C6F932}" type="pres">
      <dgm:prSet presAssocID="{53AE45BF-A83F-45A4-B133-C719BA9D5CC8}" presName="spaceRect" presStyleCnt="0"/>
      <dgm:spPr/>
    </dgm:pt>
    <dgm:pt modelId="{84B1BE32-ADEF-4DB5-B0BA-257C19659477}" type="pres">
      <dgm:prSet presAssocID="{53AE45BF-A83F-45A4-B133-C719BA9D5CC8}" presName="parTx" presStyleLbl="revTx" presStyleIdx="0" presStyleCnt="2">
        <dgm:presLayoutVars>
          <dgm:chMax val="0"/>
          <dgm:chPref val="0"/>
        </dgm:presLayoutVars>
      </dgm:prSet>
      <dgm:spPr/>
    </dgm:pt>
    <dgm:pt modelId="{575F0B9D-F276-46F2-B6A0-BF9102722C1B}" type="pres">
      <dgm:prSet presAssocID="{F8C24511-6E97-4B4D-BC65-2F5C3FF27DF9}" presName="sibTrans" presStyleCnt="0"/>
      <dgm:spPr/>
    </dgm:pt>
    <dgm:pt modelId="{1D427A8F-0D2C-4B74-AC8F-49C6669BEB6F}" type="pres">
      <dgm:prSet presAssocID="{0DB04F5B-E4F3-4470-9A0F-B7615948A89E}" presName="compNode" presStyleCnt="0"/>
      <dgm:spPr/>
    </dgm:pt>
    <dgm:pt modelId="{7DFFAADE-82E0-470B-BFAB-475EDCF60CC6}" type="pres">
      <dgm:prSet presAssocID="{0DB04F5B-E4F3-4470-9A0F-B7615948A89E}" presName="bgRect" presStyleLbl="bgShp" presStyleIdx="1" presStyleCnt="2"/>
      <dgm:spPr/>
    </dgm:pt>
    <dgm:pt modelId="{CF315FA4-15EA-46DB-8E2D-8DCC2C089FC6}" type="pres">
      <dgm:prSet presAssocID="{0DB04F5B-E4F3-4470-9A0F-B7615948A89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keleton"/>
        </a:ext>
      </dgm:extLst>
    </dgm:pt>
    <dgm:pt modelId="{39F157A3-2A3A-4426-9806-E1310B8D2938}" type="pres">
      <dgm:prSet presAssocID="{0DB04F5B-E4F3-4470-9A0F-B7615948A89E}" presName="spaceRect" presStyleCnt="0"/>
      <dgm:spPr/>
    </dgm:pt>
    <dgm:pt modelId="{B464A0A9-9C83-42FA-881B-FB31DD99D03D}" type="pres">
      <dgm:prSet presAssocID="{0DB04F5B-E4F3-4470-9A0F-B7615948A89E}" presName="parTx" presStyleLbl="revTx" presStyleIdx="1" presStyleCnt="2">
        <dgm:presLayoutVars>
          <dgm:chMax val="0"/>
          <dgm:chPref val="0"/>
        </dgm:presLayoutVars>
      </dgm:prSet>
      <dgm:spPr/>
    </dgm:pt>
  </dgm:ptLst>
  <dgm:cxnLst>
    <dgm:cxn modelId="{9A1FD67D-F597-4005-8B25-411BCEB674E8}" type="presOf" srcId="{53AE45BF-A83F-45A4-B133-C719BA9D5CC8}" destId="{84B1BE32-ADEF-4DB5-B0BA-257C19659477}" srcOrd="0" destOrd="0" presId="urn:microsoft.com/office/officeart/2018/2/layout/IconVerticalSolidList"/>
    <dgm:cxn modelId="{2AF685CB-0132-4F86-83B6-0D8263B16F37}" srcId="{5A0B5CC2-CE22-496E-95F5-5E8DC2F969B2}" destId="{0DB04F5B-E4F3-4470-9A0F-B7615948A89E}" srcOrd="1" destOrd="0" parTransId="{E202A07C-C116-4EFB-BDBB-5D98212D7E3F}" sibTransId="{B7CA893A-2772-4A1D-9AED-96050B98FC66}"/>
    <dgm:cxn modelId="{09B9F3E1-09B0-428E-9296-D7C1FE459E1C}" srcId="{5A0B5CC2-CE22-496E-95F5-5E8DC2F969B2}" destId="{53AE45BF-A83F-45A4-B133-C719BA9D5CC8}" srcOrd="0" destOrd="0" parTransId="{82E74CF9-BFED-45F9-8E92-D98538455776}" sibTransId="{F8C24511-6E97-4B4D-BC65-2F5C3FF27DF9}"/>
    <dgm:cxn modelId="{253A5AE6-7C92-4AC6-916C-1B84D2FE7858}" type="presOf" srcId="{5A0B5CC2-CE22-496E-95F5-5E8DC2F969B2}" destId="{7ACE0E1E-0FBB-419D-88E1-6D091D538EBB}" srcOrd="0" destOrd="0" presId="urn:microsoft.com/office/officeart/2018/2/layout/IconVerticalSolidList"/>
    <dgm:cxn modelId="{9B0F8AEF-55D4-4012-83A0-AE7F791F84CA}" type="presOf" srcId="{0DB04F5B-E4F3-4470-9A0F-B7615948A89E}" destId="{B464A0A9-9C83-42FA-881B-FB31DD99D03D}" srcOrd="0" destOrd="0" presId="urn:microsoft.com/office/officeart/2018/2/layout/IconVerticalSolidList"/>
    <dgm:cxn modelId="{76CE2CDA-572D-4390-AAFD-2AE6A08862D3}" type="presParOf" srcId="{7ACE0E1E-0FBB-419D-88E1-6D091D538EBB}" destId="{9AF15528-E779-499B-A08E-C56BA2070746}" srcOrd="0" destOrd="0" presId="urn:microsoft.com/office/officeart/2018/2/layout/IconVerticalSolidList"/>
    <dgm:cxn modelId="{824726E4-ACD4-4277-BB73-0B71AA47C95C}" type="presParOf" srcId="{9AF15528-E779-499B-A08E-C56BA2070746}" destId="{F192EE68-6890-48C4-935B-9DAFDBE3689F}" srcOrd="0" destOrd="0" presId="urn:microsoft.com/office/officeart/2018/2/layout/IconVerticalSolidList"/>
    <dgm:cxn modelId="{7B4820C3-BD59-4698-AB02-EDAC32B27A87}" type="presParOf" srcId="{9AF15528-E779-499B-A08E-C56BA2070746}" destId="{386FFF67-DE12-4E28-A573-B2FCDDD62DE1}" srcOrd="1" destOrd="0" presId="urn:microsoft.com/office/officeart/2018/2/layout/IconVerticalSolidList"/>
    <dgm:cxn modelId="{3ADF6E85-7D52-4146-935D-ECFE4E0141AC}" type="presParOf" srcId="{9AF15528-E779-499B-A08E-C56BA2070746}" destId="{3664513D-4E58-483A-A752-F9F208C6F932}" srcOrd="2" destOrd="0" presId="urn:microsoft.com/office/officeart/2018/2/layout/IconVerticalSolidList"/>
    <dgm:cxn modelId="{4128010C-6122-4B1C-8194-8CF1D223B908}" type="presParOf" srcId="{9AF15528-E779-499B-A08E-C56BA2070746}" destId="{84B1BE32-ADEF-4DB5-B0BA-257C19659477}" srcOrd="3" destOrd="0" presId="urn:microsoft.com/office/officeart/2018/2/layout/IconVerticalSolidList"/>
    <dgm:cxn modelId="{7ABBF6FD-26FC-4478-AA76-5845BEE44A53}" type="presParOf" srcId="{7ACE0E1E-0FBB-419D-88E1-6D091D538EBB}" destId="{575F0B9D-F276-46F2-B6A0-BF9102722C1B}" srcOrd="1" destOrd="0" presId="urn:microsoft.com/office/officeart/2018/2/layout/IconVerticalSolidList"/>
    <dgm:cxn modelId="{602352FD-DAFA-4842-B8B1-C6E42A5B5D68}" type="presParOf" srcId="{7ACE0E1E-0FBB-419D-88E1-6D091D538EBB}" destId="{1D427A8F-0D2C-4B74-AC8F-49C6669BEB6F}" srcOrd="2" destOrd="0" presId="urn:microsoft.com/office/officeart/2018/2/layout/IconVerticalSolidList"/>
    <dgm:cxn modelId="{90C503EB-5801-4658-ACE6-B9E5A17270CC}" type="presParOf" srcId="{1D427A8F-0D2C-4B74-AC8F-49C6669BEB6F}" destId="{7DFFAADE-82E0-470B-BFAB-475EDCF60CC6}" srcOrd="0" destOrd="0" presId="urn:microsoft.com/office/officeart/2018/2/layout/IconVerticalSolidList"/>
    <dgm:cxn modelId="{B112BD04-0630-482B-911A-FBA5D7B40BA0}" type="presParOf" srcId="{1D427A8F-0D2C-4B74-AC8F-49C6669BEB6F}" destId="{CF315FA4-15EA-46DB-8E2D-8DCC2C089FC6}" srcOrd="1" destOrd="0" presId="urn:microsoft.com/office/officeart/2018/2/layout/IconVerticalSolidList"/>
    <dgm:cxn modelId="{30B2B64A-2268-41B6-8FCD-6D93D6D0C82B}" type="presParOf" srcId="{1D427A8F-0D2C-4B74-AC8F-49C6669BEB6F}" destId="{39F157A3-2A3A-4426-9806-E1310B8D2938}" srcOrd="2" destOrd="0" presId="urn:microsoft.com/office/officeart/2018/2/layout/IconVerticalSolidList"/>
    <dgm:cxn modelId="{A739A115-D27B-4A2C-A46B-37D4C19E2023}" type="presParOf" srcId="{1D427A8F-0D2C-4B74-AC8F-49C6669BEB6F}" destId="{B464A0A9-9C83-42FA-881B-FB31DD99D03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F44794-2D22-4883-8B53-F26306E371CE}">
      <dsp:nvSpPr>
        <dsp:cNvPr id="0" name=""/>
        <dsp:cNvSpPr/>
      </dsp:nvSpPr>
      <dsp:spPr>
        <a:xfrm>
          <a:off x="0" y="680"/>
          <a:ext cx="6506304" cy="57194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E5A1EC-C9A4-44CA-BC85-7FD531A3D9C5}">
      <dsp:nvSpPr>
        <dsp:cNvPr id="0" name=""/>
        <dsp:cNvSpPr/>
      </dsp:nvSpPr>
      <dsp:spPr>
        <a:xfrm>
          <a:off x="173013" y="129368"/>
          <a:ext cx="314570" cy="3145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FF0A776B-496F-43CD-9CC3-642875341220}">
      <dsp:nvSpPr>
        <dsp:cNvPr id="0" name=""/>
        <dsp:cNvSpPr/>
      </dsp:nvSpPr>
      <dsp:spPr>
        <a:xfrm>
          <a:off x="660598" y="680"/>
          <a:ext cx="5845705" cy="571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531" tIns="60531" rIns="60531" bIns="60531" numCol="1" spcCol="1270" anchor="ctr" anchorCtr="0">
          <a:noAutofit/>
        </a:bodyPr>
        <a:lstStyle/>
        <a:p>
          <a:pPr marL="0" lvl="0" indent="0" algn="l" defTabSz="711200">
            <a:lnSpc>
              <a:spcPct val="90000"/>
            </a:lnSpc>
            <a:spcBef>
              <a:spcPct val="0"/>
            </a:spcBef>
            <a:spcAft>
              <a:spcPct val="35000"/>
            </a:spcAft>
            <a:buNone/>
          </a:pPr>
          <a:r>
            <a:rPr lang="tr-TR" sz="1600" kern="1200"/>
            <a:t>SPAM MAİL NEDİR?</a:t>
          </a:r>
          <a:endParaRPr lang="en-US" sz="1600" kern="1200"/>
        </a:p>
      </dsp:txBody>
      <dsp:txXfrm>
        <a:off x="660598" y="680"/>
        <a:ext cx="5845705" cy="571946"/>
      </dsp:txXfrm>
    </dsp:sp>
    <dsp:sp modelId="{35DD32FD-8253-4287-9A1C-CDD88D1DC9B0}">
      <dsp:nvSpPr>
        <dsp:cNvPr id="0" name=""/>
        <dsp:cNvSpPr/>
      </dsp:nvSpPr>
      <dsp:spPr>
        <a:xfrm>
          <a:off x="0" y="715613"/>
          <a:ext cx="6506304" cy="57194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5D4114-A23C-4C85-BF97-FEEA2607AEF5}">
      <dsp:nvSpPr>
        <dsp:cNvPr id="0" name=""/>
        <dsp:cNvSpPr/>
      </dsp:nvSpPr>
      <dsp:spPr>
        <a:xfrm>
          <a:off x="173013" y="844301"/>
          <a:ext cx="314570" cy="3145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CACC4A03-C7F3-4E1A-A93C-FBC41C9A2F08}">
      <dsp:nvSpPr>
        <dsp:cNvPr id="0" name=""/>
        <dsp:cNvSpPr/>
      </dsp:nvSpPr>
      <dsp:spPr>
        <a:xfrm>
          <a:off x="660598" y="715613"/>
          <a:ext cx="5845705" cy="571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531" tIns="60531" rIns="60531" bIns="60531" numCol="1" spcCol="1270" anchor="ctr" anchorCtr="0">
          <a:noAutofit/>
        </a:bodyPr>
        <a:lstStyle/>
        <a:p>
          <a:pPr marL="0" lvl="0" indent="0" algn="l" defTabSz="711200">
            <a:lnSpc>
              <a:spcPct val="90000"/>
            </a:lnSpc>
            <a:spcBef>
              <a:spcPct val="0"/>
            </a:spcBef>
            <a:spcAft>
              <a:spcPct val="35000"/>
            </a:spcAft>
            <a:buNone/>
          </a:pPr>
          <a:r>
            <a:rPr lang="tr-TR" sz="1600" kern="1200"/>
            <a:t>SPAM MAİLİ TESPİT YÖNTEMLERİ</a:t>
          </a:r>
          <a:endParaRPr lang="en-US" sz="1600" kern="1200"/>
        </a:p>
      </dsp:txBody>
      <dsp:txXfrm>
        <a:off x="660598" y="715613"/>
        <a:ext cx="5845705" cy="571946"/>
      </dsp:txXfrm>
    </dsp:sp>
    <dsp:sp modelId="{89967A1F-1296-4B66-BF3A-7DC58AC6BFF3}">
      <dsp:nvSpPr>
        <dsp:cNvPr id="0" name=""/>
        <dsp:cNvSpPr/>
      </dsp:nvSpPr>
      <dsp:spPr>
        <a:xfrm>
          <a:off x="0" y="1430547"/>
          <a:ext cx="6506304" cy="57194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3D53B0-92B7-48BE-8761-52220E2468D4}">
      <dsp:nvSpPr>
        <dsp:cNvPr id="0" name=""/>
        <dsp:cNvSpPr/>
      </dsp:nvSpPr>
      <dsp:spPr>
        <a:xfrm>
          <a:off x="173013" y="1559235"/>
          <a:ext cx="314570" cy="3145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2E09B82F-F8E8-4597-9E3D-20F406D6F78B}">
      <dsp:nvSpPr>
        <dsp:cNvPr id="0" name=""/>
        <dsp:cNvSpPr/>
      </dsp:nvSpPr>
      <dsp:spPr>
        <a:xfrm>
          <a:off x="660598" y="1430547"/>
          <a:ext cx="5845705" cy="571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531" tIns="60531" rIns="60531" bIns="60531" numCol="1" spcCol="1270" anchor="ctr" anchorCtr="0">
          <a:noAutofit/>
        </a:bodyPr>
        <a:lstStyle/>
        <a:p>
          <a:pPr marL="0" lvl="0" indent="0" algn="l" defTabSz="711200">
            <a:lnSpc>
              <a:spcPct val="90000"/>
            </a:lnSpc>
            <a:spcBef>
              <a:spcPct val="0"/>
            </a:spcBef>
            <a:spcAft>
              <a:spcPct val="35000"/>
            </a:spcAft>
            <a:buNone/>
          </a:pPr>
          <a:r>
            <a:rPr lang="tr-TR" sz="1600" kern="1200"/>
            <a:t>MAKİNE ÖĞRENMESİ</a:t>
          </a:r>
          <a:endParaRPr lang="en-US" sz="1600" kern="1200"/>
        </a:p>
      </dsp:txBody>
      <dsp:txXfrm>
        <a:off x="660598" y="1430547"/>
        <a:ext cx="5845705" cy="571946"/>
      </dsp:txXfrm>
    </dsp:sp>
    <dsp:sp modelId="{F11F3165-2961-4083-9AAB-B26BB4EAA0D0}">
      <dsp:nvSpPr>
        <dsp:cNvPr id="0" name=""/>
        <dsp:cNvSpPr/>
      </dsp:nvSpPr>
      <dsp:spPr>
        <a:xfrm>
          <a:off x="0" y="2145480"/>
          <a:ext cx="6506304" cy="57194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EC9202-BF49-4907-A0C0-34B400A074FC}">
      <dsp:nvSpPr>
        <dsp:cNvPr id="0" name=""/>
        <dsp:cNvSpPr/>
      </dsp:nvSpPr>
      <dsp:spPr>
        <a:xfrm>
          <a:off x="173013" y="2274168"/>
          <a:ext cx="314570" cy="31457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8CA8AA06-4365-462D-9E56-C855ADF00552}">
      <dsp:nvSpPr>
        <dsp:cNvPr id="0" name=""/>
        <dsp:cNvSpPr/>
      </dsp:nvSpPr>
      <dsp:spPr>
        <a:xfrm>
          <a:off x="660598" y="2145480"/>
          <a:ext cx="5845705" cy="571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531" tIns="60531" rIns="60531" bIns="60531" numCol="1" spcCol="1270" anchor="ctr" anchorCtr="0">
          <a:noAutofit/>
        </a:bodyPr>
        <a:lstStyle/>
        <a:p>
          <a:pPr marL="0" lvl="0" indent="0" algn="l" defTabSz="711200">
            <a:lnSpc>
              <a:spcPct val="90000"/>
            </a:lnSpc>
            <a:spcBef>
              <a:spcPct val="0"/>
            </a:spcBef>
            <a:spcAft>
              <a:spcPct val="35000"/>
            </a:spcAft>
            <a:buNone/>
          </a:pPr>
          <a:r>
            <a:rPr lang="tr-TR" sz="1600" kern="1200"/>
            <a:t>MAKİNE ÖĞRENMESİ NASIL ÇALIŞIR?</a:t>
          </a:r>
          <a:endParaRPr lang="en-US" sz="1600" kern="1200"/>
        </a:p>
      </dsp:txBody>
      <dsp:txXfrm>
        <a:off x="660598" y="2145480"/>
        <a:ext cx="5845705" cy="571946"/>
      </dsp:txXfrm>
    </dsp:sp>
    <dsp:sp modelId="{2BBC0F81-CFB0-4607-9CA2-DB4B630C6813}">
      <dsp:nvSpPr>
        <dsp:cNvPr id="0" name=""/>
        <dsp:cNvSpPr/>
      </dsp:nvSpPr>
      <dsp:spPr>
        <a:xfrm>
          <a:off x="0" y="2860413"/>
          <a:ext cx="6506304" cy="57194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4FD3A2-8478-4082-BB4E-957E467AD2FC}">
      <dsp:nvSpPr>
        <dsp:cNvPr id="0" name=""/>
        <dsp:cNvSpPr/>
      </dsp:nvSpPr>
      <dsp:spPr>
        <a:xfrm>
          <a:off x="173013" y="2989101"/>
          <a:ext cx="314570" cy="31457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2E4A2DDA-1AC9-450D-992F-C3741949A5B8}">
      <dsp:nvSpPr>
        <dsp:cNvPr id="0" name=""/>
        <dsp:cNvSpPr/>
      </dsp:nvSpPr>
      <dsp:spPr>
        <a:xfrm>
          <a:off x="660598" y="2860413"/>
          <a:ext cx="5845705" cy="571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531" tIns="60531" rIns="60531" bIns="60531" numCol="1" spcCol="1270" anchor="ctr" anchorCtr="0">
          <a:noAutofit/>
        </a:bodyPr>
        <a:lstStyle/>
        <a:p>
          <a:pPr marL="0" lvl="0" indent="0" algn="l" defTabSz="711200">
            <a:lnSpc>
              <a:spcPct val="90000"/>
            </a:lnSpc>
            <a:spcBef>
              <a:spcPct val="0"/>
            </a:spcBef>
            <a:spcAft>
              <a:spcPct val="35000"/>
            </a:spcAft>
            <a:buNone/>
          </a:pPr>
          <a:r>
            <a:rPr lang="tr-TR" sz="1600" kern="1200"/>
            <a:t>VERİ MADENCİLİĞİ</a:t>
          </a:r>
          <a:endParaRPr lang="en-US" sz="1600" kern="1200"/>
        </a:p>
      </dsp:txBody>
      <dsp:txXfrm>
        <a:off x="660598" y="2860413"/>
        <a:ext cx="5845705" cy="571946"/>
      </dsp:txXfrm>
    </dsp:sp>
    <dsp:sp modelId="{42AF993C-E201-464B-A2FD-FB1D747930A8}">
      <dsp:nvSpPr>
        <dsp:cNvPr id="0" name=""/>
        <dsp:cNvSpPr/>
      </dsp:nvSpPr>
      <dsp:spPr>
        <a:xfrm>
          <a:off x="0" y="3575346"/>
          <a:ext cx="6506304" cy="57194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E0E4FC-6891-48D6-8AEA-60B42C5E05E2}">
      <dsp:nvSpPr>
        <dsp:cNvPr id="0" name=""/>
        <dsp:cNvSpPr/>
      </dsp:nvSpPr>
      <dsp:spPr>
        <a:xfrm>
          <a:off x="173013" y="3704034"/>
          <a:ext cx="314570" cy="31457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BCC10393-F8E5-4610-8386-1DC05B4EB80A}">
      <dsp:nvSpPr>
        <dsp:cNvPr id="0" name=""/>
        <dsp:cNvSpPr/>
      </dsp:nvSpPr>
      <dsp:spPr>
        <a:xfrm>
          <a:off x="660598" y="3575346"/>
          <a:ext cx="5845705" cy="571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531" tIns="60531" rIns="60531" bIns="60531" numCol="1" spcCol="1270" anchor="ctr" anchorCtr="0">
          <a:noAutofit/>
        </a:bodyPr>
        <a:lstStyle/>
        <a:p>
          <a:pPr marL="0" lvl="0" indent="0" algn="l" defTabSz="711200">
            <a:lnSpc>
              <a:spcPct val="90000"/>
            </a:lnSpc>
            <a:spcBef>
              <a:spcPct val="0"/>
            </a:spcBef>
            <a:spcAft>
              <a:spcPct val="35000"/>
            </a:spcAft>
            <a:buNone/>
          </a:pPr>
          <a:r>
            <a:rPr lang="tr-TR" sz="1600" kern="1200"/>
            <a:t>CRİSP-DM AŞAMALARI</a:t>
          </a:r>
          <a:endParaRPr lang="en-US" sz="1600" kern="1200"/>
        </a:p>
      </dsp:txBody>
      <dsp:txXfrm>
        <a:off x="660598" y="3575346"/>
        <a:ext cx="5845705" cy="571946"/>
      </dsp:txXfrm>
    </dsp:sp>
    <dsp:sp modelId="{F4F16C0A-3CB5-4089-A630-AF70EB618E39}">
      <dsp:nvSpPr>
        <dsp:cNvPr id="0" name=""/>
        <dsp:cNvSpPr/>
      </dsp:nvSpPr>
      <dsp:spPr>
        <a:xfrm>
          <a:off x="0" y="4290279"/>
          <a:ext cx="6506304" cy="57194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0BD353-4E40-43FA-B1BA-8095B5A1E954}">
      <dsp:nvSpPr>
        <dsp:cNvPr id="0" name=""/>
        <dsp:cNvSpPr/>
      </dsp:nvSpPr>
      <dsp:spPr>
        <a:xfrm>
          <a:off x="173013" y="4418967"/>
          <a:ext cx="314570" cy="314570"/>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DD578ED1-850E-48E1-B9B5-475168335583}">
      <dsp:nvSpPr>
        <dsp:cNvPr id="0" name=""/>
        <dsp:cNvSpPr/>
      </dsp:nvSpPr>
      <dsp:spPr>
        <a:xfrm>
          <a:off x="660598" y="4290279"/>
          <a:ext cx="5845705" cy="571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531" tIns="60531" rIns="60531" bIns="60531" numCol="1" spcCol="1270" anchor="ctr" anchorCtr="0">
          <a:noAutofit/>
        </a:bodyPr>
        <a:lstStyle/>
        <a:p>
          <a:pPr marL="0" lvl="0" indent="0" algn="l" defTabSz="711200">
            <a:lnSpc>
              <a:spcPct val="90000"/>
            </a:lnSpc>
            <a:spcBef>
              <a:spcPct val="0"/>
            </a:spcBef>
            <a:spcAft>
              <a:spcPct val="35000"/>
            </a:spcAft>
            <a:buNone/>
          </a:pPr>
          <a:r>
            <a:rPr lang="tr-TR" sz="1600" kern="1200"/>
            <a:t>VERİ MADENCİLİĞİ YÖNTEMLERİ</a:t>
          </a:r>
          <a:endParaRPr lang="en-US" sz="1600" kern="1200"/>
        </a:p>
      </dsp:txBody>
      <dsp:txXfrm>
        <a:off x="660598" y="4290279"/>
        <a:ext cx="5845705" cy="571946"/>
      </dsp:txXfrm>
    </dsp:sp>
    <dsp:sp modelId="{B22F57EA-FB5D-431A-BFE8-98F628F4E9EB}">
      <dsp:nvSpPr>
        <dsp:cNvPr id="0" name=""/>
        <dsp:cNvSpPr/>
      </dsp:nvSpPr>
      <dsp:spPr>
        <a:xfrm>
          <a:off x="0" y="5005212"/>
          <a:ext cx="6506304" cy="57194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B385BF-28AF-456E-BCE6-A0A22B9E8B44}">
      <dsp:nvSpPr>
        <dsp:cNvPr id="0" name=""/>
        <dsp:cNvSpPr/>
      </dsp:nvSpPr>
      <dsp:spPr>
        <a:xfrm>
          <a:off x="173013" y="5133900"/>
          <a:ext cx="314570" cy="314570"/>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867F5A27-CABD-4CD2-A5DE-3DCF04BBF03B}">
      <dsp:nvSpPr>
        <dsp:cNvPr id="0" name=""/>
        <dsp:cNvSpPr/>
      </dsp:nvSpPr>
      <dsp:spPr>
        <a:xfrm>
          <a:off x="660598" y="5005212"/>
          <a:ext cx="5845705" cy="571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531" tIns="60531" rIns="60531" bIns="60531" numCol="1" spcCol="1270" anchor="ctr" anchorCtr="0">
          <a:noAutofit/>
        </a:bodyPr>
        <a:lstStyle/>
        <a:p>
          <a:pPr marL="0" lvl="0" indent="0" algn="l" defTabSz="711200">
            <a:lnSpc>
              <a:spcPct val="90000"/>
            </a:lnSpc>
            <a:spcBef>
              <a:spcPct val="0"/>
            </a:spcBef>
            <a:spcAft>
              <a:spcPct val="35000"/>
            </a:spcAft>
            <a:buNone/>
          </a:pPr>
          <a:r>
            <a:rPr lang="tr-TR" sz="1600" kern="1200"/>
            <a:t>PROJEMİZ</a:t>
          </a:r>
          <a:endParaRPr lang="en-US" sz="1600" kern="1200"/>
        </a:p>
      </dsp:txBody>
      <dsp:txXfrm>
        <a:off x="660598" y="5005212"/>
        <a:ext cx="5845705" cy="5719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C5485B-01DA-4932-A98A-8036ABCFABA4}">
      <dsp:nvSpPr>
        <dsp:cNvPr id="0" name=""/>
        <dsp:cNvSpPr/>
      </dsp:nvSpPr>
      <dsp:spPr>
        <a:xfrm>
          <a:off x="968729" y="3372"/>
          <a:ext cx="828861" cy="828861"/>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B603CE-E4BA-4226-A9BB-6DAF3D49BD5F}">
      <dsp:nvSpPr>
        <dsp:cNvPr id="0" name=""/>
        <dsp:cNvSpPr/>
      </dsp:nvSpPr>
      <dsp:spPr>
        <a:xfrm>
          <a:off x="1145372" y="180015"/>
          <a:ext cx="475576" cy="4755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EFA09295-137C-467B-B507-10272EFAB59A}">
      <dsp:nvSpPr>
        <dsp:cNvPr id="0" name=""/>
        <dsp:cNvSpPr/>
      </dsp:nvSpPr>
      <dsp:spPr>
        <a:xfrm>
          <a:off x="703765" y="1090404"/>
          <a:ext cx="1358789" cy="543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tr-TR" sz="1100" kern="1200"/>
            <a:t>• Ticari reklamlar ve pazarlama faaliyetleri </a:t>
          </a:r>
          <a:endParaRPr lang="en-US" sz="1100" kern="1200"/>
        </a:p>
      </dsp:txBody>
      <dsp:txXfrm>
        <a:off x="703765" y="1090404"/>
        <a:ext cx="1358789" cy="543515"/>
      </dsp:txXfrm>
    </dsp:sp>
    <dsp:sp modelId="{7D97DEFA-E328-4B3E-BABD-4D27940CCFAD}">
      <dsp:nvSpPr>
        <dsp:cNvPr id="0" name=""/>
        <dsp:cNvSpPr/>
      </dsp:nvSpPr>
      <dsp:spPr>
        <a:xfrm>
          <a:off x="2565306" y="3372"/>
          <a:ext cx="828861" cy="828861"/>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DD30FA-2044-4212-AFAB-153D57FADE6A}">
      <dsp:nvSpPr>
        <dsp:cNvPr id="0" name=""/>
        <dsp:cNvSpPr/>
      </dsp:nvSpPr>
      <dsp:spPr>
        <a:xfrm>
          <a:off x="2741949" y="180015"/>
          <a:ext cx="475576" cy="4755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39F3CAC8-1A9E-4E84-975C-97D4CE7C2C0C}">
      <dsp:nvSpPr>
        <dsp:cNvPr id="0" name=""/>
        <dsp:cNvSpPr/>
      </dsp:nvSpPr>
      <dsp:spPr>
        <a:xfrm>
          <a:off x="2300342" y="1090404"/>
          <a:ext cx="1358789" cy="543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tr-TR" sz="1100" kern="1200"/>
            <a:t>• Kampanya ve duyurular </a:t>
          </a:r>
          <a:endParaRPr lang="en-US" sz="1100" kern="1200"/>
        </a:p>
      </dsp:txBody>
      <dsp:txXfrm>
        <a:off x="2300342" y="1090404"/>
        <a:ext cx="1358789" cy="543515"/>
      </dsp:txXfrm>
    </dsp:sp>
    <dsp:sp modelId="{7B96ECB0-6747-4C0C-8676-CC11DEF6A761}">
      <dsp:nvSpPr>
        <dsp:cNvPr id="0" name=""/>
        <dsp:cNvSpPr/>
      </dsp:nvSpPr>
      <dsp:spPr>
        <a:xfrm>
          <a:off x="4161883" y="3372"/>
          <a:ext cx="828861" cy="828861"/>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874260-C090-4CCF-BEF0-AC43561681FB}">
      <dsp:nvSpPr>
        <dsp:cNvPr id="0" name=""/>
        <dsp:cNvSpPr/>
      </dsp:nvSpPr>
      <dsp:spPr>
        <a:xfrm>
          <a:off x="4338526" y="180015"/>
          <a:ext cx="475576" cy="47557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CD9CCDFE-6BE7-4876-A34D-4FF7D389E1A7}">
      <dsp:nvSpPr>
        <dsp:cNvPr id="0" name=""/>
        <dsp:cNvSpPr/>
      </dsp:nvSpPr>
      <dsp:spPr>
        <a:xfrm>
          <a:off x="3896920" y="1090404"/>
          <a:ext cx="1358789" cy="543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tr-TR" sz="1100" kern="1200"/>
            <a:t>• Yanıltıcı ve gerçek olmayan vaatler (Hızlı zengin olma yöntemleri) </a:t>
          </a:r>
          <a:endParaRPr lang="en-US" sz="1100" kern="1200"/>
        </a:p>
      </dsp:txBody>
      <dsp:txXfrm>
        <a:off x="3896920" y="1090404"/>
        <a:ext cx="1358789" cy="543515"/>
      </dsp:txXfrm>
    </dsp:sp>
    <dsp:sp modelId="{5057DF42-4893-447A-BBD7-290959C5FE2C}">
      <dsp:nvSpPr>
        <dsp:cNvPr id="0" name=""/>
        <dsp:cNvSpPr/>
      </dsp:nvSpPr>
      <dsp:spPr>
        <a:xfrm>
          <a:off x="968729" y="1973617"/>
          <a:ext cx="828861" cy="828861"/>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257DC9-B888-4BD9-B313-4EC0A5005A62}">
      <dsp:nvSpPr>
        <dsp:cNvPr id="0" name=""/>
        <dsp:cNvSpPr/>
      </dsp:nvSpPr>
      <dsp:spPr>
        <a:xfrm>
          <a:off x="1145372" y="2150259"/>
          <a:ext cx="475576" cy="47557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17DB08E2-F243-4B69-BAD5-5B39FE63B08F}">
      <dsp:nvSpPr>
        <dsp:cNvPr id="0" name=""/>
        <dsp:cNvSpPr/>
      </dsp:nvSpPr>
      <dsp:spPr>
        <a:xfrm>
          <a:off x="703765" y="3060648"/>
          <a:ext cx="1358789" cy="543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tr-TR" sz="1100" kern="1200"/>
            <a:t>• Yasal olmayan veya yarı yasal faaliyet servis duyuruları </a:t>
          </a:r>
          <a:endParaRPr lang="en-US" sz="1100" kern="1200"/>
        </a:p>
      </dsp:txBody>
      <dsp:txXfrm>
        <a:off x="703765" y="3060648"/>
        <a:ext cx="1358789" cy="543515"/>
      </dsp:txXfrm>
    </dsp:sp>
    <dsp:sp modelId="{46BC0914-6389-4722-B09D-06ADAAE1DF94}">
      <dsp:nvSpPr>
        <dsp:cNvPr id="0" name=""/>
        <dsp:cNvSpPr/>
      </dsp:nvSpPr>
      <dsp:spPr>
        <a:xfrm>
          <a:off x="2565306" y="1973617"/>
          <a:ext cx="828861" cy="828861"/>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3C55DE-ECEA-4182-B97B-4C78B6120D12}">
      <dsp:nvSpPr>
        <dsp:cNvPr id="0" name=""/>
        <dsp:cNvSpPr/>
      </dsp:nvSpPr>
      <dsp:spPr>
        <a:xfrm>
          <a:off x="2741949" y="2150259"/>
          <a:ext cx="475576" cy="47557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A52EEEB0-3466-48A0-8383-8B57BC3489DE}">
      <dsp:nvSpPr>
        <dsp:cNvPr id="0" name=""/>
        <dsp:cNvSpPr/>
      </dsp:nvSpPr>
      <dsp:spPr>
        <a:xfrm>
          <a:off x="2300342" y="3060648"/>
          <a:ext cx="1358789" cy="543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tr-TR" sz="1100" kern="1200"/>
            <a:t>• UBE(Unsolicited Bulk E-mail: Talep Edilmemiş Kitlesel E-mail) </a:t>
          </a:r>
          <a:endParaRPr lang="en-US" sz="1100" kern="1200"/>
        </a:p>
      </dsp:txBody>
      <dsp:txXfrm>
        <a:off x="2300342" y="3060648"/>
        <a:ext cx="1358789" cy="543515"/>
      </dsp:txXfrm>
    </dsp:sp>
    <dsp:sp modelId="{46915029-6412-4E4F-9840-0D9F260DF51B}">
      <dsp:nvSpPr>
        <dsp:cNvPr id="0" name=""/>
        <dsp:cNvSpPr/>
      </dsp:nvSpPr>
      <dsp:spPr>
        <a:xfrm>
          <a:off x="4161883" y="1973617"/>
          <a:ext cx="828861" cy="828861"/>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1274D7-7E9D-4CE5-90B9-9C352D0EB56C}">
      <dsp:nvSpPr>
        <dsp:cNvPr id="0" name=""/>
        <dsp:cNvSpPr/>
      </dsp:nvSpPr>
      <dsp:spPr>
        <a:xfrm>
          <a:off x="4338526" y="2150259"/>
          <a:ext cx="475576" cy="47557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6C9C2809-E33C-4036-B4AB-A62AEE3951B7}">
      <dsp:nvSpPr>
        <dsp:cNvPr id="0" name=""/>
        <dsp:cNvSpPr/>
      </dsp:nvSpPr>
      <dsp:spPr>
        <a:xfrm>
          <a:off x="3896920" y="3060648"/>
          <a:ext cx="1358789" cy="543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tr-TR" sz="1100" kern="1200"/>
            <a:t>• Politik veya ideolojik bir görüşün propagandası </a:t>
          </a:r>
          <a:endParaRPr lang="en-US" sz="1100" kern="1200"/>
        </a:p>
      </dsp:txBody>
      <dsp:txXfrm>
        <a:off x="3896920" y="3060648"/>
        <a:ext cx="1358789" cy="543515"/>
      </dsp:txXfrm>
    </dsp:sp>
    <dsp:sp modelId="{D88BDB17-0BAA-4655-8C4B-86B2BA6A832B}">
      <dsp:nvSpPr>
        <dsp:cNvPr id="0" name=""/>
        <dsp:cNvSpPr/>
      </dsp:nvSpPr>
      <dsp:spPr>
        <a:xfrm>
          <a:off x="1767018" y="3943861"/>
          <a:ext cx="828861" cy="828861"/>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34B69A-D2BE-4EB1-A441-BC5A60015A08}">
      <dsp:nvSpPr>
        <dsp:cNvPr id="0" name=""/>
        <dsp:cNvSpPr/>
      </dsp:nvSpPr>
      <dsp:spPr>
        <a:xfrm>
          <a:off x="1943660" y="4120503"/>
          <a:ext cx="475576" cy="475576"/>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550BB3FF-918A-4B7E-8CF6-AFFDAD11F9B1}">
      <dsp:nvSpPr>
        <dsp:cNvPr id="0" name=""/>
        <dsp:cNvSpPr/>
      </dsp:nvSpPr>
      <dsp:spPr>
        <a:xfrm>
          <a:off x="1502054" y="5030892"/>
          <a:ext cx="1358789" cy="543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tr-TR" sz="1100" kern="1200"/>
            <a:t>• Belli bir konuda kamuoyu oluşturma </a:t>
          </a:r>
          <a:endParaRPr lang="en-US" sz="1100" kern="1200"/>
        </a:p>
      </dsp:txBody>
      <dsp:txXfrm>
        <a:off x="1502054" y="5030892"/>
        <a:ext cx="1358789" cy="543515"/>
      </dsp:txXfrm>
    </dsp:sp>
    <dsp:sp modelId="{73759457-36DD-4AD0-8FA4-C31490EBEFE5}">
      <dsp:nvSpPr>
        <dsp:cNvPr id="0" name=""/>
        <dsp:cNvSpPr/>
      </dsp:nvSpPr>
      <dsp:spPr>
        <a:xfrm>
          <a:off x="3363595" y="3943861"/>
          <a:ext cx="828861" cy="828861"/>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059F09-3F22-42F1-A2AD-80F11CF7B760}">
      <dsp:nvSpPr>
        <dsp:cNvPr id="0" name=""/>
        <dsp:cNvSpPr/>
      </dsp:nvSpPr>
      <dsp:spPr>
        <a:xfrm>
          <a:off x="3540237" y="4120503"/>
          <a:ext cx="475576" cy="475576"/>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88C36B5C-71A5-49CC-8FD9-E16BED381DC5}">
      <dsp:nvSpPr>
        <dsp:cNvPr id="0" name=""/>
        <dsp:cNvSpPr/>
      </dsp:nvSpPr>
      <dsp:spPr>
        <a:xfrm>
          <a:off x="3098631" y="5030892"/>
          <a:ext cx="1358789" cy="543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tr-TR" sz="1100" kern="1200"/>
            <a:t>• Kimlik avı saldırısı </a:t>
          </a:r>
          <a:endParaRPr lang="en-US" sz="1100" kern="1200"/>
        </a:p>
      </dsp:txBody>
      <dsp:txXfrm>
        <a:off x="3098631" y="5030892"/>
        <a:ext cx="1358789" cy="5435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E050FE-953C-4B24-AA58-38EA7547432F}">
      <dsp:nvSpPr>
        <dsp:cNvPr id="0" name=""/>
        <dsp:cNvSpPr/>
      </dsp:nvSpPr>
      <dsp:spPr>
        <a:xfrm>
          <a:off x="1214" y="212740"/>
          <a:ext cx="4261554" cy="2706087"/>
        </a:xfrm>
        <a:prstGeom prst="roundRect">
          <a:avLst>
            <a:gd name="adj" fmla="val 10000"/>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D50D6F-CEC4-4983-80BE-2509488077EE}">
      <dsp:nvSpPr>
        <dsp:cNvPr id="0" name=""/>
        <dsp:cNvSpPr/>
      </dsp:nvSpPr>
      <dsp:spPr>
        <a:xfrm>
          <a:off x="474720" y="662571"/>
          <a:ext cx="4261554" cy="2706087"/>
        </a:xfrm>
        <a:prstGeom prst="roundRect">
          <a:avLst>
            <a:gd name="adj" fmla="val 10000"/>
          </a:avLst>
        </a:prstGeom>
        <a:solidFill>
          <a:schemeClr val="lt2">
            <a:alpha val="90000"/>
            <a:hueOff val="0"/>
            <a:satOff val="0"/>
            <a:lumOff val="0"/>
            <a:alphaOff val="0"/>
          </a:schemeClr>
        </a:solidFill>
        <a:ln w="34925"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tr-TR" sz="1700" kern="1200" baseline="0"/>
            <a:t>Genel terim olarak neyin keşfedileceğine dair ön bilgiye sahip olmadan büyük veri dosyalarından birtakım teknikler kullanılarak gerekli bilginin elde edilme sürecidir. Bu yararlı bilgiler genellikle veri içerisindeki önceden bilinmeyen ve hatta beklenmeyen ilişkilerden, örneklerden oluşur. Kullanılan teknikler makine öğrenmesi ve modelleme olarak adlandırılır. </a:t>
          </a:r>
          <a:endParaRPr lang="en-US" sz="1700" kern="1200"/>
        </a:p>
      </dsp:txBody>
      <dsp:txXfrm>
        <a:off x="553979" y="741830"/>
        <a:ext cx="4103036" cy="2547569"/>
      </dsp:txXfrm>
    </dsp:sp>
    <dsp:sp modelId="{BF9663AE-2AA1-42E3-BC98-CBDD6222A6FE}">
      <dsp:nvSpPr>
        <dsp:cNvPr id="0" name=""/>
        <dsp:cNvSpPr/>
      </dsp:nvSpPr>
      <dsp:spPr>
        <a:xfrm>
          <a:off x="5209781" y="212740"/>
          <a:ext cx="4261554" cy="2706087"/>
        </a:xfrm>
        <a:prstGeom prst="roundRect">
          <a:avLst>
            <a:gd name="adj" fmla="val 10000"/>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DB6801-06D0-4E04-9492-56C0D4E67172}">
      <dsp:nvSpPr>
        <dsp:cNvPr id="0" name=""/>
        <dsp:cNvSpPr/>
      </dsp:nvSpPr>
      <dsp:spPr>
        <a:xfrm>
          <a:off x="5683287" y="662571"/>
          <a:ext cx="4261554" cy="2706087"/>
        </a:xfrm>
        <a:prstGeom prst="roundRect">
          <a:avLst>
            <a:gd name="adj" fmla="val 10000"/>
          </a:avLst>
        </a:prstGeom>
        <a:solidFill>
          <a:schemeClr val="lt2">
            <a:alpha val="90000"/>
            <a:hueOff val="0"/>
            <a:satOff val="0"/>
            <a:lumOff val="0"/>
            <a:alphaOff val="0"/>
          </a:schemeClr>
        </a:solidFill>
        <a:ln w="34925"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tr-TR" sz="1700" kern="1200" baseline="0"/>
            <a:t>Genel bir yanılgı veri madenciliği ile çok büyük miktardaki verinin yalnızca çok üstün teknolojilerden geçirilerek örneklerin bulunması ve iş problemlerine sihirli çözümlerin getirildiği düşüncesidir. Veri madenciliği yöntemi geleneksel istatiksel uygulamalara göre daha otomatik olmasına rağmen bu düşünce doğru değildir. Kullanılan teknikler makine öğrenmesi ve modelleme olarak adlandırılır. </a:t>
          </a:r>
          <a:endParaRPr lang="en-US" sz="1700" kern="1200"/>
        </a:p>
      </dsp:txBody>
      <dsp:txXfrm>
        <a:off x="5762546" y="741830"/>
        <a:ext cx="4103036" cy="254756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DD6B24-5CC6-4B97-BA87-40A001056E45}">
      <dsp:nvSpPr>
        <dsp:cNvPr id="0" name=""/>
        <dsp:cNvSpPr/>
      </dsp:nvSpPr>
      <dsp:spPr>
        <a:xfrm>
          <a:off x="0" y="109342"/>
          <a:ext cx="9601200" cy="433485"/>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tr-TR" sz="1900" kern="1200"/>
            <a:t>Telefonlardaki, kredi kartlarındaki dolandırıcılıkların ortaya çıkması için model geliştirilmesi </a:t>
          </a:r>
          <a:endParaRPr lang="en-US" sz="1900" kern="1200"/>
        </a:p>
      </dsp:txBody>
      <dsp:txXfrm>
        <a:off x="21161" y="130503"/>
        <a:ext cx="9558878" cy="391163"/>
      </dsp:txXfrm>
    </dsp:sp>
    <dsp:sp modelId="{837DE81A-4406-47BA-8F97-4686585F21B8}">
      <dsp:nvSpPr>
        <dsp:cNvPr id="0" name=""/>
        <dsp:cNvSpPr/>
      </dsp:nvSpPr>
      <dsp:spPr>
        <a:xfrm>
          <a:off x="0" y="597547"/>
          <a:ext cx="9601200" cy="433485"/>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tr-TR" sz="1900" kern="1200"/>
            <a:t>İyi veya kötü satış beklentilerinin ortaya çıkması </a:t>
          </a:r>
          <a:endParaRPr lang="en-US" sz="1900" kern="1200"/>
        </a:p>
      </dsp:txBody>
      <dsp:txXfrm>
        <a:off x="21161" y="618708"/>
        <a:ext cx="9558878" cy="391163"/>
      </dsp:txXfrm>
    </dsp:sp>
    <dsp:sp modelId="{C9D49EEB-BC95-4E0C-B7C9-D3C075FD7505}">
      <dsp:nvSpPr>
        <dsp:cNvPr id="0" name=""/>
        <dsp:cNvSpPr/>
      </dsp:nvSpPr>
      <dsp:spPr>
        <a:xfrm>
          <a:off x="0" y="1085752"/>
          <a:ext cx="9601200" cy="433485"/>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tr-TR" sz="1900" kern="1200"/>
            <a:t>Bir web sitesinin incelenecek bir sonraki sayfanın tahmini </a:t>
          </a:r>
          <a:endParaRPr lang="en-US" sz="1900" kern="1200"/>
        </a:p>
      </dsp:txBody>
      <dsp:txXfrm>
        <a:off x="21161" y="1106913"/>
        <a:ext cx="9558878" cy="391163"/>
      </dsp:txXfrm>
    </dsp:sp>
    <dsp:sp modelId="{142F7898-5E41-4882-AA8E-F0BC0287FA67}">
      <dsp:nvSpPr>
        <dsp:cNvPr id="0" name=""/>
        <dsp:cNvSpPr/>
      </dsp:nvSpPr>
      <dsp:spPr>
        <a:xfrm>
          <a:off x="0" y="1573957"/>
          <a:ext cx="9601200" cy="433485"/>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tr-TR" sz="1900" kern="1200"/>
            <a:t>Poliçelerini, hesaplarını, aboneliklerini iptal etmeye eğilimli müşterilerin belirlenmesi </a:t>
          </a:r>
          <a:endParaRPr lang="en-US" sz="1900" kern="1200"/>
        </a:p>
      </dsp:txBody>
      <dsp:txXfrm>
        <a:off x="21161" y="1595118"/>
        <a:ext cx="9558878" cy="391163"/>
      </dsp:txXfrm>
    </dsp:sp>
    <dsp:sp modelId="{DC11559E-3ABA-463F-AAB4-9E181BC0C2A0}">
      <dsp:nvSpPr>
        <dsp:cNvPr id="0" name=""/>
        <dsp:cNvSpPr/>
      </dsp:nvSpPr>
      <dsp:spPr>
        <a:xfrm>
          <a:off x="0" y="2062162"/>
          <a:ext cx="9601200" cy="433485"/>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tr-TR" sz="1900" kern="1200"/>
            <a:t>Farklı örneklerdeki gruplarına göre müşterilerin sınıflandırılması </a:t>
          </a:r>
          <a:endParaRPr lang="en-US" sz="1900" kern="1200"/>
        </a:p>
      </dsp:txBody>
      <dsp:txXfrm>
        <a:off x="21161" y="2083323"/>
        <a:ext cx="9558878" cy="391163"/>
      </dsp:txXfrm>
    </dsp:sp>
    <dsp:sp modelId="{97F4EB95-CE5D-473F-A99F-076FA91B5AAB}">
      <dsp:nvSpPr>
        <dsp:cNvPr id="0" name=""/>
        <dsp:cNvSpPr/>
      </dsp:nvSpPr>
      <dsp:spPr>
        <a:xfrm>
          <a:off x="0" y="2550367"/>
          <a:ext cx="9601200" cy="433485"/>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tr-TR" sz="1900" kern="1200"/>
            <a:t>Satılan ürünle birlikte diğer ürünlerin belirlenmesi </a:t>
          </a:r>
          <a:endParaRPr lang="en-US" sz="1900" kern="1200"/>
        </a:p>
      </dsp:txBody>
      <dsp:txXfrm>
        <a:off x="21161" y="2571528"/>
        <a:ext cx="9558878" cy="391163"/>
      </dsp:txXfrm>
    </dsp:sp>
    <dsp:sp modelId="{9BB7C1E9-71A6-4F27-B0FB-9271E1468726}">
      <dsp:nvSpPr>
        <dsp:cNvPr id="0" name=""/>
        <dsp:cNvSpPr/>
      </dsp:nvSpPr>
      <dsp:spPr>
        <a:xfrm>
          <a:off x="0" y="3038572"/>
          <a:ext cx="9601200" cy="433485"/>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tr-TR" sz="1900" kern="1200"/>
            <a:t>Bir üretim sürecini etkileyen önde gelen faktörlerin belirlenmesini sağlar. </a:t>
          </a:r>
          <a:endParaRPr lang="en-US" sz="1900" kern="1200"/>
        </a:p>
      </dsp:txBody>
      <dsp:txXfrm>
        <a:off x="21161" y="3059733"/>
        <a:ext cx="9558878" cy="39116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92EE68-6890-48C4-935B-9DAFDBE3689F}">
      <dsp:nvSpPr>
        <dsp:cNvPr id="0" name=""/>
        <dsp:cNvSpPr/>
      </dsp:nvSpPr>
      <dsp:spPr>
        <a:xfrm>
          <a:off x="0" y="710704"/>
          <a:ext cx="5959475" cy="7202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6FFF67-DE12-4E28-A573-B2FCDDD62DE1}">
      <dsp:nvSpPr>
        <dsp:cNvPr id="0" name=""/>
        <dsp:cNvSpPr/>
      </dsp:nvSpPr>
      <dsp:spPr>
        <a:xfrm>
          <a:off x="21786" y="726909"/>
          <a:ext cx="39612" cy="396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84B1BE32-ADEF-4DB5-B0BA-257C19659477}">
      <dsp:nvSpPr>
        <dsp:cNvPr id="0" name=""/>
        <dsp:cNvSpPr/>
      </dsp:nvSpPr>
      <dsp:spPr>
        <a:xfrm>
          <a:off x="83186" y="710704"/>
          <a:ext cx="5629387" cy="18825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231" tIns="199231" rIns="199231" bIns="199231" numCol="1" spcCol="1270" anchor="ctr" anchorCtr="0">
          <a:noAutofit/>
        </a:bodyPr>
        <a:lstStyle/>
        <a:p>
          <a:pPr marL="0" lvl="0" indent="0" algn="l" defTabSz="622300">
            <a:lnSpc>
              <a:spcPct val="90000"/>
            </a:lnSpc>
            <a:spcBef>
              <a:spcPct val="0"/>
            </a:spcBef>
            <a:spcAft>
              <a:spcPct val="35000"/>
            </a:spcAft>
            <a:buNone/>
          </a:pPr>
          <a:r>
            <a:rPr lang="tr-TR" sz="1400" kern="1200" baseline="0"/>
            <a:t>Spam filtrelemede izleyeceğimiz yol olan kelime filtreleme ile devam ettik ve en çok hangi kelimeler kullanılıyor tespitini yapmaya çalıştık. Bunu yapmamızın sebebi spam maillerde aynı kelimelerin çokça kullanılıyor olması. Spam maillerde en çok kullanılan 10 kelimeyi grafikle göstermek istedik. Grafiği matploblib kütüphanesi kullanarak yaptık. Bunun yanısıra matematiksel işlem yapacağımız için numpy kütüphanesini de import ettik. Daha sonra en çok kullanılan 10 kelimeyi listeledik </a:t>
          </a:r>
          <a:endParaRPr lang="en-US" sz="1400" kern="1200"/>
        </a:p>
      </dsp:txBody>
      <dsp:txXfrm>
        <a:off x="83186" y="710704"/>
        <a:ext cx="5629387" cy="1882501"/>
      </dsp:txXfrm>
    </dsp:sp>
    <dsp:sp modelId="{7DFFAADE-82E0-470B-BFAB-475EDCF60CC6}">
      <dsp:nvSpPr>
        <dsp:cNvPr id="0" name=""/>
        <dsp:cNvSpPr/>
      </dsp:nvSpPr>
      <dsp:spPr>
        <a:xfrm>
          <a:off x="0" y="2984575"/>
          <a:ext cx="5959475" cy="7202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315FA4-15EA-46DB-8E2D-8DCC2C089FC6}">
      <dsp:nvSpPr>
        <dsp:cNvPr id="0" name=""/>
        <dsp:cNvSpPr/>
      </dsp:nvSpPr>
      <dsp:spPr>
        <a:xfrm>
          <a:off x="21786" y="3000781"/>
          <a:ext cx="39612" cy="396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B464A0A9-9C83-42FA-881B-FB31DD99D03D}">
      <dsp:nvSpPr>
        <dsp:cNvPr id="0" name=""/>
        <dsp:cNvSpPr/>
      </dsp:nvSpPr>
      <dsp:spPr>
        <a:xfrm>
          <a:off x="83186" y="2984575"/>
          <a:ext cx="5629387" cy="18825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231" tIns="199231" rIns="199231" bIns="199231" numCol="1" spcCol="1270" anchor="ctr" anchorCtr="0">
          <a:noAutofit/>
        </a:bodyPr>
        <a:lstStyle/>
        <a:p>
          <a:pPr marL="0" lvl="0" indent="0" algn="l" defTabSz="622300">
            <a:lnSpc>
              <a:spcPct val="90000"/>
            </a:lnSpc>
            <a:spcBef>
              <a:spcPct val="0"/>
            </a:spcBef>
            <a:spcAft>
              <a:spcPct val="35000"/>
            </a:spcAft>
            <a:buNone/>
          </a:pPr>
          <a:r>
            <a:rPr lang="tr-TR" sz="1400" kern="1200" baseline="0"/>
            <a:t>Sonuç olarak ham maillerde en çok kullanılan kelimeler: enron, ect, subject, hou, com, please, would, company, said, energy, spam maillerde en çok kullanılan kelimeler: subject, com, company, e, http, information, email, please, statements,us olarak belirlendi ve tüm sayısal sonuçlarımız tablolar kısmında belirtilmiştir. </a:t>
          </a:r>
          <a:endParaRPr lang="en-US" sz="1400" kern="1200"/>
        </a:p>
      </dsp:txBody>
      <dsp:txXfrm>
        <a:off x="83186" y="2984575"/>
        <a:ext cx="5629387" cy="188250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smtClean="0"/>
              <a:pPr/>
              <a:t>6/8/2020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83088104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6/8/2020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532526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6/8/2020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119534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6/8/2020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858399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smtClean="0"/>
              <a:pPr/>
              <a:t>6/8/2020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41772461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tr-TR"/>
              <a:t>Asıl başlık stilini düzenlemek için tıklayın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6/8/2020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84551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6/8/2020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38524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6/8/2020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1264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6/8/2020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36207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6/8/2020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5510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6/8/2020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47971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smtClean="0"/>
              <a:pPr/>
              <a:t>6/8/2020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004629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34AC96F-E7E9-41D0-B3CD-3BEC3596DF54}"/>
              </a:ext>
            </a:extLst>
          </p:cNvPr>
          <p:cNvSpPr>
            <a:spLocks noGrp="1"/>
          </p:cNvSpPr>
          <p:nvPr>
            <p:ph type="ctrTitle"/>
          </p:nvPr>
        </p:nvSpPr>
        <p:spPr/>
        <p:txBody>
          <a:bodyPr/>
          <a:lstStyle/>
          <a:p>
            <a:r>
              <a:rPr lang="tr-TR" dirty="0"/>
              <a:t>E-MAİL SPAM TESPİTİ</a:t>
            </a:r>
          </a:p>
        </p:txBody>
      </p:sp>
      <p:sp>
        <p:nvSpPr>
          <p:cNvPr id="3" name="Alt Başlık 2">
            <a:extLst>
              <a:ext uri="{FF2B5EF4-FFF2-40B4-BE49-F238E27FC236}">
                <a16:creationId xmlns:a16="http://schemas.microsoft.com/office/drawing/2014/main" id="{D7B92B9C-80C6-4255-BA6C-DC25A82C1D46}"/>
              </a:ext>
            </a:extLst>
          </p:cNvPr>
          <p:cNvSpPr>
            <a:spLocks noGrp="1"/>
          </p:cNvSpPr>
          <p:nvPr>
            <p:ph type="subTitle" idx="1"/>
          </p:nvPr>
        </p:nvSpPr>
        <p:spPr/>
        <p:txBody>
          <a:bodyPr/>
          <a:lstStyle/>
          <a:p>
            <a:r>
              <a:rPr lang="tr-TR" dirty="0"/>
              <a:t>170205022 BERİL DİNDAR</a:t>
            </a:r>
          </a:p>
          <a:p>
            <a:r>
              <a:rPr lang="tr-TR" dirty="0"/>
              <a:t>170205062 AYŞE AYBİLGE MURAT</a:t>
            </a:r>
          </a:p>
        </p:txBody>
      </p:sp>
    </p:spTree>
    <p:extLst>
      <p:ext uri="{BB962C8B-B14F-4D97-AF65-F5344CB8AC3E}">
        <p14:creationId xmlns:p14="http://schemas.microsoft.com/office/powerpoint/2010/main" val="91362700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9753F0-1F13-4AB2-B4B9-D9DEEB6A5CDD}"/>
              </a:ext>
            </a:extLst>
          </p:cNvPr>
          <p:cNvSpPr>
            <a:spLocks noGrp="1"/>
          </p:cNvSpPr>
          <p:nvPr>
            <p:ph type="title"/>
          </p:nvPr>
        </p:nvSpPr>
        <p:spPr>
          <a:xfrm>
            <a:off x="1371600" y="247650"/>
            <a:ext cx="9601200" cy="807427"/>
          </a:xfrm>
        </p:spPr>
        <p:txBody>
          <a:bodyPr>
            <a:normAutofit/>
          </a:bodyPr>
          <a:lstStyle/>
          <a:p>
            <a:r>
              <a:rPr lang="tr-TR" dirty="0"/>
              <a:t>Makine Öğrenmesi (Machine Learning)</a:t>
            </a:r>
          </a:p>
        </p:txBody>
      </p:sp>
      <p:sp>
        <p:nvSpPr>
          <p:cNvPr id="3" name="İçerik Yer Tutucusu 2">
            <a:extLst>
              <a:ext uri="{FF2B5EF4-FFF2-40B4-BE49-F238E27FC236}">
                <a16:creationId xmlns:a16="http://schemas.microsoft.com/office/drawing/2014/main" id="{65DFCF22-5A9B-4BC7-9C48-36C1DAE80289}"/>
              </a:ext>
            </a:extLst>
          </p:cNvPr>
          <p:cNvSpPr>
            <a:spLocks noGrp="1"/>
          </p:cNvSpPr>
          <p:nvPr>
            <p:ph idx="1"/>
          </p:nvPr>
        </p:nvSpPr>
        <p:spPr>
          <a:xfrm>
            <a:off x="1371600" y="1252025"/>
            <a:ext cx="9601200" cy="5358325"/>
          </a:xfrm>
        </p:spPr>
        <p:txBody>
          <a:bodyPr/>
          <a:lstStyle/>
          <a:p>
            <a:r>
              <a:rPr lang="tr-TR" dirty="0"/>
              <a:t>Öğrenen makineler, insanlar için faydalıdır, çünkü tüm işlem güçleriyle, başkaları tarafından kaçırılmış olabilecek büyük (veya başka) verilerdeki kalıpları daha çabuk vurgulayabilir veya bulabilirler. Makine öğrenimi, insanların sorunları çözme yeteneklerini geliştirmek ve geniş bir sorun yelpazesinde bilinçli çıkarımlar yapmak için kullanılabilecek bir araçtır. Dolandırıcıların ve dolandırıcı potansiyeli olan kişilerin tespiti, hastalıkların teşhisine yardımcı olmaktan, küresel iklim değişikliği için çözümler üretmeye kadar doğruya yakın sonuçlar çıkarmamızı sağlayan araçtır. </a:t>
            </a:r>
          </a:p>
          <a:p>
            <a:r>
              <a:rPr lang="tr-TR" dirty="0"/>
              <a:t>Makine öğrenmesi bir dizi kurumsal uygulamaya giriyor. Müşteri ilişkileri yönetimi (CRM) sistemleri e-postaları analiz etmek için öğrenme modelleri kullanır ve satış ekibi üyelerinin ilk önce en önemli mesajlara cevap vermelerini ister. Daha gelişmiş sistemler potansiyel olarak etkili tepkiler önerebilir. İş zekası ve analitik satıcıları, kullanıcılara potansiyel olarak önemli veri noktalarını otomatik olarak tanımlamalarına yardımcı olmak için yazılımlarında makine öğrenmesini kullanır. İnsan Kaynakları sistemleri, etkili çalışanların özelliklerini tanımlamak için öğrenme modelleri kullanır ve açık pozisyonlara en iyi adayları bulmak için de kullanılan bir araçtır. </a:t>
            </a:r>
          </a:p>
        </p:txBody>
      </p:sp>
    </p:spTree>
    <p:extLst>
      <p:ext uri="{BB962C8B-B14F-4D97-AF65-F5344CB8AC3E}">
        <p14:creationId xmlns:p14="http://schemas.microsoft.com/office/powerpoint/2010/main" val="1452272787"/>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9753F0-1F13-4AB2-B4B9-D9DEEB6A5CDD}"/>
              </a:ext>
            </a:extLst>
          </p:cNvPr>
          <p:cNvSpPr>
            <a:spLocks noGrp="1"/>
          </p:cNvSpPr>
          <p:nvPr>
            <p:ph type="title"/>
          </p:nvPr>
        </p:nvSpPr>
        <p:spPr>
          <a:xfrm>
            <a:off x="1371600" y="247650"/>
            <a:ext cx="9601200" cy="807427"/>
          </a:xfrm>
        </p:spPr>
        <p:txBody>
          <a:bodyPr>
            <a:normAutofit fontScale="90000"/>
          </a:bodyPr>
          <a:lstStyle/>
          <a:p>
            <a:r>
              <a:rPr lang="tr-TR" dirty="0"/>
              <a:t>Makine öğrenmesi nasıl çalışır? </a:t>
            </a:r>
            <a:br>
              <a:rPr lang="tr-TR" dirty="0"/>
            </a:br>
            <a:endParaRPr lang="tr-TR" dirty="0"/>
          </a:p>
        </p:txBody>
      </p:sp>
      <p:sp>
        <p:nvSpPr>
          <p:cNvPr id="3" name="İçerik Yer Tutucusu 2">
            <a:extLst>
              <a:ext uri="{FF2B5EF4-FFF2-40B4-BE49-F238E27FC236}">
                <a16:creationId xmlns:a16="http://schemas.microsoft.com/office/drawing/2014/main" id="{65DFCF22-5A9B-4BC7-9C48-36C1DAE80289}"/>
              </a:ext>
            </a:extLst>
          </p:cNvPr>
          <p:cNvSpPr>
            <a:spLocks noGrp="1"/>
          </p:cNvSpPr>
          <p:nvPr>
            <p:ph idx="1"/>
          </p:nvPr>
        </p:nvSpPr>
        <p:spPr>
          <a:xfrm>
            <a:off x="1371600" y="1252025"/>
            <a:ext cx="9601200" cy="5358325"/>
          </a:xfrm>
        </p:spPr>
        <p:txBody>
          <a:bodyPr>
            <a:normAutofit lnSpcReduction="10000"/>
          </a:bodyPr>
          <a:lstStyle/>
          <a:p>
            <a:r>
              <a:rPr lang="tr-TR" dirty="0"/>
              <a:t>Makine öğrenme algoritmaları genellikle denetimli veya denetimsiz olarak kategorize edilir. Denetlenen algoritmalar, algoritma eğitimi sırasındaki tahminlerin doğruluğu hakkında geri bildirim sağlamanın yanı sıra, hem girdi hem de istenen çıktıyı sağlamak için makine öğrenme becerisine sahip bir veri bilimcisi veya veri analisti gerektirir. Veri bilimcileri, modelin tahminleri geliştirmek için hangi değişkenleri veya özellikleri analiz edip kullanması gerektiğini belirler. Eğitim tamamlandığında, algoritma öğrenilenleri yeni verilere uygulayacaktır. </a:t>
            </a:r>
          </a:p>
          <a:p>
            <a:r>
              <a:rPr lang="tr-TR" dirty="0"/>
              <a:t>Denetimsiz algoritmaların istenen sonuç verileriyle eğitilmesi gerekmez. Bunun yerine, verileri incelemek ve sonuçlara varmak için derin öğrenme denilen yinelemeli bir yaklaşım kullanıyorlar. Denetimsiz öğrenme algoritmaları- sinir ağları olarak da adlandırılır- görüntü tanıma, metinden konuşmaya ve doğal dil oluşturma da dahil olmak üzere denetimli öğrenme sistemlerinden daha karmaşık işleme görevleri için de kullanılır.</a:t>
            </a:r>
          </a:p>
          <a:p>
            <a:r>
              <a:rPr lang="tr-TR" dirty="0"/>
              <a:t>Bu sinir ağları milyonlarca eğitim verisi örneğini birleştirerek ve birçok değişken arasındaki sık sık ince bağıntıları otomatik olarak tanımlayarak çalışır. Bir kez eğitildikten sonra, algoritma yeni verileri yorumlamak için kendi dernek bankasını kullanabilir. Bu algoritmalar, büyük miktarda eğitim verisi gerektirdiğinden, yalnızca büyük veriler çağında uygulanabilir hale gelmiştir. </a:t>
            </a:r>
          </a:p>
        </p:txBody>
      </p:sp>
    </p:spTree>
    <p:extLst>
      <p:ext uri="{BB962C8B-B14F-4D97-AF65-F5344CB8AC3E}">
        <p14:creationId xmlns:p14="http://schemas.microsoft.com/office/powerpoint/2010/main" val="1622828904"/>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9753F0-1F13-4AB2-B4B9-D9DEEB6A5CDD}"/>
              </a:ext>
            </a:extLst>
          </p:cNvPr>
          <p:cNvSpPr>
            <a:spLocks noGrp="1"/>
          </p:cNvSpPr>
          <p:nvPr>
            <p:ph type="title"/>
          </p:nvPr>
        </p:nvSpPr>
        <p:spPr>
          <a:xfrm>
            <a:off x="643467" y="685800"/>
            <a:ext cx="10905066" cy="1485900"/>
          </a:xfrm>
          <a:noFill/>
        </p:spPr>
        <p:txBody>
          <a:bodyPr>
            <a:normAutofit/>
          </a:bodyPr>
          <a:lstStyle/>
          <a:p>
            <a:pPr algn="ctr"/>
            <a:r>
              <a:rPr lang="tr-TR" b="1" dirty="0"/>
              <a:t>Veri Madenciliği </a:t>
            </a:r>
            <a:br>
              <a:rPr lang="tr-TR" dirty="0"/>
            </a:br>
            <a:endParaRPr lang="tr-TR"/>
          </a:p>
        </p:txBody>
      </p:sp>
      <p:graphicFrame>
        <p:nvGraphicFramePr>
          <p:cNvPr id="5" name="İçerik Yer Tutucusu 2">
            <a:extLst>
              <a:ext uri="{FF2B5EF4-FFF2-40B4-BE49-F238E27FC236}">
                <a16:creationId xmlns:a16="http://schemas.microsoft.com/office/drawing/2014/main" id="{F4B1C654-DAEF-43B1-A7FE-5BADAE8869AD}"/>
              </a:ext>
            </a:extLst>
          </p:cNvPr>
          <p:cNvGraphicFramePr>
            <a:graphicFrameLocks noGrp="1"/>
          </p:cNvGraphicFramePr>
          <p:nvPr>
            <p:ph idx="1"/>
            <p:extLst>
              <p:ext uri="{D42A27DB-BD31-4B8C-83A1-F6EECF244321}">
                <p14:modId xmlns:p14="http://schemas.microsoft.com/office/powerpoint/2010/main" val="3817488178"/>
              </p:ext>
            </p:extLst>
          </p:nvPr>
        </p:nvGraphicFramePr>
        <p:xfrm>
          <a:off x="1122972" y="2286000"/>
          <a:ext cx="9946056"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67929928"/>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9753F0-1F13-4AB2-B4B9-D9DEEB6A5CDD}"/>
              </a:ext>
            </a:extLst>
          </p:cNvPr>
          <p:cNvSpPr>
            <a:spLocks noGrp="1"/>
          </p:cNvSpPr>
          <p:nvPr>
            <p:ph type="title"/>
          </p:nvPr>
        </p:nvSpPr>
        <p:spPr/>
        <p:txBody>
          <a:bodyPr>
            <a:normAutofit/>
          </a:bodyPr>
          <a:lstStyle/>
          <a:p>
            <a:r>
              <a:rPr lang="tr-TR"/>
              <a:t>Veri Madenciliğinin Kullanıldığı Alanlar</a:t>
            </a:r>
          </a:p>
        </p:txBody>
      </p:sp>
      <p:graphicFrame>
        <p:nvGraphicFramePr>
          <p:cNvPr id="12" name="İçerik Yer Tutucusu 2">
            <a:extLst>
              <a:ext uri="{FF2B5EF4-FFF2-40B4-BE49-F238E27FC236}">
                <a16:creationId xmlns:a16="http://schemas.microsoft.com/office/drawing/2014/main" id="{3E0DF502-AE16-47C2-81A7-BAEC610790AF}"/>
              </a:ext>
            </a:extLst>
          </p:cNvPr>
          <p:cNvGraphicFramePr>
            <a:graphicFrameLocks noGrp="1"/>
          </p:cNvGraphicFramePr>
          <p:nvPr>
            <p:ph idx="1"/>
            <p:extLst>
              <p:ext uri="{D42A27DB-BD31-4B8C-83A1-F6EECF244321}">
                <p14:modId xmlns:p14="http://schemas.microsoft.com/office/powerpoint/2010/main" val="471208021"/>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8917721"/>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9753F0-1F13-4AB2-B4B9-D9DEEB6A5CDD}"/>
              </a:ext>
            </a:extLst>
          </p:cNvPr>
          <p:cNvSpPr>
            <a:spLocks noGrp="1"/>
          </p:cNvSpPr>
          <p:nvPr>
            <p:ph type="title"/>
          </p:nvPr>
        </p:nvSpPr>
        <p:spPr>
          <a:xfrm>
            <a:off x="1371600" y="247650"/>
            <a:ext cx="9601200" cy="807427"/>
          </a:xfrm>
        </p:spPr>
        <p:txBody>
          <a:bodyPr>
            <a:normAutofit/>
          </a:bodyPr>
          <a:lstStyle/>
          <a:p>
            <a:r>
              <a:rPr lang="tr-TR"/>
              <a:t>VERİNİN DEĞERLENDİRİLMESİ</a:t>
            </a:r>
            <a:endParaRPr lang="tr-TR" dirty="0"/>
          </a:p>
        </p:txBody>
      </p:sp>
      <p:sp>
        <p:nvSpPr>
          <p:cNvPr id="3" name="İçerik Yer Tutucusu 2">
            <a:extLst>
              <a:ext uri="{FF2B5EF4-FFF2-40B4-BE49-F238E27FC236}">
                <a16:creationId xmlns:a16="http://schemas.microsoft.com/office/drawing/2014/main" id="{65DFCF22-5A9B-4BC7-9C48-36C1DAE80289}"/>
              </a:ext>
            </a:extLst>
          </p:cNvPr>
          <p:cNvSpPr>
            <a:spLocks noGrp="1"/>
          </p:cNvSpPr>
          <p:nvPr>
            <p:ph idx="1"/>
          </p:nvPr>
        </p:nvSpPr>
        <p:spPr>
          <a:xfrm>
            <a:off x="1371600" y="1252025"/>
            <a:ext cx="9601200" cy="5358325"/>
          </a:xfrm>
        </p:spPr>
        <p:txBody>
          <a:bodyPr/>
          <a:lstStyle/>
          <a:p>
            <a:pPr marL="0" indent="0">
              <a:buNone/>
            </a:pPr>
            <a:r>
              <a:rPr lang="tr-TR" dirty="0"/>
              <a:t>       </a:t>
            </a:r>
          </a:p>
          <a:p>
            <a:pPr marL="0" indent="0">
              <a:buNone/>
            </a:pPr>
            <a:r>
              <a:rPr lang="tr-TR" dirty="0"/>
              <a:t>       Herhangi bir veri madenciliği projesinde hangi spesifik veri madenciliği tekniğinin uygun olacağını düşünmeden önce iş problemlerinin ve verilerinin değerlendirilmesi gerekir </a:t>
            </a:r>
          </a:p>
          <a:p>
            <a:r>
              <a:rPr lang="tr-TR" dirty="0"/>
              <a:t> Analiz edilecek veri kullanmaya elverişli mi? </a:t>
            </a:r>
          </a:p>
          <a:p>
            <a:r>
              <a:rPr lang="tr-TR" dirty="0"/>
              <a:t> Analiz edilecek veri ile ilgili tüm faktörleri içeriyor mu? </a:t>
            </a:r>
          </a:p>
          <a:p>
            <a:r>
              <a:rPr lang="it-IT" dirty="0"/>
              <a:t> Analiz edilecek veri çok kirli mi? </a:t>
            </a:r>
          </a:p>
          <a:p>
            <a:r>
              <a:rPr lang="tr-TR" dirty="0"/>
              <a:t> Analiz edilecek veri yeterli büyüklükte mi? </a:t>
            </a:r>
          </a:p>
          <a:p>
            <a:r>
              <a:rPr lang="tr-TR" dirty="0"/>
              <a:t> Analiz edilecek veri hakkında gerekli bilgi var mı? </a:t>
            </a:r>
          </a:p>
          <a:p>
            <a:endParaRPr lang="tr-TR" dirty="0"/>
          </a:p>
        </p:txBody>
      </p:sp>
    </p:spTree>
    <p:extLst>
      <p:ext uri="{BB962C8B-B14F-4D97-AF65-F5344CB8AC3E}">
        <p14:creationId xmlns:p14="http://schemas.microsoft.com/office/powerpoint/2010/main" val="2222359948"/>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9753F0-1F13-4AB2-B4B9-D9DEEB6A5CDD}"/>
              </a:ext>
            </a:extLst>
          </p:cNvPr>
          <p:cNvSpPr>
            <a:spLocks noGrp="1"/>
          </p:cNvSpPr>
          <p:nvPr>
            <p:ph type="title"/>
          </p:nvPr>
        </p:nvSpPr>
        <p:spPr>
          <a:xfrm>
            <a:off x="1371600" y="247650"/>
            <a:ext cx="9601200" cy="807427"/>
          </a:xfrm>
        </p:spPr>
        <p:txBody>
          <a:bodyPr>
            <a:normAutofit/>
          </a:bodyPr>
          <a:lstStyle/>
          <a:p>
            <a:endParaRPr lang="tr-TR" dirty="0"/>
          </a:p>
        </p:txBody>
      </p:sp>
      <p:sp>
        <p:nvSpPr>
          <p:cNvPr id="3" name="İçerik Yer Tutucusu 2">
            <a:extLst>
              <a:ext uri="{FF2B5EF4-FFF2-40B4-BE49-F238E27FC236}">
                <a16:creationId xmlns:a16="http://schemas.microsoft.com/office/drawing/2014/main" id="{65DFCF22-5A9B-4BC7-9C48-36C1DAE80289}"/>
              </a:ext>
            </a:extLst>
          </p:cNvPr>
          <p:cNvSpPr>
            <a:spLocks noGrp="1"/>
          </p:cNvSpPr>
          <p:nvPr>
            <p:ph idx="1"/>
          </p:nvPr>
        </p:nvSpPr>
        <p:spPr>
          <a:xfrm>
            <a:off x="1371600" y="1252025"/>
            <a:ext cx="9601200" cy="5358325"/>
          </a:xfrm>
        </p:spPr>
        <p:txBody>
          <a:bodyPr>
            <a:normAutofit fontScale="92500" lnSpcReduction="10000"/>
          </a:bodyPr>
          <a:lstStyle/>
          <a:p>
            <a:r>
              <a:rPr lang="tr-TR" dirty="0"/>
              <a:t>Veri Madenciliği çalışmaları birkaç aşamadan oluşan bir süreçtir. Bu aşamalardan biri hatta en önemlisi olan modelleme öncesi verinin hazırlanması, proje sürecinin belki de en uzun ve en çok emek gerektiren bölümüdür. </a:t>
            </a:r>
          </a:p>
          <a:p>
            <a:r>
              <a:rPr lang="tr-TR" dirty="0"/>
              <a:t>Veri temizlemeden veya hazırlanmadan kurulan model ne kadar iyi olursa olsun başarılı olma ihtimali oldukça düşüktür. </a:t>
            </a:r>
          </a:p>
          <a:p>
            <a:r>
              <a:rPr lang="tr-TR" dirty="0"/>
              <a:t>Veri madenciliğinde kullanılan verinin kalitesi ve niteliği ne kadar artarsa elde edilecek tahminlerin veya sonuçların geçerliliği de o kadar artacaktır. </a:t>
            </a:r>
          </a:p>
          <a:p>
            <a:r>
              <a:rPr lang="tr-TR" dirty="0"/>
              <a:t>Boş veya kayıp değerlerin yönetiminin yanı sıra veri içerisindeki anormalliklerin belirlenmesinde kullanılır. </a:t>
            </a:r>
          </a:p>
          <a:p>
            <a:r>
              <a:rPr lang="tr-TR" dirty="0"/>
              <a:t>Veri okunduktan ve gerekli olan tüm veri kaynakları birleştirildikten sonra veri temizleme işlemlerinin ilk adımı verinin genel kalitesini değerlendirmektir. </a:t>
            </a:r>
          </a:p>
          <a:p>
            <a:r>
              <a:rPr lang="tr-TR" dirty="0"/>
              <a:t>Verinin genel durumu değerlendirildikten sonra veri kalitesini arttırıcı yöntemler uygulanır. </a:t>
            </a:r>
          </a:p>
          <a:p>
            <a:r>
              <a:rPr lang="tr-TR" dirty="0"/>
              <a:t>Veri seti kayıp değerlerden ve limitlerin dışında kalan gözlemlerden temizlenmiş durumdadır. </a:t>
            </a:r>
          </a:p>
          <a:p>
            <a:r>
              <a:rPr lang="tr-TR" dirty="0"/>
              <a:t>Gerekli olduğu takdirde </a:t>
            </a:r>
            <a:r>
              <a:rPr lang="tr-TR" dirty="0" err="1"/>
              <a:t>Distinct</a:t>
            </a:r>
            <a:r>
              <a:rPr lang="tr-TR" dirty="0"/>
              <a:t> işlemcisi ile tekrar eden gözlemlerin de kaldırılmasını sağlayabilir. </a:t>
            </a:r>
          </a:p>
        </p:txBody>
      </p:sp>
    </p:spTree>
    <p:extLst>
      <p:ext uri="{BB962C8B-B14F-4D97-AF65-F5344CB8AC3E}">
        <p14:creationId xmlns:p14="http://schemas.microsoft.com/office/powerpoint/2010/main" val="194469308"/>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C159B63-C56D-4E4E-8B07-40A1346DC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E99753F0-1F13-4AB2-B4B9-D9DEEB6A5CDD}"/>
              </a:ext>
            </a:extLst>
          </p:cNvPr>
          <p:cNvSpPr>
            <a:spLocks noGrp="1"/>
          </p:cNvSpPr>
          <p:nvPr>
            <p:ph type="title"/>
          </p:nvPr>
        </p:nvSpPr>
        <p:spPr>
          <a:xfrm>
            <a:off x="967902" y="1194180"/>
            <a:ext cx="3523938" cy="5020353"/>
          </a:xfrm>
        </p:spPr>
        <p:txBody>
          <a:bodyPr>
            <a:normAutofit/>
          </a:bodyPr>
          <a:lstStyle/>
          <a:p>
            <a:r>
              <a:rPr lang="tr-TR" dirty="0"/>
              <a:t>CRİSP-DM AŞAMALARI</a:t>
            </a:r>
          </a:p>
        </p:txBody>
      </p:sp>
      <p:sp>
        <p:nvSpPr>
          <p:cNvPr id="10" name="Rectangle 9">
            <a:extLst>
              <a:ext uri="{FF2B5EF4-FFF2-40B4-BE49-F238E27FC236}">
                <a16:creationId xmlns:a16="http://schemas.microsoft.com/office/drawing/2014/main" id="{27DEF201-077E-444A-A3F0-66E142535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İçerik Yer Tutucusu 2">
            <a:extLst>
              <a:ext uri="{FF2B5EF4-FFF2-40B4-BE49-F238E27FC236}">
                <a16:creationId xmlns:a16="http://schemas.microsoft.com/office/drawing/2014/main" id="{65DFCF22-5A9B-4BC7-9C48-36C1DAE80289}"/>
              </a:ext>
            </a:extLst>
          </p:cNvPr>
          <p:cNvSpPr>
            <a:spLocks noGrp="1"/>
          </p:cNvSpPr>
          <p:nvPr>
            <p:ph idx="1"/>
          </p:nvPr>
        </p:nvSpPr>
        <p:spPr>
          <a:xfrm>
            <a:off x="5056541" y="1194179"/>
            <a:ext cx="6114847" cy="5020353"/>
          </a:xfrm>
        </p:spPr>
        <p:txBody>
          <a:bodyPr>
            <a:normAutofit/>
          </a:bodyPr>
          <a:lstStyle/>
          <a:p>
            <a:pPr marL="0" indent="0">
              <a:buNone/>
            </a:pPr>
            <a:r>
              <a:rPr lang="tr-TR" dirty="0"/>
              <a:t>     CRISP-DM 6 aşamadan oluşur. </a:t>
            </a:r>
          </a:p>
          <a:p>
            <a:pPr marL="0" indent="0">
              <a:buNone/>
            </a:pPr>
            <a:endParaRPr lang="tr-TR" dirty="0"/>
          </a:p>
          <a:p>
            <a:r>
              <a:rPr lang="tr-TR" b="1" dirty="0"/>
              <a:t>Business </a:t>
            </a:r>
            <a:r>
              <a:rPr lang="tr-TR" b="1" dirty="0" err="1"/>
              <a:t>Understanding</a:t>
            </a:r>
            <a:r>
              <a:rPr lang="tr-TR" b="1" dirty="0"/>
              <a:t> (İşi Anlama) </a:t>
            </a:r>
          </a:p>
          <a:p>
            <a:pPr marL="0" indent="0">
              <a:buNone/>
            </a:pPr>
            <a:r>
              <a:rPr lang="tr-TR" dirty="0"/>
              <a:t>En önemli aşamadır. </a:t>
            </a:r>
          </a:p>
          <a:p>
            <a:pPr marL="0" indent="0">
              <a:buNone/>
            </a:pPr>
            <a:r>
              <a:rPr lang="tr-TR" dirty="0"/>
              <a:t>• Projenin amaç ve gereksinimlerinin iş perspektifi ile anlaşılması </a:t>
            </a:r>
          </a:p>
          <a:p>
            <a:pPr marL="0" indent="0">
              <a:buNone/>
            </a:pPr>
            <a:r>
              <a:rPr lang="tr-TR" dirty="0"/>
              <a:t>• İş amaçlarının ve başarı kriterlerinin tanımlanması </a:t>
            </a:r>
          </a:p>
          <a:p>
            <a:pPr marL="0" indent="0">
              <a:buNone/>
            </a:pPr>
            <a:r>
              <a:rPr lang="tr-TR" dirty="0"/>
              <a:t>• Durum değerlendirmesinin yapılması </a:t>
            </a:r>
          </a:p>
          <a:p>
            <a:pPr marL="0" indent="0">
              <a:buNone/>
            </a:pPr>
            <a:r>
              <a:rPr lang="tr-TR" dirty="0"/>
              <a:t>• Projenin amaçlarının belirlenmesi </a:t>
            </a:r>
          </a:p>
          <a:p>
            <a:pPr marL="0" indent="0">
              <a:buNone/>
            </a:pPr>
            <a:r>
              <a:rPr lang="tr-TR" dirty="0"/>
              <a:t>• Proje planın oluşturulması </a:t>
            </a:r>
          </a:p>
          <a:p>
            <a:endParaRPr lang="tr-TR" dirty="0"/>
          </a:p>
        </p:txBody>
      </p:sp>
    </p:spTree>
    <p:extLst>
      <p:ext uri="{BB962C8B-B14F-4D97-AF65-F5344CB8AC3E}">
        <p14:creationId xmlns:p14="http://schemas.microsoft.com/office/powerpoint/2010/main" val="3461688277"/>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9753F0-1F13-4AB2-B4B9-D9DEEB6A5CDD}"/>
              </a:ext>
            </a:extLst>
          </p:cNvPr>
          <p:cNvSpPr>
            <a:spLocks noGrp="1"/>
          </p:cNvSpPr>
          <p:nvPr>
            <p:ph type="title"/>
          </p:nvPr>
        </p:nvSpPr>
        <p:spPr>
          <a:xfrm>
            <a:off x="1371600" y="247650"/>
            <a:ext cx="9601200" cy="807427"/>
          </a:xfrm>
        </p:spPr>
        <p:txBody>
          <a:bodyPr>
            <a:normAutofit/>
          </a:bodyPr>
          <a:lstStyle/>
          <a:p>
            <a:r>
              <a:rPr lang="tr-TR" dirty="0"/>
              <a:t>CRİSP-DM AŞAMALARI</a:t>
            </a:r>
          </a:p>
        </p:txBody>
      </p:sp>
      <p:sp>
        <p:nvSpPr>
          <p:cNvPr id="3" name="İçerik Yer Tutucusu 2">
            <a:extLst>
              <a:ext uri="{FF2B5EF4-FFF2-40B4-BE49-F238E27FC236}">
                <a16:creationId xmlns:a16="http://schemas.microsoft.com/office/drawing/2014/main" id="{65DFCF22-5A9B-4BC7-9C48-36C1DAE80289}"/>
              </a:ext>
            </a:extLst>
          </p:cNvPr>
          <p:cNvSpPr>
            <a:spLocks noGrp="1"/>
          </p:cNvSpPr>
          <p:nvPr>
            <p:ph idx="1"/>
          </p:nvPr>
        </p:nvSpPr>
        <p:spPr>
          <a:xfrm>
            <a:off x="1371600" y="1252025"/>
            <a:ext cx="9601200" cy="5358325"/>
          </a:xfrm>
        </p:spPr>
        <p:txBody>
          <a:bodyPr>
            <a:normAutofit/>
          </a:bodyPr>
          <a:lstStyle/>
          <a:p>
            <a:r>
              <a:rPr lang="tr-TR" b="1" dirty="0"/>
              <a:t>Verinin Hazırlanması (Data </a:t>
            </a:r>
            <a:r>
              <a:rPr lang="tr-TR" b="1" dirty="0" err="1"/>
              <a:t>Preparation</a:t>
            </a:r>
            <a:r>
              <a:rPr lang="tr-TR" b="1" dirty="0"/>
              <a:t>) </a:t>
            </a:r>
          </a:p>
          <a:p>
            <a:pPr marL="0" indent="0">
              <a:buNone/>
            </a:pPr>
            <a:r>
              <a:rPr lang="tr-TR" dirty="0"/>
              <a:t>• Veri ambarından verinin çekilmesi </a:t>
            </a:r>
          </a:p>
          <a:p>
            <a:pPr marL="0" indent="0">
              <a:buNone/>
            </a:pPr>
            <a:r>
              <a:rPr lang="tr-TR" dirty="0"/>
              <a:t>• Veri tabanı içerisindeki ya da IBM SPSS tabloların birbirine bağlanması </a:t>
            </a:r>
          </a:p>
          <a:p>
            <a:pPr marL="0" indent="0">
              <a:buNone/>
            </a:pPr>
            <a:r>
              <a:rPr lang="tr-TR" dirty="0"/>
              <a:t>• Farklı sistemlerdeki veri dosyalarının birleştirilmesi </a:t>
            </a:r>
          </a:p>
          <a:p>
            <a:pPr marL="0" indent="0">
              <a:buNone/>
            </a:pPr>
            <a:r>
              <a:rPr lang="tr-TR" dirty="0"/>
              <a:t>• Tutarsız değişken değerlerinin tutarlı hale gelmesi </a:t>
            </a:r>
          </a:p>
          <a:p>
            <a:pPr marL="0" indent="0">
              <a:buNone/>
            </a:pPr>
            <a:r>
              <a:rPr lang="tr-TR" dirty="0"/>
              <a:t>• Kayıp, yanlış girilmiş ya da aykırı değerlerin tanımlanması </a:t>
            </a:r>
          </a:p>
          <a:p>
            <a:pPr marL="0" indent="0">
              <a:buNone/>
            </a:pPr>
            <a:r>
              <a:rPr lang="tr-TR" dirty="0"/>
              <a:t>• Veri seçimi </a:t>
            </a:r>
          </a:p>
          <a:p>
            <a:pPr marL="0" indent="0">
              <a:buNone/>
            </a:pPr>
            <a:r>
              <a:rPr lang="tr-TR" dirty="0"/>
              <a:t>• İlgili değişkenlerin dönüştürülmesi </a:t>
            </a:r>
          </a:p>
          <a:p>
            <a:endParaRPr lang="tr-TR" dirty="0"/>
          </a:p>
          <a:p>
            <a:r>
              <a:rPr lang="tr-TR" b="1" dirty="0"/>
              <a:t>Modelleme (</a:t>
            </a:r>
            <a:r>
              <a:rPr lang="tr-TR" b="1" dirty="0" err="1"/>
              <a:t>Modelling</a:t>
            </a:r>
            <a:r>
              <a:rPr lang="tr-TR" b="1" dirty="0"/>
              <a:t>) </a:t>
            </a:r>
          </a:p>
          <a:p>
            <a:r>
              <a:rPr lang="tr-TR" dirty="0"/>
              <a:t>Analiz yöntemleri veriden gerekli bilgiyi çıkarmak için kullanılır. Bu aşama model tekniklerinin seçilmesi test dizaynının üretilmesi, modelin oluşturulması ve değerlendirilmesi </a:t>
            </a:r>
          </a:p>
        </p:txBody>
      </p:sp>
    </p:spTree>
    <p:extLst>
      <p:ext uri="{BB962C8B-B14F-4D97-AF65-F5344CB8AC3E}">
        <p14:creationId xmlns:p14="http://schemas.microsoft.com/office/powerpoint/2010/main" val="795685743"/>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C159B63-C56D-4E4E-8B07-40A1346DC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E99753F0-1F13-4AB2-B4B9-D9DEEB6A5CDD}"/>
              </a:ext>
            </a:extLst>
          </p:cNvPr>
          <p:cNvSpPr>
            <a:spLocks noGrp="1"/>
          </p:cNvSpPr>
          <p:nvPr>
            <p:ph type="title"/>
          </p:nvPr>
        </p:nvSpPr>
        <p:spPr>
          <a:xfrm>
            <a:off x="967902" y="1194180"/>
            <a:ext cx="3523938" cy="5020353"/>
          </a:xfrm>
        </p:spPr>
        <p:txBody>
          <a:bodyPr>
            <a:normAutofit/>
          </a:bodyPr>
          <a:lstStyle/>
          <a:p>
            <a:r>
              <a:rPr lang="tr-TR" dirty="0"/>
              <a:t>CRİSP-DM AŞAMALARI</a:t>
            </a:r>
          </a:p>
        </p:txBody>
      </p:sp>
      <p:sp>
        <p:nvSpPr>
          <p:cNvPr id="10" name="Rectangle 9">
            <a:extLst>
              <a:ext uri="{FF2B5EF4-FFF2-40B4-BE49-F238E27FC236}">
                <a16:creationId xmlns:a16="http://schemas.microsoft.com/office/drawing/2014/main" id="{27DEF201-077E-444A-A3F0-66E142535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İçerik Yer Tutucusu 2">
            <a:extLst>
              <a:ext uri="{FF2B5EF4-FFF2-40B4-BE49-F238E27FC236}">
                <a16:creationId xmlns:a16="http://schemas.microsoft.com/office/drawing/2014/main" id="{65DFCF22-5A9B-4BC7-9C48-36C1DAE80289}"/>
              </a:ext>
            </a:extLst>
          </p:cNvPr>
          <p:cNvSpPr>
            <a:spLocks noGrp="1"/>
          </p:cNvSpPr>
          <p:nvPr>
            <p:ph idx="1"/>
          </p:nvPr>
        </p:nvSpPr>
        <p:spPr>
          <a:xfrm>
            <a:off x="5056541" y="1194179"/>
            <a:ext cx="6114847" cy="5020353"/>
          </a:xfrm>
        </p:spPr>
        <p:txBody>
          <a:bodyPr>
            <a:normAutofit/>
          </a:bodyPr>
          <a:lstStyle/>
          <a:p>
            <a:endParaRPr lang="tr-TR" b="1" dirty="0"/>
          </a:p>
          <a:p>
            <a:endParaRPr lang="tr-TR" b="1" dirty="0"/>
          </a:p>
          <a:p>
            <a:r>
              <a:rPr lang="tr-TR" b="1" dirty="0"/>
              <a:t>Değerlendirme (</a:t>
            </a:r>
            <a:r>
              <a:rPr lang="tr-TR" b="1" dirty="0" err="1"/>
              <a:t>Evaulation</a:t>
            </a:r>
            <a:r>
              <a:rPr lang="tr-TR" b="1" dirty="0"/>
              <a:t>) </a:t>
            </a:r>
          </a:p>
          <a:p>
            <a:r>
              <a:rPr lang="tr-TR" dirty="0"/>
              <a:t>Modeli uygulamadan önce, modelin ayrıntılarıyla değerlendirilmesi ve oluşturulan modelin çalıştırılması yeniden incelenmesi aşamasıdır. </a:t>
            </a:r>
          </a:p>
          <a:p>
            <a:endParaRPr lang="tr-TR" dirty="0"/>
          </a:p>
          <a:p>
            <a:pPr marL="0" indent="0">
              <a:buNone/>
            </a:pPr>
            <a:endParaRPr lang="tr-TR" dirty="0"/>
          </a:p>
          <a:p>
            <a:r>
              <a:rPr lang="tr-TR" b="1" dirty="0"/>
              <a:t>Uygulama (Deployment) </a:t>
            </a:r>
          </a:p>
          <a:p>
            <a:r>
              <a:rPr lang="tr-TR" dirty="0"/>
              <a:t>Eğer bir modelin amacı veri bilgisinin artırılması ise, kazanılan bilgi düzenlenmeli ve karar vermede organizasyonun kullanılacağı şekilde bir yol sunmalıdır. </a:t>
            </a:r>
          </a:p>
        </p:txBody>
      </p:sp>
    </p:spTree>
    <p:extLst>
      <p:ext uri="{BB962C8B-B14F-4D97-AF65-F5344CB8AC3E}">
        <p14:creationId xmlns:p14="http://schemas.microsoft.com/office/powerpoint/2010/main" val="724992905"/>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3B91B61-BFCA-4647-957E-A8269BE46F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E99753F0-1F13-4AB2-B4B9-D9DEEB6A5CDD}"/>
              </a:ext>
            </a:extLst>
          </p:cNvPr>
          <p:cNvSpPr>
            <a:spLocks noGrp="1"/>
          </p:cNvSpPr>
          <p:nvPr>
            <p:ph type="title"/>
          </p:nvPr>
        </p:nvSpPr>
        <p:spPr>
          <a:xfrm>
            <a:off x="5100824" y="685800"/>
            <a:ext cx="6176776" cy="1485900"/>
          </a:xfrm>
        </p:spPr>
        <p:txBody>
          <a:bodyPr>
            <a:normAutofit/>
          </a:bodyPr>
          <a:lstStyle/>
          <a:p>
            <a:r>
              <a:rPr lang="tr-TR" sz="3400"/>
              <a:t>Veri Madenciliğindeki Başarısızlık Nedenleri </a:t>
            </a:r>
            <a:br>
              <a:rPr lang="tr-TR" sz="3400"/>
            </a:br>
            <a:endParaRPr lang="tr-TR" sz="3400"/>
          </a:p>
        </p:txBody>
      </p:sp>
      <p:pic>
        <p:nvPicPr>
          <p:cNvPr id="5" name="Picture 4">
            <a:extLst>
              <a:ext uri="{FF2B5EF4-FFF2-40B4-BE49-F238E27FC236}">
                <a16:creationId xmlns:a16="http://schemas.microsoft.com/office/drawing/2014/main" id="{2060E36F-D73E-43F1-B319-F53E93152F4B}"/>
              </a:ext>
            </a:extLst>
          </p:cNvPr>
          <p:cNvPicPr>
            <a:picLocks noChangeAspect="1"/>
          </p:cNvPicPr>
          <p:nvPr/>
        </p:nvPicPr>
        <p:blipFill rotWithShape="1">
          <a:blip r:embed="rId2"/>
          <a:srcRect l="13434" r="43997" b="-1"/>
          <a:stretch/>
        </p:blipFill>
        <p:spPr>
          <a:xfrm>
            <a:off x="-1" y="10"/>
            <a:ext cx="4373546" cy="6857990"/>
          </a:xfrm>
          <a:prstGeom prst="rect">
            <a:avLst/>
          </a:prstGeom>
        </p:spPr>
      </p:pic>
      <p:sp>
        <p:nvSpPr>
          <p:cNvPr id="11" name="Rectangle 10">
            <a:extLst>
              <a:ext uri="{FF2B5EF4-FFF2-40B4-BE49-F238E27FC236}">
                <a16:creationId xmlns:a16="http://schemas.microsoft.com/office/drawing/2014/main" id="{92D1D7C6-1C89-420C-8D35-483654167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İçerik Yer Tutucusu 2">
            <a:extLst>
              <a:ext uri="{FF2B5EF4-FFF2-40B4-BE49-F238E27FC236}">
                <a16:creationId xmlns:a16="http://schemas.microsoft.com/office/drawing/2014/main" id="{65DFCF22-5A9B-4BC7-9C48-36C1DAE80289}"/>
              </a:ext>
            </a:extLst>
          </p:cNvPr>
          <p:cNvSpPr>
            <a:spLocks noGrp="1"/>
          </p:cNvSpPr>
          <p:nvPr>
            <p:ph idx="1"/>
          </p:nvPr>
        </p:nvSpPr>
        <p:spPr>
          <a:xfrm>
            <a:off x="5100824" y="2286000"/>
            <a:ext cx="6176776" cy="3581400"/>
          </a:xfrm>
        </p:spPr>
        <p:txBody>
          <a:bodyPr>
            <a:normAutofit/>
          </a:bodyPr>
          <a:lstStyle/>
          <a:p>
            <a:pPr marL="0" indent="0">
              <a:buNone/>
            </a:pPr>
            <a:r>
              <a:rPr lang="tr-TR" sz="1600"/>
              <a:t>• </a:t>
            </a:r>
            <a:r>
              <a:rPr lang="tr-TR" sz="1600">
                <a:effectLst>
                  <a:outerShdw blurRad="38100" dist="38100" dir="2700000" algn="tl">
                    <a:srgbClr val="000000">
                      <a:alpha val="43137"/>
                    </a:srgbClr>
                  </a:outerShdw>
                </a:effectLst>
              </a:rPr>
              <a:t>Kötü veri </a:t>
            </a:r>
          </a:p>
          <a:p>
            <a:pPr marL="0" indent="0">
              <a:buNone/>
            </a:pPr>
            <a:endParaRPr lang="tr-TR" sz="1600">
              <a:effectLst>
                <a:outerShdw blurRad="38100" dist="38100" dir="2700000" algn="tl">
                  <a:srgbClr val="000000">
                    <a:alpha val="43137"/>
                  </a:srgbClr>
                </a:outerShdw>
              </a:effectLst>
            </a:endParaRPr>
          </a:p>
          <a:p>
            <a:pPr marL="0" indent="0">
              <a:buNone/>
            </a:pPr>
            <a:r>
              <a:rPr lang="tr-TR" sz="1600"/>
              <a:t>• </a:t>
            </a:r>
            <a:r>
              <a:rPr lang="tr-TR" sz="1600">
                <a:effectLst>
                  <a:outerShdw blurRad="38100" dist="38100" dir="2700000" algn="tl">
                    <a:srgbClr val="000000">
                      <a:alpha val="43137"/>
                    </a:srgbClr>
                  </a:outerShdw>
                </a:effectLst>
              </a:rPr>
              <a:t>Organizasyondaki dirençler    </a:t>
            </a:r>
            <a:r>
              <a:rPr lang="tr-TR" sz="1600"/>
              <a:t>(Yararlı sonuçları hakkında ileri düzeyde eğitim verilmesi, organizasyonun sadece belirli bir bölümü üzerinde yürürlüğe konulmasıdır.) </a:t>
            </a:r>
          </a:p>
          <a:p>
            <a:pPr marL="0" indent="0">
              <a:buNone/>
            </a:pPr>
            <a:endParaRPr lang="tr-TR" sz="1600"/>
          </a:p>
          <a:p>
            <a:pPr marL="0" indent="0">
              <a:buNone/>
            </a:pPr>
            <a:r>
              <a:rPr lang="tr-TR" sz="1600"/>
              <a:t>• </a:t>
            </a:r>
            <a:r>
              <a:rPr lang="tr-TR" sz="1600">
                <a:effectLst>
                  <a:outerShdw blurRad="38100" dist="38100" dir="2700000" algn="tl">
                    <a:srgbClr val="000000">
                      <a:alpha val="43137"/>
                    </a:srgbClr>
                  </a:outerShdw>
                </a:effectLst>
              </a:rPr>
              <a:t>Uygulanabilir sonuçların olmaması  </a:t>
            </a:r>
            <a:r>
              <a:rPr lang="tr-TR" sz="1600"/>
              <a:t>(Karar vermede yasal olmayan faktörlerin bulunmasıdır.) </a:t>
            </a:r>
          </a:p>
          <a:p>
            <a:pPr marL="0" indent="0">
              <a:buNone/>
            </a:pPr>
            <a:endParaRPr lang="tr-TR" sz="1600"/>
          </a:p>
          <a:p>
            <a:pPr marL="0" indent="0">
              <a:buNone/>
            </a:pPr>
            <a:r>
              <a:rPr lang="tr-TR" sz="1600"/>
              <a:t>• </a:t>
            </a:r>
            <a:r>
              <a:rPr lang="tr-TR" sz="1600">
                <a:effectLst>
                  <a:outerShdw blurRad="38100" dist="38100" dir="2700000" algn="tl">
                    <a:srgbClr val="000000">
                      <a:alpha val="43137"/>
                    </a:srgbClr>
                  </a:outerShdw>
                </a:effectLst>
              </a:rPr>
              <a:t>Sebep ve etki problemleri </a:t>
            </a:r>
            <a:r>
              <a:rPr lang="tr-TR" sz="1600"/>
              <a:t>(Modeldeki tahmin edicilerin hedef değişkenlerden önce meydana geldiğine emin olmamız şarttır.) </a:t>
            </a:r>
          </a:p>
        </p:txBody>
      </p:sp>
    </p:spTree>
    <p:extLst>
      <p:ext uri="{BB962C8B-B14F-4D97-AF65-F5344CB8AC3E}">
        <p14:creationId xmlns:p14="http://schemas.microsoft.com/office/powerpoint/2010/main" val="574768583"/>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DF083EC-A299-402C-8CD1-286525E3BA5D}"/>
              </a:ext>
            </a:extLst>
          </p:cNvPr>
          <p:cNvSpPr>
            <a:spLocks noGrp="1"/>
          </p:cNvSpPr>
          <p:nvPr>
            <p:ph type="title"/>
          </p:nvPr>
        </p:nvSpPr>
        <p:spPr>
          <a:xfrm>
            <a:off x="1143662" y="696314"/>
            <a:ext cx="3299579" cy="5577840"/>
          </a:xfrm>
        </p:spPr>
        <p:txBody>
          <a:bodyPr anchor="ctr">
            <a:normAutofit/>
          </a:bodyPr>
          <a:lstStyle/>
          <a:p>
            <a:pPr algn="ctr"/>
            <a:r>
              <a:rPr lang="tr-TR" dirty="0"/>
              <a:t>E-MAİL SPAM TESPİTİ</a:t>
            </a:r>
          </a:p>
        </p:txBody>
      </p:sp>
      <p:graphicFrame>
        <p:nvGraphicFramePr>
          <p:cNvPr id="5" name="İçerik Yer Tutucusu 2">
            <a:extLst>
              <a:ext uri="{FF2B5EF4-FFF2-40B4-BE49-F238E27FC236}">
                <a16:creationId xmlns:a16="http://schemas.microsoft.com/office/drawing/2014/main" id="{1DA93E7B-9B86-4044-88AC-4304019A2695}"/>
              </a:ext>
            </a:extLst>
          </p:cNvPr>
          <p:cNvGraphicFramePr>
            <a:graphicFrameLocks noGrp="1"/>
          </p:cNvGraphicFramePr>
          <p:nvPr>
            <p:ph idx="1"/>
            <p:extLst>
              <p:ext uri="{D42A27DB-BD31-4B8C-83A1-F6EECF244321}">
                <p14:modId xmlns:p14="http://schemas.microsoft.com/office/powerpoint/2010/main" val="3253912951"/>
              </p:ext>
            </p:extLst>
          </p:nvPr>
        </p:nvGraphicFramePr>
        <p:xfrm>
          <a:off x="4901472" y="639705"/>
          <a:ext cx="6506304"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3190722"/>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812C54-7AEF-4ABB-826E-221F51CB0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E99753F0-1F13-4AB2-B4B9-D9DEEB6A5CDD}"/>
              </a:ext>
            </a:extLst>
          </p:cNvPr>
          <p:cNvSpPr>
            <a:spLocks noGrp="1"/>
          </p:cNvSpPr>
          <p:nvPr>
            <p:ph type="title"/>
          </p:nvPr>
        </p:nvSpPr>
        <p:spPr>
          <a:xfrm>
            <a:off x="3363864" y="685800"/>
            <a:ext cx="7705164" cy="1485900"/>
          </a:xfrm>
        </p:spPr>
        <p:txBody>
          <a:bodyPr>
            <a:normAutofit/>
          </a:bodyPr>
          <a:lstStyle/>
          <a:p>
            <a:endParaRPr lang="tr-TR" dirty="0"/>
          </a:p>
        </p:txBody>
      </p:sp>
      <p:sp>
        <p:nvSpPr>
          <p:cNvPr id="10" name="Rectangle 9">
            <a:extLst>
              <a:ext uri="{FF2B5EF4-FFF2-40B4-BE49-F238E27FC236}">
                <a16:creationId xmlns:a16="http://schemas.microsoft.com/office/drawing/2014/main" id="{891F40E4-8A76-44CF-91EC-907367352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6"/>
            <a:ext cx="304441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72171013-D973-4187-9CF2-EE098EEF8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81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İçerik Yer Tutucusu 2">
            <a:extLst>
              <a:ext uri="{FF2B5EF4-FFF2-40B4-BE49-F238E27FC236}">
                <a16:creationId xmlns:a16="http://schemas.microsoft.com/office/drawing/2014/main" id="{65DFCF22-5A9B-4BC7-9C48-36C1DAE80289}"/>
              </a:ext>
            </a:extLst>
          </p:cNvPr>
          <p:cNvSpPr>
            <a:spLocks noGrp="1"/>
          </p:cNvSpPr>
          <p:nvPr>
            <p:ph idx="1"/>
          </p:nvPr>
        </p:nvSpPr>
        <p:spPr>
          <a:xfrm>
            <a:off x="3363864" y="2286000"/>
            <a:ext cx="7705164" cy="3581400"/>
          </a:xfrm>
        </p:spPr>
        <p:txBody>
          <a:bodyPr>
            <a:normAutofit/>
          </a:bodyPr>
          <a:lstStyle/>
          <a:p>
            <a:r>
              <a:rPr lang="tr-TR" b="1" dirty="0"/>
              <a:t>Veri madenciliği için gerekli yetenekler </a:t>
            </a:r>
            <a:endParaRPr lang="tr-TR" dirty="0"/>
          </a:p>
          <a:p>
            <a:r>
              <a:rPr lang="tr-TR" dirty="0"/>
              <a:t>• İşin anlaşılması </a:t>
            </a:r>
          </a:p>
          <a:p>
            <a:r>
              <a:rPr lang="tr-TR" dirty="0"/>
              <a:t>• </a:t>
            </a:r>
            <a:r>
              <a:rPr lang="tr-TR" dirty="0" err="1"/>
              <a:t>Veritabanı</a:t>
            </a:r>
            <a:r>
              <a:rPr lang="tr-TR" dirty="0"/>
              <a:t> bilgisi </a:t>
            </a:r>
          </a:p>
          <a:p>
            <a:endParaRPr lang="tr-TR" dirty="0"/>
          </a:p>
          <a:p>
            <a:r>
              <a:rPr lang="tr-TR" b="1" dirty="0"/>
              <a:t>Veri madenciliği yöntemleri </a:t>
            </a:r>
          </a:p>
          <a:p>
            <a:r>
              <a:rPr lang="tr-TR" dirty="0"/>
              <a:t>• Uygulama </a:t>
            </a:r>
          </a:p>
          <a:p>
            <a:r>
              <a:rPr lang="tr-TR" dirty="0"/>
              <a:t>• Takım </a:t>
            </a:r>
          </a:p>
          <a:p>
            <a:r>
              <a:rPr lang="tr-TR" dirty="0"/>
              <a:t>• Eğitim planı </a:t>
            </a:r>
          </a:p>
          <a:p>
            <a:endParaRPr lang="tr-TR" dirty="0"/>
          </a:p>
        </p:txBody>
      </p:sp>
    </p:spTree>
    <p:extLst>
      <p:ext uri="{BB962C8B-B14F-4D97-AF65-F5344CB8AC3E}">
        <p14:creationId xmlns:p14="http://schemas.microsoft.com/office/powerpoint/2010/main" val="2141284560"/>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62DFFC-4DCC-48EE-B781-94D04B95F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a:extLst>
              <a:ext uri="{FF2B5EF4-FFF2-40B4-BE49-F238E27FC236}">
                <a16:creationId xmlns:a16="http://schemas.microsoft.com/office/drawing/2014/main" id="{E99753F0-1F13-4AB2-B4B9-D9DEEB6A5CDD}"/>
              </a:ext>
            </a:extLst>
          </p:cNvPr>
          <p:cNvSpPr>
            <a:spLocks noGrp="1"/>
          </p:cNvSpPr>
          <p:nvPr>
            <p:ph type="title"/>
          </p:nvPr>
        </p:nvSpPr>
        <p:spPr>
          <a:xfrm>
            <a:off x="640081" y="791570"/>
            <a:ext cx="4018839" cy="5262390"/>
          </a:xfrm>
        </p:spPr>
        <p:txBody>
          <a:bodyPr anchor="ctr">
            <a:normAutofit/>
          </a:bodyPr>
          <a:lstStyle/>
          <a:p>
            <a:pPr algn="r"/>
            <a:r>
              <a:rPr lang="tr-TR" sz="5400">
                <a:solidFill>
                  <a:schemeClr val="bg2"/>
                </a:solidFill>
              </a:rPr>
              <a:t>Veri Madenciliği</a:t>
            </a:r>
          </a:p>
        </p:txBody>
      </p:sp>
      <p:sp>
        <p:nvSpPr>
          <p:cNvPr id="10" name="Rectangle 9">
            <a:extLst>
              <a:ext uri="{FF2B5EF4-FFF2-40B4-BE49-F238E27FC236}">
                <a16:creationId xmlns:a16="http://schemas.microsoft.com/office/drawing/2014/main" id="{18B8B265-E68C-4B64-9238-781F0102C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İçerik Yer Tutucusu 2">
            <a:extLst>
              <a:ext uri="{FF2B5EF4-FFF2-40B4-BE49-F238E27FC236}">
                <a16:creationId xmlns:a16="http://schemas.microsoft.com/office/drawing/2014/main" id="{65DFCF22-5A9B-4BC7-9C48-36C1DAE80289}"/>
              </a:ext>
            </a:extLst>
          </p:cNvPr>
          <p:cNvSpPr>
            <a:spLocks noGrp="1"/>
          </p:cNvSpPr>
          <p:nvPr>
            <p:ph idx="1"/>
          </p:nvPr>
        </p:nvSpPr>
        <p:spPr>
          <a:xfrm>
            <a:off x="6176720" y="791570"/>
            <a:ext cx="4892308" cy="5262390"/>
          </a:xfrm>
        </p:spPr>
        <p:txBody>
          <a:bodyPr anchor="ctr">
            <a:normAutofit/>
          </a:bodyPr>
          <a:lstStyle/>
          <a:p>
            <a:pPr marL="0" indent="0">
              <a:buNone/>
            </a:pPr>
            <a:r>
              <a:rPr lang="tr-TR" sz="1500"/>
              <a:t>Veri Madenciliği yöntemleri ikiye ayrılır. </a:t>
            </a:r>
          </a:p>
          <a:p>
            <a:r>
              <a:rPr lang="tr-TR" sz="1500" b="1"/>
              <a:t>Tahmini Yöntemler (Sınıflandırma) </a:t>
            </a:r>
          </a:p>
          <a:p>
            <a:pPr marL="0" indent="0">
              <a:buNone/>
            </a:pPr>
            <a:r>
              <a:rPr lang="tr-TR" sz="1500"/>
              <a:t>• Karar Ağaçları </a:t>
            </a:r>
          </a:p>
          <a:p>
            <a:pPr marL="0" indent="0">
              <a:buNone/>
            </a:pPr>
            <a:r>
              <a:rPr lang="tr-TR" sz="1500"/>
              <a:t>• Yapay Sinir Ağları </a:t>
            </a:r>
          </a:p>
          <a:p>
            <a:pPr marL="0" indent="0">
              <a:buNone/>
            </a:pPr>
            <a:r>
              <a:rPr lang="tr-TR" sz="1500"/>
              <a:t>• Time Series Analitics </a:t>
            </a:r>
          </a:p>
          <a:p>
            <a:pPr marL="0" indent="0">
              <a:buNone/>
            </a:pPr>
            <a:r>
              <a:rPr lang="tr-TR" sz="1500"/>
              <a:t>• Karar Destek Makinesi </a:t>
            </a:r>
          </a:p>
          <a:p>
            <a:pPr marL="0" indent="0">
              <a:buNone/>
            </a:pPr>
            <a:r>
              <a:rPr lang="tr-TR" sz="1500"/>
              <a:t>• Regresyon </a:t>
            </a:r>
          </a:p>
          <a:p>
            <a:endParaRPr lang="tr-TR" sz="1500"/>
          </a:p>
          <a:p>
            <a:r>
              <a:rPr lang="tr-TR" sz="1500" b="1"/>
              <a:t>Tanımlayıcı Yöntemler </a:t>
            </a:r>
          </a:p>
          <a:p>
            <a:pPr marL="0" indent="0">
              <a:buNone/>
            </a:pPr>
            <a:r>
              <a:rPr lang="tr-TR" sz="1500"/>
              <a:t>• Kümeleme </a:t>
            </a:r>
          </a:p>
          <a:p>
            <a:pPr marL="0" indent="0">
              <a:buNone/>
            </a:pPr>
            <a:r>
              <a:rPr lang="tr-TR" sz="1500"/>
              <a:t>• Birliktelik Analizi </a:t>
            </a:r>
          </a:p>
          <a:p>
            <a:pPr marL="0" indent="0">
              <a:buNone/>
            </a:pPr>
            <a:r>
              <a:rPr lang="tr-TR" sz="1500"/>
              <a:t>• Özetleme </a:t>
            </a:r>
          </a:p>
          <a:p>
            <a:pPr marL="0" indent="0">
              <a:buNone/>
            </a:pPr>
            <a:r>
              <a:rPr lang="tr-TR" sz="1500"/>
              <a:t>• Terminal İstatistik </a:t>
            </a:r>
          </a:p>
          <a:p>
            <a:pPr marL="0" indent="0">
              <a:buNone/>
            </a:pPr>
            <a:r>
              <a:rPr lang="tr-TR" sz="1500"/>
              <a:t>• İstisna Analizi </a:t>
            </a:r>
          </a:p>
          <a:p>
            <a:endParaRPr lang="tr-TR" sz="1500"/>
          </a:p>
        </p:txBody>
      </p:sp>
    </p:spTree>
    <p:extLst>
      <p:ext uri="{BB962C8B-B14F-4D97-AF65-F5344CB8AC3E}">
        <p14:creationId xmlns:p14="http://schemas.microsoft.com/office/powerpoint/2010/main" val="2005265830"/>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C159B63-C56D-4E4E-8B07-40A1346DC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E99753F0-1F13-4AB2-B4B9-D9DEEB6A5CDD}"/>
              </a:ext>
            </a:extLst>
          </p:cNvPr>
          <p:cNvSpPr>
            <a:spLocks noGrp="1"/>
          </p:cNvSpPr>
          <p:nvPr>
            <p:ph type="title"/>
          </p:nvPr>
        </p:nvSpPr>
        <p:spPr>
          <a:xfrm>
            <a:off x="967902" y="1194180"/>
            <a:ext cx="3523938" cy="5020353"/>
          </a:xfrm>
        </p:spPr>
        <p:txBody>
          <a:bodyPr>
            <a:normAutofit/>
          </a:bodyPr>
          <a:lstStyle/>
          <a:p>
            <a:r>
              <a:rPr lang="tr-TR" dirty="0"/>
              <a:t>Regresyon </a:t>
            </a:r>
            <a:br>
              <a:rPr lang="tr-TR" dirty="0"/>
            </a:br>
            <a:endParaRPr lang="tr-TR" dirty="0"/>
          </a:p>
        </p:txBody>
      </p:sp>
      <p:sp>
        <p:nvSpPr>
          <p:cNvPr id="10" name="Rectangle 9">
            <a:extLst>
              <a:ext uri="{FF2B5EF4-FFF2-40B4-BE49-F238E27FC236}">
                <a16:creationId xmlns:a16="http://schemas.microsoft.com/office/drawing/2014/main" id="{27DEF201-077E-444A-A3F0-66E142535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İçerik Yer Tutucusu 2">
            <a:extLst>
              <a:ext uri="{FF2B5EF4-FFF2-40B4-BE49-F238E27FC236}">
                <a16:creationId xmlns:a16="http://schemas.microsoft.com/office/drawing/2014/main" id="{65DFCF22-5A9B-4BC7-9C48-36C1DAE80289}"/>
              </a:ext>
            </a:extLst>
          </p:cNvPr>
          <p:cNvSpPr>
            <a:spLocks noGrp="1"/>
          </p:cNvSpPr>
          <p:nvPr>
            <p:ph idx="1"/>
          </p:nvPr>
        </p:nvSpPr>
        <p:spPr>
          <a:xfrm>
            <a:off x="5056541" y="1194179"/>
            <a:ext cx="6114847" cy="5020353"/>
          </a:xfrm>
        </p:spPr>
        <p:txBody>
          <a:bodyPr>
            <a:normAutofit/>
          </a:bodyPr>
          <a:lstStyle/>
          <a:p>
            <a:pPr marL="0" indent="0">
              <a:buNone/>
            </a:pPr>
            <a:endParaRPr lang="tr-TR"/>
          </a:p>
          <a:p>
            <a:pPr marL="0" indent="0">
              <a:buNone/>
            </a:pPr>
            <a:r>
              <a:rPr lang="tr-TR"/>
              <a:t>  “Regresyon çözümlemesi, bir bağımlı değişkenin başka bağımsız değişkenlere olan bağımlılığını, bağımlı değişkenin ana kütle ortalama değerini, bağımsız değişkenin yinelenen örneklerdeki bilinen ya da değişmeyen değerleri cinsinden tahmin etme ve/veya kestirme amacı ile inceler.” </a:t>
            </a:r>
          </a:p>
          <a:p>
            <a:pPr marL="0" indent="0">
              <a:buNone/>
            </a:pPr>
            <a:r>
              <a:rPr lang="tr-TR"/>
              <a:t>• </a:t>
            </a:r>
            <a:r>
              <a:rPr lang="tr-TR" b="1"/>
              <a:t>Doğrusal Regresyon </a:t>
            </a:r>
          </a:p>
          <a:p>
            <a:pPr marL="0" indent="0">
              <a:buNone/>
            </a:pPr>
            <a:r>
              <a:rPr lang="tr-TR"/>
              <a:t>    Doğrusal regresyon modeli, iki ya da daha fazla değişken arasındaki doğrusal ilişkiyi açıklar. Açıklanan değişkene bağımlı değişken, açıklayıcı değişkenlere ise bağımsız değişken adı verilir. Örneğin, gelir düzeyi ve eğitim düzeyi arasındaki ilişkiyi, öğrencilerin devamsızlık yaptığı günler ile başarıları arasındaki ilişkiyi açıklamak için regresyon modeli kullanılabilir. </a:t>
            </a:r>
          </a:p>
          <a:p>
            <a:endParaRPr lang="tr-TR" dirty="0"/>
          </a:p>
        </p:txBody>
      </p:sp>
    </p:spTree>
    <p:extLst>
      <p:ext uri="{BB962C8B-B14F-4D97-AF65-F5344CB8AC3E}">
        <p14:creationId xmlns:p14="http://schemas.microsoft.com/office/powerpoint/2010/main" val="3550669002"/>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9753F0-1F13-4AB2-B4B9-D9DEEB6A5CDD}"/>
              </a:ext>
            </a:extLst>
          </p:cNvPr>
          <p:cNvSpPr>
            <a:spLocks noGrp="1"/>
          </p:cNvSpPr>
          <p:nvPr>
            <p:ph type="title"/>
          </p:nvPr>
        </p:nvSpPr>
        <p:spPr>
          <a:xfrm>
            <a:off x="1371600" y="247650"/>
            <a:ext cx="9601200" cy="807427"/>
          </a:xfrm>
        </p:spPr>
        <p:txBody>
          <a:bodyPr>
            <a:normAutofit fontScale="90000"/>
          </a:bodyPr>
          <a:lstStyle/>
          <a:p>
            <a:r>
              <a:rPr lang="tr-TR" b="1" dirty="0"/>
              <a:t>Lojistik Regresyon </a:t>
            </a:r>
            <a:br>
              <a:rPr lang="tr-TR" b="1" dirty="0"/>
            </a:br>
            <a:endParaRPr lang="tr-TR" dirty="0"/>
          </a:p>
        </p:txBody>
      </p:sp>
      <p:sp>
        <p:nvSpPr>
          <p:cNvPr id="3" name="İçerik Yer Tutucusu 2">
            <a:extLst>
              <a:ext uri="{FF2B5EF4-FFF2-40B4-BE49-F238E27FC236}">
                <a16:creationId xmlns:a16="http://schemas.microsoft.com/office/drawing/2014/main" id="{65DFCF22-5A9B-4BC7-9C48-36C1DAE80289}"/>
              </a:ext>
            </a:extLst>
          </p:cNvPr>
          <p:cNvSpPr>
            <a:spLocks noGrp="1"/>
          </p:cNvSpPr>
          <p:nvPr>
            <p:ph idx="1"/>
          </p:nvPr>
        </p:nvSpPr>
        <p:spPr>
          <a:xfrm>
            <a:off x="1371600" y="1252025"/>
            <a:ext cx="9601200" cy="5358325"/>
          </a:xfrm>
        </p:spPr>
        <p:txBody>
          <a:bodyPr>
            <a:normAutofit fontScale="85000" lnSpcReduction="10000"/>
          </a:bodyPr>
          <a:lstStyle/>
          <a:p>
            <a:pPr marL="0" indent="0">
              <a:buNone/>
            </a:pPr>
            <a:r>
              <a:rPr lang="tr-TR" dirty="0"/>
              <a:t>Lojistik Regresyonda sembolik bir hedef değişkenin tahmininde kullanılır. Gözlemlerin hedef değişkenin hangi kategorisine ait olduğunu tahmin eden bir olasılık fonksiyonudur. S şeklindeki eğri lojistik eğridir ve bu nedenle tekniğin adıdır. Olasılık ölçüldüğü için hedef değişken değeri 0 ile 1 arasında değişir. </a:t>
            </a:r>
          </a:p>
          <a:p>
            <a:pPr marL="0" indent="0">
              <a:buNone/>
            </a:pPr>
            <a:r>
              <a:rPr lang="tr-TR" dirty="0"/>
              <a:t>Lojistik Regresyon yapmanın iki genel amacı vardır. </a:t>
            </a:r>
          </a:p>
          <a:p>
            <a:pPr marL="0" indent="0">
              <a:buNone/>
            </a:pPr>
            <a:r>
              <a:rPr lang="tr-TR" dirty="0"/>
              <a:t>• Olasılık üzerinde bireysel değişkenlerin etkisine ek olarak değişken kümelerinin etkisinin belirlenmesi </a:t>
            </a:r>
          </a:p>
          <a:p>
            <a:pPr marL="0" indent="0">
              <a:buNone/>
            </a:pPr>
            <a:r>
              <a:rPr lang="tr-TR" dirty="0"/>
              <a:t>• Verilerin tahmin edici kümesinden en yüksek tahmin doğruluğuna ulaşmak </a:t>
            </a:r>
          </a:p>
          <a:p>
            <a:pPr marL="0" indent="0">
              <a:buNone/>
            </a:pPr>
            <a:r>
              <a:rPr lang="tr-TR" dirty="0"/>
              <a:t>Lojistik regresyonda öncelikle uygun bir takım tahmin ediciler seçilmelidir ve öncelikle veride normal olmayan örüntülerin belirlenmesi, aykırı değerler, kayıp veri problemleri gibi sorunlar incelenmelidir. Denklemin tahmin edilmesi ve değişkenlerin teker teker etkilerinin incelenmesinden sonra verinin lojistik regresyon varsayımlarını karşılayıp karşılamadığını kontrol etmek gerekir. </a:t>
            </a:r>
          </a:p>
          <a:p>
            <a:r>
              <a:rPr lang="tr-TR" dirty="0"/>
              <a:t>Lojistik regresyonda; </a:t>
            </a:r>
          </a:p>
          <a:p>
            <a:pPr marL="0" indent="0">
              <a:buNone/>
            </a:pPr>
            <a:r>
              <a:rPr lang="tr-TR" dirty="0"/>
              <a:t>• Bağımsız değişkenler sürekli ve kategorik olabilir. </a:t>
            </a:r>
          </a:p>
          <a:p>
            <a:pPr marL="0" indent="0">
              <a:buNone/>
            </a:pPr>
            <a:r>
              <a:rPr lang="tr-TR" dirty="0"/>
              <a:t>• Denklemde ilgili tüm tahmin edicilerin bulunması ve ilişkinin formu doğrusal olmalıdır. </a:t>
            </a:r>
          </a:p>
          <a:p>
            <a:pPr marL="0" indent="0">
              <a:buNone/>
            </a:pPr>
            <a:r>
              <a:rPr lang="tr-TR" dirty="0"/>
              <a:t>• Hata ortalaması 0 olmalıdır. </a:t>
            </a:r>
          </a:p>
          <a:p>
            <a:pPr marL="0" indent="0">
              <a:buNone/>
            </a:pPr>
            <a:r>
              <a:rPr lang="tr-TR" dirty="0"/>
              <a:t>• Hata ve bağımsız değişkenler arasında ilişki olmamalıdır. </a:t>
            </a:r>
          </a:p>
          <a:p>
            <a:pPr marL="0" indent="0">
              <a:buNone/>
            </a:pPr>
            <a:r>
              <a:rPr lang="tr-TR" dirty="0"/>
              <a:t>• Bağımsız değişkenler arasında çoklu bağlantı sorunun olmamalıdır. </a:t>
            </a:r>
          </a:p>
          <a:p>
            <a:endParaRPr lang="tr-TR" dirty="0"/>
          </a:p>
        </p:txBody>
      </p:sp>
    </p:spTree>
    <p:extLst>
      <p:ext uri="{BB962C8B-B14F-4D97-AF65-F5344CB8AC3E}">
        <p14:creationId xmlns:p14="http://schemas.microsoft.com/office/powerpoint/2010/main" val="2271047287"/>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9753F0-1F13-4AB2-B4B9-D9DEEB6A5CDD}"/>
              </a:ext>
            </a:extLst>
          </p:cNvPr>
          <p:cNvSpPr>
            <a:spLocks noGrp="1"/>
          </p:cNvSpPr>
          <p:nvPr>
            <p:ph type="title"/>
          </p:nvPr>
        </p:nvSpPr>
        <p:spPr>
          <a:xfrm>
            <a:off x="1371600" y="247650"/>
            <a:ext cx="9601200" cy="807427"/>
          </a:xfrm>
        </p:spPr>
        <p:txBody>
          <a:bodyPr>
            <a:normAutofit fontScale="90000"/>
          </a:bodyPr>
          <a:lstStyle/>
          <a:p>
            <a:r>
              <a:rPr lang="tr-TR" dirty="0"/>
              <a:t>Karar Ağaçları(</a:t>
            </a:r>
            <a:r>
              <a:rPr lang="tr-TR" dirty="0" err="1"/>
              <a:t>Decision</a:t>
            </a:r>
            <a:r>
              <a:rPr lang="tr-TR" dirty="0"/>
              <a:t> </a:t>
            </a:r>
            <a:r>
              <a:rPr lang="tr-TR" dirty="0" err="1"/>
              <a:t>Trees</a:t>
            </a:r>
            <a:r>
              <a:rPr lang="tr-TR" dirty="0"/>
              <a:t>)</a:t>
            </a:r>
            <a:br>
              <a:rPr lang="tr-TR" dirty="0"/>
            </a:br>
            <a:endParaRPr lang="tr-TR" dirty="0"/>
          </a:p>
        </p:txBody>
      </p:sp>
      <p:sp>
        <p:nvSpPr>
          <p:cNvPr id="3" name="İçerik Yer Tutucusu 2">
            <a:extLst>
              <a:ext uri="{FF2B5EF4-FFF2-40B4-BE49-F238E27FC236}">
                <a16:creationId xmlns:a16="http://schemas.microsoft.com/office/drawing/2014/main" id="{65DFCF22-5A9B-4BC7-9C48-36C1DAE80289}"/>
              </a:ext>
            </a:extLst>
          </p:cNvPr>
          <p:cNvSpPr>
            <a:spLocks noGrp="1"/>
          </p:cNvSpPr>
          <p:nvPr>
            <p:ph idx="1"/>
          </p:nvPr>
        </p:nvSpPr>
        <p:spPr>
          <a:xfrm>
            <a:off x="1371600" y="1252025"/>
            <a:ext cx="9601200" cy="5358325"/>
          </a:xfrm>
        </p:spPr>
        <p:txBody>
          <a:bodyPr/>
          <a:lstStyle/>
          <a:p>
            <a:r>
              <a:rPr lang="tr-TR" dirty="0"/>
              <a:t>“Karar ağaçları, tek bağımlı değişken ve çok sayıda bağımsız değişkene sahip olmaları açısından regresyon modellerine benzerler. Bununla birlikte, ek olarak, veriden regresyon modellerine alternatif olabilecek farklı ve kullanışlı örüntüler keşfederler.” Karar ağaçları, bağımlı değişkenin kategorik olduğu durumlarda lojistik regresyona alternatif oluşturabilecek bir yöntemdir. Kolayca kural cümleciklerine çevrilebilir olmaları, sürekli ya da kesikli veriler ile çalışabilmeleri, eksik veya hatalı veriler ile </a:t>
            </a:r>
            <a:r>
              <a:rPr lang="tr-TR" dirty="0" err="1"/>
              <a:t>tahminleme</a:t>
            </a:r>
            <a:r>
              <a:rPr lang="tr-TR" dirty="0"/>
              <a:t> yapabiliyor olmaları karar ağaçlarının avantajlarındandır. Ayrıca parametrik olmayan yöntemler arasındadır. Bu, karar ağaçlarının uzay dağılımı veya </a:t>
            </a:r>
            <a:r>
              <a:rPr lang="tr-TR" dirty="0" err="1"/>
              <a:t>sınıflayıcı</a:t>
            </a:r>
            <a:r>
              <a:rPr lang="tr-TR" dirty="0"/>
              <a:t> yapısı ile ilgili varsayımlara uymak zorunda olmadığı anlamına gelir. Bununla birlikte, eksik veya hatalı verilere duyarsız olması ve yaprak düğümlerde sıkıntı içermesi de dezavantajı olabilmektedir. </a:t>
            </a:r>
          </a:p>
          <a:p>
            <a:r>
              <a:rPr lang="tr-TR" dirty="0"/>
              <a:t>Bilinen en popüler karar ağacı algoritmaları C&amp;RT, CHAID tir. </a:t>
            </a:r>
          </a:p>
        </p:txBody>
      </p:sp>
    </p:spTree>
    <p:extLst>
      <p:ext uri="{BB962C8B-B14F-4D97-AF65-F5344CB8AC3E}">
        <p14:creationId xmlns:p14="http://schemas.microsoft.com/office/powerpoint/2010/main" val="71982855"/>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9753F0-1F13-4AB2-B4B9-D9DEEB6A5CDD}"/>
              </a:ext>
            </a:extLst>
          </p:cNvPr>
          <p:cNvSpPr>
            <a:spLocks noGrp="1"/>
          </p:cNvSpPr>
          <p:nvPr>
            <p:ph type="title"/>
          </p:nvPr>
        </p:nvSpPr>
        <p:spPr>
          <a:xfrm>
            <a:off x="1371600" y="247650"/>
            <a:ext cx="9601200" cy="807427"/>
          </a:xfrm>
        </p:spPr>
        <p:txBody>
          <a:bodyPr>
            <a:normAutofit/>
          </a:bodyPr>
          <a:lstStyle/>
          <a:p>
            <a:r>
              <a:rPr lang="tr-TR" dirty="0"/>
              <a:t>Karar Ağaçları(</a:t>
            </a:r>
            <a:r>
              <a:rPr lang="tr-TR" dirty="0" err="1"/>
              <a:t>Decision</a:t>
            </a:r>
            <a:r>
              <a:rPr lang="tr-TR" dirty="0"/>
              <a:t> </a:t>
            </a:r>
            <a:r>
              <a:rPr lang="tr-TR" dirty="0" err="1"/>
              <a:t>Trees</a:t>
            </a:r>
            <a:r>
              <a:rPr lang="tr-TR" dirty="0"/>
              <a:t>)</a:t>
            </a:r>
          </a:p>
        </p:txBody>
      </p:sp>
      <p:sp>
        <p:nvSpPr>
          <p:cNvPr id="3" name="İçerik Yer Tutucusu 2">
            <a:extLst>
              <a:ext uri="{FF2B5EF4-FFF2-40B4-BE49-F238E27FC236}">
                <a16:creationId xmlns:a16="http://schemas.microsoft.com/office/drawing/2014/main" id="{65DFCF22-5A9B-4BC7-9C48-36C1DAE80289}"/>
              </a:ext>
            </a:extLst>
          </p:cNvPr>
          <p:cNvSpPr>
            <a:spLocks noGrp="1"/>
          </p:cNvSpPr>
          <p:nvPr>
            <p:ph idx="1"/>
          </p:nvPr>
        </p:nvSpPr>
        <p:spPr>
          <a:xfrm>
            <a:off x="1371600" y="1252025"/>
            <a:ext cx="9601200" cy="5358325"/>
          </a:xfrm>
        </p:spPr>
        <p:txBody>
          <a:bodyPr/>
          <a:lstStyle/>
          <a:p>
            <a:pPr marL="0" indent="0">
              <a:buNone/>
            </a:pPr>
            <a:r>
              <a:rPr lang="tr-TR" b="1" dirty="0" err="1"/>
              <a:t>Chaid</a:t>
            </a:r>
            <a:r>
              <a:rPr lang="tr-TR" b="1" dirty="0"/>
              <a:t> Algoritması </a:t>
            </a:r>
          </a:p>
          <a:p>
            <a:r>
              <a:rPr lang="tr-TR" dirty="0" err="1"/>
              <a:t>Chaid</a:t>
            </a:r>
            <a:r>
              <a:rPr lang="tr-TR" dirty="0"/>
              <a:t> algoritması, kategorik bağımsız değişkenler ile çalışmayı tercih ettiğinden, modele giren bağımsız değişkenleri, sürekli olmaları halinde bölerek kategorik hale getirir. Bağımsız değişken çok fazla kategoriye sahip ise, bu durumda kategori sayısını indirgeyerek ağacı basitleştirme yoluna gider. </a:t>
            </a:r>
          </a:p>
          <a:p>
            <a:endParaRPr lang="tr-TR" dirty="0"/>
          </a:p>
          <a:p>
            <a:pPr marL="0" indent="0">
              <a:buNone/>
            </a:pPr>
            <a:r>
              <a:rPr lang="tr-TR" b="1" dirty="0"/>
              <a:t>C&amp;RT (Sınıflandırma ve Regresyon Ağacı ) </a:t>
            </a:r>
          </a:p>
          <a:p>
            <a:r>
              <a:rPr lang="tr-TR" dirty="0"/>
              <a:t>C&amp;RT algoritmaları, bağımlı değişkenin kategorik olduğu durumlarda sınıflandırma, sürekli olduğu durumlarda </a:t>
            </a:r>
            <a:r>
              <a:rPr lang="tr-TR" dirty="0" err="1"/>
              <a:t>tahminleme</a:t>
            </a:r>
            <a:r>
              <a:rPr lang="tr-TR" dirty="0"/>
              <a:t> modeli kuran bir karar ağacı algoritmasıdır. C&amp;RT algoritmaları için birincil amaç, mümkün olan en iyi doğruluğu olan modeli kurabilmektir. En iyi doğruluk ise minimum maliyetli tahminler yapılmasını içerir. Minimum maliyetli tahminler yapılması, en düşük yanlış tahmin oranına yani yanlış sınıflandırılan verinin az olmasına sahip olunması demektir. </a:t>
            </a:r>
          </a:p>
        </p:txBody>
      </p:sp>
    </p:spTree>
    <p:extLst>
      <p:ext uri="{BB962C8B-B14F-4D97-AF65-F5344CB8AC3E}">
        <p14:creationId xmlns:p14="http://schemas.microsoft.com/office/powerpoint/2010/main" val="636418707"/>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812C54-7AEF-4ABB-826E-221F51CB0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E99753F0-1F13-4AB2-B4B9-D9DEEB6A5CDD}"/>
              </a:ext>
            </a:extLst>
          </p:cNvPr>
          <p:cNvSpPr>
            <a:spLocks noGrp="1"/>
          </p:cNvSpPr>
          <p:nvPr>
            <p:ph type="title"/>
          </p:nvPr>
        </p:nvSpPr>
        <p:spPr>
          <a:xfrm>
            <a:off x="3363864" y="685800"/>
            <a:ext cx="7705164" cy="1485900"/>
          </a:xfrm>
        </p:spPr>
        <p:txBody>
          <a:bodyPr>
            <a:normAutofit/>
          </a:bodyPr>
          <a:lstStyle/>
          <a:p>
            <a:r>
              <a:rPr lang="tr-TR" dirty="0"/>
              <a:t>Sinir Ağları (</a:t>
            </a:r>
            <a:r>
              <a:rPr lang="tr-TR" dirty="0" err="1"/>
              <a:t>Neural</a:t>
            </a:r>
            <a:r>
              <a:rPr lang="tr-TR" dirty="0"/>
              <a:t> Network) </a:t>
            </a:r>
            <a:br>
              <a:rPr lang="tr-TR" dirty="0"/>
            </a:br>
            <a:endParaRPr lang="tr-TR" dirty="0"/>
          </a:p>
        </p:txBody>
      </p:sp>
      <p:sp>
        <p:nvSpPr>
          <p:cNvPr id="10" name="Rectangle 9">
            <a:extLst>
              <a:ext uri="{FF2B5EF4-FFF2-40B4-BE49-F238E27FC236}">
                <a16:creationId xmlns:a16="http://schemas.microsoft.com/office/drawing/2014/main" id="{891F40E4-8A76-44CF-91EC-907367352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6"/>
            <a:ext cx="304441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72171013-D973-4187-9CF2-EE098EEF8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81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İçerik Yer Tutucusu 2">
            <a:extLst>
              <a:ext uri="{FF2B5EF4-FFF2-40B4-BE49-F238E27FC236}">
                <a16:creationId xmlns:a16="http://schemas.microsoft.com/office/drawing/2014/main" id="{65DFCF22-5A9B-4BC7-9C48-36C1DAE80289}"/>
              </a:ext>
            </a:extLst>
          </p:cNvPr>
          <p:cNvSpPr>
            <a:spLocks noGrp="1"/>
          </p:cNvSpPr>
          <p:nvPr>
            <p:ph idx="1"/>
          </p:nvPr>
        </p:nvSpPr>
        <p:spPr>
          <a:xfrm>
            <a:off x="3363864" y="1561514"/>
            <a:ext cx="7705164" cy="4305886"/>
          </a:xfrm>
        </p:spPr>
        <p:txBody>
          <a:bodyPr>
            <a:normAutofit/>
          </a:bodyPr>
          <a:lstStyle/>
          <a:p>
            <a:pPr marL="0" indent="0">
              <a:buNone/>
            </a:pPr>
            <a:r>
              <a:rPr lang="tr-TR" sz="1400" dirty="0"/>
              <a:t>     </a:t>
            </a:r>
          </a:p>
          <a:p>
            <a:pPr marL="0" indent="0">
              <a:buNone/>
            </a:pPr>
            <a:r>
              <a:rPr lang="tr-TR" sz="1400" dirty="0"/>
              <a:t>     </a:t>
            </a:r>
            <a:r>
              <a:rPr lang="tr-TR" sz="1600" dirty="0" err="1"/>
              <a:t>Öngörüsel</a:t>
            </a:r>
            <a:r>
              <a:rPr lang="tr-TR" sz="1600" dirty="0"/>
              <a:t> model oluşturmak için kullanılan sinir ağlarında girdi katmanı hedef değişkeninin tahmin edilmesinde kullanılacak bütün değişkenleri içerir. Çıktı katmanında tahminin hedefini içeren bir çıktı değişkeni vardır. Girdi ve çıktı değişkenleri sayısal ya da sembolik tipte olabilir. Saklı tabakada ise hedef değişkenlerin bir önceki katmanda birleştiği çok sayıda nöron içerir. Bir ağ çok sayıda saklı katman içerebilir fakat bu sayının olabildiğince az tutulmasında yarar vardır. Sinir ağlarının bir katmanındaki nöronlar sonraki gelen katmandaki nöronlarla bağlıdır. </a:t>
            </a:r>
          </a:p>
          <a:p>
            <a:r>
              <a:rPr lang="tr-TR" sz="1600" dirty="0"/>
              <a:t>Sinir ağlarının veri ve sonuçlar arasındaki ilişkiyi öğrenmesi eğitim olarak da adlandırılabilir. </a:t>
            </a:r>
          </a:p>
          <a:p>
            <a:r>
              <a:rPr lang="tr-TR" sz="1600" dirty="0"/>
              <a:t>Bir eğitim sonunda bu ağ edindiği deneyim ile henüz görülmemiş yani yeni bir veri ile karşılaştığında bu veri hakkında bir karar verebilir ya da tahminde bulunabilir. </a:t>
            </a:r>
          </a:p>
          <a:p>
            <a:r>
              <a:rPr lang="tr-TR" sz="1600" dirty="0"/>
              <a:t>İki çeşit sinir ağı algoritması vardır. Bunlar Multi-</a:t>
            </a:r>
            <a:r>
              <a:rPr lang="tr-TR" sz="1600" dirty="0" err="1"/>
              <a:t>Layer</a:t>
            </a:r>
            <a:r>
              <a:rPr lang="tr-TR" sz="1600" dirty="0"/>
              <a:t> </a:t>
            </a:r>
            <a:r>
              <a:rPr lang="tr-TR" sz="1600" dirty="0" err="1"/>
              <a:t>Perceptron</a:t>
            </a:r>
            <a:r>
              <a:rPr lang="tr-TR" sz="1600" dirty="0"/>
              <a:t> (MLP) ve </a:t>
            </a:r>
            <a:r>
              <a:rPr lang="tr-TR" sz="1600" dirty="0" err="1"/>
              <a:t>Radial</a:t>
            </a:r>
            <a:r>
              <a:rPr lang="tr-TR" sz="1600" dirty="0"/>
              <a:t> </a:t>
            </a:r>
            <a:r>
              <a:rPr lang="tr-TR" sz="1600" dirty="0" err="1"/>
              <a:t>Basis</a:t>
            </a:r>
            <a:r>
              <a:rPr lang="tr-TR" sz="1600" dirty="0"/>
              <a:t> </a:t>
            </a:r>
            <a:r>
              <a:rPr lang="tr-TR" sz="1600" dirty="0" err="1"/>
              <a:t>Function</a:t>
            </a:r>
            <a:r>
              <a:rPr lang="tr-TR" sz="1600" dirty="0"/>
              <a:t> Network (RBFN)’</a:t>
            </a:r>
            <a:r>
              <a:rPr lang="tr-TR" sz="1600" dirty="0" err="1"/>
              <a:t>dir</a:t>
            </a:r>
            <a:r>
              <a:rPr lang="tr-TR" sz="1600" dirty="0"/>
              <a:t>.</a:t>
            </a:r>
          </a:p>
        </p:txBody>
      </p:sp>
    </p:spTree>
    <p:extLst>
      <p:ext uri="{BB962C8B-B14F-4D97-AF65-F5344CB8AC3E}">
        <p14:creationId xmlns:p14="http://schemas.microsoft.com/office/powerpoint/2010/main" val="1342638232"/>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C159B63-C56D-4E4E-8B07-40A1346DC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F30DA1AF-AD41-4D97-AB02-172CB69234D5}"/>
              </a:ext>
            </a:extLst>
          </p:cNvPr>
          <p:cNvSpPr>
            <a:spLocks noGrp="1"/>
          </p:cNvSpPr>
          <p:nvPr>
            <p:ph type="title"/>
          </p:nvPr>
        </p:nvSpPr>
        <p:spPr>
          <a:xfrm>
            <a:off x="967902" y="1194180"/>
            <a:ext cx="3523938" cy="5020353"/>
          </a:xfrm>
        </p:spPr>
        <p:txBody>
          <a:bodyPr>
            <a:normAutofit/>
          </a:bodyPr>
          <a:lstStyle/>
          <a:p>
            <a:r>
              <a:rPr lang="tr-TR" dirty="0" err="1"/>
              <a:t>Naive</a:t>
            </a:r>
            <a:r>
              <a:rPr lang="tr-TR" dirty="0"/>
              <a:t> </a:t>
            </a:r>
            <a:r>
              <a:rPr lang="tr-TR" dirty="0" err="1"/>
              <a:t>Bayes</a:t>
            </a:r>
            <a:r>
              <a:rPr lang="tr-TR" dirty="0"/>
              <a:t> </a:t>
            </a:r>
            <a:r>
              <a:rPr lang="tr-TR" dirty="0" err="1"/>
              <a:t>Classifier</a:t>
            </a:r>
            <a:r>
              <a:rPr lang="tr-TR" dirty="0"/>
              <a:t> </a:t>
            </a:r>
            <a:br>
              <a:rPr lang="tr-TR" dirty="0"/>
            </a:br>
            <a:endParaRPr lang="tr-TR" dirty="0"/>
          </a:p>
        </p:txBody>
      </p:sp>
      <p:sp>
        <p:nvSpPr>
          <p:cNvPr id="10" name="Rectangle 9">
            <a:extLst>
              <a:ext uri="{FF2B5EF4-FFF2-40B4-BE49-F238E27FC236}">
                <a16:creationId xmlns:a16="http://schemas.microsoft.com/office/drawing/2014/main" id="{27DEF201-077E-444A-A3F0-66E142535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İçerik Yer Tutucusu 2">
            <a:extLst>
              <a:ext uri="{FF2B5EF4-FFF2-40B4-BE49-F238E27FC236}">
                <a16:creationId xmlns:a16="http://schemas.microsoft.com/office/drawing/2014/main" id="{6E99B785-BFD8-4B32-B5E0-B1EA385B5BFA}"/>
              </a:ext>
            </a:extLst>
          </p:cNvPr>
          <p:cNvSpPr>
            <a:spLocks noGrp="1"/>
          </p:cNvSpPr>
          <p:nvPr>
            <p:ph idx="1"/>
          </p:nvPr>
        </p:nvSpPr>
        <p:spPr>
          <a:xfrm>
            <a:off x="5056541" y="1194179"/>
            <a:ext cx="6114847" cy="5020353"/>
          </a:xfrm>
        </p:spPr>
        <p:txBody>
          <a:bodyPr>
            <a:normAutofit/>
          </a:bodyPr>
          <a:lstStyle/>
          <a:p>
            <a:endParaRPr lang="tr-TR" sz="1700"/>
          </a:p>
          <a:p>
            <a:endParaRPr lang="tr-TR" sz="1700"/>
          </a:p>
          <a:p>
            <a:pPr marL="0" indent="0">
              <a:buNone/>
            </a:pPr>
            <a:r>
              <a:rPr lang="tr-TR" sz="1700"/>
              <a:t>        </a:t>
            </a:r>
            <a:r>
              <a:rPr lang="tr-TR" sz="1700" err="1"/>
              <a:t>Naive</a:t>
            </a:r>
            <a:r>
              <a:rPr lang="tr-TR" sz="1700"/>
              <a:t> </a:t>
            </a:r>
            <a:r>
              <a:rPr lang="tr-TR" sz="1700" err="1"/>
              <a:t>Bayes</a:t>
            </a:r>
            <a:r>
              <a:rPr lang="tr-TR" sz="1700"/>
              <a:t> sınıflandırıcısının temeli </a:t>
            </a:r>
            <a:r>
              <a:rPr lang="tr-TR" sz="1700" err="1"/>
              <a:t>Bayes</a:t>
            </a:r>
            <a:r>
              <a:rPr lang="tr-TR" sz="1700"/>
              <a:t> teoremine dayanır. </a:t>
            </a:r>
            <a:r>
              <a:rPr lang="tr-TR" sz="1700" err="1"/>
              <a:t>Lazy</a:t>
            </a:r>
            <a:r>
              <a:rPr lang="tr-TR" sz="1700"/>
              <a:t> ( tembel ) bir öğrenme algoritmasıdır aynı zamanda dengesiz veri kümelerinde de çalışabilir. Algoritmanın çalışma şekli bir eleman için her durumun olasılığını hesaplar ve olasılık değeri en yüksek olana göre sınıflandırır. Az bir eğitim verisiyle çok başarılı işler çıkartabilir. Test kümesindeki bir değerin eğitim kümesinde gözlemlenemeyen bir değeri varsa olasılık değeri olarak 0 verir yani tahmin yapamaz. Bu durum genellikle Zero </a:t>
            </a:r>
            <a:r>
              <a:rPr lang="tr-TR" sz="1700" err="1"/>
              <a:t>Frequency</a:t>
            </a:r>
            <a:r>
              <a:rPr lang="tr-TR" sz="1700"/>
              <a:t> ( Sıfır Frekans ) adıyla bilinir. Bu durumu çözmek için düzeltme teknikleri kullanılabilir. En basit düzeltme tekniklerinden biri </a:t>
            </a:r>
            <a:r>
              <a:rPr lang="tr-TR" sz="1700" err="1"/>
              <a:t>Laplace</a:t>
            </a:r>
            <a:r>
              <a:rPr lang="tr-TR" sz="1700"/>
              <a:t> tahmini olarak bilinir. Kullanım alanlarına örnek olarak gerçek zamanlı tahmin, çok sınıflı tahmin, metin sınıflandırması, </a:t>
            </a:r>
            <a:r>
              <a:rPr lang="tr-TR" sz="1700" err="1"/>
              <a:t>spam</a:t>
            </a:r>
            <a:r>
              <a:rPr lang="tr-TR" sz="1700"/>
              <a:t> filtreleme, duyarlılık analizi ve öneri sistemleri verilebilir. </a:t>
            </a:r>
          </a:p>
        </p:txBody>
      </p:sp>
    </p:spTree>
    <p:extLst>
      <p:ext uri="{BB962C8B-B14F-4D97-AF65-F5344CB8AC3E}">
        <p14:creationId xmlns:p14="http://schemas.microsoft.com/office/powerpoint/2010/main" val="3825607845"/>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9753F0-1F13-4AB2-B4B9-D9DEEB6A5CDD}"/>
              </a:ext>
            </a:extLst>
          </p:cNvPr>
          <p:cNvSpPr>
            <a:spLocks noGrp="1"/>
          </p:cNvSpPr>
          <p:nvPr>
            <p:ph type="title"/>
          </p:nvPr>
        </p:nvSpPr>
        <p:spPr>
          <a:xfrm>
            <a:off x="1371600" y="247650"/>
            <a:ext cx="9601200" cy="807427"/>
          </a:xfrm>
        </p:spPr>
        <p:txBody>
          <a:bodyPr>
            <a:normAutofit/>
          </a:bodyPr>
          <a:lstStyle/>
          <a:p>
            <a:r>
              <a:rPr lang="tr-TR" dirty="0"/>
              <a:t>PROJEMİZİ ÖZETLERSEK</a:t>
            </a:r>
          </a:p>
        </p:txBody>
      </p:sp>
      <p:pic>
        <p:nvPicPr>
          <p:cNvPr id="5" name="İçerik Yer Tutucusu 4" descr="işaret içeren bir resim&#10;&#10;Açıklama otomatik olarak oluşturuldu">
            <a:extLst>
              <a:ext uri="{FF2B5EF4-FFF2-40B4-BE49-F238E27FC236}">
                <a16:creationId xmlns:a16="http://schemas.microsoft.com/office/drawing/2014/main" id="{AA0E6167-4FFC-4068-8ACD-9A8AD63D0964}"/>
              </a:ext>
            </a:extLst>
          </p:cNvPr>
          <p:cNvPicPr>
            <a:picLocks noGrp="1" noChangeAspect="1"/>
          </p:cNvPicPr>
          <p:nvPr>
            <p:ph idx="1"/>
          </p:nvPr>
        </p:nvPicPr>
        <p:blipFill>
          <a:blip r:embed="rId2"/>
          <a:stretch>
            <a:fillRect/>
          </a:stretch>
        </p:blipFill>
        <p:spPr>
          <a:xfrm>
            <a:off x="1153551" y="1491175"/>
            <a:ext cx="10631267" cy="4622290"/>
          </a:xfrm>
        </p:spPr>
      </p:pic>
    </p:spTree>
    <p:extLst>
      <p:ext uri="{BB962C8B-B14F-4D97-AF65-F5344CB8AC3E}">
        <p14:creationId xmlns:p14="http://schemas.microsoft.com/office/powerpoint/2010/main" val="399505925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69805AF4-7989-43AB-9A60-14E3F851FB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0036B63-B0EC-4AF3-95D3-2E2DCA25F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çerik Yer Tutucusu 7">
            <a:extLst>
              <a:ext uri="{FF2B5EF4-FFF2-40B4-BE49-F238E27FC236}">
                <a16:creationId xmlns:a16="http://schemas.microsoft.com/office/drawing/2014/main" id="{913E39EF-9598-4329-8059-8F4DFA436EBE}"/>
              </a:ext>
            </a:extLst>
          </p:cNvPr>
          <p:cNvPicPr>
            <a:picLocks noGrp="1" noChangeAspect="1"/>
          </p:cNvPicPr>
          <p:nvPr>
            <p:ph idx="1"/>
          </p:nvPr>
        </p:nvPicPr>
        <p:blipFill>
          <a:blip r:embed="rId2"/>
          <a:stretch>
            <a:fillRect/>
          </a:stretch>
        </p:blipFill>
        <p:spPr>
          <a:xfrm>
            <a:off x="783286" y="1144533"/>
            <a:ext cx="10625429" cy="4568934"/>
          </a:xfrm>
          <a:prstGeom prst="rect">
            <a:avLst/>
          </a:prstGeom>
        </p:spPr>
      </p:pic>
    </p:spTree>
    <p:extLst>
      <p:ext uri="{BB962C8B-B14F-4D97-AF65-F5344CB8AC3E}">
        <p14:creationId xmlns:p14="http://schemas.microsoft.com/office/powerpoint/2010/main" val="2016487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51236F7-13F6-47F9-A88B-9ADCE8DFC6A4}"/>
              </a:ext>
            </a:extLst>
          </p:cNvPr>
          <p:cNvSpPr>
            <a:spLocks noGrp="1"/>
          </p:cNvSpPr>
          <p:nvPr>
            <p:ph type="title"/>
          </p:nvPr>
        </p:nvSpPr>
        <p:spPr>
          <a:xfrm>
            <a:off x="1023562" y="685800"/>
            <a:ext cx="10493524" cy="1485900"/>
          </a:xfrm>
        </p:spPr>
        <p:txBody>
          <a:bodyPr>
            <a:normAutofit/>
          </a:bodyPr>
          <a:lstStyle/>
          <a:p>
            <a:r>
              <a:rPr lang="tr-TR" sz="3400" dirty="0"/>
              <a:t>SPAM MAİL</a:t>
            </a:r>
            <a:br>
              <a:rPr lang="tr-TR" sz="3400" dirty="0"/>
            </a:br>
            <a:br>
              <a:rPr lang="tr-TR" sz="3400" dirty="0"/>
            </a:br>
            <a:endParaRPr lang="tr-TR" sz="3400" dirty="0"/>
          </a:p>
        </p:txBody>
      </p:sp>
      <p:sp>
        <p:nvSpPr>
          <p:cNvPr id="33" name="Rectangle 32">
            <a:extLst>
              <a:ext uri="{FF2B5EF4-FFF2-40B4-BE49-F238E27FC236}">
                <a16:creationId xmlns:a16="http://schemas.microsoft.com/office/drawing/2014/main" id="{B9F89C22-0475-4427-B7C8-0269AD40E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İçerik Yer Tutucusu 2">
            <a:extLst>
              <a:ext uri="{FF2B5EF4-FFF2-40B4-BE49-F238E27FC236}">
                <a16:creationId xmlns:a16="http://schemas.microsoft.com/office/drawing/2014/main" id="{C79C3CFC-B006-4D7A-AF89-FB8D654A1F63}"/>
              </a:ext>
            </a:extLst>
          </p:cNvPr>
          <p:cNvSpPr>
            <a:spLocks noGrp="1"/>
          </p:cNvSpPr>
          <p:nvPr>
            <p:ph idx="1"/>
          </p:nvPr>
        </p:nvSpPr>
        <p:spPr>
          <a:xfrm>
            <a:off x="1023562" y="1379021"/>
            <a:ext cx="5838245" cy="5007711"/>
          </a:xfrm>
        </p:spPr>
        <p:txBody>
          <a:bodyPr>
            <a:normAutofit/>
          </a:bodyPr>
          <a:lstStyle/>
          <a:p>
            <a:r>
              <a:rPr lang="tr-TR" sz="1600" dirty="0">
                <a:latin typeface="Arial" panose="020B0604020202020204" pitchFamily="34" charset="0"/>
                <a:cs typeface="Arial" panose="020B0604020202020204" pitchFamily="34" charset="0"/>
              </a:rPr>
              <a:t>E-posta en önemli iletişim biçimlerinden biri haline geldi. Her gün birçok mail alıyoruz. Bunların bazıları </a:t>
            </a:r>
            <a:r>
              <a:rPr lang="tr-TR" sz="1600" dirty="0" err="1">
                <a:latin typeface="Arial" panose="020B0604020202020204" pitchFamily="34" charset="0"/>
                <a:cs typeface="Arial" panose="020B0604020202020204" pitchFamily="34" charset="0"/>
              </a:rPr>
              <a:t>spam</a:t>
            </a:r>
            <a:r>
              <a:rPr lang="tr-TR" sz="1600" dirty="0">
                <a:latin typeface="Arial" panose="020B0604020202020204" pitchFamily="34" charset="0"/>
                <a:cs typeface="Arial" panose="020B0604020202020204" pitchFamily="34" charset="0"/>
              </a:rPr>
              <a:t> kutumuza düşüyor. </a:t>
            </a:r>
            <a:r>
              <a:rPr lang="tr-TR" sz="1600" dirty="0" err="1">
                <a:latin typeface="Arial" panose="020B0604020202020204" pitchFamily="34" charset="0"/>
                <a:cs typeface="Arial" panose="020B0604020202020204" pitchFamily="34" charset="0"/>
              </a:rPr>
              <a:t>Spam</a:t>
            </a:r>
            <a:r>
              <a:rPr lang="tr-TR" sz="1600" dirty="0">
                <a:latin typeface="Arial" panose="020B0604020202020204" pitchFamily="34" charset="0"/>
                <a:cs typeface="Arial" panose="020B0604020202020204" pitchFamily="34" charset="0"/>
              </a:rPr>
              <a:t>, e-posta kullanıcılarına yönelik başlıca tehditlerden biridir. </a:t>
            </a:r>
            <a:r>
              <a:rPr lang="tr-TR" sz="1600" dirty="0" err="1">
                <a:latin typeface="Arial" panose="020B0604020202020204" pitchFamily="34" charset="0"/>
                <a:cs typeface="Arial" panose="020B0604020202020204" pitchFamily="34" charset="0"/>
              </a:rPr>
              <a:t>Spam</a:t>
            </a:r>
            <a:r>
              <a:rPr lang="tr-TR" sz="1600" dirty="0">
                <a:latin typeface="Arial" panose="020B0604020202020204" pitchFamily="34" charset="0"/>
                <a:cs typeface="Arial" panose="020B0604020202020204" pitchFamily="34" charset="0"/>
              </a:rPr>
              <a:t> e-postalarındaki bağlantılar, kullanıcıların kötü amaçlı yazılım veya kimlik avı düzenlerine sahip web sitelerine yönlendirilmesine neden olabilir ve bu da alıcının bilgisayar sistemine erişebilir ve bu sistemi bozabilir. Bu siteler aynı zamanda hassas bilgiler de toplayabilir. Bu nedenle, etkili bir </a:t>
            </a:r>
            <a:r>
              <a:rPr lang="tr-TR" sz="1600" dirty="0" err="1">
                <a:latin typeface="Arial" panose="020B0604020202020204" pitchFamily="34" charset="0"/>
                <a:cs typeface="Arial" panose="020B0604020202020204" pitchFamily="34" charset="0"/>
              </a:rPr>
              <a:t>spam</a:t>
            </a:r>
            <a:r>
              <a:rPr lang="tr-TR" sz="1600" dirty="0">
                <a:latin typeface="Arial" panose="020B0604020202020204" pitchFamily="34" charset="0"/>
                <a:cs typeface="Arial" panose="020B0604020202020204" pitchFamily="34" charset="0"/>
              </a:rPr>
              <a:t> filtreleme teknolojisi, siber uzayın sürdürülebilirliğine ve toplumumuza önemli bir katkıdır. </a:t>
            </a:r>
            <a:r>
              <a:rPr lang="tr-TR" sz="1600" dirty="0" err="1">
                <a:latin typeface="Arial" panose="020B0604020202020204" pitchFamily="34" charset="0"/>
                <a:cs typeface="Arial" panose="020B0604020202020204" pitchFamily="34" charset="0"/>
              </a:rPr>
              <a:t>Spam</a:t>
            </a:r>
            <a:r>
              <a:rPr lang="tr-TR" sz="1600" dirty="0">
                <a:latin typeface="Arial" panose="020B0604020202020204" pitchFamily="34" charset="0"/>
                <a:cs typeface="Arial" panose="020B0604020202020204" pitchFamily="34" charset="0"/>
              </a:rPr>
              <a:t> filtrelemenin birçok yöntemi vardır. Biz bunların arasından içerik tabanlı filtrelemeyi tercih ederek veri setinin üzerinde bir algoritma kurmalıyız. </a:t>
            </a:r>
          </a:p>
          <a:p>
            <a:r>
              <a:rPr lang="tr-TR" sz="1600" dirty="0">
                <a:latin typeface="Arial" panose="020B0604020202020204" pitchFamily="34" charset="0"/>
                <a:cs typeface="Arial" panose="020B0604020202020204" pitchFamily="34" charset="0"/>
              </a:rPr>
              <a:t>Anahtar kelimeler; </a:t>
            </a:r>
          </a:p>
          <a:p>
            <a:r>
              <a:rPr lang="tr-TR" sz="1600" dirty="0">
                <a:latin typeface="Arial" panose="020B0604020202020204" pitchFamily="34" charset="0"/>
                <a:cs typeface="Arial" panose="020B0604020202020204" pitchFamily="34" charset="0"/>
              </a:rPr>
              <a:t>e-mail, </a:t>
            </a:r>
            <a:r>
              <a:rPr lang="tr-TR" sz="1600" dirty="0" err="1">
                <a:latin typeface="Arial" panose="020B0604020202020204" pitchFamily="34" charset="0"/>
                <a:cs typeface="Arial" panose="020B0604020202020204" pitchFamily="34" charset="0"/>
              </a:rPr>
              <a:t>spam</a:t>
            </a:r>
            <a:r>
              <a:rPr lang="tr-TR" sz="1600" dirty="0">
                <a:latin typeface="Arial" panose="020B0604020202020204" pitchFamily="34" charset="0"/>
                <a:cs typeface="Arial" panose="020B0604020202020204" pitchFamily="34" charset="0"/>
              </a:rPr>
              <a:t>, </a:t>
            </a:r>
            <a:r>
              <a:rPr lang="tr-TR" sz="1600" dirty="0" err="1">
                <a:latin typeface="Arial" panose="020B0604020202020204" pitchFamily="34" charset="0"/>
                <a:cs typeface="Arial" panose="020B0604020202020204" pitchFamily="34" charset="0"/>
              </a:rPr>
              <a:t>spam</a:t>
            </a:r>
            <a:r>
              <a:rPr lang="tr-TR" sz="1600" dirty="0">
                <a:latin typeface="Arial" panose="020B0604020202020204" pitchFamily="34" charset="0"/>
                <a:cs typeface="Arial" panose="020B0604020202020204" pitchFamily="34" charset="0"/>
              </a:rPr>
              <a:t> filtreleme </a:t>
            </a:r>
          </a:p>
        </p:txBody>
      </p:sp>
      <p:pic>
        <p:nvPicPr>
          <p:cNvPr id="5" name="Resim 4">
            <a:extLst>
              <a:ext uri="{FF2B5EF4-FFF2-40B4-BE49-F238E27FC236}">
                <a16:creationId xmlns:a16="http://schemas.microsoft.com/office/drawing/2014/main" id="{C188998D-648C-401E-9D15-47ADE403E31B}"/>
              </a:ext>
            </a:extLst>
          </p:cNvPr>
          <p:cNvPicPr>
            <a:picLocks noChangeAspect="1"/>
          </p:cNvPicPr>
          <p:nvPr/>
        </p:nvPicPr>
        <p:blipFill>
          <a:blip r:embed="rId2"/>
          <a:stretch/>
        </p:blipFill>
        <p:spPr>
          <a:xfrm>
            <a:off x="6861807" y="1379021"/>
            <a:ext cx="5105445" cy="4099958"/>
          </a:xfrm>
          <a:prstGeom prst="rect">
            <a:avLst/>
          </a:prstGeom>
        </p:spPr>
      </p:pic>
    </p:spTree>
    <p:extLst>
      <p:ext uri="{BB962C8B-B14F-4D97-AF65-F5344CB8AC3E}">
        <p14:creationId xmlns:p14="http://schemas.microsoft.com/office/powerpoint/2010/main" val="105094191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9753F0-1F13-4AB2-B4B9-D9DEEB6A5CDD}"/>
              </a:ext>
            </a:extLst>
          </p:cNvPr>
          <p:cNvSpPr>
            <a:spLocks noGrp="1"/>
          </p:cNvSpPr>
          <p:nvPr>
            <p:ph type="title"/>
          </p:nvPr>
        </p:nvSpPr>
        <p:spPr>
          <a:xfrm>
            <a:off x="1371600" y="247650"/>
            <a:ext cx="9601200" cy="807427"/>
          </a:xfrm>
        </p:spPr>
        <p:txBody>
          <a:bodyPr>
            <a:normAutofit/>
          </a:bodyPr>
          <a:lstStyle/>
          <a:p>
            <a:endParaRPr lang="tr-TR" dirty="0"/>
          </a:p>
        </p:txBody>
      </p:sp>
      <p:sp>
        <p:nvSpPr>
          <p:cNvPr id="3" name="İçerik Yer Tutucusu 2">
            <a:extLst>
              <a:ext uri="{FF2B5EF4-FFF2-40B4-BE49-F238E27FC236}">
                <a16:creationId xmlns:a16="http://schemas.microsoft.com/office/drawing/2014/main" id="{65DFCF22-5A9B-4BC7-9C48-36C1DAE80289}"/>
              </a:ext>
            </a:extLst>
          </p:cNvPr>
          <p:cNvSpPr>
            <a:spLocks noGrp="1"/>
          </p:cNvSpPr>
          <p:nvPr>
            <p:ph idx="1"/>
          </p:nvPr>
        </p:nvSpPr>
        <p:spPr>
          <a:xfrm>
            <a:off x="1371600" y="1252025"/>
            <a:ext cx="9601200" cy="5358325"/>
          </a:xfrm>
        </p:spPr>
        <p:txBody>
          <a:bodyPr/>
          <a:lstStyle/>
          <a:p>
            <a:r>
              <a:rPr lang="tr-TR" dirty="0"/>
              <a:t>Birçok yerde veri aradık. Veri seti aramamızın sebebi öncelikle veriyi CRISP-DM aşamalarından geçirmekti. Birçok yerden az az bulduğumuz verileri toplayıp bir veri seti oluşturduk. İlk aşama Business </a:t>
            </a:r>
            <a:r>
              <a:rPr lang="tr-TR" dirty="0" err="1"/>
              <a:t>Understanding</a:t>
            </a:r>
            <a:r>
              <a:rPr lang="tr-TR" dirty="0"/>
              <a:t>(işi anlama) işin amaçlarının başarı kriterlerinin belirlenmesi, durum değerlendirmesi yapılması, projenin amaçlarının belirlenmesi ve proje planının oluşturulması . </a:t>
            </a:r>
          </a:p>
          <a:p>
            <a:r>
              <a:rPr lang="tr-TR" dirty="0"/>
              <a:t>Data </a:t>
            </a:r>
            <a:r>
              <a:rPr lang="tr-TR" dirty="0" err="1"/>
              <a:t>Preparation</a:t>
            </a:r>
            <a:r>
              <a:rPr lang="tr-TR" dirty="0"/>
              <a:t>(Verinin hazırlanması) birçok veri setini birleştirip bir veri seti oluşturduk. Veri setinin hazırlanması, temizlenmesi, tutarsız değişken değerinin tutarlı hale gelmesini sağlamıştık.</a:t>
            </a:r>
          </a:p>
          <a:p>
            <a:r>
              <a:rPr lang="tr-TR" dirty="0" err="1"/>
              <a:t>Spam</a:t>
            </a:r>
            <a:r>
              <a:rPr lang="tr-TR" dirty="0"/>
              <a:t> tespiti yapabilmek için </a:t>
            </a:r>
            <a:r>
              <a:rPr lang="tr-TR" dirty="0" err="1"/>
              <a:t>spam</a:t>
            </a:r>
            <a:r>
              <a:rPr lang="tr-TR" dirty="0"/>
              <a:t> algılamaya yönelik 4tane farklı yaklaşım var. Kara liste, toplu e-postaları algılama, mesaj başlıklarını tarama, gri liste ve içerik tabanlı filtreleme gibi. Bizim veri setimize göre en uygun olanı içerik tabanlı filtreleme yapmaktı dolayısıyla biz kelime sayısından yola çıkarak bu projeye başlangıcımızı yaptık. </a:t>
            </a:r>
          </a:p>
        </p:txBody>
      </p:sp>
    </p:spTree>
    <p:extLst>
      <p:ext uri="{BB962C8B-B14F-4D97-AF65-F5344CB8AC3E}">
        <p14:creationId xmlns:p14="http://schemas.microsoft.com/office/powerpoint/2010/main" val="2035039038"/>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9753F0-1F13-4AB2-B4B9-D9DEEB6A5CDD}"/>
              </a:ext>
            </a:extLst>
          </p:cNvPr>
          <p:cNvSpPr>
            <a:spLocks noGrp="1"/>
          </p:cNvSpPr>
          <p:nvPr>
            <p:ph type="title"/>
          </p:nvPr>
        </p:nvSpPr>
        <p:spPr>
          <a:xfrm>
            <a:off x="1371600" y="247650"/>
            <a:ext cx="9601200" cy="807427"/>
          </a:xfrm>
        </p:spPr>
        <p:txBody>
          <a:bodyPr>
            <a:normAutofit/>
          </a:bodyPr>
          <a:lstStyle/>
          <a:p>
            <a:endParaRPr lang="tr-TR" dirty="0"/>
          </a:p>
        </p:txBody>
      </p:sp>
      <p:sp>
        <p:nvSpPr>
          <p:cNvPr id="3" name="İçerik Yer Tutucusu 2">
            <a:extLst>
              <a:ext uri="{FF2B5EF4-FFF2-40B4-BE49-F238E27FC236}">
                <a16:creationId xmlns:a16="http://schemas.microsoft.com/office/drawing/2014/main" id="{65DFCF22-5A9B-4BC7-9C48-36C1DAE80289}"/>
              </a:ext>
            </a:extLst>
          </p:cNvPr>
          <p:cNvSpPr>
            <a:spLocks noGrp="1"/>
          </p:cNvSpPr>
          <p:nvPr>
            <p:ph idx="1"/>
          </p:nvPr>
        </p:nvSpPr>
        <p:spPr>
          <a:xfrm>
            <a:off x="1371600" y="1055077"/>
            <a:ext cx="9601200" cy="5555273"/>
          </a:xfrm>
        </p:spPr>
        <p:txBody>
          <a:bodyPr>
            <a:normAutofit/>
          </a:bodyPr>
          <a:lstStyle/>
          <a:p>
            <a:r>
              <a:rPr lang="tr-TR" dirty="0"/>
              <a:t>     Sınıflandırma yapabilmek için verinin </a:t>
            </a:r>
            <a:r>
              <a:rPr lang="tr-TR" dirty="0" err="1"/>
              <a:t>train</a:t>
            </a:r>
            <a:r>
              <a:rPr lang="tr-TR" dirty="0"/>
              <a:t>(eğitim) ve test verisi olarak ayrılması gerekiyordu. Veri setinin %70ini eğitim veri seti olarak ve veri setinin %30unu test veri seti olarak aldık. Maillerin %70 i </a:t>
            </a:r>
            <a:r>
              <a:rPr lang="tr-TR" dirty="0" err="1"/>
              <a:t>train</a:t>
            </a:r>
            <a:r>
              <a:rPr lang="tr-TR" dirty="0"/>
              <a:t> veri setine girer ve </a:t>
            </a:r>
            <a:r>
              <a:rPr lang="tr-TR" dirty="0" err="1"/>
              <a:t>train</a:t>
            </a:r>
            <a:r>
              <a:rPr lang="tr-TR" dirty="0"/>
              <a:t> veri setinde olmayan tüm mailler test veri setine girer. 70 'e 30 olmasının sebebi kategori katsayısını değiştirerek veri dengelenmesini sağlamaktır. Veri setinde gözlem sayısını artırma (</a:t>
            </a:r>
            <a:r>
              <a:rPr lang="tr-TR" dirty="0" err="1"/>
              <a:t>boost</a:t>
            </a:r>
            <a:r>
              <a:rPr lang="tr-TR" dirty="0"/>
              <a:t> işlemi) ya da gözlem sayısı çok olanların gözlem sayısını düşürme (</a:t>
            </a:r>
            <a:r>
              <a:rPr lang="tr-TR" dirty="0" err="1"/>
              <a:t>reduce</a:t>
            </a:r>
            <a:r>
              <a:rPr lang="tr-TR" dirty="0"/>
              <a:t> işlemi) yapılır. Dosya işlemlerini yaparak veri setimizi </a:t>
            </a:r>
            <a:r>
              <a:rPr lang="tr-TR" dirty="0" err="1"/>
              <a:t>train</a:t>
            </a:r>
            <a:r>
              <a:rPr lang="tr-TR" dirty="0"/>
              <a:t> ve test olarak ayırmış bulunmaktayız. Algoritma ile eğitilecek verilerimizi ayrıştırdık. Dosya içerisindeki dosyaların sayısını gözlemledik ve </a:t>
            </a:r>
            <a:r>
              <a:rPr lang="tr-TR" dirty="0" err="1"/>
              <a:t>train</a:t>
            </a:r>
            <a:r>
              <a:rPr lang="tr-TR" dirty="0"/>
              <a:t> test dosyalarımız ayrıldı. </a:t>
            </a:r>
          </a:p>
          <a:p>
            <a:endParaRPr lang="tr-TR" dirty="0"/>
          </a:p>
        </p:txBody>
      </p:sp>
      <p:pic>
        <p:nvPicPr>
          <p:cNvPr id="5" name="Resim 4">
            <a:extLst>
              <a:ext uri="{FF2B5EF4-FFF2-40B4-BE49-F238E27FC236}">
                <a16:creationId xmlns:a16="http://schemas.microsoft.com/office/drawing/2014/main" id="{9BCDC570-B180-4116-A80D-9D012853FFB2}"/>
              </a:ext>
            </a:extLst>
          </p:cNvPr>
          <p:cNvPicPr>
            <a:picLocks noChangeAspect="1"/>
          </p:cNvPicPr>
          <p:nvPr/>
        </p:nvPicPr>
        <p:blipFill>
          <a:blip r:embed="rId2"/>
          <a:srcRect/>
          <a:stretch/>
        </p:blipFill>
        <p:spPr>
          <a:xfrm>
            <a:off x="1834180" y="3776871"/>
            <a:ext cx="8589980" cy="2833480"/>
          </a:xfrm>
          <a:prstGeom prst="rect">
            <a:avLst/>
          </a:prstGeom>
        </p:spPr>
      </p:pic>
    </p:spTree>
    <p:extLst>
      <p:ext uri="{BB962C8B-B14F-4D97-AF65-F5344CB8AC3E}">
        <p14:creationId xmlns:p14="http://schemas.microsoft.com/office/powerpoint/2010/main" val="413748433"/>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9753F0-1F13-4AB2-B4B9-D9DEEB6A5CDD}"/>
              </a:ext>
            </a:extLst>
          </p:cNvPr>
          <p:cNvSpPr>
            <a:spLocks noGrp="1"/>
          </p:cNvSpPr>
          <p:nvPr>
            <p:ph type="title"/>
          </p:nvPr>
        </p:nvSpPr>
        <p:spPr>
          <a:xfrm>
            <a:off x="1371600" y="247650"/>
            <a:ext cx="9601200" cy="807427"/>
          </a:xfrm>
        </p:spPr>
        <p:txBody>
          <a:bodyPr>
            <a:normAutofit/>
          </a:bodyPr>
          <a:lstStyle/>
          <a:p>
            <a:endParaRPr lang="tr-TR" dirty="0"/>
          </a:p>
        </p:txBody>
      </p:sp>
      <p:sp>
        <p:nvSpPr>
          <p:cNvPr id="3" name="İçerik Yer Tutucusu 2">
            <a:extLst>
              <a:ext uri="{FF2B5EF4-FFF2-40B4-BE49-F238E27FC236}">
                <a16:creationId xmlns:a16="http://schemas.microsoft.com/office/drawing/2014/main" id="{65DFCF22-5A9B-4BC7-9C48-36C1DAE80289}"/>
              </a:ext>
            </a:extLst>
          </p:cNvPr>
          <p:cNvSpPr>
            <a:spLocks noGrp="1"/>
          </p:cNvSpPr>
          <p:nvPr>
            <p:ph idx="1"/>
          </p:nvPr>
        </p:nvSpPr>
        <p:spPr>
          <a:xfrm>
            <a:off x="1371600" y="1252025"/>
            <a:ext cx="9601200" cy="5358325"/>
          </a:xfrm>
        </p:spPr>
        <p:txBody>
          <a:bodyPr/>
          <a:lstStyle/>
          <a:p>
            <a:r>
              <a:rPr lang="tr-TR" dirty="0"/>
              <a:t>Makine öğrenmesinde bizim için en uygun olacak kütüphaneyi seçtik. </a:t>
            </a:r>
            <a:r>
              <a:rPr lang="tr-TR" dirty="0" err="1"/>
              <a:t>Scikit-learn</a:t>
            </a:r>
            <a:r>
              <a:rPr lang="tr-TR" dirty="0"/>
              <a:t>; sınıflandırma, regresyon ve kümeleme için pek çok öğrenme algoritmasına sahip. Daha sonraki adımımızda hangi algoritmayı veya karar ağacını </a:t>
            </a:r>
            <a:r>
              <a:rPr lang="tr-TR" dirty="0" err="1"/>
              <a:t>kullanabilirizi</a:t>
            </a:r>
            <a:r>
              <a:rPr lang="tr-TR" dirty="0"/>
              <a:t> araştırdık ve genelde sınıflandırma(</a:t>
            </a:r>
            <a:r>
              <a:rPr lang="tr-TR" dirty="0" err="1"/>
              <a:t>classifier</a:t>
            </a:r>
            <a:r>
              <a:rPr lang="tr-TR" dirty="0"/>
              <a:t>) algoritması olan </a:t>
            </a:r>
            <a:r>
              <a:rPr lang="tr-TR" dirty="0" err="1"/>
              <a:t>Naive</a:t>
            </a:r>
            <a:r>
              <a:rPr lang="tr-TR" dirty="0"/>
              <a:t> </a:t>
            </a:r>
            <a:r>
              <a:rPr lang="tr-TR" dirty="0" err="1"/>
              <a:t>Bayes</a:t>
            </a:r>
            <a:r>
              <a:rPr lang="tr-TR" dirty="0"/>
              <a:t> </a:t>
            </a:r>
            <a:r>
              <a:rPr lang="tr-TR" dirty="0" err="1"/>
              <a:t>spam</a:t>
            </a:r>
            <a:r>
              <a:rPr lang="tr-TR" dirty="0"/>
              <a:t> tespitinde daha çok kullanılan bir algoritma olduğunu belirledik. Bu algoritmanın çalışma şekli bir eleman için her durumun olasılığını hesaplıyor ve olasılık değeri en yüksek olana göre sınıflandırıyor. Az bir eğitim verisiyle çok başarılı işler çıkartabilir. Test kümesindeki bir değerin eğitim kümesinde gözlemlenemeyen bir değeri varsa olasılık değeri olarak 0 verir yani tahmin yapamaz. </a:t>
            </a:r>
          </a:p>
          <a:p>
            <a:r>
              <a:rPr lang="tr-TR" dirty="0"/>
              <a:t>Bunun yanında matematiksel işlemler için </a:t>
            </a:r>
            <a:r>
              <a:rPr lang="tr-TR" dirty="0" err="1"/>
              <a:t>Numpy</a:t>
            </a:r>
            <a:r>
              <a:rPr lang="tr-TR" dirty="0"/>
              <a:t> ve sınıflandırma algoritması için </a:t>
            </a:r>
            <a:r>
              <a:rPr lang="tr-TR" dirty="0" err="1"/>
              <a:t>Navie</a:t>
            </a:r>
            <a:r>
              <a:rPr lang="tr-TR" dirty="0"/>
              <a:t> </a:t>
            </a:r>
            <a:r>
              <a:rPr lang="tr-TR" dirty="0" err="1"/>
              <a:t>Bayes'i</a:t>
            </a:r>
            <a:r>
              <a:rPr lang="tr-TR" dirty="0"/>
              <a:t> projemize </a:t>
            </a:r>
            <a:r>
              <a:rPr lang="tr-TR" dirty="0" err="1"/>
              <a:t>import</a:t>
            </a:r>
            <a:r>
              <a:rPr lang="tr-TR" dirty="0"/>
              <a:t> ettik. </a:t>
            </a:r>
            <a:r>
              <a:rPr lang="tr-TR" dirty="0" err="1"/>
              <a:t>Sklearn</a:t>
            </a:r>
            <a:r>
              <a:rPr lang="tr-TR" dirty="0"/>
              <a:t> kütüphanesiyle beraber kullandığımız </a:t>
            </a:r>
            <a:r>
              <a:rPr lang="tr-TR" dirty="0" err="1"/>
              <a:t>Navie</a:t>
            </a:r>
            <a:r>
              <a:rPr lang="tr-TR" dirty="0"/>
              <a:t> </a:t>
            </a:r>
            <a:r>
              <a:rPr lang="tr-TR" dirty="0" err="1"/>
              <a:t>Bayes'i</a:t>
            </a:r>
            <a:r>
              <a:rPr lang="tr-TR" dirty="0"/>
              <a:t> çok terimli model sınıflandırması için seçtik. </a:t>
            </a:r>
          </a:p>
        </p:txBody>
      </p:sp>
    </p:spTree>
    <p:extLst>
      <p:ext uri="{BB962C8B-B14F-4D97-AF65-F5344CB8AC3E}">
        <p14:creationId xmlns:p14="http://schemas.microsoft.com/office/powerpoint/2010/main" val="2315667101"/>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C159B63-C56D-4E4E-8B07-40A1346DC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7DEF201-077E-444A-A3F0-66E142535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İçerik Yer Tutucusu 2">
            <a:extLst>
              <a:ext uri="{FF2B5EF4-FFF2-40B4-BE49-F238E27FC236}">
                <a16:creationId xmlns:a16="http://schemas.microsoft.com/office/drawing/2014/main" id="{CB6BFD2C-3694-4E8F-BF53-071F2F94EA2D}"/>
              </a:ext>
            </a:extLst>
          </p:cNvPr>
          <p:cNvSpPr>
            <a:spLocks noGrp="1"/>
          </p:cNvSpPr>
          <p:nvPr>
            <p:ph idx="1"/>
          </p:nvPr>
        </p:nvSpPr>
        <p:spPr>
          <a:xfrm>
            <a:off x="1364567" y="844063"/>
            <a:ext cx="9806822" cy="5370470"/>
          </a:xfrm>
        </p:spPr>
        <p:txBody>
          <a:bodyPr>
            <a:normAutofit/>
          </a:bodyPr>
          <a:lstStyle/>
          <a:p>
            <a:endParaRPr lang="tr-TR" sz="1600" dirty="0"/>
          </a:p>
          <a:p>
            <a:endParaRPr lang="tr-TR" sz="1600" dirty="0"/>
          </a:p>
          <a:p>
            <a:pPr marL="0" indent="0">
              <a:buNone/>
            </a:pPr>
            <a:r>
              <a:rPr lang="tr-TR" sz="1600" dirty="0"/>
              <a:t>Projemizin bu bölümünde sonuç olarak matris değerler görmek istiyoruz. Bunun için ilk önce 3000 kelimenin seçildiği bir sözlük oluşturduk. Bu sözlük makinemize öğreteceğimiz belli kelimelerden oluşuyor. Bu kelimeleri en çok kullanılandan en az kullanılanlara göre seçtik. Bu işlem hem makinemizin öğrenmesini kolaylaştıracak hem de bizim hangi kelimelerin daha yaygın olarak kullanıldığını matematiksel olarak görmemizi sağlayacak. Bir önceki hafta elimizdeki verileri %70 eğitim ve %30 test verisi olacak şekilde düzenlemiştik. </a:t>
            </a:r>
          </a:p>
          <a:p>
            <a:r>
              <a:rPr lang="tr-TR" sz="1600" dirty="0"/>
              <a:t>Projemizin bu kısmında eğitim veri setimiz için bir algoritma kurduk. Train(eğitim) veri setimizin içinden çektiğimiz kelimelerle bir liste oluşturduk. Özelliklerin olduğu matrisin ve etiketlerin olduğu matrisin tek bir matrisini oluşturduk. </a:t>
            </a:r>
          </a:p>
          <a:p>
            <a:r>
              <a:rPr lang="tr-TR" sz="1600" dirty="0"/>
              <a:t>Özellik matrisinin içinde sözlükteki satırları, </a:t>
            </a:r>
            <a:r>
              <a:rPr lang="tr-TR" sz="1600" dirty="0" err="1"/>
              <a:t>email</a:t>
            </a:r>
            <a:r>
              <a:rPr lang="tr-TR" sz="1600" dirty="0"/>
              <a:t> sayısını ve sütun sayısını veriyoruz. Etiket matrisinin içinde ise kaç tane mailin </a:t>
            </a:r>
            <a:r>
              <a:rPr lang="tr-TR" sz="1600" dirty="0" err="1"/>
              <a:t>spam</a:t>
            </a:r>
            <a:r>
              <a:rPr lang="tr-TR" sz="1600" dirty="0"/>
              <a:t>, kaç tane mailin ham olduğunu hesaplıyoruz. Oluşturulan matrisi makinemize belirli fonksiyonlarla öğreteceğiz. </a:t>
            </a:r>
          </a:p>
        </p:txBody>
      </p:sp>
    </p:spTree>
    <p:extLst>
      <p:ext uri="{BB962C8B-B14F-4D97-AF65-F5344CB8AC3E}">
        <p14:creationId xmlns:p14="http://schemas.microsoft.com/office/powerpoint/2010/main" val="2902986295"/>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B9F89C22-0475-4427-B7C8-0269AD40E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İçerik Yer Tutucusu 2">
            <a:extLst>
              <a:ext uri="{FF2B5EF4-FFF2-40B4-BE49-F238E27FC236}">
                <a16:creationId xmlns:a16="http://schemas.microsoft.com/office/drawing/2014/main" id="{55CC3492-CFA8-453A-8319-79A9115D2CFA}"/>
              </a:ext>
            </a:extLst>
          </p:cNvPr>
          <p:cNvSpPr>
            <a:spLocks noGrp="1"/>
          </p:cNvSpPr>
          <p:nvPr>
            <p:ph idx="1"/>
          </p:nvPr>
        </p:nvSpPr>
        <p:spPr>
          <a:xfrm>
            <a:off x="1023562" y="745588"/>
            <a:ext cx="5072437" cy="5121812"/>
          </a:xfrm>
        </p:spPr>
        <p:txBody>
          <a:bodyPr>
            <a:normAutofit fontScale="92500" lnSpcReduction="10000"/>
          </a:bodyPr>
          <a:lstStyle/>
          <a:p>
            <a:r>
              <a:rPr lang="tr-TR" sz="1600" dirty="0"/>
              <a:t>Test veri setimiz için bir algoritma kurduk. Test veri setimizin içinden çektiğimiz kelimelerle bir liste oluşturduk. Train veri setimizde olduğu gibi özelliklerin olduğu matrisin ve etiketlerin olduğu matrisin tek bir matrisini oluşturduk. Özellik matrisinin içinde sözlükteki satırları, </a:t>
            </a:r>
            <a:r>
              <a:rPr lang="tr-TR" sz="1600" dirty="0" err="1"/>
              <a:t>email</a:t>
            </a:r>
            <a:r>
              <a:rPr lang="tr-TR" sz="1600" dirty="0"/>
              <a:t> sayısını ve sütun sayısını veriyoruz. Etiket matrisinin içinde ise kaç tane mailin </a:t>
            </a:r>
            <a:r>
              <a:rPr lang="tr-TR" sz="1600" dirty="0" err="1"/>
              <a:t>spam</a:t>
            </a:r>
            <a:r>
              <a:rPr lang="tr-TR" sz="1600" dirty="0"/>
              <a:t>, kaç tane mailin ham olduğunu hesaplıyoruz. </a:t>
            </a:r>
            <a:r>
              <a:rPr lang="tr-TR" sz="1600" dirty="0" err="1"/>
              <a:t>MultinomialNB</a:t>
            </a:r>
            <a:r>
              <a:rPr lang="tr-TR" sz="1600" dirty="0"/>
              <a:t> ve </a:t>
            </a:r>
            <a:r>
              <a:rPr lang="tr-TR" sz="1600" dirty="0" err="1"/>
              <a:t>LinearSVC</a:t>
            </a:r>
            <a:r>
              <a:rPr lang="tr-TR" sz="1600" dirty="0"/>
              <a:t> ile iki model oluşturuyoruz. Bu sayede iki model üzerinden programımızı test edebilmiş oluyoruz. </a:t>
            </a:r>
            <a:r>
              <a:rPr lang="tr-TR" sz="1600" dirty="0" err="1"/>
              <a:t>MultinomialNB</a:t>
            </a:r>
            <a:r>
              <a:rPr lang="tr-TR" sz="1600" dirty="0"/>
              <a:t>; </a:t>
            </a:r>
            <a:r>
              <a:rPr lang="tr-TR" sz="1600" dirty="0" err="1"/>
              <a:t>Naive</a:t>
            </a:r>
            <a:r>
              <a:rPr lang="tr-TR" sz="1600" dirty="0"/>
              <a:t> </a:t>
            </a:r>
            <a:r>
              <a:rPr lang="tr-TR" sz="1600" dirty="0" err="1"/>
              <a:t>Bayes’in</a:t>
            </a:r>
            <a:r>
              <a:rPr lang="tr-TR" sz="1600" dirty="0"/>
              <a:t> bir çeşididir. Belge sınıflandırma problemi için kullanılır. Bir belgenin spor, teknoloji vb. kategorisine ait olup olmadığını bulmak için kelime sıklığına göre sınıflandırır. </a:t>
            </a:r>
            <a:r>
              <a:rPr lang="tr-TR" sz="1600" dirty="0" err="1"/>
              <a:t>LinearSVC</a:t>
            </a:r>
            <a:r>
              <a:rPr lang="tr-TR" sz="1600" dirty="0"/>
              <a:t>; amaç verilerimizi bölen veya kategorize eden “en uygun” bir </a:t>
            </a:r>
            <a:r>
              <a:rPr lang="tr-TR" sz="1600" dirty="0" err="1"/>
              <a:t>hiperplane</a:t>
            </a:r>
            <a:r>
              <a:rPr lang="tr-TR" sz="1600" dirty="0"/>
              <a:t> döndürerek sağladığımız verilere uymaktır. Oluşturduğumuz bu modelleri fit() fonksiyonuyla makinemize öğretiyoruz. Makineye öğretme işlemi verilerin büyüklüğüne göre uzunluk ve kısalık gösteriyor. Biz bu işlem için 2-2.5 saat bekledik. Makinemiz öğrenme işlemini tamamladıktan sonra </a:t>
            </a:r>
            <a:r>
              <a:rPr lang="tr-TR" sz="1600" dirty="0" err="1"/>
              <a:t>predict</a:t>
            </a:r>
            <a:r>
              <a:rPr lang="tr-TR" sz="1600" dirty="0"/>
              <a:t>() fonksiyonuyla tahmin ettiğimiz etiketlerin bilgilerini çekiyoruz. Her iki modelimiz için matrislerimizi yazdırıyoruz.</a:t>
            </a:r>
            <a:r>
              <a:rPr lang="tr-TR" sz="1100" dirty="0"/>
              <a:t> </a:t>
            </a:r>
          </a:p>
        </p:txBody>
      </p:sp>
      <p:pic>
        <p:nvPicPr>
          <p:cNvPr id="4" name="Resim 3">
            <a:extLst>
              <a:ext uri="{FF2B5EF4-FFF2-40B4-BE49-F238E27FC236}">
                <a16:creationId xmlns:a16="http://schemas.microsoft.com/office/drawing/2014/main" id="{B35A265F-D150-43E4-837B-3E1DADD6A071}"/>
              </a:ext>
            </a:extLst>
          </p:cNvPr>
          <p:cNvPicPr>
            <a:picLocks noChangeAspect="1"/>
          </p:cNvPicPr>
          <p:nvPr/>
        </p:nvPicPr>
        <p:blipFill>
          <a:blip r:embed="rId2"/>
          <a:stretch/>
        </p:blipFill>
        <p:spPr>
          <a:xfrm>
            <a:off x="6608460" y="745588"/>
            <a:ext cx="5105445" cy="2683412"/>
          </a:xfrm>
          <a:prstGeom prst="rect">
            <a:avLst/>
          </a:prstGeom>
        </p:spPr>
      </p:pic>
    </p:spTree>
    <p:extLst>
      <p:ext uri="{BB962C8B-B14F-4D97-AF65-F5344CB8AC3E}">
        <p14:creationId xmlns:p14="http://schemas.microsoft.com/office/powerpoint/2010/main" val="4066828332"/>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2DAC179-C790-4427-B1A0-AF7E55B8E6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Resim 3">
            <a:extLst>
              <a:ext uri="{FF2B5EF4-FFF2-40B4-BE49-F238E27FC236}">
                <a16:creationId xmlns:a16="http://schemas.microsoft.com/office/drawing/2014/main" id="{DCE1E64E-9E1F-44A1-9295-FC55E3F7559F}"/>
              </a:ext>
            </a:extLst>
          </p:cNvPr>
          <p:cNvPicPr>
            <a:picLocks noChangeAspect="1"/>
          </p:cNvPicPr>
          <p:nvPr/>
        </p:nvPicPr>
        <p:blipFill rotWithShape="1">
          <a:blip r:embed="rId2"/>
          <a:srcRect r="926" b="32402"/>
          <a:stretch/>
        </p:blipFill>
        <p:spPr>
          <a:xfrm>
            <a:off x="7775156" y="1938477"/>
            <a:ext cx="4253948" cy="2156446"/>
          </a:xfrm>
          <a:prstGeom prst="rect">
            <a:avLst/>
          </a:prstGeom>
        </p:spPr>
      </p:pic>
      <p:sp useBgFill="1">
        <p:nvSpPr>
          <p:cNvPr id="11" name="Rectangle 10">
            <a:extLst>
              <a:ext uri="{FF2B5EF4-FFF2-40B4-BE49-F238E27FC236}">
                <a16:creationId xmlns:a16="http://schemas.microsoft.com/office/drawing/2014/main" id="{EA392D87-3787-45D6-976E-B85674C0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38366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EFE8E04-DEE3-49FD-89A2-285FAD1CB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1">
              <a:lumMod val="50000"/>
              <a:lumOff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İçerik Yer Tutucusu 2">
            <a:extLst>
              <a:ext uri="{FF2B5EF4-FFF2-40B4-BE49-F238E27FC236}">
                <a16:creationId xmlns:a16="http://schemas.microsoft.com/office/drawing/2014/main" id="{27CAE3C8-849C-4D55-B22C-FEDF9B5430EC}"/>
              </a:ext>
            </a:extLst>
          </p:cNvPr>
          <p:cNvGraphicFramePr>
            <a:graphicFrameLocks noGrp="1"/>
          </p:cNvGraphicFramePr>
          <p:nvPr>
            <p:ph idx="1"/>
            <p:extLst>
              <p:ext uri="{D42A27DB-BD31-4B8C-83A1-F6EECF244321}">
                <p14:modId xmlns:p14="http://schemas.microsoft.com/office/powerpoint/2010/main" val="1877054447"/>
              </p:ext>
            </p:extLst>
          </p:nvPr>
        </p:nvGraphicFramePr>
        <p:xfrm>
          <a:off x="784225" y="639763"/>
          <a:ext cx="5959475" cy="55777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44822904"/>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7500303-A207-4812-BEB9-51E132FEB7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2" name="Freeform 6">
              <a:extLst>
                <a:ext uri="{FF2B5EF4-FFF2-40B4-BE49-F238E27FC236}">
                  <a16:creationId xmlns:a16="http://schemas.microsoft.com/office/drawing/2014/main" id="{10118C91-C025-4776-BE95-E9926378E7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3" name="Freeform 6">
              <a:extLst>
                <a:ext uri="{FF2B5EF4-FFF2-40B4-BE49-F238E27FC236}">
                  <a16:creationId xmlns:a16="http://schemas.microsoft.com/office/drawing/2014/main" id="{339174D0-30E8-4BBF-BF81-5DDAC33C0C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5" name="Rectangle 14">
            <a:extLst>
              <a:ext uri="{FF2B5EF4-FFF2-40B4-BE49-F238E27FC236}">
                <a16:creationId xmlns:a16="http://schemas.microsoft.com/office/drawing/2014/main" id="{7BB74091-09FE-44AF-8325-7FE6E175F7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159052E1-6842-427B-AEDE-6D4EF5E73A29}"/>
              </a:ext>
            </a:extLst>
          </p:cNvPr>
          <p:cNvSpPr>
            <a:spLocks noGrp="1"/>
          </p:cNvSpPr>
          <p:nvPr>
            <p:ph type="title"/>
          </p:nvPr>
        </p:nvSpPr>
        <p:spPr>
          <a:xfrm>
            <a:off x="752858" y="4736961"/>
            <a:ext cx="10720685" cy="936769"/>
          </a:xfrm>
        </p:spPr>
        <p:txBody>
          <a:bodyPr vert="horz" lIns="91440" tIns="45720" rIns="91440" bIns="45720" rtlCol="0" anchor="b">
            <a:normAutofit fontScale="90000"/>
          </a:bodyPr>
          <a:lstStyle/>
          <a:p>
            <a:pPr algn="ctr"/>
            <a:br>
              <a:rPr lang="tr-TR" sz="2000" dirty="0"/>
            </a:br>
            <a:br>
              <a:rPr lang="tr-TR" sz="2000" dirty="0"/>
            </a:br>
            <a:br>
              <a:rPr lang="tr-TR" sz="2000" dirty="0"/>
            </a:br>
            <a:br>
              <a:rPr lang="tr-TR" sz="2000" dirty="0"/>
            </a:br>
            <a:r>
              <a:rPr lang="tr-TR" sz="1800" dirty="0"/>
              <a:t> </a:t>
            </a:r>
            <a:br>
              <a:rPr lang="tr-TR" sz="1800" dirty="0"/>
            </a:br>
            <a:r>
              <a:rPr lang="tr-TR" sz="1800" dirty="0"/>
              <a:t>Sonuç olarak ham maillerde en çok kullanılan kelimeler: </a:t>
            </a:r>
            <a:r>
              <a:rPr lang="tr-TR" sz="1800" dirty="0" err="1"/>
              <a:t>enron</a:t>
            </a:r>
            <a:r>
              <a:rPr lang="tr-TR" sz="1800" dirty="0"/>
              <a:t>, </a:t>
            </a:r>
            <a:r>
              <a:rPr lang="tr-TR" sz="1800" dirty="0" err="1"/>
              <a:t>ect</a:t>
            </a:r>
            <a:r>
              <a:rPr lang="tr-TR" sz="1800" dirty="0"/>
              <a:t>, </a:t>
            </a:r>
            <a:r>
              <a:rPr lang="tr-TR" sz="1800" dirty="0" err="1"/>
              <a:t>subject</a:t>
            </a:r>
            <a:r>
              <a:rPr lang="tr-TR" sz="1800" dirty="0"/>
              <a:t>, </a:t>
            </a:r>
            <a:r>
              <a:rPr lang="tr-TR" sz="1800" dirty="0" err="1"/>
              <a:t>hou</a:t>
            </a:r>
            <a:r>
              <a:rPr lang="tr-TR" sz="1800" dirty="0"/>
              <a:t>, com, </a:t>
            </a:r>
            <a:r>
              <a:rPr lang="tr-TR" sz="1800" dirty="0" err="1"/>
              <a:t>please</a:t>
            </a:r>
            <a:r>
              <a:rPr lang="tr-TR" sz="1800" dirty="0"/>
              <a:t>, </a:t>
            </a:r>
            <a:r>
              <a:rPr lang="tr-TR" sz="1800" dirty="0" err="1"/>
              <a:t>would</a:t>
            </a:r>
            <a:r>
              <a:rPr lang="tr-TR" sz="1800" dirty="0"/>
              <a:t>, </a:t>
            </a:r>
            <a:r>
              <a:rPr lang="tr-TR" sz="1800" dirty="0" err="1"/>
              <a:t>company</a:t>
            </a:r>
            <a:r>
              <a:rPr lang="tr-TR" sz="1800" dirty="0"/>
              <a:t>, </a:t>
            </a:r>
            <a:r>
              <a:rPr lang="tr-TR" sz="1800" dirty="0" err="1"/>
              <a:t>said</a:t>
            </a:r>
            <a:r>
              <a:rPr lang="tr-TR" sz="1800" dirty="0"/>
              <a:t>, </a:t>
            </a:r>
            <a:r>
              <a:rPr lang="tr-TR" sz="1800" dirty="0" err="1"/>
              <a:t>energy</a:t>
            </a:r>
            <a:r>
              <a:rPr lang="tr-TR" sz="1800" dirty="0"/>
              <a:t>, </a:t>
            </a:r>
            <a:r>
              <a:rPr lang="tr-TR" sz="1800" dirty="0" err="1"/>
              <a:t>spam</a:t>
            </a:r>
            <a:r>
              <a:rPr lang="tr-TR" sz="1800" dirty="0"/>
              <a:t> maillerde en çok kullanılan kelimeler: </a:t>
            </a:r>
            <a:r>
              <a:rPr lang="tr-TR" sz="1800" dirty="0" err="1"/>
              <a:t>subject</a:t>
            </a:r>
            <a:r>
              <a:rPr lang="tr-TR" sz="1800" dirty="0"/>
              <a:t>, com, </a:t>
            </a:r>
            <a:r>
              <a:rPr lang="tr-TR" sz="1800" dirty="0" err="1"/>
              <a:t>company</a:t>
            </a:r>
            <a:r>
              <a:rPr lang="tr-TR" sz="1800" dirty="0"/>
              <a:t>, e, http, </a:t>
            </a:r>
            <a:r>
              <a:rPr lang="tr-TR" sz="1800" dirty="0" err="1"/>
              <a:t>information</a:t>
            </a:r>
            <a:r>
              <a:rPr lang="tr-TR" sz="1800" dirty="0"/>
              <a:t>, </a:t>
            </a:r>
            <a:r>
              <a:rPr lang="tr-TR" sz="1800" dirty="0" err="1"/>
              <a:t>email</a:t>
            </a:r>
            <a:r>
              <a:rPr lang="tr-TR" sz="1800" dirty="0"/>
              <a:t>, </a:t>
            </a:r>
            <a:r>
              <a:rPr lang="tr-TR" sz="1800" dirty="0" err="1"/>
              <a:t>please</a:t>
            </a:r>
            <a:r>
              <a:rPr lang="tr-TR" sz="1800" dirty="0"/>
              <a:t>, </a:t>
            </a:r>
            <a:r>
              <a:rPr lang="tr-TR" sz="1800" dirty="0" err="1"/>
              <a:t>statements,us</a:t>
            </a:r>
            <a:r>
              <a:rPr lang="tr-TR" sz="1800" dirty="0"/>
              <a:t> olarak belirlendi.</a:t>
            </a:r>
            <a:endParaRPr lang="en-US" sz="1800" cap="all" dirty="0"/>
          </a:p>
        </p:txBody>
      </p:sp>
      <p:pic>
        <p:nvPicPr>
          <p:cNvPr id="5" name="İçerik Yer Tutucusu 4">
            <a:extLst>
              <a:ext uri="{FF2B5EF4-FFF2-40B4-BE49-F238E27FC236}">
                <a16:creationId xmlns:a16="http://schemas.microsoft.com/office/drawing/2014/main" id="{C08474C4-CBE1-4AC1-9C0C-B112CED9D708}"/>
              </a:ext>
            </a:extLst>
          </p:cNvPr>
          <p:cNvPicPr>
            <a:picLocks noGrp="1" noChangeAspect="1"/>
          </p:cNvPicPr>
          <p:nvPr>
            <p:ph sz="half" idx="1"/>
          </p:nvPr>
        </p:nvPicPr>
        <p:blipFill>
          <a:blip r:embed="rId2"/>
          <a:srcRect/>
          <a:stretch/>
        </p:blipFill>
        <p:spPr>
          <a:xfrm>
            <a:off x="310458" y="262730"/>
            <a:ext cx="5694881" cy="4028269"/>
          </a:xfrm>
          <a:prstGeom prst="rect">
            <a:avLst/>
          </a:prstGeom>
        </p:spPr>
      </p:pic>
      <p:sp>
        <p:nvSpPr>
          <p:cNvPr id="17" name="Freeform: Shape 16">
            <a:extLst>
              <a:ext uri="{FF2B5EF4-FFF2-40B4-BE49-F238E27FC236}">
                <a16:creationId xmlns:a16="http://schemas.microsoft.com/office/drawing/2014/main" id="{0F30CCEB-94C4-4F72-BA5A-9CEA85302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434936" y="4446551"/>
            <a:ext cx="1957171" cy="1103687"/>
          </a:xfrm>
          <a:custGeom>
            <a:avLst/>
            <a:gdLst>
              <a:gd name="connsiteX0" fmla="*/ 2017702 w 2017702"/>
              <a:gd name="connsiteY0" fmla="*/ 1137821 h 1137821"/>
              <a:gd name="connsiteX1" fmla="*/ 404 w 2017702"/>
              <a:gd name="connsiteY1" fmla="*/ 1137821 h 1137821"/>
              <a:gd name="connsiteX2" fmla="*/ 0 w 2017702"/>
              <a:gd name="connsiteY2" fmla="*/ 900216 h 1137821"/>
              <a:gd name="connsiteX3" fmla="*/ 1767759 w 2017702"/>
              <a:gd name="connsiteY3" fmla="*/ 901031 h 1137821"/>
              <a:gd name="connsiteX4" fmla="*/ 1767759 w 2017702"/>
              <a:gd name="connsiteY4" fmla="*/ 0 h 1137821"/>
              <a:gd name="connsiteX5" fmla="*/ 2017702 w 2017702"/>
              <a:gd name="connsiteY5" fmla="*/ 0 h 1137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7702" h="1137821">
                <a:moveTo>
                  <a:pt x="2017702" y="1137821"/>
                </a:moveTo>
                <a:lnTo>
                  <a:pt x="404" y="1137821"/>
                </a:lnTo>
                <a:cubicBezTo>
                  <a:pt x="-404" y="1055814"/>
                  <a:pt x="807" y="982224"/>
                  <a:pt x="0" y="900216"/>
                </a:cubicBezTo>
                <a:lnTo>
                  <a:pt x="1767759" y="901031"/>
                </a:lnTo>
                <a:lnTo>
                  <a:pt x="1767759" y="0"/>
                </a:lnTo>
                <a:lnTo>
                  <a:pt x="2017702" y="0"/>
                </a:lnTo>
                <a:close/>
              </a:path>
            </a:pathLst>
          </a:custGeom>
          <a:solidFill>
            <a:schemeClr val="tx2">
              <a:alpha val="80000"/>
            </a:schemeClr>
          </a:solidFill>
          <a:ln w="0">
            <a:noFill/>
            <a:prstDash val="solid"/>
            <a:round/>
            <a:headEnd/>
            <a:tailEnd/>
          </a:ln>
        </p:spPr>
      </p:sp>
      <p:sp>
        <p:nvSpPr>
          <p:cNvPr id="19" name="Freeform: Shape 18">
            <a:extLst>
              <a:ext uri="{FF2B5EF4-FFF2-40B4-BE49-F238E27FC236}">
                <a16:creationId xmlns:a16="http://schemas.microsoft.com/office/drawing/2014/main" id="{0DE1A94F-CC8B-4954-97A7-ADD4F300D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796837" y="5311230"/>
            <a:ext cx="2042265" cy="1213486"/>
          </a:xfrm>
          <a:custGeom>
            <a:avLst/>
            <a:gdLst>
              <a:gd name="connsiteX0" fmla="*/ 1844618 w 2105428"/>
              <a:gd name="connsiteY0" fmla="*/ 0 h 1251016"/>
              <a:gd name="connsiteX1" fmla="*/ 2105428 w 2105428"/>
              <a:gd name="connsiteY1" fmla="*/ 0 h 1251016"/>
              <a:gd name="connsiteX2" fmla="*/ 2105428 w 2105428"/>
              <a:gd name="connsiteY2" fmla="*/ 1251016 h 1251016"/>
              <a:gd name="connsiteX3" fmla="*/ 421 w 2105428"/>
              <a:gd name="connsiteY3" fmla="*/ 1251016 h 1251016"/>
              <a:gd name="connsiteX4" fmla="*/ 0 w 2105428"/>
              <a:gd name="connsiteY4" fmla="*/ 1003081 h 1251016"/>
              <a:gd name="connsiteX5" fmla="*/ 1844618 w 2105428"/>
              <a:gd name="connsiteY5" fmla="*/ 1003931 h 1251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5428" h="1251016">
                <a:moveTo>
                  <a:pt x="1844618" y="0"/>
                </a:moveTo>
                <a:lnTo>
                  <a:pt x="2105428" y="0"/>
                </a:lnTo>
                <a:lnTo>
                  <a:pt x="2105428" y="1251016"/>
                </a:lnTo>
                <a:lnTo>
                  <a:pt x="421" y="1251016"/>
                </a:lnTo>
                <a:cubicBezTo>
                  <a:pt x="-421" y="1165443"/>
                  <a:pt x="842" y="1088654"/>
                  <a:pt x="0" y="1003081"/>
                </a:cubicBezTo>
                <a:lnTo>
                  <a:pt x="1844618" y="1003931"/>
                </a:lnTo>
                <a:close/>
              </a:path>
            </a:pathLst>
          </a:custGeom>
          <a:solidFill>
            <a:schemeClr val="tx2">
              <a:alpha val="80000"/>
            </a:schemeClr>
          </a:solidFill>
          <a:ln w="0">
            <a:noFill/>
            <a:prstDash val="solid"/>
            <a:round/>
            <a:headEnd/>
            <a:tailEnd/>
          </a:ln>
        </p:spPr>
      </p:sp>
      <p:pic>
        <p:nvPicPr>
          <p:cNvPr id="10" name="İçerik Yer Tutucusu 9" descr="ekran görüntüsü, çizim içeren bir resim&#10;&#10;Açıklama otomatik olarak oluşturuldu">
            <a:extLst>
              <a:ext uri="{FF2B5EF4-FFF2-40B4-BE49-F238E27FC236}">
                <a16:creationId xmlns:a16="http://schemas.microsoft.com/office/drawing/2014/main" id="{97D1F965-CA21-4D67-A6B0-E9C53D294D74}"/>
              </a:ext>
            </a:extLst>
          </p:cNvPr>
          <p:cNvPicPr>
            <a:picLocks noGrp="1" noChangeAspect="1"/>
          </p:cNvPicPr>
          <p:nvPr>
            <p:ph sz="half" idx="2"/>
          </p:nvPr>
        </p:nvPicPr>
        <p:blipFill>
          <a:blip r:embed="rId3"/>
          <a:stretch>
            <a:fillRect/>
          </a:stretch>
        </p:blipFill>
        <p:spPr>
          <a:xfrm>
            <a:off x="6096000" y="282079"/>
            <a:ext cx="5945945" cy="3881958"/>
          </a:xfrm>
        </p:spPr>
      </p:pic>
    </p:spTree>
    <p:extLst>
      <p:ext uri="{BB962C8B-B14F-4D97-AF65-F5344CB8AC3E}">
        <p14:creationId xmlns:p14="http://schemas.microsoft.com/office/powerpoint/2010/main" val="1525278063"/>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813CED1-5FBA-4534-BADB-8CEB3E9FC5FA}"/>
              </a:ext>
            </a:extLst>
          </p:cNvPr>
          <p:cNvSpPr>
            <a:spLocks noGrp="1"/>
          </p:cNvSpPr>
          <p:nvPr>
            <p:ph type="ctrTitle"/>
          </p:nvPr>
        </p:nvSpPr>
        <p:spPr/>
        <p:txBody>
          <a:bodyPr/>
          <a:lstStyle/>
          <a:p>
            <a:r>
              <a:rPr lang="tr-TR" sz="4800" dirty="0"/>
              <a:t>BİZİ DİNLEDİĞİNİZ İÇİN TEŞEKKÜR EDERİZ…</a:t>
            </a:r>
          </a:p>
        </p:txBody>
      </p:sp>
      <p:sp>
        <p:nvSpPr>
          <p:cNvPr id="3" name="Alt Başlık 2">
            <a:extLst>
              <a:ext uri="{FF2B5EF4-FFF2-40B4-BE49-F238E27FC236}">
                <a16:creationId xmlns:a16="http://schemas.microsoft.com/office/drawing/2014/main" id="{A29E4B66-CB4C-4C07-917F-DB906E4B094E}"/>
              </a:ext>
            </a:extLst>
          </p:cNvPr>
          <p:cNvSpPr>
            <a:spLocks noGrp="1"/>
          </p:cNvSpPr>
          <p:nvPr>
            <p:ph type="subTitle" idx="1"/>
          </p:nvPr>
        </p:nvSpPr>
        <p:spPr/>
        <p:txBody>
          <a:bodyPr/>
          <a:lstStyle/>
          <a:p>
            <a:endParaRPr lang="tr-TR"/>
          </a:p>
        </p:txBody>
      </p:sp>
    </p:spTree>
    <p:extLst>
      <p:ext uri="{BB962C8B-B14F-4D97-AF65-F5344CB8AC3E}">
        <p14:creationId xmlns:p14="http://schemas.microsoft.com/office/powerpoint/2010/main" val="74749500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3150326-6C1C-4A19-BA60-06A222DDE24A}"/>
              </a:ext>
            </a:extLst>
          </p:cNvPr>
          <p:cNvSpPr>
            <a:spLocks noGrp="1"/>
          </p:cNvSpPr>
          <p:nvPr>
            <p:ph type="title"/>
          </p:nvPr>
        </p:nvSpPr>
        <p:spPr>
          <a:xfrm>
            <a:off x="1371600" y="376311"/>
            <a:ext cx="9601200" cy="706902"/>
          </a:xfrm>
        </p:spPr>
        <p:txBody>
          <a:bodyPr/>
          <a:lstStyle/>
          <a:p>
            <a:r>
              <a:rPr lang="tr-TR" dirty="0"/>
              <a:t>SPAM MAİL</a:t>
            </a:r>
          </a:p>
        </p:txBody>
      </p:sp>
      <p:sp>
        <p:nvSpPr>
          <p:cNvPr id="3" name="İçerik Yer Tutucusu 2">
            <a:extLst>
              <a:ext uri="{FF2B5EF4-FFF2-40B4-BE49-F238E27FC236}">
                <a16:creationId xmlns:a16="http://schemas.microsoft.com/office/drawing/2014/main" id="{14426B06-477F-4188-81C5-FEC8C5D13D57}"/>
              </a:ext>
            </a:extLst>
          </p:cNvPr>
          <p:cNvSpPr>
            <a:spLocks noGrp="1"/>
          </p:cNvSpPr>
          <p:nvPr>
            <p:ph idx="1"/>
          </p:nvPr>
        </p:nvSpPr>
        <p:spPr>
          <a:xfrm>
            <a:off x="1371600" y="1308295"/>
            <a:ext cx="9601200" cy="5173394"/>
          </a:xfrm>
        </p:spPr>
        <p:txBody>
          <a:bodyPr>
            <a:normAutofit fontScale="85000" lnSpcReduction="10000"/>
          </a:bodyPr>
          <a:lstStyle/>
          <a:p>
            <a:pPr marL="0" indent="0">
              <a:buNone/>
            </a:pPr>
            <a:r>
              <a:rPr lang="tr-TR" dirty="0">
                <a:latin typeface="Arial" panose="020B0604020202020204" pitchFamily="34" charset="0"/>
                <a:cs typeface="Arial" panose="020B0604020202020204" pitchFamily="34" charset="0"/>
              </a:rPr>
              <a:t>           </a:t>
            </a:r>
            <a:r>
              <a:rPr lang="tr-TR" sz="2700" dirty="0">
                <a:latin typeface="Arial" panose="020B0604020202020204" pitchFamily="34" charset="0"/>
                <a:cs typeface="Arial" panose="020B0604020202020204" pitchFamily="34" charset="0"/>
              </a:rPr>
              <a:t>Elektronik posta (e-posta olarak kısaltılır) İnternet üzerinden iletişim kurmak için </a:t>
            </a:r>
            <a:r>
              <a:rPr lang="tr-TR" sz="2700" dirty="0" err="1">
                <a:latin typeface="Arial" panose="020B0604020202020204" pitchFamily="34" charset="0"/>
                <a:cs typeface="Arial" panose="020B0604020202020204" pitchFamily="34" charset="0"/>
              </a:rPr>
              <a:t>hızlı,etkili</a:t>
            </a:r>
            <a:r>
              <a:rPr lang="tr-TR" sz="2700" dirty="0">
                <a:latin typeface="Arial" panose="020B0604020202020204" pitchFamily="34" charset="0"/>
                <a:cs typeface="Arial" panose="020B0604020202020204" pitchFamily="34" charset="0"/>
              </a:rPr>
              <a:t> bir yöntemdir. Gerek kurumlar arası gerekse kişisel iletişimimiz için önemli bir yeri vardır. Dünya çapında 2.3 milyar kullanıcı tarafından e posta kullanımının 2016 yıl sonuna kadar 4.3 milyar sayımına çıkacağı ön görülmektedir. Ancak e-maile artan bağımlılık </a:t>
            </a:r>
            <a:r>
              <a:rPr lang="tr-TR" sz="2700" dirty="0" err="1">
                <a:latin typeface="Arial" panose="020B0604020202020204" pitchFamily="34" charset="0"/>
                <a:cs typeface="Arial" panose="020B0604020202020204" pitchFamily="34" charset="0"/>
              </a:rPr>
              <a:t>spam</a:t>
            </a:r>
            <a:r>
              <a:rPr lang="tr-TR" sz="2700" dirty="0">
                <a:latin typeface="Arial" panose="020B0604020202020204" pitchFamily="34" charset="0"/>
                <a:cs typeface="Arial" panose="020B0604020202020204" pitchFamily="34" charset="0"/>
              </a:rPr>
              <a:t> maillerin neden olduğu birçok sorunun ortaya çıkmasına neden olmuştur. </a:t>
            </a:r>
            <a:r>
              <a:rPr lang="tr-TR" sz="2700" dirty="0" err="1">
                <a:latin typeface="Arial" panose="020B0604020202020204" pitchFamily="34" charset="0"/>
                <a:cs typeface="Arial" panose="020B0604020202020204" pitchFamily="34" charset="0"/>
              </a:rPr>
              <a:t>Text</a:t>
            </a:r>
            <a:r>
              <a:rPr lang="tr-TR" sz="2700" dirty="0">
                <a:latin typeface="Arial" panose="020B0604020202020204" pitchFamily="34" charset="0"/>
                <a:cs typeface="Arial" panose="020B0604020202020204" pitchFamily="34" charset="0"/>
              </a:rPr>
              <a:t> </a:t>
            </a:r>
            <a:r>
              <a:rPr lang="tr-TR" sz="2700" dirty="0" err="1">
                <a:latin typeface="Arial" panose="020B0604020202020204" pitchFamily="34" charset="0"/>
                <a:cs typeface="Arial" panose="020B0604020202020204" pitchFamily="34" charset="0"/>
              </a:rPr>
              <a:t>Retrieval</a:t>
            </a:r>
            <a:r>
              <a:rPr lang="tr-TR" sz="2700" dirty="0">
                <a:latin typeface="Arial" panose="020B0604020202020204" pitchFamily="34" charset="0"/>
                <a:cs typeface="Arial" panose="020B0604020202020204" pitchFamily="34" charset="0"/>
              </a:rPr>
              <a:t> Conference (TREC) göre ‘</a:t>
            </a:r>
            <a:r>
              <a:rPr lang="tr-TR" sz="2700" dirty="0" err="1">
                <a:latin typeface="Arial" panose="020B0604020202020204" pitchFamily="34" charset="0"/>
                <a:cs typeface="Arial" panose="020B0604020202020204" pitchFamily="34" charset="0"/>
              </a:rPr>
              <a:t>spam</a:t>
            </a:r>
            <a:r>
              <a:rPr lang="tr-TR" sz="2700" dirty="0">
                <a:latin typeface="Arial" panose="020B0604020202020204" pitchFamily="34" charset="0"/>
                <a:cs typeface="Arial" panose="020B0604020202020204" pitchFamily="34" charset="0"/>
              </a:rPr>
              <a:t>’ terimi ayrım gözetmeden gönderilen istenmeyen bir maildir. </a:t>
            </a:r>
          </a:p>
          <a:p>
            <a:r>
              <a:rPr lang="tr-TR" sz="2700" dirty="0" err="1">
                <a:latin typeface="Arial" panose="020B0604020202020204" pitchFamily="34" charset="0"/>
                <a:cs typeface="Arial" panose="020B0604020202020204" pitchFamily="34" charset="0"/>
              </a:rPr>
              <a:t>Spam</a:t>
            </a:r>
            <a:r>
              <a:rPr lang="tr-TR" sz="2700" dirty="0">
                <a:latin typeface="Arial" panose="020B0604020202020204" pitchFamily="34" charset="0"/>
                <a:cs typeface="Arial" panose="020B0604020202020204" pitchFamily="34" charset="0"/>
              </a:rPr>
              <a:t> hacmi yıllar geçtikçe katlanarak arttı ve sadece bir sıkıntı değil, bir güvenlik tehdidi değil bireylere, işyerlerine ve ekonomilere ciddi zararlar vermeye devam ediyor. </a:t>
            </a:r>
            <a:r>
              <a:rPr lang="tr-TR" sz="2700" dirty="0" err="1">
                <a:latin typeface="Arial" panose="020B0604020202020204" pitchFamily="34" charset="0"/>
                <a:cs typeface="Arial" panose="020B0604020202020204" pitchFamily="34" charset="0"/>
              </a:rPr>
              <a:t>Spam</a:t>
            </a:r>
            <a:r>
              <a:rPr lang="tr-TR" sz="2700" dirty="0">
                <a:latin typeface="Arial" panose="020B0604020202020204" pitchFamily="34" charset="0"/>
                <a:cs typeface="Arial" panose="020B0604020202020204" pitchFamily="34" charset="0"/>
              </a:rPr>
              <a:t> maillerin atılmasının amacı e-mailin milyonlarca potansiyel müşteriye ulaşmanın çok ucuz bir yolu olması, amatör reklam yönlendiriciler ve doğrudan pazarlamacılar için güçlü bir yoldur. </a:t>
            </a:r>
          </a:p>
          <a:p>
            <a:r>
              <a:rPr lang="tr-TR" sz="2700" dirty="0">
                <a:latin typeface="Arial" panose="020B0604020202020204" pitchFamily="34" charset="0"/>
                <a:cs typeface="Arial" panose="020B0604020202020204" pitchFamily="34" charset="0"/>
              </a:rPr>
              <a:t>Bu nedenle </a:t>
            </a:r>
            <a:r>
              <a:rPr lang="tr-TR" sz="2700" dirty="0" err="1">
                <a:latin typeface="Arial" panose="020B0604020202020204" pitchFamily="34" charset="0"/>
                <a:cs typeface="Arial" panose="020B0604020202020204" pitchFamily="34" charset="0"/>
              </a:rPr>
              <a:t>spam</a:t>
            </a:r>
            <a:r>
              <a:rPr lang="tr-TR" sz="2700" dirty="0">
                <a:latin typeface="Arial" panose="020B0604020202020204" pitchFamily="34" charset="0"/>
                <a:cs typeface="Arial" panose="020B0604020202020204" pitchFamily="34" charset="0"/>
              </a:rPr>
              <a:t> tespiti yöntemleri kullanmalıyız. Böylece hem kendimizi hem de birçok firmayı korumuş oluruz. </a:t>
            </a:r>
            <a:endParaRPr lang="tr-T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83005177"/>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2DAC179-C790-4427-B1A0-AF7E55B8E6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F4CE191E-24B8-42BA-82FE-2BDEA0415AE4}"/>
              </a:ext>
            </a:extLst>
          </p:cNvPr>
          <p:cNvSpPr>
            <a:spLocks noGrp="1"/>
          </p:cNvSpPr>
          <p:nvPr>
            <p:ph type="title"/>
          </p:nvPr>
        </p:nvSpPr>
        <p:spPr>
          <a:xfrm>
            <a:off x="8252340" y="639704"/>
            <a:ext cx="3299579" cy="5577840"/>
          </a:xfrm>
        </p:spPr>
        <p:txBody>
          <a:bodyPr anchor="ctr">
            <a:normAutofit/>
          </a:bodyPr>
          <a:lstStyle/>
          <a:p>
            <a:r>
              <a:rPr lang="tr-TR" dirty="0" err="1">
                <a:latin typeface="Arial" panose="020B0604020202020204" pitchFamily="34" charset="0"/>
                <a:cs typeface="Arial" panose="020B0604020202020204" pitchFamily="34" charset="0"/>
              </a:rPr>
              <a:t>Spam</a:t>
            </a:r>
            <a:r>
              <a:rPr lang="tr-TR" dirty="0">
                <a:latin typeface="Arial" panose="020B0604020202020204" pitchFamily="34" charset="0"/>
                <a:cs typeface="Arial" panose="020B0604020202020204" pitchFamily="34" charset="0"/>
              </a:rPr>
              <a:t> Maillerin Gönderilme Amaçları</a:t>
            </a:r>
            <a:br>
              <a:rPr lang="tr-TR" dirty="0">
                <a:latin typeface="Arial" panose="020B0604020202020204" pitchFamily="34" charset="0"/>
                <a:cs typeface="Arial" panose="020B0604020202020204" pitchFamily="34" charset="0"/>
              </a:rPr>
            </a:br>
            <a:endParaRPr lang="tr-TR" dirty="0"/>
          </a:p>
        </p:txBody>
      </p:sp>
      <p:sp useBgFill="1">
        <p:nvSpPr>
          <p:cNvPr id="12" name="Rectangle 11">
            <a:extLst>
              <a:ext uri="{FF2B5EF4-FFF2-40B4-BE49-F238E27FC236}">
                <a16:creationId xmlns:a16="http://schemas.microsoft.com/office/drawing/2014/main" id="{EA392D87-3787-45D6-976E-B85674C0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38366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EFE8E04-DEE3-49FD-89A2-285FAD1CB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1">
              <a:lumMod val="50000"/>
              <a:lumOff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İçerik Yer Tutucusu 2">
            <a:extLst>
              <a:ext uri="{FF2B5EF4-FFF2-40B4-BE49-F238E27FC236}">
                <a16:creationId xmlns:a16="http://schemas.microsoft.com/office/drawing/2014/main" id="{1295B48A-472B-4528-A2E8-63349208B298}"/>
              </a:ext>
            </a:extLst>
          </p:cNvPr>
          <p:cNvGraphicFramePr>
            <a:graphicFrameLocks noGrp="1"/>
          </p:cNvGraphicFramePr>
          <p:nvPr>
            <p:ph idx="1"/>
            <p:extLst>
              <p:ext uri="{D42A27DB-BD31-4B8C-83A1-F6EECF244321}">
                <p14:modId xmlns:p14="http://schemas.microsoft.com/office/powerpoint/2010/main" val="3179455796"/>
              </p:ext>
            </p:extLst>
          </p:nvPr>
        </p:nvGraphicFramePr>
        <p:xfrm>
          <a:off x="784225" y="639763"/>
          <a:ext cx="5959475" cy="55777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59423508"/>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418BDA2-5658-4031-8CFD-26E7173759D0}"/>
              </a:ext>
            </a:extLst>
          </p:cNvPr>
          <p:cNvSpPr>
            <a:spLocks noGrp="1"/>
          </p:cNvSpPr>
          <p:nvPr>
            <p:ph type="title"/>
          </p:nvPr>
        </p:nvSpPr>
        <p:spPr>
          <a:xfrm>
            <a:off x="1371600" y="247650"/>
            <a:ext cx="9601200" cy="742950"/>
          </a:xfrm>
        </p:spPr>
        <p:txBody>
          <a:bodyPr/>
          <a:lstStyle/>
          <a:p>
            <a:r>
              <a:rPr lang="tr-TR" dirty="0"/>
              <a:t>SPAM MAİLİ TESPİT YÖNTEMLERİ</a:t>
            </a:r>
          </a:p>
        </p:txBody>
      </p:sp>
      <p:sp>
        <p:nvSpPr>
          <p:cNvPr id="3" name="İçerik Yer Tutucusu 2">
            <a:extLst>
              <a:ext uri="{FF2B5EF4-FFF2-40B4-BE49-F238E27FC236}">
                <a16:creationId xmlns:a16="http://schemas.microsoft.com/office/drawing/2014/main" id="{C84B3460-A023-40B1-B888-55ABEC45F48D}"/>
              </a:ext>
            </a:extLst>
          </p:cNvPr>
          <p:cNvSpPr>
            <a:spLocks noGrp="1"/>
          </p:cNvSpPr>
          <p:nvPr>
            <p:ph idx="1"/>
          </p:nvPr>
        </p:nvSpPr>
        <p:spPr>
          <a:xfrm>
            <a:off x="1371600" y="1167617"/>
            <a:ext cx="9601200" cy="5275385"/>
          </a:xfrm>
        </p:spPr>
        <p:txBody>
          <a:bodyPr>
            <a:noAutofit/>
          </a:bodyPr>
          <a:lstStyle/>
          <a:p>
            <a:r>
              <a:rPr lang="tr-TR" dirty="0">
                <a:latin typeface="Arial" panose="020B0604020202020204" pitchFamily="34" charset="0"/>
                <a:cs typeface="Arial" panose="020B0604020202020204" pitchFamily="34" charset="0"/>
              </a:rPr>
              <a:t>E-mail ve </a:t>
            </a:r>
            <a:r>
              <a:rPr lang="tr-TR" dirty="0" err="1">
                <a:latin typeface="Arial" panose="020B0604020202020204" pitchFamily="34" charset="0"/>
                <a:cs typeface="Arial" panose="020B0604020202020204" pitchFamily="34" charset="0"/>
              </a:rPr>
              <a:t>spam</a:t>
            </a:r>
            <a:r>
              <a:rPr lang="tr-TR" dirty="0">
                <a:latin typeface="Arial" panose="020B0604020202020204" pitchFamily="34" charset="0"/>
                <a:cs typeface="Arial" panose="020B0604020202020204" pitchFamily="34" charset="0"/>
              </a:rPr>
              <a:t> filtreleri bir e-mail gönderildiğinde, mesaj sistemine girer ve alıcıların posta kutusuna ulaşıncaya kadar bir sunucudan diğerine yönlendirilir. </a:t>
            </a:r>
          </a:p>
          <a:p>
            <a:r>
              <a:rPr lang="tr-TR" dirty="0">
                <a:latin typeface="Arial" panose="020B0604020202020204" pitchFamily="34" charset="0"/>
                <a:cs typeface="Arial" panose="020B0604020202020204" pitchFamily="34" charset="0"/>
              </a:rPr>
              <a:t>Şu anda </a:t>
            </a:r>
            <a:r>
              <a:rPr lang="tr-TR" dirty="0" err="1">
                <a:latin typeface="Arial" panose="020B0604020202020204" pitchFamily="34" charset="0"/>
                <a:cs typeface="Arial" panose="020B0604020202020204" pitchFamily="34" charset="0"/>
              </a:rPr>
              <a:t>spam</a:t>
            </a:r>
            <a:r>
              <a:rPr lang="tr-TR" dirty="0">
                <a:latin typeface="Arial" panose="020B0604020202020204" pitchFamily="34" charset="0"/>
                <a:cs typeface="Arial" panose="020B0604020202020204" pitchFamily="34" charset="0"/>
              </a:rPr>
              <a:t> algılamaya yönelik farklı yaklaşımlar vardır. Bu yaklaşımlar kara liste, toplu e-postaları algılama, mesaj başlıklarını tarama, gri liste ve içerik tabanlı filtreleme içerir: </a:t>
            </a:r>
          </a:p>
          <a:p>
            <a:r>
              <a:rPr lang="tr-TR" dirty="0">
                <a:latin typeface="Arial" panose="020B0604020202020204" pitchFamily="34" charset="0"/>
                <a:cs typeface="Arial" panose="020B0604020202020204" pitchFamily="34" charset="0"/>
              </a:rPr>
              <a:t>Kara liste, büyük miktarda </a:t>
            </a:r>
            <a:r>
              <a:rPr lang="tr-TR" dirty="0" err="1">
                <a:latin typeface="Arial" panose="020B0604020202020204" pitchFamily="34" charset="0"/>
                <a:cs typeface="Arial" panose="020B0604020202020204" pitchFamily="34" charset="0"/>
              </a:rPr>
              <a:t>spam</a:t>
            </a:r>
            <a:r>
              <a:rPr lang="tr-TR" dirty="0">
                <a:latin typeface="Arial" panose="020B0604020202020204" pitchFamily="34" charset="0"/>
                <a:cs typeface="Arial" panose="020B0604020202020204" pitchFamily="34" charset="0"/>
              </a:rPr>
              <a:t> gönderen IP adreslerini tanımlayan bir tekniktir. Bu IP adresleri Etki Alanı Adı Sistem Tabanlı Kara Delik Listesine eklenir ve listedeki IP adreslerinden gelecek e-postalar reddedilir. </a:t>
            </a:r>
          </a:p>
          <a:p>
            <a:r>
              <a:rPr lang="tr-TR" dirty="0">
                <a:latin typeface="Arial" panose="020B0604020202020204" pitchFamily="34" charset="0"/>
                <a:cs typeface="Arial" panose="020B0604020202020204" pitchFamily="34" charset="0"/>
              </a:rPr>
              <a:t>Ancak, </a:t>
            </a:r>
            <a:r>
              <a:rPr lang="tr-TR" dirty="0" err="1">
                <a:latin typeface="Arial" panose="020B0604020202020204" pitchFamily="34" charset="0"/>
                <a:cs typeface="Arial" panose="020B0604020202020204" pitchFamily="34" charset="0"/>
              </a:rPr>
              <a:t>spam</a:t>
            </a:r>
            <a:r>
              <a:rPr lang="tr-TR" dirty="0">
                <a:latin typeface="Arial" panose="020B0604020202020204" pitchFamily="34" charset="0"/>
                <a:cs typeface="Arial" panose="020B0604020202020204" pitchFamily="34" charset="0"/>
              </a:rPr>
              <a:t> gönderenler daha fazla sayıda IP adresi kullanarak bu listeleri atlatmaktadır. </a:t>
            </a:r>
          </a:p>
          <a:p>
            <a:r>
              <a:rPr lang="tr-TR" dirty="0">
                <a:latin typeface="Arial" panose="020B0604020202020204" pitchFamily="34" charset="0"/>
                <a:cs typeface="Arial" panose="020B0604020202020204" pitchFamily="34" charset="0"/>
              </a:rPr>
              <a:t>Toplu e-postaları tespit etmek, </a:t>
            </a:r>
            <a:r>
              <a:rPr lang="tr-TR" dirty="0" err="1">
                <a:latin typeface="Arial" panose="020B0604020202020204" pitchFamily="34" charset="0"/>
                <a:cs typeface="Arial" panose="020B0604020202020204" pitchFamily="34" charset="0"/>
              </a:rPr>
              <a:t>spam'ı</a:t>
            </a:r>
            <a:r>
              <a:rPr lang="tr-TR" dirty="0">
                <a:latin typeface="Arial" panose="020B0604020202020204" pitchFamily="34" charset="0"/>
                <a:cs typeface="Arial" panose="020B0604020202020204" pitchFamily="34" charset="0"/>
              </a:rPr>
              <a:t> filtrelemenin başka bir yoludur. Bu yöntem, bir e-postanın </a:t>
            </a:r>
            <a:r>
              <a:rPr lang="tr-TR" dirty="0" err="1">
                <a:latin typeface="Arial" panose="020B0604020202020204" pitchFamily="34" charset="0"/>
                <a:cs typeface="Arial" panose="020B0604020202020204" pitchFamily="34" charset="0"/>
              </a:rPr>
              <a:t>spam</a:t>
            </a:r>
            <a:r>
              <a:rPr lang="tr-TR" dirty="0">
                <a:latin typeface="Arial" panose="020B0604020202020204" pitchFamily="34" charset="0"/>
                <a:cs typeface="Arial" panose="020B0604020202020204" pitchFamily="34" charset="0"/>
              </a:rPr>
              <a:t> olup olmadığını belirlemek için alıcı sayısını kullanır. Ancak, pek çok yasal e-postanın trafik hacmi yüksek olabilir. </a:t>
            </a:r>
          </a:p>
          <a:p>
            <a:pPr marL="0" indent="0">
              <a:buNone/>
            </a:pPr>
            <a:r>
              <a:rPr lang="tr-TR" sz="15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413458059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B9E27DC-CD67-4668-AD42-1F4EC40AA1E2}"/>
              </a:ext>
            </a:extLst>
          </p:cNvPr>
          <p:cNvSpPr>
            <a:spLocks noGrp="1"/>
          </p:cNvSpPr>
          <p:nvPr>
            <p:ph type="title"/>
          </p:nvPr>
        </p:nvSpPr>
        <p:spPr>
          <a:xfrm>
            <a:off x="1371600" y="309489"/>
            <a:ext cx="9601200" cy="801859"/>
          </a:xfrm>
        </p:spPr>
        <p:txBody>
          <a:bodyPr>
            <a:normAutofit/>
          </a:bodyPr>
          <a:lstStyle/>
          <a:p>
            <a:r>
              <a:rPr lang="tr-TR" dirty="0"/>
              <a:t>SPAM MAİL TESPİT YÖNTEMLERİ</a:t>
            </a:r>
          </a:p>
        </p:txBody>
      </p:sp>
      <p:sp>
        <p:nvSpPr>
          <p:cNvPr id="3" name="İçerik Yer Tutucusu 2">
            <a:extLst>
              <a:ext uri="{FF2B5EF4-FFF2-40B4-BE49-F238E27FC236}">
                <a16:creationId xmlns:a16="http://schemas.microsoft.com/office/drawing/2014/main" id="{1EA2E058-4936-43A9-9E51-471D70C36A42}"/>
              </a:ext>
            </a:extLst>
          </p:cNvPr>
          <p:cNvSpPr>
            <a:spLocks noGrp="1"/>
          </p:cNvSpPr>
          <p:nvPr>
            <p:ph idx="1"/>
          </p:nvPr>
        </p:nvSpPr>
        <p:spPr>
          <a:xfrm>
            <a:off x="1371600" y="1266092"/>
            <a:ext cx="9601200" cy="4601308"/>
          </a:xfrm>
        </p:spPr>
        <p:txBody>
          <a:bodyPr>
            <a:normAutofit lnSpcReduction="10000"/>
          </a:bodyPr>
          <a:lstStyle/>
          <a:p>
            <a:r>
              <a:rPr lang="tr-TR" dirty="0">
                <a:latin typeface="Arial" panose="020B0604020202020204" pitchFamily="34" charset="0"/>
                <a:cs typeface="Arial" panose="020B0604020202020204" pitchFamily="34" charset="0"/>
              </a:rPr>
              <a:t>İleti başlıklarını taramak, </a:t>
            </a:r>
            <a:r>
              <a:rPr lang="tr-TR" dirty="0" err="1">
                <a:latin typeface="Arial" panose="020B0604020202020204" pitchFamily="34" charset="0"/>
                <a:cs typeface="Arial" panose="020B0604020202020204" pitchFamily="34" charset="0"/>
              </a:rPr>
              <a:t>spamı</a:t>
            </a:r>
            <a:r>
              <a:rPr lang="tr-TR" dirty="0">
                <a:latin typeface="Arial" panose="020B0604020202020204" pitchFamily="34" charset="0"/>
                <a:cs typeface="Arial" panose="020B0604020202020204" pitchFamily="34" charset="0"/>
              </a:rPr>
              <a:t> tespit etmenin oldukça güvenilir bir yoludur. </a:t>
            </a:r>
            <a:r>
              <a:rPr lang="tr-TR" dirty="0" err="1">
                <a:latin typeface="Arial" panose="020B0604020202020204" pitchFamily="34" charset="0"/>
                <a:cs typeface="Arial" panose="020B0604020202020204" pitchFamily="34" charset="0"/>
              </a:rPr>
              <a:t>Spam</a:t>
            </a:r>
            <a:r>
              <a:rPr lang="tr-TR" dirty="0">
                <a:latin typeface="Arial" panose="020B0604020202020204" pitchFamily="34" charset="0"/>
                <a:cs typeface="Arial" panose="020B0604020202020204" pitchFamily="34" charset="0"/>
              </a:rPr>
              <a:t> gönderenler tarafından yazılan program e-postaların başlıklarını oluşturur. Bazen bu başlıklarda standart başlık düzenlemelerine uymamalarına neden olan hatalar vardır. Bu başlıklarda hata olduğunda, e-postanın büyük olasılıkla </a:t>
            </a:r>
            <a:r>
              <a:rPr lang="tr-TR" dirty="0" err="1">
                <a:latin typeface="Arial" panose="020B0604020202020204" pitchFamily="34" charset="0"/>
                <a:cs typeface="Arial" panose="020B0604020202020204" pitchFamily="34" charset="0"/>
              </a:rPr>
              <a:t>spam</a:t>
            </a:r>
            <a:r>
              <a:rPr lang="tr-TR" dirty="0">
                <a:latin typeface="Arial" panose="020B0604020202020204" pitchFamily="34" charset="0"/>
                <a:cs typeface="Arial" panose="020B0604020202020204" pitchFamily="34" charset="0"/>
              </a:rPr>
              <a:t> olduğunu gösteren bir işarettir. Ancak, </a:t>
            </a:r>
            <a:r>
              <a:rPr lang="tr-TR" dirty="0" err="1">
                <a:latin typeface="Arial" panose="020B0604020202020204" pitchFamily="34" charset="0"/>
                <a:cs typeface="Arial" panose="020B0604020202020204" pitchFamily="34" charset="0"/>
              </a:rPr>
              <a:t>spam</a:t>
            </a:r>
            <a:r>
              <a:rPr lang="tr-TR" dirty="0">
                <a:latin typeface="Arial" panose="020B0604020202020204" pitchFamily="34" charset="0"/>
                <a:cs typeface="Arial" panose="020B0604020202020204" pitchFamily="34" charset="0"/>
              </a:rPr>
              <a:t> gönderenler hatalarından ders alıyor ve bu hataları daha az yapıyor </a:t>
            </a:r>
          </a:p>
          <a:p>
            <a:r>
              <a:rPr lang="tr-TR" dirty="0">
                <a:latin typeface="Arial" panose="020B0604020202020204" pitchFamily="34" charset="0"/>
                <a:cs typeface="Arial" panose="020B0604020202020204" pitchFamily="34" charset="0"/>
              </a:rPr>
              <a:t>Gri liste, e-postayı reddetmeyi ve gönderene bir hata mesajı göndermeyi içeren bir yöntemdir. </a:t>
            </a:r>
            <a:r>
              <a:rPr lang="tr-TR" dirty="0" err="1">
                <a:latin typeface="Arial" panose="020B0604020202020204" pitchFamily="34" charset="0"/>
                <a:cs typeface="Arial" panose="020B0604020202020204" pitchFamily="34" charset="0"/>
              </a:rPr>
              <a:t>Spam</a:t>
            </a:r>
            <a:r>
              <a:rPr lang="tr-TR" dirty="0">
                <a:latin typeface="Arial" panose="020B0604020202020204" pitchFamily="34" charset="0"/>
                <a:cs typeface="Arial" panose="020B0604020202020204" pitchFamily="34" charset="0"/>
              </a:rPr>
              <a:t> programları bunu görmezden gelir ve e-postayı yeniden göndermez, ancak insanların e-postayı yeniden göndermesi daha olasıdır. Bununla birlikte, bu süreç insanlar için can sıkıcıdır ve ideal bir çözüm değildir. </a:t>
            </a:r>
          </a:p>
          <a:p>
            <a:r>
              <a:rPr lang="tr-TR" dirty="0">
                <a:latin typeface="Arial" panose="020B0604020202020204" pitchFamily="34" charset="0"/>
                <a:cs typeface="Arial" panose="020B0604020202020204" pitchFamily="34" charset="0"/>
              </a:rPr>
              <a:t>Geçerli </a:t>
            </a:r>
            <a:r>
              <a:rPr lang="tr-TR" dirty="0" err="1">
                <a:latin typeface="Arial" panose="020B0604020202020204" pitchFamily="34" charset="0"/>
                <a:cs typeface="Arial" panose="020B0604020202020204" pitchFamily="34" charset="0"/>
              </a:rPr>
              <a:t>spam</a:t>
            </a:r>
            <a:r>
              <a:rPr lang="tr-TR" dirty="0">
                <a:latin typeface="Arial" panose="020B0604020202020204" pitchFamily="34" charset="0"/>
                <a:cs typeface="Arial" panose="020B0604020202020204" pitchFamily="34" charset="0"/>
              </a:rPr>
              <a:t> teknikleri, etkinliği artırmak için içerik tabanlı </a:t>
            </a:r>
            <a:r>
              <a:rPr lang="tr-TR" dirty="0" err="1">
                <a:latin typeface="Arial" panose="020B0604020202020204" pitchFamily="34" charset="0"/>
                <a:cs typeface="Arial" panose="020B0604020202020204" pitchFamily="34" charset="0"/>
              </a:rPr>
              <a:t>spam</a:t>
            </a:r>
            <a:r>
              <a:rPr lang="tr-TR" dirty="0">
                <a:latin typeface="Arial" panose="020B0604020202020204" pitchFamily="34" charset="0"/>
                <a:cs typeface="Arial" panose="020B0604020202020204" pitchFamily="34" charset="0"/>
              </a:rPr>
              <a:t> filtreleme yöntemleriyle eşleştirilebilir. İçerik tabanlı yöntemler, e-postanın </a:t>
            </a:r>
            <a:r>
              <a:rPr lang="tr-TR" dirty="0" err="1">
                <a:latin typeface="Arial" panose="020B0604020202020204" pitchFamily="34" charset="0"/>
                <a:cs typeface="Arial" panose="020B0604020202020204" pitchFamily="34" charset="0"/>
              </a:rPr>
              <a:t>spam</a:t>
            </a:r>
            <a:r>
              <a:rPr lang="tr-TR" dirty="0">
                <a:latin typeface="Arial" panose="020B0604020202020204" pitchFamily="34" charset="0"/>
                <a:cs typeface="Arial" panose="020B0604020202020204" pitchFamily="34" charset="0"/>
              </a:rPr>
              <a:t> olup olmadığını belirlemek için e-postanın içeriğini analiz eder. Projemizin amacı, makine öğrenme algoritmalarını analiz etmek ve içerik tabanlı </a:t>
            </a:r>
            <a:r>
              <a:rPr lang="tr-TR" dirty="0" err="1">
                <a:latin typeface="Arial" panose="020B0604020202020204" pitchFamily="34" charset="0"/>
                <a:cs typeface="Arial" panose="020B0604020202020204" pitchFamily="34" charset="0"/>
              </a:rPr>
              <a:t>spam</a:t>
            </a:r>
            <a:r>
              <a:rPr lang="tr-TR" dirty="0">
                <a:latin typeface="Arial" panose="020B0604020202020204" pitchFamily="34" charset="0"/>
                <a:cs typeface="Arial" panose="020B0604020202020204" pitchFamily="34" charset="0"/>
              </a:rPr>
              <a:t> filtreleri olarak etkinliğini belirlemekti</a:t>
            </a:r>
            <a:endParaRPr lang="tr-TR" dirty="0"/>
          </a:p>
        </p:txBody>
      </p:sp>
    </p:spTree>
    <p:extLst>
      <p:ext uri="{BB962C8B-B14F-4D97-AF65-F5344CB8AC3E}">
        <p14:creationId xmlns:p14="http://schemas.microsoft.com/office/powerpoint/2010/main" val="4056245020"/>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D9EF576-3644-4B28-83B1-15AFC4E57DE7}"/>
              </a:ext>
            </a:extLst>
          </p:cNvPr>
          <p:cNvSpPr>
            <a:spLocks noGrp="1"/>
          </p:cNvSpPr>
          <p:nvPr>
            <p:ph type="title"/>
          </p:nvPr>
        </p:nvSpPr>
        <p:spPr>
          <a:xfrm>
            <a:off x="1371600" y="185225"/>
            <a:ext cx="9601200" cy="805375"/>
          </a:xfrm>
        </p:spPr>
        <p:txBody>
          <a:bodyPr>
            <a:normAutofit fontScale="90000"/>
          </a:bodyPr>
          <a:lstStyle/>
          <a:p>
            <a:r>
              <a:rPr lang="tr-TR" dirty="0"/>
              <a:t>Makine Öğrenmesi (Machine Learning) </a:t>
            </a:r>
            <a:br>
              <a:rPr lang="tr-TR" dirty="0"/>
            </a:br>
            <a:endParaRPr lang="tr-TR" dirty="0"/>
          </a:p>
        </p:txBody>
      </p:sp>
      <p:sp>
        <p:nvSpPr>
          <p:cNvPr id="3" name="İçerik Yer Tutucusu 2">
            <a:extLst>
              <a:ext uri="{FF2B5EF4-FFF2-40B4-BE49-F238E27FC236}">
                <a16:creationId xmlns:a16="http://schemas.microsoft.com/office/drawing/2014/main" id="{5E58ABAD-4627-4D30-A952-CC116EFC1B6A}"/>
              </a:ext>
            </a:extLst>
          </p:cNvPr>
          <p:cNvSpPr>
            <a:spLocks noGrp="1"/>
          </p:cNvSpPr>
          <p:nvPr>
            <p:ph idx="1"/>
          </p:nvPr>
        </p:nvSpPr>
        <p:spPr>
          <a:xfrm>
            <a:off x="1371600" y="990600"/>
            <a:ext cx="9601200" cy="4876800"/>
          </a:xfrm>
        </p:spPr>
        <p:txBody>
          <a:bodyPr>
            <a:normAutofit fontScale="85000" lnSpcReduction="10000"/>
          </a:bodyPr>
          <a:lstStyle/>
          <a:p>
            <a:r>
              <a:rPr lang="tr-TR" dirty="0">
                <a:latin typeface="Arial" panose="020B0604020202020204" pitchFamily="34" charset="0"/>
                <a:cs typeface="Arial" panose="020B0604020202020204" pitchFamily="34" charset="0"/>
              </a:rPr>
              <a:t>Makine öğrenmesi terimi bir makinenin kendi performansını iyileştirme kabiliyetini ifade eder. Bunu, karar vermek için istatistiksel bir model kullanarak ve her yeni denemenin sonucunu bu modele dahil ederek yapar. Temelde, makine deneme yanılma yoluyla öğrenmek için programlanmıştır. </a:t>
            </a:r>
          </a:p>
          <a:p>
            <a:r>
              <a:rPr lang="tr-TR" dirty="0">
                <a:latin typeface="Arial" panose="020B0604020202020204" pitchFamily="34" charset="0"/>
                <a:cs typeface="Arial" panose="020B0604020202020204" pitchFamily="34" charset="0"/>
              </a:rPr>
              <a:t>Makine öğrenmesi, yazılım uygulamalarının, açıkça programlanmadan sonuçları tahmin etmede daha doğru olmalarını sağlayan bir algoritma kategorisidir. Makine öğreniminin temel öncülü girdi verilerini alabilen algoritmalar oluşturmak ve yeni veriler mevcut olduğunda çıktıları güncellerken çıktıyı tahmin etmek için istatistiksel analizi kullanmaktır. </a:t>
            </a:r>
          </a:p>
          <a:p>
            <a:r>
              <a:rPr lang="tr-TR" dirty="0">
                <a:latin typeface="Arial" panose="020B0604020202020204" pitchFamily="34" charset="0"/>
                <a:cs typeface="Arial" panose="020B0604020202020204" pitchFamily="34" charset="0"/>
              </a:rPr>
              <a:t>Makine Öğrenmesi, bilgisayarların insanlar gibi öğrenmelerini, davranmalarını, özerk bir şekilde gözlemler ve gerçek dünya etkileşimleri şeklinde veri ve bilgi besleyerek öğrenmelerini zaman içinde geliştirmelerini sağlayan bilimdir.” </a:t>
            </a:r>
          </a:p>
          <a:p>
            <a:r>
              <a:rPr lang="tr-TR" dirty="0">
                <a:latin typeface="Arial" panose="020B0604020202020204" pitchFamily="34" charset="0"/>
                <a:cs typeface="Arial" panose="020B0604020202020204" pitchFamily="34" charset="0"/>
              </a:rPr>
              <a:t>Makine öğreniminde yer alan süreçler, veri madenciliği ve tahmine dayalı modellemeye benzer. Her ikisi de kalıp aramak ve program eylemlerini buna göre ayarlamak için verilerde arama yapılmasını gerektirir. Birçok insan internette alışverişten makine öğrenmeye ve satın alımlarıyla ilgili reklamlar sunmaya aşinadır. Bunun nedeni, tavsiye motorlarının çevrimiçi reklam dağıtımını neredeyse gerçek zamanlı olarak kişiselleştirmek için makine öğrenmesini kullanmasıdır. Kişiselleştirilmiş pazarlamanın ötesinde, diğer yaygın makine öğrenme kullanım durumları, sahtekarlık tespiti, </a:t>
            </a:r>
            <a:r>
              <a:rPr lang="tr-TR" dirty="0" err="1">
                <a:latin typeface="Arial" panose="020B0604020202020204" pitchFamily="34" charset="0"/>
                <a:cs typeface="Arial" panose="020B0604020202020204" pitchFamily="34" charset="0"/>
              </a:rPr>
              <a:t>spam</a:t>
            </a:r>
            <a:r>
              <a:rPr lang="tr-TR" dirty="0">
                <a:latin typeface="Arial" panose="020B0604020202020204" pitchFamily="34" charset="0"/>
                <a:cs typeface="Arial" panose="020B0604020202020204" pitchFamily="34" charset="0"/>
              </a:rPr>
              <a:t> filtreleme, ağ güvenliği tehdidi tespiti, öngörücü bakım ve haber bültenleri oluşturma işlemlerini içerir.</a:t>
            </a:r>
          </a:p>
        </p:txBody>
      </p:sp>
    </p:spTree>
    <p:extLst>
      <p:ext uri="{BB962C8B-B14F-4D97-AF65-F5344CB8AC3E}">
        <p14:creationId xmlns:p14="http://schemas.microsoft.com/office/powerpoint/2010/main" val="128550953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9753F0-1F13-4AB2-B4B9-D9DEEB6A5CDD}"/>
              </a:ext>
            </a:extLst>
          </p:cNvPr>
          <p:cNvSpPr>
            <a:spLocks noGrp="1"/>
          </p:cNvSpPr>
          <p:nvPr>
            <p:ph type="title"/>
          </p:nvPr>
        </p:nvSpPr>
        <p:spPr>
          <a:xfrm>
            <a:off x="1371600" y="247650"/>
            <a:ext cx="9601200" cy="807427"/>
          </a:xfrm>
        </p:spPr>
        <p:txBody>
          <a:bodyPr>
            <a:normAutofit/>
          </a:bodyPr>
          <a:lstStyle/>
          <a:p>
            <a:r>
              <a:rPr lang="tr-TR" dirty="0"/>
              <a:t>Makine Öğrenmesi (Machine Learning)</a:t>
            </a:r>
          </a:p>
        </p:txBody>
      </p:sp>
      <p:sp>
        <p:nvSpPr>
          <p:cNvPr id="3" name="İçerik Yer Tutucusu 2">
            <a:extLst>
              <a:ext uri="{FF2B5EF4-FFF2-40B4-BE49-F238E27FC236}">
                <a16:creationId xmlns:a16="http://schemas.microsoft.com/office/drawing/2014/main" id="{65DFCF22-5A9B-4BC7-9C48-36C1DAE80289}"/>
              </a:ext>
            </a:extLst>
          </p:cNvPr>
          <p:cNvSpPr>
            <a:spLocks noGrp="1"/>
          </p:cNvSpPr>
          <p:nvPr>
            <p:ph idx="1"/>
          </p:nvPr>
        </p:nvSpPr>
        <p:spPr>
          <a:xfrm>
            <a:off x="1371600" y="1252025"/>
            <a:ext cx="9601200" cy="5358325"/>
          </a:xfrm>
        </p:spPr>
        <p:txBody>
          <a:bodyPr>
            <a:normAutofit fontScale="92500" lnSpcReduction="20000"/>
          </a:bodyPr>
          <a:lstStyle/>
          <a:p>
            <a:pPr marL="0" indent="0">
              <a:buNone/>
            </a:pPr>
            <a:r>
              <a:rPr lang="tr-TR" dirty="0"/>
              <a:t>     Her gün yüzlerce yayınlanmış birçok farklı makine öğrenme algoritması türü vardır ve bunlar tipik olarak ya öğrenme stiline (yani denetimli öğrenme, denetimsiz öğrenme, yarı denetimli öğrenme) ya da form veya fonksiyondaki benzerliğe göre gruplanır yani sınıflandırma, regresyon, karar ağacı, kümeleme, derin öğrenme vb. Öğrenme stili veya işlevi ne olursa olsun, makine öğrenme algoritmalarının tüm kombinasyonları aşağıdakilerden oluşur: </a:t>
            </a:r>
          </a:p>
          <a:p>
            <a:pPr marL="0" indent="0">
              <a:buNone/>
            </a:pPr>
            <a:r>
              <a:rPr lang="tr-TR" dirty="0"/>
              <a:t>• Temsil (bir dizi sınıflandırıcı veya bilgisayarın anladığı dil) </a:t>
            </a:r>
          </a:p>
          <a:p>
            <a:pPr marL="0" indent="0">
              <a:buNone/>
            </a:pPr>
            <a:r>
              <a:rPr lang="tr-TR" dirty="0"/>
              <a:t>• Değerlendirme (aka hedef / puanlama işlevi) </a:t>
            </a:r>
          </a:p>
          <a:p>
            <a:pPr marL="0" indent="0">
              <a:buNone/>
            </a:pPr>
            <a:r>
              <a:rPr lang="tr-TR" dirty="0"/>
              <a:t>• Optimizasyon (arama yöntemi; genellikle en yüksek </a:t>
            </a:r>
            <a:r>
              <a:rPr lang="tr-TR" dirty="0" err="1"/>
              <a:t>puanlayıcı</a:t>
            </a:r>
            <a:r>
              <a:rPr lang="tr-TR" dirty="0"/>
              <a:t> sınıflandırıcı, örneğin; kullanıma hazır ve özel optimizasyon yöntemleri vardır) </a:t>
            </a:r>
          </a:p>
          <a:p>
            <a:pPr marL="0" indent="0">
              <a:buNone/>
            </a:pPr>
            <a:r>
              <a:rPr lang="tr-TR" dirty="0"/>
              <a:t>      Yapmaya çalıştığınız işe ve türüne bağlı olarak, temel karar ağaçlarının kullanılmasından, yapay sinir ağı katmanlarının kümelenmesine (ikincisi derin öğrenmeye yol açan) öğrenme konusunda farklı yaklaşımlar vardır. Elinizde bulunan veri miktarı ve verinin anlaşılabilir olması çok önemlidir. </a:t>
            </a:r>
          </a:p>
          <a:p>
            <a:pPr marL="0" indent="0">
              <a:buNone/>
            </a:pPr>
            <a:r>
              <a:rPr lang="tr-TR" dirty="0"/>
              <a:t>      Gerçek uygulamalar üzerinde çalışırken yapılan araştırmalar çoğu zaman bu alanda ilerleme sağlar ve sebepler iki yönlüdür: 1. Mevcut yöntemlerin sınırlarını ve sınırlarını keşfetme eğilimi 2. Etki alanı uzmanlarıyla çalışan araştırmacılar ve geliştiriciler ve sistem performansını iyileştirmek için zaman ve uzmanlıktan yararlanma. Bazen bu aynı zamanda “kaza” ile de ortaya çıkar. Doğruluk geliştirmek için model toplulukları veya birçok öğrenme algoritmasının kombinasyonlarını bir örnek olarak düşünebiliriz. </a:t>
            </a:r>
          </a:p>
        </p:txBody>
      </p:sp>
    </p:spTree>
    <p:extLst>
      <p:ext uri="{BB962C8B-B14F-4D97-AF65-F5344CB8AC3E}">
        <p14:creationId xmlns:p14="http://schemas.microsoft.com/office/powerpoint/2010/main" val="3442457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Kırpma">
  <a:themeElements>
    <a:clrScheme name="Kırpma">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Kırpma">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Kırpma">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otalTime>40</TotalTime>
  <Words>3899</Words>
  <Application>Microsoft Office PowerPoint</Application>
  <PresentationFormat>Geniş ekran</PresentationFormat>
  <Paragraphs>201</Paragraphs>
  <Slides>37</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37</vt:i4>
      </vt:variant>
    </vt:vector>
  </HeadingPairs>
  <TitlesOfParts>
    <vt:vector size="40" baseType="lpstr">
      <vt:lpstr>Arial</vt:lpstr>
      <vt:lpstr>Franklin Gothic Book</vt:lpstr>
      <vt:lpstr>Kırpma</vt:lpstr>
      <vt:lpstr>E-MAİL SPAM TESPİTİ</vt:lpstr>
      <vt:lpstr>E-MAİL SPAM TESPİTİ</vt:lpstr>
      <vt:lpstr>SPAM MAİL  </vt:lpstr>
      <vt:lpstr>SPAM MAİL</vt:lpstr>
      <vt:lpstr>Spam Maillerin Gönderilme Amaçları </vt:lpstr>
      <vt:lpstr>SPAM MAİLİ TESPİT YÖNTEMLERİ</vt:lpstr>
      <vt:lpstr>SPAM MAİL TESPİT YÖNTEMLERİ</vt:lpstr>
      <vt:lpstr>Makine Öğrenmesi (Machine Learning)  </vt:lpstr>
      <vt:lpstr>Makine Öğrenmesi (Machine Learning)</vt:lpstr>
      <vt:lpstr>Makine Öğrenmesi (Machine Learning)</vt:lpstr>
      <vt:lpstr>Makine öğrenmesi nasıl çalışır?  </vt:lpstr>
      <vt:lpstr>Veri Madenciliği  </vt:lpstr>
      <vt:lpstr>Veri Madenciliğinin Kullanıldığı Alanlar</vt:lpstr>
      <vt:lpstr>VERİNİN DEĞERLENDİRİLMESİ</vt:lpstr>
      <vt:lpstr>PowerPoint Sunusu</vt:lpstr>
      <vt:lpstr>CRİSP-DM AŞAMALARI</vt:lpstr>
      <vt:lpstr>CRİSP-DM AŞAMALARI</vt:lpstr>
      <vt:lpstr>CRİSP-DM AŞAMALARI</vt:lpstr>
      <vt:lpstr>Veri Madenciliğindeki Başarısızlık Nedenleri  </vt:lpstr>
      <vt:lpstr>PowerPoint Sunusu</vt:lpstr>
      <vt:lpstr>Veri Madenciliği</vt:lpstr>
      <vt:lpstr>Regresyon  </vt:lpstr>
      <vt:lpstr>Lojistik Regresyon  </vt:lpstr>
      <vt:lpstr>Karar Ağaçları(Decision Trees) </vt:lpstr>
      <vt:lpstr>Karar Ağaçları(Decision Trees)</vt:lpstr>
      <vt:lpstr>Sinir Ağları (Neural Network)  </vt:lpstr>
      <vt:lpstr>Naive Bayes Classifier  </vt:lpstr>
      <vt:lpstr>PROJEMİZİ ÖZETLERSEK</vt:lpstr>
      <vt:lpstr>PowerPoint Sunusu</vt:lpstr>
      <vt:lpstr>PowerPoint Sunusu</vt:lpstr>
      <vt:lpstr>PowerPoint Sunusu</vt:lpstr>
      <vt:lpstr>PowerPoint Sunusu</vt:lpstr>
      <vt:lpstr>PowerPoint Sunusu</vt:lpstr>
      <vt:lpstr>PowerPoint Sunusu</vt:lpstr>
      <vt:lpstr>PowerPoint Sunusu</vt:lpstr>
      <vt:lpstr>      Sonuç olarak ham maillerde en çok kullanılan kelimeler: enron, ect, subject, hou, com, please, would, company, said, energy, spam maillerde en çok kullanılan kelimeler: subject, com, company, e, http, information, email, please, statements,us olarak belirlendi.</vt:lpstr>
      <vt:lpstr>BİZİ DİNLEDİĞİNİZ İÇİN TEŞEKKÜR EDERİZ…</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E-MAİL SPAM TESPİTİ</dc:title>
  <dc:creator>beril</dc:creator>
  <cp:lastModifiedBy> </cp:lastModifiedBy>
  <cp:revision>3</cp:revision>
  <dcterms:created xsi:type="dcterms:W3CDTF">2020-06-08T12:31:59Z</dcterms:created>
  <dcterms:modified xsi:type="dcterms:W3CDTF">2020-06-08T13:12:27Z</dcterms:modified>
</cp:coreProperties>
</file>