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Montserrat" panose="00000500000000000000" pitchFamily="2" charset="-94"/>
      <p:regular r:id="rId27"/>
    </p:embeddedFont>
    <p:embeddedFont>
      <p:font typeface="Montserrat Bold" panose="00000800000000000000" charset="-94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1275157" y="1995345"/>
            <a:ext cx="13349370" cy="10993599"/>
          </a:xfrm>
          <a:custGeom>
            <a:avLst/>
            <a:gdLst/>
            <a:ahLst/>
            <a:cxnLst/>
            <a:rect l="l" t="t" r="r" b="b"/>
            <a:pathLst>
              <a:path w="13349370" h="10993599">
                <a:moveTo>
                  <a:pt x="13349370" y="0"/>
                </a:moveTo>
                <a:lnTo>
                  <a:pt x="0" y="0"/>
                </a:lnTo>
                <a:lnTo>
                  <a:pt x="0" y="10993599"/>
                </a:lnTo>
                <a:lnTo>
                  <a:pt x="13349370" y="10993599"/>
                </a:lnTo>
                <a:lnTo>
                  <a:pt x="1334937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510688" y="2191321"/>
            <a:ext cx="13775933" cy="3162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1" dirty="0">
                <a:solidFill>
                  <a:srgbClr val="143F8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ELEKTR</a:t>
            </a:r>
            <a:r>
              <a:rPr lang="tr-TR" sz="4500" b="1" dirty="0">
                <a:solidFill>
                  <a:srgbClr val="143F8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İ</a:t>
            </a:r>
            <a:r>
              <a:rPr lang="en-US" sz="4500" b="1" dirty="0">
                <a:solidFill>
                  <a:srgbClr val="143F8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KL</a:t>
            </a:r>
            <a:r>
              <a:rPr lang="tr-TR" sz="4500" b="1" dirty="0">
                <a:solidFill>
                  <a:srgbClr val="143F8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İ</a:t>
            </a:r>
            <a:r>
              <a:rPr lang="en-US" sz="4500" b="1" dirty="0">
                <a:solidFill>
                  <a:srgbClr val="143F8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ARAÇLARDA F</a:t>
            </a:r>
            <a:r>
              <a:rPr lang="tr-TR" sz="4500" b="1" dirty="0">
                <a:solidFill>
                  <a:srgbClr val="143F8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İ</a:t>
            </a:r>
            <a:r>
              <a:rPr lang="en-US" sz="4500" b="1" dirty="0">
                <a:solidFill>
                  <a:srgbClr val="143F8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LO YÖNET</a:t>
            </a:r>
            <a:r>
              <a:rPr lang="tr-TR" sz="4500" b="1" dirty="0">
                <a:solidFill>
                  <a:srgbClr val="143F8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İ</a:t>
            </a:r>
            <a:r>
              <a:rPr lang="en-US" sz="4500" b="1" dirty="0">
                <a:solidFill>
                  <a:srgbClr val="143F8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 S</a:t>
            </a:r>
            <a:r>
              <a:rPr lang="tr-TR" sz="4500" b="1" dirty="0">
                <a:solidFill>
                  <a:srgbClr val="143F8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İ</a:t>
            </a:r>
            <a:r>
              <a:rPr lang="en-US" sz="4500" b="1" dirty="0">
                <a:solidFill>
                  <a:srgbClr val="143F8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STEMLER</a:t>
            </a:r>
            <a:r>
              <a:rPr lang="tr-TR" sz="4500" b="1" dirty="0">
                <a:solidFill>
                  <a:srgbClr val="143F8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İ</a:t>
            </a:r>
            <a:r>
              <a:rPr lang="en-US" sz="4500" b="1" dirty="0">
                <a:solidFill>
                  <a:srgbClr val="143F8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tr-TR" sz="4500" b="1" dirty="0">
                <a:solidFill>
                  <a:srgbClr val="143F8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İ</a:t>
            </a:r>
            <a:r>
              <a:rPr lang="en-US" sz="4500" b="1" dirty="0">
                <a:solidFill>
                  <a:srgbClr val="143F8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Ç</a:t>
            </a:r>
            <a:r>
              <a:rPr lang="tr-TR" sz="4500" b="1" dirty="0">
                <a:solidFill>
                  <a:srgbClr val="143F8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İ</a:t>
            </a:r>
            <a:r>
              <a:rPr lang="en-US" sz="4500" b="1" dirty="0">
                <a:solidFill>
                  <a:srgbClr val="143F8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 ARAÇ TAK</a:t>
            </a:r>
            <a:r>
              <a:rPr lang="tr-TR" sz="4500" b="1" dirty="0">
                <a:solidFill>
                  <a:srgbClr val="143F8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İ</a:t>
            </a:r>
            <a:r>
              <a:rPr lang="en-US" sz="4500" b="1" dirty="0">
                <a:solidFill>
                  <a:srgbClr val="143F8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 VE PERFORMANS İZLEME MODÜLLER</a:t>
            </a:r>
            <a:r>
              <a:rPr lang="tr-TR" sz="4500" b="1" dirty="0">
                <a:solidFill>
                  <a:srgbClr val="143F8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İ</a:t>
            </a:r>
            <a:r>
              <a:rPr lang="en-US" sz="4500" b="1" dirty="0">
                <a:solidFill>
                  <a:srgbClr val="143F8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</a:t>
            </a:r>
            <a:r>
              <a:rPr lang="tr-TR" sz="4500" b="1" dirty="0">
                <a:solidFill>
                  <a:srgbClr val="143F8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İ</a:t>
            </a:r>
            <a:r>
              <a:rPr lang="en-US" sz="4500" b="1" dirty="0">
                <a:solidFill>
                  <a:srgbClr val="143F8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 GEL</a:t>
            </a:r>
            <a:r>
              <a:rPr lang="tr-TR" sz="4500" b="1" dirty="0">
                <a:solidFill>
                  <a:srgbClr val="143F8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İ</a:t>
            </a:r>
            <a:r>
              <a:rPr lang="en-US" sz="4500" b="1" dirty="0">
                <a:solidFill>
                  <a:srgbClr val="143F8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ŞT</a:t>
            </a:r>
            <a:r>
              <a:rPr lang="tr-TR" sz="4500" b="1" dirty="0">
                <a:solidFill>
                  <a:srgbClr val="143F8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İ</a:t>
            </a:r>
            <a:r>
              <a:rPr lang="en-US" sz="4500" b="1" dirty="0">
                <a:solidFill>
                  <a:srgbClr val="143F8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</a:t>
            </a:r>
            <a:r>
              <a:rPr lang="tr-TR" sz="4500" b="1" dirty="0">
                <a:solidFill>
                  <a:srgbClr val="143F8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İ</a:t>
            </a:r>
            <a:r>
              <a:rPr lang="en-US" sz="4500" b="1" dirty="0">
                <a:solidFill>
                  <a:srgbClr val="143F8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LMES</a:t>
            </a:r>
            <a:r>
              <a:rPr lang="tr-TR" sz="4500" b="1" dirty="0">
                <a:solidFill>
                  <a:srgbClr val="143F8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İ</a:t>
            </a:r>
            <a:endParaRPr lang="en-US" sz="4500" b="1" dirty="0">
              <a:solidFill>
                <a:srgbClr val="143F87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108129" y="8198472"/>
            <a:ext cx="7179871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152120201041 Berna ÇAKIR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152120201079 Şeyma COŞTUR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202582" y="181018"/>
            <a:ext cx="11169462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Eskişehir Osmangazi Üniversitesi Bitirme Ara Sunumu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Mayıs 2025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1649" y="708232"/>
            <a:ext cx="1512912" cy="1085514"/>
          </a:xfrm>
          <a:custGeom>
            <a:avLst/>
            <a:gdLst/>
            <a:ahLst/>
            <a:cxnLst/>
            <a:rect l="l" t="t" r="r" b="b"/>
            <a:pathLst>
              <a:path w="1512912" h="1085514">
                <a:moveTo>
                  <a:pt x="0" y="0"/>
                </a:moveTo>
                <a:lnTo>
                  <a:pt x="1512912" y="0"/>
                </a:lnTo>
                <a:lnTo>
                  <a:pt x="1512912" y="1085514"/>
                </a:lnTo>
                <a:lnTo>
                  <a:pt x="0" y="10855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2207639"/>
            <a:ext cx="8648911" cy="6493915"/>
          </a:xfrm>
          <a:custGeom>
            <a:avLst/>
            <a:gdLst/>
            <a:ahLst/>
            <a:cxnLst/>
            <a:rect l="l" t="t" r="r" b="b"/>
            <a:pathLst>
              <a:path w="8648911" h="6493915">
                <a:moveTo>
                  <a:pt x="0" y="0"/>
                </a:moveTo>
                <a:lnTo>
                  <a:pt x="8648911" y="0"/>
                </a:lnTo>
                <a:lnTo>
                  <a:pt x="8648911" y="6493915"/>
                </a:lnTo>
                <a:lnTo>
                  <a:pt x="0" y="64939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91649" y="1793031"/>
            <a:ext cx="8439104" cy="610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endParaRPr/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Segment Tabanlı Enerji Modeli:</a:t>
            </a: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Araç verileri 100 metrelik segmentlere ayrılarak hız, ivme, yük, eğim gibi bilgilerle enerji tüketimi tahmini yapılmıştır.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CatBoost ile Enerji Tüketim Tahmini</a:t>
            </a: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23 farklı model arasından en yüksek doğruluk ve en düşük hata ile CatBoost modeli seçilmiştir (R² ≈ 0.94).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SHAP Analizi ile Yorumlanabilirlik:</a:t>
            </a: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Eğim, hız ve kütle gibi değişkenlerin enerji tahminine etkisi görselleştirilerek kullanıcıya pie chart ile sunulmuştur.</a:t>
            </a:r>
          </a:p>
          <a:p>
            <a:pPr algn="just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119897" y="730289"/>
            <a:ext cx="10225455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sz="5499" b="1">
                <a:solidFill>
                  <a:srgbClr val="FFB3B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YAZILIM GERÇEKLEMELERİ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1649" y="708232"/>
            <a:ext cx="1512912" cy="1085514"/>
          </a:xfrm>
          <a:custGeom>
            <a:avLst/>
            <a:gdLst/>
            <a:ahLst/>
            <a:cxnLst/>
            <a:rect l="l" t="t" r="r" b="b"/>
            <a:pathLst>
              <a:path w="1512912" h="1085514">
                <a:moveTo>
                  <a:pt x="0" y="0"/>
                </a:moveTo>
                <a:lnTo>
                  <a:pt x="1512912" y="0"/>
                </a:lnTo>
                <a:lnTo>
                  <a:pt x="1512912" y="1085514"/>
                </a:lnTo>
                <a:lnTo>
                  <a:pt x="0" y="10855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102515" y="4948480"/>
            <a:ext cx="12082970" cy="3976020"/>
          </a:xfrm>
          <a:custGeom>
            <a:avLst/>
            <a:gdLst/>
            <a:ahLst/>
            <a:cxnLst/>
            <a:rect l="l" t="t" r="r" b="b"/>
            <a:pathLst>
              <a:path w="12082970" h="3976020">
                <a:moveTo>
                  <a:pt x="0" y="0"/>
                </a:moveTo>
                <a:lnTo>
                  <a:pt x="12082970" y="0"/>
                </a:lnTo>
                <a:lnTo>
                  <a:pt x="12082970" y="3976020"/>
                </a:lnTo>
                <a:lnTo>
                  <a:pt x="0" y="39760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91649" y="1793031"/>
            <a:ext cx="17304702" cy="260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endParaRPr/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Gerçek Zamanlı Menzil Hesabı:</a:t>
            </a: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Araçtan alınan veriler üzerinden kalan menzil, dinamik enerji tüketim ortalamasına göre sürekli güncellenmiştir.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Veriye Dayalı Tüketim Profili:</a:t>
            </a: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Sistem çalıştıkça tüketim verileri toplanarak araca özgü Wh/km değerleriyle menzil tahmini iyileştirilmiştir.</a:t>
            </a:r>
          </a:p>
          <a:p>
            <a:pPr algn="just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119897" y="730289"/>
            <a:ext cx="10225455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sz="5499" b="1">
                <a:solidFill>
                  <a:srgbClr val="FFB3B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YAZILIM GERÇEKLEMELERİ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1649" y="1793031"/>
            <a:ext cx="17304702" cy="4356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endParaRPr/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Kök Neden Analizi ile Uyarı Sistemi:</a:t>
            </a: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Araç, rota, sürücü, sistem, teslimat ve performans bileşenlerine göre sınıflandırılmış erken uyarılar sunulmuştur.</a:t>
            </a:r>
          </a:p>
          <a:p>
            <a:pPr algn="just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SUMO Simülasyonu Entegrasyonu:</a:t>
            </a: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Sanal araç hareketleri ve sipariş senaryoları SUMO ile modellenmiş; veriler MQTT/HTTP ile veri tabanına aktarılmıştır.</a:t>
            </a:r>
          </a:p>
          <a:p>
            <a:pPr algn="just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FIWARE ile Hibrit İzleme:</a:t>
            </a: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Gerçek araçlardan gelen MQTT tabanlı veriler simülasyonla birleşerek aynı arayüzde eş zamanlı gösterilmiştir.</a:t>
            </a:r>
          </a:p>
          <a:p>
            <a:pPr algn="just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491649" y="708232"/>
            <a:ext cx="1512912" cy="1085514"/>
          </a:xfrm>
          <a:custGeom>
            <a:avLst/>
            <a:gdLst/>
            <a:ahLst/>
            <a:cxnLst/>
            <a:rect l="l" t="t" r="r" b="b"/>
            <a:pathLst>
              <a:path w="1512912" h="1085514">
                <a:moveTo>
                  <a:pt x="0" y="0"/>
                </a:moveTo>
                <a:lnTo>
                  <a:pt x="1512912" y="0"/>
                </a:lnTo>
                <a:lnTo>
                  <a:pt x="1512912" y="1085514"/>
                </a:lnTo>
                <a:lnTo>
                  <a:pt x="0" y="10855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119897" y="730289"/>
            <a:ext cx="10225455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sz="5499" b="1">
                <a:solidFill>
                  <a:srgbClr val="FFB3B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YAZILIM GERÇEKLEMELERİ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2244" y="578179"/>
            <a:ext cx="1512912" cy="1085514"/>
          </a:xfrm>
          <a:custGeom>
            <a:avLst/>
            <a:gdLst/>
            <a:ahLst/>
            <a:cxnLst/>
            <a:rect l="l" t="t" r="r" b="b"/>
            <a:pathLst>
              <a:path w="1512912" h="1085514">
                <a:moveTo>
                  <a:pt x="0" y="0"/>
                </a:moveTo>
                <a:lnTo>
                  <a:pt x="1512912" y="0"/>
                </a:lnTo>
                <a:lnTo>
                  <a:pt x="1512912" y="1085514"/>
                </a:lnTo>
                <a:lnTo>
                  <a:pt x="0" y="10855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293795" y="4709441"/>
            <a:ext cx="11992258" cy="5306574"/>
          </a:xfrm>
          <a:custGeom>
            <a:avLst/>
            <a:gdLst/>
            <a:ahLst/>
            <a:cxnLst/>
            <a:rect l="l" t="t" r="r" b="b"/>
            <a:pathLst>
              <a:path w="11992258" h="5306574">
                <a:moveTo>
                  <a:pt x="0" y="0"/>
                </a:moveTo>
                <a:lnTo>
                  <a:pt x="11992258" y="0"/>
                </a:lnTo>
                <a:lnTo>
                  <a:pt x="11992258" y="5306574"/>
                </a:lnTo>
                <a:lnTo>
                  <a:pt x="0" y="53065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24663" y="2018289"/>
            <a:ext cx="17304702" cy="347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Docker Tabanlı Altyapı: </a:t>
            </a: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Görselleştirme sistemi Docker konteynerlerinde çalışıyor, böylece hızlı kurulum ve taşınabilirlik sağlanıyor.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Grafana Dashboard’ları: </a:t>
            </a: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Operasyonel, çevresel ve sistem performansını izleyen 14 özel dashboard oluşturuldu.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Zaman Damgalı Veri Sorguları: </a:t>
            </a: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Panellerde kullanılan veriler, zaman filtreleri ile SQL sorguları üzerinden dinamik olarak çekiliyor.</a:t>
            </a:r>
          </a:p>
          <a:p>
            <a:pPr algn="just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33044" y="527191"/>
            <a:ext cx="10225455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sz="5499" b="1">
                <a:solidFill>
                  <a:srgbClr val="FFB3B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YAZILIM GERÇEKLEMELERİ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4663" y="2018289"/>
            <a:ext cx="17304702" cy="3041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endParaRPr/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Çoklu Grafik Formatları: </a:t>
            </a: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Sütun, çizgi, pasta grafik ve tablolar ile veriler kullanıcıya zengin görselleştirmelerle sunuluyor.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Canlı ve Etkileşimli Gösterim: </a:t>
            </a: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Grafana panelleri iframe ile arayüze gömülerek gerçek zamanlı raporlama sağlanıyor.</a:t>
            </a:r>
          </a:p>
          <a:p>
            <a:pPr algn="just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72244" y="578179"/>
            <a:ext cx="1512912" cy="1085514"/>
          </a:xfrm>
          <a:custGeom>
            <a:avLst/>
            <a:gdLst/>
            <a:ahLst/>
            <a:cxnLst/>
            <a:rect l="l" t="t" r="r" b="b"/>
            <a:pathLst>
              <a:path w="1512912" h="1085514">
                <a:moveTo>
                  <a:pt x="0" y="0"/>
                </a:moveTo>
                <a:lnTo>
                  <a:pt x="1512912" y="0"/>
                </a:lnTo>
                <a:lnTo>
                  <a:pt x="1512912" y="1085514"/>
                </a:lnTo>
                <a:lnTo>
                  <a:pt x="0" y="10855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232675" y="5059939"/>
            <a:ext cx="13822650" cy="2868200"/>
          </a:xfrm>
          <a:custGeom>
            <a:avLst/>
            <a:gdLst/>
            <a:ahLst/>
            <a:cxnLst/>
            <a:rect l="l" t="t" r="r" b="b"/>
            <a:pathLst>
              <a:path w="13822650" h="2868200">
                <a:moveTo>
                  <a:pt x="0" y="0"/>
                </a:moveTo>
                <a:lnTo>
                  <a:pt x="13822650" y="0"/>
                </a:lnTo>
                <a:lnTo>
                  <a:pt x="13822650" y="2868200"/>
                </a:lnTo>
                <a:lnTo>
                  <a:pt x="0" y="2868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933044" y="527191"/>
            <a:ext cx="10225455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sz="5499" b="1">
                <a:solidFill>
                  <a:srgbClr val="FFB3B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YAZILIM GERÇEKLEMELERİ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2244" y="578179"/>
            <a:ext cx="1512912" cy="1085514"/>
          </a:xfrm>
          <a:custGeom>
            <a:avLst/>
            <a:gdLst/>
            <a:ahLst/>
            <a:cxnLst/>
            <a:rect l="l" t="t" r="r" b="b"/>
            <a:pathLst>
              <a:path w="1512912" h="1085514">
                <a:moveTo>
                  <a:pt x="0" y="0"/>
                </a:moveTo>
                <a:lnTo>
                  <a:pt x="1512912" y="0"/>
                </a:lnTo>
                <a:lnTo>
                  <a:pt x="1512912" y="1085514"/>
                </a:lnTo>
                <a:lnTo>
                  <a:pt x="0" y="10855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002754" y="2544597"/>
            <a:ext cx="8926267" cy="5197806"/>
          </a:xfrm>
          <a:custGeom>
            <a:avLst/>
            <a:gdLst/>
            <a:ahLst/>
            <a:cxnLst/>
            <a:rect l="l" t="t" r="r" b="b"/>
            <a:pathLst>
              <a:path w="8926267" h="5197806">
                <a:moveTo>
                  <a:pt x="0" y="0"/>
                </a:moveTo>
                <a:lnTo>
                  <a:pt x="8926267" y="0"/>
                </a:lnTo>
                <a:lnTo>
                  <a:pt x="8926267" y="5197806"/>
                </a:lnTo>
                <a:lnTo>
                  <a:pt x="0" y="51978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933044" y="527191"/>
            <a:ext cx="10225455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sz="5499" b="1">
                <a:solidFill>
                  <a:srgbClr val="FFB3B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YAZILIM GERÇEKLEMELERİ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23085" y="2585623"/>
            <a:ext cx="7886773" cy="5801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2774" lvl="1" indent="-342900" algn="just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b="1" dirty="0" err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Kullanıcı</a:t>
            </a:r>
            <a:r>
              <a:rPr lang="en-US" sz="24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2499" b="1" dirty="0" err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Kontrollü</a:t>
            </a:r>
            <a:r>
              <a:rPr lang="en-US" sz="24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Zaman </a:t>
            </a:r>
            <a:r>
              <a:rPr lang="en-US" sz="2499" b="1" dirty="0" err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Filtreleme</a:t>
            </a:r>
            <a:r>
              <a:rPr lang="en-US" sz="24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 </a:t>
            </a:r>
            <a:r>
              <a:rPr lang="en-US" sz="249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Kullanıcılar</a:t>
            </a:r>
            <a:r>
              <a:rPr lang="en-US" sz="249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249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grafiklerde</a:t>
            </a:r>
            <a:r>
              <a:rPr lang="en-US" sz="249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istedikleri</a:t>
            </a:r>
            <a:r>
              <a:rPr lang="en-US" sz="249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tarih</a:t>
            </a:r>
            <a:r>
              <a:rPr lang="en-US" sz="249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aralığını</a:t>
            </a:r>
            <a:r>
              <a:rPr lang="en-US" sz="249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manuel</a:t>
            </a:r>
            <a:r>
              <a:rPr lang="en-US" sz="249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olarak</a:t>
            </a:r>
            <a:r>
              <a:rPr lang="en-US" sz="249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seçebiliyor</a:t>
            </a:r>
            <a:r>
              <a:rPr lang="en-US" sz="249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612774" lvl="1" indent="-342900" algn="just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b="1" dirty="0" err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Akordiyon</a:t>
            </a:r>
            <a:r>
              <a:rPr lang="en-US" sz="24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2499" b="1" dirty="0" err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Bazlı</a:t>
            </a:r>
            <a:r>
              <a:rPr lang="en-US" sz="24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2499" b="1" dirty="0" err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Rapor</a:t>
            </a:r>
            <a:r>
              <a:rPr lang="en-US" sz="24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2499" b="1" dirty="0" err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Düzeni</a:t>
            </a:r>
            <a:r>
              <a:rPr lang="en-US" sz="24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 </a:t>
            </a:r>
          </a:p>
          <a:p>
            <a:pPr marL="727074" lvl="2" algn="just">
              <a:lnSpc>
                <a:spcPts val="3499"/>
              </a:lnSpc>
            </a:pPr>
            <a:r>
              <a:rPr lang="en-US" sz="249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Raporlar</a:t>
            </a:r>
            <a:r>
              <a:rPr lang="en-US" sz="249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açılır</a:t>
            </a:r>
            <a:r>
              <a:rPr lang="en-US" sz="249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en-US" sz="249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kapanır</a:t>
            </a:r>
            <a:r>
              <a:rPr lang="en-US" sz="249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akordiyon</a:t>
            </a:r>
            <a:r>
              <a:rPr lang="en-US" sz="249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yapısıyla</a:t>
            </a:r>
            <a:r>
              <a:rPr lang="en-US" sz="249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organize </a:t>
            </a:r>
            <a:r>
              <a:rPr lang="en-US" sz="249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edilerek</a:t>
            </a:r>
            <a:r>
              <a:rPr lang="en-US" sz="249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sade</a:t>
            </a:r>
            <a:r>
              <a:rPr lang="en-US" sz="249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</a:t>
            </a:r>
            <a:r>
              <a:rPr lang="en-US" sz="249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kolay</a:t>
            </a:r>
            <a:r>
              <a:rPr lang="en-US" sz="249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erişilebilir</a:t>
            </a:r>
            <a:r>
              <a:rPr lang="en-US" sz="249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hale </a:t>
            </a:r>
            <a:r>
              <a:rPr lang="en-US" sz="249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getirildi</a:t>
            </a:r>
            <a:r>
              <a:rPr lang="en-US" sz="249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612774" lvl="1" indent="-342900" algn="just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Grid </a:t>
            </a:r>
            <a:r>
              <a:rPr lang="en-US" sz="2499" b="1" dirty="0" err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Yapısında</a:t>
            </a:r>
            <a:r>
              <a:rPr lang="en-US" sz="24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Panel </a:t>
            </a:r>
            <a:r>
              <a:rPr lang="en-US" sz="2499" b="1" dirty="0" err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Yerleşimi</a:t>
            </a:r>
            <a:r>
              <a:rPr lang="en-US" sz="24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 </a:t>
            </a:r>
          </a:p>
          <a:p>
            <a:pPr marL="727074" lvl="2" algn="just">
              <a:lnSpc>
                <a:spcPts val="3499"/>
              </a:lnSpc>
            </a:pPr>
            <a:r>
              <a:rPr lang="en-US" sz="249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Grafik</a:t>
            </a:r>
            <a:r>
              <a:rPr lang="en-US" sz="249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</a:t>
            </a:r>
            <a:r>
              <a:rPr lang="en-US" sz="249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tablolar</a:t>
            </a:r>
            <a:r>
              <a:rPr lang="en-US" sz="249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responsive grid </a:t>
            </a:r>
            <a:r>
              <a:rPr lang="en-US" sz="249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sistemiyle</a:t>
            </a:r>
            <a:r>
              <a:rPr lang="en-US" sz="249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tr-TR" sz="249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r>
              <a:rPr lang="en-US" sz="249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düzenli</a:t>
            </a:r>
            <a:r>
              <a:rPr lang="en-US" sz="249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</a:t>
            </a:r>
            <a:r>
              <a:rPr lang="en-US" sz="249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estetik</a:t>
            </a:r>
            <a:r>
              <a:rPr lang="en-US" sz="249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şekilde</a:t>
            </a:r>
            <a:r>
              <a:rPr lang="en-US" sz="249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sunuluyor</a:t>
            </a:r>
            <a:r>
              <a:rPr lang="en-US" sz="249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algn="just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04281" y="2364543"/>
            <a:ext cx="6898028" cy="5934907"/>
          </a:xfrm>
          <a:custGeom>
            <a:avLst/>
            <a:gdLst/>
            <a:ahLst/>
            <a:cxnLst/>
            <a:rect l="l" t="t" r="r" b="b"/>
            <a:pathLst>
              <a:path w="6898028" h="5934907">
                <a:moveTo>
                  <a:pt x="0" y="0"/>
                </a:moveTo>
                <a:lnTo>
                  <a:pt x="6898029" y="0"/>
                </a:lnTo>
                <a:lnTo>
                  <a:pt x="6898029" y="5934907"/>
                </a:lnTo>
                <a:lnTo>
                  <a:pt x="0" y="59349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379941" y="2364543"/>
            <a:ext cx="5971527" cy="2778957"/>
          </a:xfrm>
          <a:custGeom>
            <a:avLst/>
            <a:gdLst/>
            <a:ahLst/>
            <a:cxnLst/>
            <a:rect l="l" t="t" r="r" b="b"/>
            <a:pathLst>
              <a:path w="5971527" h="2778957">
                <a:moveTo>
                  <a:pt x="0" y="0"/>
                </a:moveTo>
                <a:lnTo>
                  <a:pt x="5971527" y="0"/>
                </a:lnTo>
                <a:lnTo>
                  <a:pt x="5971527" y="2778957"/>
                </a:lnTo>
                <a:lnTo>
                  <a:pt x="0" y="27789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143564" y="508000"/>
            <a:ext cx="10222141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sz="5499" b="1">
                <a:solidFill>
                  <a:srgbClr val="8EC04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GERÇEKLENEN TESTLER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413856" y="1368425"/>
            <a:ext cx="7985142" cy="679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sz="4000" b="1">
                <a:solidFill>
                  <a:srgbClr val="73737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BIRIM TESTI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596574" y="5497193"/>
            <a:ext cx="8475670" cy="3115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1"/>
              </a:lnSpc>
              <a:spcBef>
                <a:spcPct val="0"/>
              </a:spcBef>
            </a:pPr>
            <a:r>
              <a:rPr lang="en-US" sz="222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Kullanıcıların</a:t>
            </a:r>
            <a:r>
              <a:rPr lang="en-US" sz="222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22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manuel</a:t>
            </a:r>
            <a:r>
              <a:rPr lang="en-US" sz="222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22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olarak</a:t>
            </a:r>
            <a:r>
              <a:rPr lang="en-US" sz="222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22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bir</a:t>
            </a:r>
            <a:r>
              <a:rPr lang="en-US" sz="222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22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tarih</a:t>
            </a:r>
            <a:r>
              <a:rPr lang="en-US" sz="222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22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aralığı</a:t>
            </a:r>
            <a:r>
              <a:rPr lang="en-US" sz="222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22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seçip</a:t>
            </a:r>
            <a:r>
              <a:rPr lang="en-US" sz="222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"Apply" </a:t>
            </a:r>
            <a:r>
              <a:rPr lang="en-US" sz="222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butonuna</a:t>
            </a:r>
            <a:r>
              <a:rPr lang="en-US" sz="222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22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tıkladıklarında</a:t>
            </a:r>
            <a:r>
              <a:rPr lang="en-US" sz="222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222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</a:t>
            </a:r>
            <a:r>
              <a:rPr lang="en-US" sz="222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22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tarih</a:t>
            </a:r>
            <a:r>
              <a:rPr lang="en-US" sz="222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22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aralığına</a:t>
            </a:r>
            <a:r>
              <a:rPr lang="en-US" sz="222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22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ait</a:t>
            </a:r>
            <a:r>
              <a:rPr lang="en-US" sz="222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zaman </a:t>
            </a:r>
            <a:r>
              <a:rPr lang="en-US" sz="222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damgalarının</a:t>
            </a:r>
            <a:r>
              <a:rPr lang="en-US" sz="222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iframe </a:t>
            </a:r>
            <a:r>
              <a:rPr lang="en-US" sz="222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bileşenlerine</a:t>
            </a:r>
            <a:r>
              <a:rPr lang="en-US" sz="222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22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doğru</a:t>
            </a:r>
            <a:r>
              <a:rPr lang="en-US" sz="222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22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bir</a:t>
            </a:r>
            <a:r>
              <a:rPr lang="en-US" sz="222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22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şekilde</a:t>
            </a:r>
            <a:r>
              <a:rPr lang="en-US" sz="222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22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aktarıldığı</a:t>
            </a:r>
            <a:r>
              <a:rPr lang="en-US" sz="222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test </a:t>
            </a:r>
            <a:r>
              <a:rPr lang="en-US" sz="222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edilmiştir</a:t>
            </a:r>
            <a:r>
              <a:rPr lang="en-US" sz="222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US" sz="222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Belirlenen</a:t>
            </a:r>
            <a:r>
              <a:rPr lang="en-US" sz="222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22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örnek</a:t>
            </a:r>
            <a:r>
              <a:rPr lang="en-US" sz="222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22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tarih</a:t>
            </a:r>
            <a:r>
              <a:rPr lang="en-US" sz="222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22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aralığında</a:t>
            </a:r>
            <a:r>
              <a:rPr lang="en-US" sz="222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(1 </a:t>
            </a:r>
            <a:r>
              <a:rPr lang="en-US" sz="222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Mayıs</a:t>
            </a:r>
            <a:r>
              <a:rPr lang="en-US" sz="222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2024 - 10 </a:t>
            </a:r>
            <a:r>
              <a:rPr lang="en-US" sz="222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Mayıs</a:t>
            </a:r>
            <a:r>
              <a:rPr lang="en-US" sz="222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2024) </a:t>
            </a:r>
            <a:r>
              <a:rPr lang="en-US" sz="222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yapılan</a:t>
            </a:r>
            <a:r>
              <a:rPr lang="en-US" sz="222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22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kontrol</a:t>
            </a:r>
            <a:r>
              <a:rPr lang="en-US" sz="222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iframe </a:t>
            </a:r>
            <a:r>
              <a:rPr lang="en-US" sz="222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URL’lerinde</a:t>
            </a:r>
            <a:r>
              <a:rPr lang="en-US" sz="222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from </a:t>
            </a:r>
            <a:r>
              <a:rPr lang="en-US" sz="222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</a:t>
            </a:r>
            <a:r>
              <a:rPr lang="en-US" sz="222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to </a:t>
            </a:r>
            <a:r>
              <a:rPr lang="en-US" sz="222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parametrelerinin</a:t>
            </a:r>
            <a:r>
              <a:rPr lang="en-US" sz="222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22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</a:t>
            </a:r>
            <a:r>
              <a:rPr lang="en-US" sz="222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zaman </a:t>
            </a:r>
            <a:r>
              <a:rPr lang="en-US" sz="222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dilimini</a:t>
            </a:r>
            <a:r>
              <a:rPr lang="en-US" sz="222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22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içerdiğini</a:t>
            </a:r>
            <a:r>
              <a:rPr lang="en-US" sz="222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22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göstermiştir</a:t>
            </a:r>
            <a:r>
              <a:rPr lang="en-US" sz="222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Bu </a:t>
            </a:r>
            <a:r>
              <a:rPr lang="en-US" sz="222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doğrulamayla</a:t>
            </a:r>
            <a:r>
              <a:rPr lang="en-US" sz="222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22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birlikte</a:t>
            </a:r>
            <a:r>
              <a:rPr lang="en-US" sz="222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test </a:t>
            </a:r>
            <a:r>
              <a:rPr lang="en-US" sz="222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geçmiştir</a:t>
            </a:r>
            <a:r>
              <a:rPr lang="en-US" sz="222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sp>
        <p:nvSpPr>
          <p:cNvPr id="7" name="Freeform 7"/>
          <p:cNvSpPr/>
          <p:nvPr/>
        </p:nvSpPr>
        <p:spPr>
          <a:xfrm>
            <a:off x="167091" y="612775"/>
            <a:ext cx="1723218" cy="1074661"/>
          </a:xfrm>
          <a:custGeom>
            <a:avLst/>
            <a:gdLst/>
            <a:ahLst/>
            <a:cxnLst/>
            <a:rect l="l" t="t" r="r" b="b"/>
            <a:pathLst>
              <a:path w="1723218" h="1074661">
                <a:moveTo>
                  <a:pt x="0" y="0"/>
                </a:moveTo>
                <a:lnTo>
                  <a:pt x="1723218" y="0"/>
                </a:lnTo>
                <a:lnTo>
                  <a:pt x="1723218" y="1074661"/>
                </a:lnTo>
                <a:lnTo>
                  <a:pt x="0" y="10746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102921"/>
            <a:ext cx="10861532" cy="3040579"/>
          </a:xfrm>
          <a:custGeom>
            <a:avLst/>
            <a:gdLst/>
            <a:ahLst/>
            <a:cxnLst/>
            <a:rect l="l" t="t" r="r" b="b"/>
            <a:pathLst>
              <a:path w="10861532" h="3040579">
                <a:moveTo>
                  <a:pt x="0" y="0"/>
                </a:moveTo>
                <a:lnTo>
                  <a:pt x="10861532" y="0"/>
                </a:lnTo>
                <a:lnTo>
                  <a:pt x="10861532" y="3040579"/>
                </a:lnTo>
                <a:lnTo>
                  <a:pt x="0" y="30405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7223" y="5908273"/>
            <a:ext cx="7025752" cy="3350027"/>
          </a:xfrm>
          <a:custGeom>
            <a:avLst/>
            <a:gdLst/>
            <a:ahLst/>
            <a:cxnLst/>
            <a:rect l="l" t="t" r="r" b="b"/>
            <a:pathLst>
              <a:path w="7025752" h="3350027">
                <a:moveTo>
                  <a:pt x="0" y="0"/>
                </a:moveTo>
                <a:lnTo>
                  <a:pt x="7025752" y="0"/>
                </a:lnTo>
                <a:lnTo>
                  <a:pt x="7025752" y="3350027"/>
                </a:lnTo>
                <a:lnTo>
                  <a:pt x="0" y="33500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208677" y="1432996"/>
            <a:ext cx="7985142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73737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PERFORMANS TESTI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11355" y="485147"/>
            <a:ext cx="10222141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sz="5499" b="1">
                <a:solidFill>
                  <a:srgbClr val="8EC04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GERÇEKLENEN TESTLER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013842" y="4730151"/>
            <a:ext cx="8475670" cy="194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1"/>
              </a:lnSpc>
              <a:spcBef>
                <a:spcPct val="0"/>
              </a:spcBef>
            </a:pPr>
            <a:r>
              <a:rPr lang="en-US" sz="22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API’nin yanıt süresi ölçülerek, veri setinin 2 saniyeden kısa sürede döndürülüp döndürülmediği kontrol edilmiştir. Test başlangıcı ve bitişi arasındaki süre hesaplanarak yapılan bu performans testi de 136 milisaniye gibi oldukça kısa bir sürede tamamlanmış ve başarılı bulunmuştur.</a:t>
            </a:r>
          </a:p>
        </p:txBody>
      </p:sp>
      <p:sp>
        <p:nvSpPr>
          <p:cNvPr id="7" name="Freeform 7"/>
          <p:cNvSpPr/>
          <p:nvPr/>
        </p:nvSpPr>
        <p:spPr>
          <a:xfrm>
            <a:off x="167091" y="726635"/>
            <a:ext cx="1723218" cy="1074661"/>
          </a:xfrm>
          <a:custGeom>
            <a:avLst/>
            <a:gdLst/>
            <a:ahLst/>
            <a:cxnLst/>
            <a:rect l="l" t="t" r="r" b="b"/>
            <a:pathLst>
              <a:path w="1723218" h="1074661">
                <a:moveTo>
                  <a:pt x="0" y="0"/>
                </a:moveTo>
                <a:lnTo>
                  <a:pt x="1723218" y="0"/>
                </a:lnTo>
                <a:lnTo>
                  <a:pt x="1723218" y="1074661"/>
                </a:lnTo>
                <a:lnTo>
                  <a:pt x="0" y="10746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410681" y="3504652"/>
            <a:ext cx="4770506" cy="4770506"/>
          </a:xfrm>
          <a:custGeom>
            <a:avLst/>
            <a:gdLst/>
            <a:ahLst/>
            <a:cxnLst/>
            <a:rect l="l" t="t" r="r" b="b"/>
            <a:pathLst>
              <a:path w="4770506" h="4770506">
                <a:moveTo>
                  <a:pt x="0" y="0"/>
                </a:moveTo>
                <a:lnTo>
                  <a:pt x="4770506" y="0"/>
                </a:lnTo>
                <a:lnTo>
                  <a:pt x="4770506" y="4770506"/>
                </a:lnTo>
                <a:lnTo>
                  <a:pt x="0" y="47705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52453" y="734178"/>
            <a:ext cx="1380591" cy="1420895"/>
          </a:xfrm>
          <a:custGeom>
            <a:avLst/>
            <a:gdLst/>
            <a:ahLst/>
            <a:cxnLst/>
            <a:rect l="l" t="t" r="r" b="b"/>
            <a:pathLst>
              <a:path w="1380591" h="1420895">
                <a:moveTo>
                  <a:pt x="0" y="0"/>
                </a:moveTo>
                <a:lnTo>
                  <a:pt x="1380591" y="0"/>
                </a:lnTo>
                <a:lnTo>
                  <a:pt x="1380591" y="1420894"/>
                </a:lnTo>
                <a:lnTo>
                  <a:pt x="0" y="14208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418110" y="923925"/>
            <a:ext cx="7985142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sz="5499" b="1">
                <a:solidFill>
                  <a:srgbClr val="ACCC6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SONUÇ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76357" y="5262508"/>
            <a:ext cx="5630701" cy="1553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2"/>
              </a:lnSpc>
              <a:spcBef>
                <a:spcPct val="0"/>
              </a:spcBef>
            </a:pPr>
            <a:r>
              <a:rPr lang="en-US" sz="223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Gerçek + Simülasyon Entegrasyonu: SUMO simülasyonu ve FIWARE canlı verileri aynı harita arayüzünde birleştirilerek hibrit takip sağlandı.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962083" y="2107447"/>
            <a:ext cx="4994987" cy="2036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2"/>
              </a:lnSpc>
              <a:spcBef>
                <a:spcPct val="0"/>
              </a:spcBef>
            </a:pPr>
            <a:r>
              <a:rPr lang="en-US" sz="233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Zengin Raporlama Altyapısı: 14 rapor ve 50+ grafik ile operasyonel, çevresel ve sistemsel veriler kapsamlı şekilde sunuldu.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72734" y="2901939"/>
            <a:ext cx="5534324" cy="1459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8"/>
              </a:lnSpc>
              <a:spcBef>
                <a:spcPct val="0"/>
              </a:spcBef>
            </a:pPr>
            <a:r>
              <a:rPr lang="en-US" sz="2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Anlık Uyarı Sistemi: Kök neden analizine dayalı uyarılar (ör. düşük batarya, gecikme), kullanıcıya erken bildirim olarak sunuldu.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98303" y="7793755"/>
            <a:ext cx="5534489" cy="1553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2"/>
              </a:lnSpc>
              <a:spcBef>
                <a:spcPct val="0"/>
              </a:spcBef>
            </a:pPr>
            <a:r>
              <a:rPr lang="en-US" sz="223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Enerji ve Menzil Tahmini: CatBoost ile geliştirilen model, geçmiş verilerle kalan menzil tahmini yaparak operasyonel planlamayı güçlendirdi.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928487" y="7353120"/>
            <a:ext cx="5374271" cy="1626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2"/>
              </a:lnSpc>
              <a:spcBef>
                <a:spcPct val="0"/>
              </a:spcBef>
            </a:pPr>
            <a:r>
              <a:rPr lang="en-US" sz="233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Dinamik Filtreleme ve Görsellik: Zaman filtreleri, renk geçişleri ve açıklamalarla kullanıcı odaklı analiz ortamı sağlandı.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671694" y="5039428"/>
            <a:ext cx="5935387" cy="2021802"/>
            <a:chOff x="0" y="0"/>
            <a:chExt cx="1536683" cy="52344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36683" cy="523448"/>
            </a:xfrm>
            <a:custGeom>
              <a:avLst/>
              <a:gdLst/>
              <a:ahLst/>
              <a:cxnLst/>
              <a:rect l="l" t="t" r="r" b="b"/>
              <a:pathLst>
                <a:path w="1536683" h="523448">
                  <a:moveTo>
                    <a:pt x="1333483" y="0"/>
                  </a:moveTo>
                  <a:cubicBezTo>
                    <a:pt x="1445707" y="0"/>
                    <a:pt x="1536683" y="117178"/>
                    <a:pt x="1536683" y="261724"/>
                  </a:cubicBezTo>
                  <a:cubicBezTo>
                    <a:pt x="1536683" y="406271"/>
                    <a:pt x="1445707" y="523448"/>
                    <a:pt x="1333483" y="523448"/>
                  </a:cubicBezTo>
                  <a:lnTo>
                    <a:pt x="203200" y="523448"/>
                  </a:lnTo>
                  <a:cubicBezTo>
                    <a:pt x="90976" y="523448"/>
                    <a:pt x="0" y="406271"/>
                    <a:pt x="0" y="261724"/>
                  </a:cubicBezTo>
                  <a:cubicBezTo>
                    <a:pt x="0" y="11717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E74C3C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1536683" cy="5710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21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71694" y="7583208"/>
            <a:ext cx="5935387" cy="2021802"/>
            <a:chOff x="0" y="0"/>
            <a:chExt cx="1536683" cy="52344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536683" cy="523448"/>
            </a:xfrm>
            <a:custGeom>
              <a:avLst/>
              <a:gdLst/>
              <a:ahLst/>
              <a:cxnLst/>
              <a:rect l="l" t="t" r="r" b="b"/>
              <a:pathLst>
                <a:path w="1536683" h="523448">
                  <a:moveTo>
                    <a:pt x="1333483" y="0"/>
                  </a:moveTo>
                  <a:cubicBezTo>
                    <a:pt x="1445707" y="0"/>
                    <a:pt x="1536683" y="117178"/>
                    <a:pt x="1536683" y="261724"/>
                  </a:cubicBezTo>
                  <a:cubicBezTo>
                    <a:pt x="1536683" y="406271"/>
                    <a:pt x="1445707" y="523448"/>
                    <a:pt x="1333483" y="523448"/>
                  </a:cubicBezTo>
                  <a:lnTo>
                    <a:pt x="203200" y="523448"/>
                  </a:lnTo>
                  <a:cubicBezTo>
                    <a:pt x="90976" y="523448"/>
                    <a:pt x="0" y="406271"/>
                    <a:pt x="0" y="261724"/>
                  </a:cubicBezTo>
                  <a:cubicBezTo>
                    <a:pt x="0" y="11717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E74C3C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1536683" cy="5710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21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71694" y="2493751"/>
            <a:ext cx="5935387" cy="2021802"/>
            <a:chOff x="0" y="0"/>
            <a:chExt cx="1536683" cy="52344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536683" cy="523448"/>
            </a:xfrm>
            <a:custGeom>
              <a:avLst/>
              <a:gdLst/>
              <a:ahLst/>
              <a:cxnLst/>
              <a:rect l="l" t="t" r="r" b="b"/>
              <a:pathLst>
                <a:path w="1536683" h="523448">
                  <a:moveTo>
                    <a:pt x="1333483" y="0"/>
                  </a:moveTo>
                  <a:cubicBezTo>
                    <a:pt x="1445707" y="0"/>
                    <a:pt x="1536683" y="117178"/>
                    <a:pt x="1536683" y="261724"/>
                  </a:cubicBezTo>
                  <a:cubicBezTo>
                    <a:pt x="1536683" y="406271"/>
                    <a:pt x="1445707" y="523448"/>
                    <a:pt x="1333483" y="523448"/>
                  </a:cubicBezTo>
                  <a:lnTo>
                    <a:pt x="203200" y="523448"/>
                  </a:lnTo>
                  <a:cubicBezTo>
                    <a:pt x="90976" y="523448"/>
                    <a:pt x="0" y="406271"/>
                    <a:pt x="0" y="261724"/>
                  </a:cubicBezTo>
                  <a:cubicBezTo>
                    <a:pt x="0" y="11717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E74C3C"/>
              </a:solidFill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1536683" cy="5710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21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1616395" y="4714777"/>
            <a:ext cx="5686363" cy="1626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2"/>
              </a:lnSpc>
              <a:spcBef>
                <a:spcPct val="0"/>
              </a:spcBef>
            </a:pPr>
            <a:r>
              <a:rPr lang="en-US" sz="233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Karar Destek Odaklı Tasarım: Karbon kazanımı, bakım verimliliği gibi metrikler sayesinde sistemsel iyileştirmelere rehberlik edildi.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1367370" y="2053374"/>
            <a:ext cx="5935387" cy="2090390"/>
            <a:chOff x="0" y="0"/>
            <a:chExt cx="1536683" cy="54120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36683" cy="541206"/>
            </a:xfrm>
            <a:custGeom>
              <a:avLst/>
              <a:gdLst/>
              <a:ahLst/>
              <a:cxnLst/>
              <a:rect l="l" t="t" r="r" b="b"/>
              <a:pathLst>
                <a:path w="1536683" h="541206">
                  <a:moveTo>
                    <a:pt x="1333483" y="0"/>
                  </a:moveTo>
                  <a:cubicBezTo>
                    <a:pt x="1445707" y="0"/>
                    <a:pt x="1536683" y="121153"/>
                    <a:pt x="1536683" y="270603"/>
                  </a:cubicBezTo>
                  <a:cubicBezTo>
                    <a:pt x="1536683" y="420053"/>
                    <a:pt x="1445707" y="541206"/>
                    <a:pt x="1333483" y="541206"/>
                  </a:cubicBezTo>
                  <a:lnTo>
                    <a:pt x="203200" y="541206"/>
                  </a:lnTo>
                  <a:cubicBezTo>
                    <a:pt x="90976" y="541206"/>
                    <a:pt x="0" y="420053"/>
                    <a:pt x="0" y="270603"/>
                  </a:cubicBezTo>
                  <a:cubicBezTo>
                    <a:pt x="0" y="12115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E74C3C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1536683" cy="5888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21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572937" y="4430337"/>
            <a:ext cx="5935387" cy="2021802"/>
            <a:chOff x="0" y="0"/>
            <a:chExt cx="1536683" cy="523448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536683" cy="523448"/>
            </a:xfrm>
            <a:custGeom>
              <a:avLst/>
              <a:gdLst/>
              <a:ahLst/>
              <a:cxnLst/>
              <a:rect l="l" t="t" r="r" b="b"/>
              <a:pathLst>
                <a:path w="1536683" h="523448">
                  <a:moveTo>
                    <a:pt x="1333483" y="0"/>
                  </a:moveTo>
                  <a:cubicBezTo>
                    <a:pt x="1445707" y="0"/>
                    <a:pt x="1536683" y="117178"/>
                    <a:pt x="1536683" y="261724"/>
                  </a:cubicBezTo>
                  <a:cubicBezTo>
                    <a:pt x="1536683" y="406271"/>
                    <a:pt x="1445707" y="523448"/>
                    <a:pt x="1333483" y="523448"/>
                  </a:cubicBezTo>
                  <a:lnTo>
                    <a:pt x="203200" y="523448"/>
                  </a:lnTo>
                  <a:cubicBezTo>
                    <a:pt x="90976" y="523448"/>
                    <a:pt x="0" y="406271"/>
                    <a:pt x="0" y="261724"/>
                  </a:cubicBezTo>
                  <a:cubicBezTo>
                    <a:pt x="0" y="11717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E74C3C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1536683" cy="5710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21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1181187" y="7118687"/>
            <a:ext cx="6281244" cy="2139613"/>
            <a:chOff x="0" y="0"/>
            <a:chExt cx="1536683" cy="523448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536683" cy="523448"/>
            </a:xfrm>
            <a:custGeom>
              <a:avLst/>
              <a:gdLst/>
              <a:ahLst/>
              <a:cxnLst/>
              <a:rect l="l" t="t" r="r" b="b"/>
              <a:pathLst>
                <a:path w="1536683" h="523448">
                  <a:moveTo>
                    <a:pt x="1333483" y="0"/>
                  </a:moveTo>
                  <a:cubicBezTo>
                    <a:pt x="1445707" y="0"/>
                    <a:pt x="1536683" y="117178"/>
                    <a:pt x="1536683" y="261724"/>
                  </a:cubicBezTo>
                  <a:cubicBezTo>
                    <a:pt x="1536683" y="406271"/>
                    <a:pt x="1445707" y="523448"/>
                    <a:pt x="1333483" y="523448"/>
                  </a:cubicBezTo>
                  <a:lnTo>
                    <a:pt x="203200" y="523448"/>
                  </a:lnTo>
                  <a:cubicBezTo>
                    <a:pt x="90976" y="523448"/>
                    <a:pt x="0" y="406271"/>
                    <a:pt x="0" y="261724"/>
                  </a:cubicBezTo>
                  <a:cubicBezTo>
                    <a:pt x="0" y="11717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E74C3C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47625"/>
              <a:ext cx="1536683" cy="5710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21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3051" y="459665"/>
            <a:ext cx="2012663" cy="1138069"/>
          </a:xfrm>
          <a:custGeom>
            <a:avLst/>
            <a:gdLst/>
            <a:ahLst/>
            <a:cxnLst/>
            <a:rect l="l" t="t" r="r" b="b"/>
            <a:pathLst>
              <a:path w="2012663" h="1138069">
                <a:moveTo>
                  <a:pt x="0" y="0"/>
                </a:moveTo>
                <a:lnTo>
                  <a:pt x="2012663" y="0"/>
                </a:lnTo>
                <a:lnTo>
                  <a:pt x="2012663" y="1138070"/>
                </a:lnTo>
                <a:lnTo>
                  <a:pt x="0" y="113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883316" y="2200410"/>
            <a:ext cx="6521367" cy="6521367"/>
          </a:xfrm>
          <a:custGeom>
            <a:avLst/>
            <a:gdLst/>
            <a:ahLst/>
            <a:cxnLst/>
            <a:rect l="l" t="t" r="r" b="b"/>
            <a:pathLst>
              <a:path w="6521367" h="6521367">
                <a:moveTo>
                  <a:pt x="0" y="0"/>
                </a:moveTo>
                <a:lnTo>
                  <a:pt x="6521368" y="0"/>
                </a:lnTo>
                <a:lnTo>
                  <a:pt x="6521368" y="6521367"/>
                </a:lnTo>
                <a:lnTo>
                  <a:pt x="0" y="65213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753819" y="661110"/>
            <a:ext cx="7985142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sz="5499" b="1">
                <a:solidFill>
                  <a:srgbClr val="F9AA0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DEMO TIME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808654"/>
            <a:ext cx="1207484" cy="120748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3DA3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3700314"/>
            <a:ext cx="1207484" cy="120748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3C8D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2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5591974"/>
            <a:ext cx="1207484" cy="1207484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871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3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8700" y="7485258"/>
            <a:ext cx="1207484" cy="1207484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A0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4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680216" y="1808654"/>
            <a:ext cx="1207484" cy="1207484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F63C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5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680216" y="3700314"/>
            <a:ext cx="1207484" cy="1207484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6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680216" y="5591974"/>
            <a:ext cx="1207484" cy="1207484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3DA31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7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2490388" y="2126646"/>
            <a:ext cx="3377012" cy="514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Problem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Tanımı</a:t>
            </a:r>
            <a:endParaRPr lang="en-US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490388" y="4018306"/>
            <a:ext cx="1564005" cy="514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Amaç</a:t>
            </a:r>
            <a:endParaRPr lang="en-US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2449431" y="5913781"/>
            <a:ext cx="2427369" cy="514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Kapsam</a:t>
            </a:r>
            <a:endParaRPr lang="en-US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2449431" y="7498451"/>
            <a:ext cx="5169277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Kullanıcı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Sistem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Arayüzü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Gerçeklemeleri</a:t>
            </a:r>
            <a:endParaRPr lang="en-US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6902529" y="554038"/>
            <a:ext cx="4482941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b="1">
                <a:solidFill>
                  <a:srgbClr val="143F8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SUNUM AKIŞI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1097251" y="2136171"/>
            <a:ext cx="4066549" cy="4806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77"/>
              </a:lnSpc>
              <a:spcBef>
                <a:spcPct val="0"/>
              </a:spcBef>
            </a:pPr>
            <a:r>
              <a:rPr lang="en-US" sz="284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Gerçeklenen</a:t>
            </a:r>
            <a:r>
              <a:rPr lang="en-US" sz="284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41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Testler</a:t>
            </a:r>
            <a:endParaRPr lang="en-US" sz="2841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1144876" y="4246906"/>
            <a:ext cx="4652736" cy="514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Yazılım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Gerçeklemeleri</a:t>
            </a:r>
            <a:endParaRPr lang="en-US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1097251" y="5909966"/>
            <a:ext cx="120205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Sonuç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9680216" y="7485258"/>
            <a:ext cx="1207484" cy="1207484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8</a:t>
              </a:r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11144876" y="7803251"/>
            <a:ext cx="4018924" cy="514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DEMO -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Soru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Cevap</a:t>
            </a:r>
            <a:endParaRPr lang="en-US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14973" y="1962096"/>
            <a:ext cx="9258055" cy="6362809"/>
          </a:xfrm>
          <a:custGeom>
            <a:avLst/>
            <a:gdLst/>
            <a:ahLst/>
            <a:cxnLst/>
            <a:rect l="l" t="t" r="r" b="b"/>
            <a:pathLst>
              <a:path w="9258055" h="6362809">
                <a:moveTo>
                  <a:pt x="0" y="0"/>
                </a:moveTo>
                <a:lnTo>
                  <a:pt x="9258054" y="0"/>
                </a:lnTo>
                <a:lnTo>
                  <a:pt x="9258054" y="6362808"/>
                </a:lnTo>
                <a:lnTo>
                  <a:pt x="0" y="6362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93051" y="459665"/>
            <a:ext cx="2012663" cy="1138069"/>
          </a:xfrm>
          <a:custGeom>
            <a:avLst/>
            <a:gdLst/>
            <a:ahLst/>
            <a:cxnLst/>
            <a:rect l="l" t="t" r="r" b="b"/>
            <a:pathLst>
              <a:path w="2012663" h="1138069">
                <a:moveTo>
                  <a:pt x="0" y="0"/>
                </a:moveTo>
                <a:lnTo>
                  <a:pt x="2012663" y="0"/>
                </a:lnTo>
                <a:lnTo>
                  <a:pt x="2012663" y="1138070"/>
                </a:lnTo>
                <a:lnTo>
                  <a:pt x="0" y="1138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753819" y="661110"/>
            <a:ext cx="7985142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sz="5499" b="1">
                <a:solidFill>
                  <a:srgbClr val="F9AA0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SORU CEVAP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71182" y="3278435"/>
            <a:ext cx="13145637" cy="2787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FD871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DİNLEDİĞİNİZ </a:t>
            </a:r>
            <a:r>
              <a:rPr lang="tr-TR" sz="8000" b="1">
                <a:solidFill>
                  <a:srgbClr val="FD871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İ</a:t>
            </a:r>
            <a:r>
              <a:rPr lang="en-US" sz="8000" b="1">
                <a:solidFill>
                  <a:srgbClr val="FD871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ÇİN TEŞEKKÜRLER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581806"/>
            <a:ext cx="760076" cy="1204732"/>
          </a:xfrm>
          <a:custGeom>
            <a:avLst/>
            <a:gdLst/>
            <a:ahLst/>
            <a:cxnLst/>
            <a:rect l="l" t="t" r="r" b="b"/>
            <a:pathLst>
              <a:path w="760076" h="1204732">
                <a:moveTo>
                  <a:pt x="0" y="0"/>
                </a:moveTo>
                <a:lnTo>
                  <a:pt x="760076" y="0"/>
                </a:lnTo>
                <a:lnTo>
                  <a:pt x="760076" y="1204732"/>
                </a:lnTo>
                <a:lnTo>
                  <a:pt x="0" y="12047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63849" y="5888463"/>
            <a:ext cx="7669373" cy="4190984"/>
          </a:xfrm>
          <a:custGeom>
            <a:avLst/>
            <a:gdLst/>
            <a:ahLst/>
            <a:cxnLst/>
            <a:rect l="l" t="t" r="r" b="b"/>
            <a:pathLst>
              <a:path w="7669373" h="4190984">
                <a:moveTo>
                  <a:pt x="0" y="0"/>
                </a:moveTo>
                <a:lnTo>
                  <a:pt x="7669373" y="0"/>
                </a:lnTo>
                <a:lnTo>
                  <a:pt x="7669373" y="4190984"/>
                </a:lnTo>
                <a:lnTo>
                  <a:pt x="0" y="41909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19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702220" y="5579532"/>
            <a:ext cx="7557080" cy="4499915"/>
          </a:xfrm>
          <a:custGeom>
            <a:avLst/>
            <a:gdLst/>
            <a:ahLst/>
            <a:cxnLst/>
            <a:rect l="l" t="t" r="r" b="b"/>
            <a:pathLst>
              <a:path w="7557080" h="4499915">
                <a:moveTo>
                  <a:pt x="0" y="0"/>
                </a:moveTo>
                <a:lnTo>
                  <a:pt x="7557080" y="0"/>
                </a:lnTo>
                <a:lnTo>
                  <a:pt x="7557080" y="4499915"/>
                </a:lnTo>
                <a:lnTo>
                  <a:pt x="0" y="44999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645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996072" y="849912"/>
            <a:ext cx="7605128" cy="9366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 b="1" dirty="0">
                <a:solidFill>
                  <a:srgbClr val="FFB3B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PROBLEM TANIMI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62774" y="2496607"/>
            <a:ext cx="15962452" cy="308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Elektrikli</a:t>
            </a:r>
            <a:r>
              <a:rPr lang="en-US" sz="3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araçların</a:t>
            </a:r>
            <a:r>
              <a:rPr lang="en-US" sz="3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filo </a:t>
            </a:r>
            <a:r>
              <a:rPr lang="en-US" sz="3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sistemlerine</a:t>
            </a:r>
            <a:r>
              <a:rPr lang="en-US" sz="3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entegrasyonu</a:t>
            </a:r>
            <a:r>
              <a:rPr lang="en-US" sz="3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artıyor</a:t>
            </a:r>
            <a:endParaRPr lang="en-US" sz="35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ts val="4900"/>
              </a:lnSpc>
            </a:pPr>
            <a:r>
              <a:rPr lang="en-US" sz="3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Batarya</a:t>
            </a:r>
            <a:r>
              <a:rPr lang="en-US" sz="3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kapasitesi</a:t>
            </a:r>
            <a:r>
              <a:rPr lang="en-US" sz="3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</a:t>
            </a:r>
            <a:r>
              <a:rPr lang="en-US" sz="3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menzil</a:t>
            </a:r>
            <a:r>
              <a:rPr lang="en-US" sz="3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kaygıları</a:t>
            </a:r>
            <a:r>
              <a:rPr lang="en-US" sz="3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önemli</a:t>
            </a:r>
            <a:r>
              <a:rPr lang="en-US" sz="3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bir</a:t>
            </a:r>
            <a:r>
              <a:rPr lang="en-US" sz="3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sorun</a:t>
            </a:r>
            <a:endParaRPr lang="en-US" sz="35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ts val="4900"/>
              </a:lnSpc>
            </a:pPr>
            <a:r>
              <a:rPr lang="en-US" sz="3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Şarj</a:t>
            </a:r>
            <a:r>
              <a:rPr lang="en-US" sz="3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istasyonlarının</a:t>
            </a:r>
            <a:r>
              <a:rPr lang="en-US" sz="3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dağılımı</a:t>
            </a:r>
            <a:r>
              <a:rPr lang="en-US" sz="3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</a:t>
            </a:r>
            <a:r>
              <a:rPr lang="en-US" sz="3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anlık</a:t>
            </a:r>
            <a:r>
              <a:rPr lang="en-US" sz="3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takip</a:t>
            </a:r>
            <a:r>
              <a:rPr lang="en-US" sz="3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ihtiyacı</a:t>
            </a:r>
            <a:r>
              <a:rPr lang="en-US" sz="3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kritik</a:t>
            </a:r>
            <a:endParaRPr lang="en-US" sz="35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ts val="4900"/>
              </a:lnSpc>
            </a:pPr>
            <a:r>
              <a:rPr lang="en-US" sz="3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Var </a:t>
            </a:r>
            <a:r>
              <a:rPr lang="en-US" sz="3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olan</a:t>
            </a:r>
            <a:r>
              <a:rPr lang="en-US" sz="3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sistemler</a:t>
            </a:r>
            <a:r>
              <a:rPr lang="en-US" sz="3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EV </a:t>
            </a:r>
            <a:r>
              <a:rPr lang="en-US" sz="3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özelliklerine</a:t>
            </a:r>
            <a:r>
              <a:rPr lang="en-US" sz="3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uygun</a:t>
            </a:r>
            <a:r>
              <a:rPr lang="en-US" sz="3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değil</a:t>
            </a:r>
            <a:endParaRPr lang="en-US" sz="35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ts val="4900"/>
              </a:lnSpc>
            </a:pPr>
            <a:endParaRPr lang="en-US" sz="35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4663" y="420111"/>
            <a:ext cx="1595234" cy="1636278"/>
          </a:xfrm>
          <a:custGeom>
            <a:avLst/>
            <a:gdLst/>
            <a:ahLst/>
            <a:cxnLst/>
            <a:rect l="l" t="t" r="r" b="b"/>
            <a:pathLst>
              <a:path w="1595234" h="1636278">
                <a:moveTo>
                  <a:pt x="0" y="0"/>
                </a:moveTo>
                <a:lnTo>
                  <a:pt x="1595234" y="0"/>
                </a:lnTo>
                <a:lnTo>
                  <a:pt x="1595234" y="1636278"/>
                </a:lnTo>
                <a:lnTo>
                  <a:pt x="0" y="16362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91649" y="2990850"/>
            <a:ext cx="17304702" cy="424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Araç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Takip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Modülü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Performans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İzleme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Modülü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tasarlamak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uygulamaya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almaktır</a:t>
            </a:r>
            <a:endParaRPr lang="en-US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Filo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yöneticilerinin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karar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alma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süreçlerine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destek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sağlayacak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veri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odaklı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gerçek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zamanlı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bir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altyapı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oluşturulması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hedeflenmektedir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algn="ctr">
              <a:lnSpc>
                <a:spcPts val="4200"/>
              </a:lnSpc>
            </a:pP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Araçlardan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gelen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sensör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verilerinin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analiziyle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enerji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tüketimi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kalan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menzil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gibi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kritik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parametrelerin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hesaplanması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sağlanacak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;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veriler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görselleştirilerek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kullanıcıya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sunulacaktır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algn="ctr">
              <a:lnSpc>
                <a:spcPts val="4200"/>
              </a:lnSpc>
            </a:pP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Ayrıca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sistemin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sunduğu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raporlama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araçlarıyla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geçmiş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performanslar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analiz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edilebilecek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filo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yönetiminde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stratejik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kararlar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alınabilecektir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119897" y="717550"/>
            <a:ext cx="7985142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sz="5499" b="1">
                <a:solidFill>
                  <a:srgbClr val="03C8D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AMAÇ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163535"/>
            <a:ext cx="7315200" cy="1808849"/>
          </a:xfrm>
          <a:custGeom>
            <a:avLst/>
            <a:gdLst/>
            <a:ahLst/>
            <a:cxnLst/>
            <a:rect l="l" t="t" r="r" b="b"/>
            <a:pathLst>
              <a:path w="7315200" h="1808849">
                <a:moveTo>
                  <a:pt x="0" y="0"/>
                </a:moveTo>
                <a:lnTo>
                  <a:pt x="7315200" y="0"/>
                </a:lnTo>
                <a:lnTo>
                  <a:pt x="7315200" y="1808850"/>
                </a:lnTo>
                <a:lnTo>
                  <a:pt x="0" y="18088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449237" y="2163535"/>
            <a:ext cx="7315200" cy="1808849"/>
          </a:xfrm>
          <a:custGeom>
            <a:avLst/>
            <a:gdLst/>
            <a:ahLst/>
            <a:cxnLst/>
            <a:rect l="l" t="t" r="r" b="b"/>
            <a:pathLst>
              <a:path w="7315200" h="1808849">
                <a:moveTo>
                  <a:pt x="0" y="0"/>
                </a:moveTo>
                <a:lnTo>
                  <a:pt x="7315200" y="0"/>
                </a:lnTo>
                <a:lnTo>
                  <a:pt x="7315200" y="1808850"/>
                </a:lnTo>
                <a:lnTo>
                  <a:pt x="0" y="18088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89944" y="528944"/>
            <a:ext cx="1622704" cy="1634592"/>
          </a:xfrm>
          <a:custGeom>
            <a:avLst/>
            <a:gdLst/>
            <a:ahLst/>
            <a:cxnLst/>
            <a:rect l="l" t="t" r="r" b="b"/>
            <a:pathLst>
              <a:path w="1622704" h="1634592">
                <a:moveTo>
                  <a:pt x="0" y="0"/>
                </a:moveTo>
                <a:lnTo>
                  <a:pt x="1622703" y="0"/>
                </a:lnTo>
                <a:lnTo>
                  <a:pt x="1622703" y="1634591"/>
                </a:lnTo>
                <a:lnTo>
                  <a:pt x="0" y="16345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515619" y="825539"/>
            <a:ext cx="7985142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sz="5499" b="1">
                <a:solidFill>
                  <a:srgbClr val="80B2E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KAPSAM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782210"/>
            <a:ext cx="73152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Araç Takip Modülü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49237" y="2782210"/>
            <a:ext cx="73152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Performans İzleme Modülü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89944" y="3915235"/>
            <a:ext cx="7653956" cy="478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Araçların anlık konum, batarya durumu, menzil ve enerji tüketimi gibi verileri gerçek zamanlı olarak izlenir.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Rota üzerindeki ilerleme, teslimat durumu ve şarj ihtiyacı analiz edilir.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Anlık uyarı sistemi sayesinde rota sapması, düşük batarya, gecikme gibi olaylar anında gösterimi.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654807" y="3943350"/>
            <a:ext cx="8904059" cy="5848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Grafana entegrasyonu ile performans grafiklerinin oluşturulmaktadır.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Araçlardan ve sistemden toplanan veriler grafikler halinde görselleştirilerek detaylı analizlere imkan tanınmaktadır.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Kullanıcılar, tarih ve zaman filtrelerini kullanarak grafiklerdeki veri aralığını ihtiyaçlarına göre dinamik şekilde değiştirebilmektedir.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18110" y="923925"/>
            <a:ext cx="7985142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sz="5499" b="1">
                <a:solidFill>
                  <a:srgbClr val="8BCB8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BEKLENEN FAYDA</a:t>
            </a:r>
          </a:p>
        </p:txBody>
      </p:sp>
      <p:sp>
        <p:nvSpPr>
          <p:cNvPr id="3" name="Freeform 3"/>
          <p:cNvSpPr/>
          <p:nvPr/>
        </p:nvSpPr>
        <p:spPr>
          <a:xfrm>
            <a:off x="788348" y="650058"/>
            <a:ext cx="988202" cy="1210492"/>
          </a:xfrm>
          <a:custGeom>
            <a:avLst/>
            <a:gdLst/>
            <a:ahLst/>
            <a:cxnLst/>
            <a:rect l="l" t="t" r="r" b="b"/>
            <a:pathLst>
              <a:path w="988202" h="1210492">
                <a:moveTo>
                  <a:pt x="0" y="0"/>
                </a:moveTo>
                <a:lnTo>
                  <a:pt x="988202" y="0"/>
                </a:lnTo>
                <a:lnTo>
                  <a:pt x="988202" y="1210492"/>
                </a:lnTo>
                <a:lnTo>
                  <a:pt x="0" y="12104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711502" y="3266917"/>
            <a:ext cx="4366942" cy="4439590"/>
          </a:xfrm>
          <a:custGeom>
            <a:avLst/>
            <a:gdLst/>
            <a:ahLst/>
            <a:cxnLst/>
            <a:rect l="l" t="t" r="r" b="b"/>
            <a:pathLst>
              <a:path w="4366942" h="4439590">
                <a:moveTo>
                  <a:pt x="0" y="0"/>
                </a:moveTo>
                <a:lnTo>
                  <a:pt x="4366942" y="0"/>
                </a:lnTo>
                <a:lnTo>
                  <a:pt x="4366942" y="4439590"/>
                </a:lnTo>
                <a:lnTo>
                  <a:pt x="0" y="44395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449441" y="3259190"/>
            <a:ext cx="5128232" cy="943183"/>
            <a:chOff x="0" y="0"/>
            <a:chExt cx="1540647" cy="28335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0647" cy="283355"/>
            </a:xfrm>
            <a:custGeom>
              <a:avLst/>
              <a:gdLst/>
              <a:ahLst/>
              <a:cxnLst/>
              <a:rect l="l" t="t" r="r" b="b"/>
              <a:pathLst>
                <a:path w="1540647" h="283355">
                  <a:moveTo>
                    <a:pt x="76993" y="0"/>
                  </a:moveTo>
                  <a:lnTo>
                    <a:pt x="1463654" y="0"/>
                  </a:lnTo>
                  <a:cubicBezTo>
                    <a:pt x="1484074" y="0"/>
                    <a:pt x="1503657" y="8112"/>
                    <a:pt x="1518096" y="22551"/>
                  </a:cubicBezTo>
                  <a:cubicBezTo>
                    <a:pt x="1532535" y="36990"/>
                    <a:pt x="1540647" y="56573"/>
                    <a:pt x="1540647" y="76993"/>
                  </a:cubicBezTo>
                  <a:lnTo>
                    <a:pt x="1540647" y="206362"/>
                  </a:lnTo>
                  <a:cubicBezTo>
                    <a:pt x="1540647" y="248884"/>
                    <a:pt x="1506176" y="283355"/>
                    <a:pt x="1463654" y="283355"/>
                  </a:cubicBezTo>
                  <a:lnTo>
                    <a:pt x="76993" y="283355"/>
                  </a:lnTo>
                  <a:cubicBezTo>
                    <a:pt x="56573" y="283355"/>
                    <a:pt x="36990" y="275243"/>
                    <a:pt x="22551" y="260804"/>
                  </a:cubicBezTo>
                  <a:cubicBezTo>
                    <a:pt x="8112" y="246366"/>
                    <a:pt x="0" y="226782"/>
                    <a:pt x="0" y="206362"/>
                  </a:cubicBezTo>
                  <a:lnTo>
                    <a:pt x="0" y="76993"/>
                  </a:lnTo>
                  <a:cubicBezTo>
                    <a:pt x="0" y="34471"/>
                    <a:pt x="34471" y="0"/>
                    <a:pt x="76993" y="0"/>
                  </a:cubicBezTo>
                  <a:close/>
                </a:path>
              </a:pathLst>
            </a:custGeom>
            <a:solidFill>
              <a:srgbClr val="D2EDFF"/>
            </a:solidFill>
            <a:ln w="38100" cap="rnd">
              <a:solidFill>
                <a:srgbClr val="CEDEF2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1540647" cy="3119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418109" y="3448845"/>
            <a:ext cx="3624569" cy="5638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Sürdürülebilirlik</a:t>
            </a:r>
            <a:endParaRPr lang="en-US" sz="329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1383244" y="3259190"/>
            <a:ext cx="5630187" cy="943183"/>
            <a:chOff x="0" y="0"/>
            <a:chExt cx="1691446" cy="2833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691446" cy="283355"/>
            </a:xfrm>
            <a:custGeom>
              <a:avLst/>
              <a:gdLst/>
              <a:ahLst/>
              <a:cxnLst/>
              <a:rect l="l" t="t" r="r" b="b"/>
              <a:pathLst>
                <a:path w="1691446" h="283355">
                  <a:moveTo>
                    <a:pt x="70129" y="0"/>
                  </a:moveTo>
                  <a:lnTo>
                    <a:pt x="1621318" y="0"/>
                  </a:lnTo>
                  <a:cubicBezTo>
                    <a:pt x="1639917" y="0"/>
                    <a:pt x="1657754" y="7389"/>
                    <a:pt x="1670906" y="20540"/>
                  </a:cubicBezTo>
                  <a:cubicBezTo>
                    <a:pt x="1684058" y="33692"/>
                    <a:pt x="1691446" y="51529"/>
                    <a:pt x="1691446" y="70129"/>
                  </a:cubicBezTo>
                  <a:lnTo>
                    <a:pt x="1691446" y="213226"/>
                  </a:lnTo>
                  <a:cubicBezTo>
                    <a:pt x="1691446" y="251958"/>
                    <a:pt x="1660049" y="283355"/>
                    <a:pt x="1621318" y="283355"/>
                  </a:cubicBezTo>
                  <a:lnTo>
                    <a:pt x="70129" y="283355"/>
                  </a:lnTo>
                  <a:cubicBezTo>
                    <a:pt x="51529" y="283355"/>
                    <a:pt x="33692" y="275967"/>
                    <a:pt x="20540" y="262815"/>
                  </a:cubicBezTo>
                  <a:cubicBezTo>
                    <a:pt x="7389" y="249663"/>
                    <a:pt x="0" y="231826"/>
                    <a:pt x="0" y="213226"/>
                  </a:cubicBezTo>
                  <a:lnTo>
                    <a:pt x="0" y="70129"/>
                  </a:lnTo>
                  <a:cubicBezTo>
                    <a:pt x="0" y="51529"/>
                    <a:pt x="7389" y="33692"/>
                    <a:pt x="20540" y="20540"/>
                  </a:cubicBezTo>
                  <a:cubicBezTo>
                    <a:pt x="33692" y="7389"/>
                    <a:pt x="51529" y="0"/>
                    <a:pt x="70129" y="0"/>
                  </a:cubicBezTo>
                  <a:close/>
                </a:path>
              </a:pathLst>
            </a:custGeom>
            <a:solidFill>
              <a:srgbClr val="D2EDFF"/>
            </a:solidFill>
            <a:ln w="38100" cap="rnd">
              <a:solidFill>
                <a:srgbClr val="CEDEF2"/>
              </a:soli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1691446" cy="3119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1752309" y="3458370"/>
            <a:ext cx="5086250" cy="514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Veri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Tabanlı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Karar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Destek</a:t>
            </a:r>
            <a:endParaRPr lang="en-US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1282449" y="5137334"/>
            <a:ext cx="5128232" cy="943183"/>
            <a:chOff x="0" y="0"/>
            <a:chExt cx="1540647" cy="28335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540647" cy="283355"/>
            </a:xfrm>
            <a:custGeom>
              <a:avLst/>
              <a:gdLst/>
              <a:ahLst/>
              <a:cxnLst/>
              <a:rect l="l" t="t" r="r" b="b"/>
              <a:pathLst>
                <a:path w="1540647" h="283355">
                  <a:moveTo>
                    <a:pt x="76993" y="0"/>
                  </a:moveTo>
                  <a:lnTo>
                    <a:pt x="1463654" y="0"/>
                  </a:lnTo>
                  <a:cubicBezTo>
                    <a:pt x="1484074" y="0"/>
                    <a:pt x="1503657" y="8112"/>
                    <a:pt x="1518096" y="22551"/>
                  </a:cubicBezTo>
                  <a:cubicBezTo>
                    <a:pt x="1532535" y="36990"/>
                    <a:pt x="1540647" y="56573"/>
                    <a:pt x="1540647" y="76993"/>
                  </a:cubicBezTo>
                  <a:lnTo>
                    <a:pt x="1540647" y="206362"/>
                  </a:lnTo>
                  <a:cubicBezTo>
                    <a:pt x="1540647" y="248884"/>
                    <a:pt x="1506176" y="283355"/>
                    <a:pt x="1463654" y="283355"/>
                  </a:cubicBezTo>
                  <a:lnTo>
                    <a:pt x="76993" y="283355"/>
                  </a:lnTo>
                  <a:cubicBezTo>
                    <a:pt x="56573" y="283355"/>
                    <a:pt x="36990" y="275243"/>
                    <a:pt x="22551" y="260804"/>
                  </a:cubicBezTo>
                  <a:cubicBezTo>
                    <a:pt x="8112" y="246366"/>
                    <a:pt x="0" y="226782"/>
                    <a:pt x="0" y="206362"/>
                  </a:cubicBezTo>
                  <a:lnTo>
                    <a:pt x="0" y="76993"/>
                  </a:lnTo>
                  <a:cubicBezTo>
                    <a:pt x="0" y="34471"/>
                    <a:pt x="34471" y="0"/>
                    <a:pt x="76993" y="0"/>
                  </a:cubicBezTo>
                  <a:close/>
                </a:path>
              </a:pathLst>
            </a:custGeom>
            <a:solidFill>
              <a:srgbClr val="D2EDFF"/>
            </a:solidFill>
            <a:ln w="38100" cap="rnd">
              <a:solidFill>
                <a:srgbClr val="CEDEF2"/>
              </a:soli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1540647" cy="3119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776550" y="5323175"/>
            <a:ext cx="4445620" cy="514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Operasyonel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Verimlilik</a:t>
            </a:r>
            <a:endParaRPr lang="en-US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11671077" y="5032083"/>
            <a:ext cx="5342353" cy="995687"/>
            <a:chOff x="0" y="0"/>
            <a:chExt cx="1604974" cy="29912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604974" cy="299129"/>
            </a:xfrm>
            <a:custGeom>
              <a:avLst/>
              <a:gdLst/>
              <a:ahLst/>
              <a:cxnLst/>
              <a:rect l="l" t="t" r="r" b="b"/>
              <a:pathLst>
                <a:path w="1604974" h="299129">
                  <a:moveTo>
                    <a:pt x="73907" y="0"/>
                  </a:moveTo>
                  <a:lnTo>
                    <a:pt x="1531067" y="0"/>
                  </a:lnTo>
                  <a:cubicBezTo>
                    <a:pt x="1550668" y="0"/>
                    <a:pt x="1569467" y="7787"/>
                    <a:pt x="1583327" y="21647"/>
                  </a:cubicBezTo>
                  <a:cubicBezTo>
                    <a:pt x="1597187" y="35507"/>
                    <a:pt x="1604974" y="54306"/>
                    <a:pt x="1604974" y="73907"/>
                  </a:cubicBezTo>
                  <a:lnTo>
                    <a:pt x="1604974" y="225222"/>
                  </a:lnTo>
                  <a:cubicBezTo>
                    <a:pt x="1604974" y="266040"/>
                    <a:pt x="1571885" y="299129"/>
                    <a:pt x="1531067" y="299129"/>
                  </a:cubicBezTo>
                  <a:lnTo>
                    <a:pt x="73907" y="299129"/>
                  </a:lnTo>
                  <a:cubicBezTo>
                    <a:pt x="54306" y="299129"/>
                    <a:pt x="35507" y="291342"/>
                    <a:pt x="21647" y="277482"/>
                  </a:cubicBezTo>
                  <a:cubicBezTo>
                    <a:pt x="7787" y="263622"/>
                    <a:pt x="0" y="244823"/>
                    <a:pt x="0" y="225222"/>
                  </a:cubicBezTo>
                  <a:lnTo>
                    <a:pt x="0" y="73907"/>
                  </a:lnTo>
                  <a:cubicBezTo>
                    <a:pt x="0" y="54306"/>
                    <a:pt x="7787" y="35507"/>
                    <a:pt x="21647" y="21647"/>
                  </a:cubicBezTo>
                  <a:cubicBezTo>
                    <a:pt x="35507" y="7787"/>
                    <a:pt x="54306" y="0"/>
                    <a:pt x="73907" y="0"/>
                  </a:cubicBezTo>
                  <a:close/>
                </a:path>
              </a:pathLst>
            </a:custGeom>
            <a:solidFill>
              <a:srgbClr val="D2EDFF"/>
            </a:solidFill>
            <a:ln w="38100" cap="rnd">
              <a:solidFill>
                <a:srgbClr val="CEDEF2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28575"/>
              <a:ext cx="1604974" cy="3277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776550" y="6827649"/>
            <a:ext cx="4697180" cy="943183"/>
            <a:chOff x="0" y="0"/>
            <a:chExt cx="1411148" cy="28335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411148" cy="283355"/>
            </a:xfrm>
            <a:custGeom>
              <a:avLst/>
              <a:gdLst/>
              <a:ahLst/>
              <a:cxnLst/>
              <a:rect l="l" t="t" r="r" b="b"/>
              <a:pathLst>
                <a:path w="1411148" h="283355">
                  <a:moveTo>
                    <a:pt x="84058" y="0"/>
                  </a:moveTo>
                  <a:lnTo>
                    <a:pt x="1327090" y="0"/>
                  </a:lnTo>
                  <a:cubicBezTo>
                    <a:pt x="1349383" y="0"/>
                    <a:pt x="1370764" y="8856"/>
                    <a:pt x="1386528" y="24620"/>
                  </a:cubicBezTo>
                  <a:cubicBezTo>
                    <a:pt x="1402292" y="40384"/>
                    <a:pt x="1411148" y="61765"/>
                    <a:pt x="1411148" y="84058"/>
                  </a:cubicBezTo>
                  <a:lnTo>
                    <a:pt x="1411148" y="199297"/>
                  </a:lnTo>
                  <a:cubicBezTo>
                    <a:pt x="1411148" y="245721"/>
                    <a:pt x="1373514" y="283355"/>
                    <a:pt x="1327090" y="283355"/>
                  </a:cubicBezTo>
                  <a:lnTo>
                    <a:pt x="84058" y="283355"/>
                  </a:lnTo>
                  <a:cubicBezTo>
                    <a:pt x="61765" y="283355"/>
                    <a:pt x="40384" y="274499"/>
                    <a:pt x="24620" y="258735"/>
                  </a:cubicBezTo>
                  <a:cubicBezTo>
                    <a:pt x="8856" y="242971"/>
                    <a:pt x="0" y="221590"/>
                    <a:pt x="0" y="199297"/>
                  </a:cubicBezTo>
                  <a:lnTo>
                    <a:pt x="0" y="84058"/>
                  </a:lnTo>
                  <a:cubicBezTo>
                    <a:pt x="0" y="61765"/>
                    <a:pt x="8856" y="40384"/>
                    <a:pt x="24620" y="24620"/>
                  </a:cubicBezTo>
                  <a:cubicBezTo>
                    <a:pt x="40384" y="8856"/>
                    <a:pt x="61765" y="0"/>
                    <a:pt x="84058" y="0"/>
                  </a:cubicBezTo>
                  <a:close/>
                </a:path>
              </a:pathLst>
            </a:custGeom>
            <a:solidFill>
              <a:srgbClr val="D2EDFF"/>
            </a:solidFill>
            <a:ln w="38100" cap="rnd">
              <a:solidFill>
                <a:srgbClr val="CEDEF2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28575"/>
              <a:ext cx="1411148" cy="3119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2562445" y="7013490"/>
            <a:ext cx="3480234" cy="514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Modüler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Gelişim</a:t>
            </a:r>
            <a:endParaRPr lang="en-US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4" name="Group 24"/>
          <p:cNvGrpSpPr/>
          <p:nvPr/>
        </p:nvGrpSpPr>
        <p:grpSpPr>
          <a:xfrm>
            <a:off x="11567776" y="6827649"/>
            <a:ext cx="5128232" cy="905083"/>
            <a:chOff x="0" y="0"/>
            <a:chExt cx="1540647" cy="271909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540647" cy="271909"/>
            </a:xfrm>
            <a:custGeom>
              <a:avLst/>
              <a:gdLst/>
              <a:ahLst/>
              <a:cxnLst/>
              <a:rect l="l" t="t" r="r" b="b"/>
              <a:pathLst>
                <a:path w="1540647" h="271909">
                  <a:moveTo>
                    <a:pt x="76993" y="0"/>
                  </a:moveTo>
                  <a:lnTo>
                    <a:pt x="1463654" y="0"/>
                  </a:lnTo>
                  <a:cubicBezTo>
                    <a:pt x="1484074" y="0"/>
                    <a:pt x="1503657" y="8112"/>
                    <a:pt x="1518096" y="22551"/>
                  </a:cubicBezTo>
                  <a:cubicBezTo>
                    <a:pt x="1532535" y="36990"/>
                    <a:pt x="1540647" y="56573"/>
                    <a:pt x="1540647" y="76993"/>
                  </a:cubicBezTo>
                  <a:lnTo>
                    <a:pt x="1540647" y="194916"/>
                  </a:lnTo>
                  <a:cubicBezTo>
                    <a:pt x="1540647" y="237438"/>
                    <a:pt x="1506176" y="271909"/>
                    <a:pt x="1463654" y="271909"/>
                  </a:cubicBezTo>
                  <a:lnTo>
                    <a:pt x="76993" y="271909"/>
                  </a:lnTo>
                  <a:cubicBezTo>
                    <a:pt x="34471" y="271909"/>
                    <a:pt x="0" y="237438"/>
                    <a:pt x="0" y="194916"/>
                  </a:cubicBezTo>
                  <a:lnTo>
                    <a:pt x="0" y="76993"/>
                  </a:lnTo>
                  <a:cubicBezTo>
                    <a:pt x="0" y="34471"/>
                    <a:pt x="34471" y="0"/>
                    <a:pt x="76993" y="0"/>
                  </a:cubicBezTo>
                  <a:close/>
                </a:path>
              </a:pathLst>
            </a:custGeom>
            <a:solidFill>
              <a:srgbClr val="D2EDFF"/>
            </a:solidFill>
            <a:ln w="38100" cap="rnd">
              <a:solidFill>
                <a:srgbClr val="CEDEF2"/>
              </a:solidFill>
              <a:prstDash val="solid"/>
              <a:round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28575"/>
              <a:ext cx="1540647" cy="3004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1792672" y="6994440"/>
            <a:ext cx="4903336" cy="514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Teknoloji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Entegrasyonu</a:t>
            </a:r>
            <a:endParaRPr lang="en-US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1921535" y="5244176"/>
            <a:ext cx="5091895" cy="514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Grafik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Tabanlı</a:t>
            </a:r>
            <a:r>
              <a:rPr lang="en-US" sz="30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Veri </a:t>
            </a:r>
            <a:r>
              <a:rPr lang="en-US" sz="30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İzleme</a:t>
            </a:r>
            <a:endParaRPr lang="en-US" sz="3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65138" y="237211"/>
            <a:ext cx="1562832" cy="1582979"/>
          </a:xfrm>
          <a:custGeom>
            <a:avLst/>
            <a:gdLst/>
            <a:ahLst/>
            <a:cxnLst/>
            <a:rect l="l" t="t" r="r" b="b"/>
            <a:pathLst>
              <a:path w="1562832" h="1582979">
                <a:moveTo>
                  <a:pt x="0" y="0"/>
                </a:moveTo>
                <a:lnTo>
                  <a:pt x="1562831" y="0"/>
                </a:lnTo>
                <a:lnTo>
                  <a:pt x="1562831" y="1582978"/>
                </a:lnTo>
                <a:lnTo>
                  <a:pt x="0" y="15829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46553" y="2089609"/>
            <a:ext cx="16553755" cy="7927033"/>
          </a:xfrm>
          <a:custGeom>
            <a:avLst/>
            <a:gdLst/>
            <a:ahLst/>
            <a:cxnLst/>
            <a:rect l="l" t="t" r="r" b="b"/>
            <a:pathLst>
              <a:path w="16553755" h="7927033">
                <a:moveTo>
                  <a:pt x="0" y="0"/>
                </a:moveTo>
                <a:lnTo>
                  <a:pt x="16553755" y="0"/>
                </a:lnTo>
                <a:lnTo>
                  <a:pt x="16553755" y="7927033"/>
                </a:lnTo>
                <a:lnTo>
                  <a:pt x="0" y="79270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63" t="-594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240631" y="563563"/>
            <a:ext cx="16047369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  <a:spcBef>
                <a:spcPct val="0"/>
              </a:spcBef>
            </a:pPr>
            <a:r>
              <a:rPr lang="en-US" sz="4700" b="1" dirty="0">
                <a:solidFill>
                  <a:srgbClr val="E74C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KULLANICI VE S</a:t>
            </a:r>
            <a:r>
              <a:rPr lang="tr-TR" sz="4700" b="1" dirty="0">
                <a:solidFill>
                  <a:srgbClr val="E74C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İ</a:t>
            </a:r>
            <a:r>
              <a:rPr lang="en-US" sz="4700" b="1" dirty="0">
                <a:solidFill>
                  <a:srgbClr val="E74C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STEM ARAYÜZ GERÇEKLEMELER</a:t>
            </a:r>
            <a:r>
              <a:rPr lang="tr-TR" sz="4700" b="1" dirty="0">
                <a:solidFill>
                  <a:srgbClr val="E74C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İ</a:t>
            </a:r>
            <a:endParaRPr lang="en-US" sz="4700" b="1" dirty="0">
              <a:solidFill>
                <a:srgbClr val="E74C3C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65138" y="237211"/>
            <a:ext cx="1562832" cy="1582979"/>
          </a:xfrm>
          <a:custGeom>
            <a:avLst/>
            <a:gdLst/>
            <a:ahLst/>
            <a:cxnLst/>
            <a:rect l="l" t="t" r="r" b="b"/>
            <a:pathLst>
              <a:path w="1562832" h="1582979">
                <a:moveTo>
                  <a:pt x="0" y="0"/>
                </a:moveTo>
                <a:lnTo>
                  <a:pt x="1562831" y="0"/>
                </a:lnTo>
                <a:lnTo>
                  <a:pt x="1562831" y="1582978"/>
                </a:lnTo>
                <a:lnTo>
                  <a:pt x="0" y="15829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2165144"/>
            <a:ext cx="16400361" cy="7093156"/>
          </a:xfrm>
          <a:custGeom>
            <a:avLst/>
            <a:gdLst/>
            <a:ahLst/>
            <a:cxnLst/>
            <a:rect l="l" t="t" r="r" b="b"/>
            <a:pathLst>
              <a:path w="16400361" h="7093156">
                <a:moveTo>
                  <a:pt x="0" y="0"/>
                </a:moveTo>
                <a:lnTo>
                  <a:pt x="16400361" y="0"/>
                </a:lnTo>
                <a:lnTo>
                  <a:pt x="16400361" y="7093156"/>
                </a:lnTo>
                <a:lnTo>
                  <a:pt x="0" y="70931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240631" y="563563"/>
            <a:ext cx="16047369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  <a:spcBef>
                <a:spcPct val="0"/>
              </a:spcBef>
            </a:pPr>
            <a:r>
              <a:rPr lang="en-US" sz="4700" b="1" dirty="0">
                <a:solidFill>
                  <a:srgbClr val="E74C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KULLANICI VE S</a:t>
            </a:r>
            <a:r>
              <a:rPr lang="tr-TR" sz="4700" b="1" dirty="0">
                <a:solidFill>
                  <a:srgbClr val="E74C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İ</a:t>
            </a:r>
            <a:r>
              <a:rPr lang="en-US" sz="4700" b="1" dirty="0">
                <a:solidFill>
                  <a:srgbClr val="E74C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STEM ARAYÜZ GERÇEKLEMELER</a:t>
            </a:r>
            <a:r>
              <a:rPr lang="tr-TR" sz="4700" b="1" dirty="0">
                <a:solidFill>
                  <a:srgbClr val="E74C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İ</a:t>
            </a:r>
            <a:endParaRPr lang="en-US" sz="4700" b="1" dirty="0">
              <a:solidFill>
                <a:srgbClr val="E74C3C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65138" y="237211"/>
            <a:ext cx="1562832" cy="1582979"/>
          </a:xfrm>
          <a:custGeom>
            <a:avLst/>
            <a:gdLst/>
            <a:ahLst/>
            <a:cxnLst/>
            <a:rect l="l" t="t" r="r" b="b"/>
            <a:pathLst>
              <a:path w="1562832" h="1582979">
                <a:moveTo>
                  <a:pt x="0" y="0"/>
                </a:moveTo>
                <a:lnTo>
                  <a:pt x="1562831" y="0"/>
                </a:lnTo>
                <a:lnTo>
                  <a:pt x="1562831" y="1582978"/>
                </a:lnTo>
                <a:lnTo>
                  <a:pt x="0" y="15829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65138" y="1820189"/>
            <a:ext cx="17259300" cy="7097887"/>
          </a:xfrm>
          <a:custGeom>
            <a:avLst/>
            <a:gdLst/>
            <a:ahLst/>
            <a:cxnLst/>
            <a:rect l="l" t="t" r="r" b="b"/>
            <a:pathLst>
              <a:path w="17259300" h="7097887">
                <a:moveTo>
                  <a:pt x="0" y="0"/>
                </a:moveTo>
                <a:lnTo>
                  <a:pt x="17259300" y="0"/>
                </a:lnTo>
                <a:lnTo>
                  <a:pt x="17259300" y="7097887"/>
                </a:lnTo>
                <a:lnTo>
                  <a:pt x="0" y="7097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240631" y="563563"/>
            <a:ext cx="16047369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  <a:spcBef>
                <a:spcPct val="0"/>
              </a:spcBef>
            </a:pPr>
            <a:r>
              <a:rPr lang="en-US" sz="4700" b="1" dirty="0">
                <a:solidFill>
                  <a:srgbClr val="E74C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KULLANICI VE S</a:t>
            </a:r>
            <a:r>
              <a:rPr lang="tr-TR" sz="4700" b="1" dirty="0">
                <a:solidFill>
                  <a:srgbClr val="E74C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İ</a:t>
            </a:r>
            <a:r>
              <a:rPr lang="en-US" sz="4700" b="1" dirty="0">
                <a:solidFill>
                  <a:srgbClr val="E74C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STEM ARAYÜZ GERÇEKLEMELER</a:t>
            </a:r>
            <a:r>
              <a:rPr lang="tr-TR" sz="4700" b="1" dirty="0">
                <a:solidFill>
                  <a:srgbClr val="E74C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İ</a:t>
            </a:r>
            <a:endParaRPr lang="en-US" sz="4700" b="1" dirty="0">
              <a:solidFill>
                <a:srgbClr val="E74C3C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883</Words>
  <Application>Microsoft Office PowerPoint</Application>
  <PresentationFormat>Custom</PresentationFormat>
  <Paragraphs>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Montserrat</vt:lpstr>
      <vt:lpstr>Montserrat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Elektrikli Araçlarda Filo Yönetim Sistemleri için Araç Takip ve Performans İzleme Modüllerinin Geliştirilmesi</dc:title>
  <cp:lastModifiedBy>Şeyma COŞTUR</cp:lastModifiedBy>
  <cp:revision>5</cp:revision>
  <dcterms:created xsi:type="dcterms:W3CDTF">2006-08-16T00:00:00Z</dcterms:created>
  <dcterms:modified xsi:type="dcterms:W3CDTF">2025-05-28T20:30:57Z</dcterms:modified>
  <dc:identifier>DAGi3WLZHwE</dc:identifier>
</cp:coreProperties>
</file>