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6" r:id="rId3"/>
    <p:sldId id="257" r:id="rId4"/>
    <p:sldId id="260" r:id="rId5"/>
    <p:sldId id="258" r:id="rId6"/>
    <p:sldId id="25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88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65109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44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5433bbd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5433bbd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310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5433bbd1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5433bbd1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123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54ad1874a_1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c54ad1874a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4132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5433bbd1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5433bbd1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22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4674018" y="2964796"/>
            <a:ext cx="4012473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Bering Sea ROMS/NPZ modeling:  Kerim Aydin, Al Hermann, Kelly Kearney, Ivonne Ortiz, Wei Cheng, Kirstin Holsman 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4367959" y="20224"/>
            <a:ext cx="4624593" cy="2314897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Bering Sea operational oceanographic model </a:t>
            </a:r>
            <a:r>
              <a:rPr lang="en-US" sz="3200" dirty="0" err="1" smtClean="0"/>
              <a:t>hindcasts</a:t>
            </a:r>
            <a:r>
              <a:rPr lang="en-US" sz="3200" dirty="0" smtClean="0"/>
              <a:t> and short-term forecasts</a:t>
            </a:r>
            <a:endParaRPr sz="3200" dirty="0"/>
          </a:p>
        </p:txBody>
      </p:sp>
      <p:pic>
        <p:nvPicPr>
          <p:cNvPr id="9" name="Google Shape;816;p120" descr="CB_2004_2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813" y="127362"/>
            <a:ext cx="4097350" cy="492073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30;p25"/>
          <p:cNvSpPr txBox="1">
            <a:spLocks/>
          </p:cNvSpPr>
          <p:nvPr/>
        </p:nvSpPr>
        <p:spPr>
          <a:xfrm>
            <a:off x="4360402" y="4223263"/>
            <a:ext cx="4624593" cy="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i="1" dirty="0" smtClean="0"/>
              <a:t>This workshop is part of the NOAA </a:t>
            </a:r>
            <a:r>
              <a:rPr lang="en-US" i="1" dirty="0"/>
              <a:t>Modeling, Analysis, Predictions, and Projections </a:t>
            </a:r>
            <a:r>
              <a:rPr lang="en-US" i="1" dirty="0" smtClean="0"/>
              <a:t>(MAPP) Bering Seasons project</a:t>
            </a:r>
          </a:p>
          <a:p>
            <a:pPr marL="0" indent="0" algn="l"/>
            <a:endParaRPr lang="en-US" i="1" dirty="0"/>
          </a:p>
          <a:p>
            <a:pPr marL="0" indent="0" algn="l"/>
            <a:r>
              <a:rPr lang="en-US" i="1" dirty="0" smtClean="0"/>
              <a:t>March 2021</a:t>
            </a:r>
            <a:endParaRPr lang="en-US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5327702" y="583241"/>
            <a:ext cx="3181507" cy="3918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Workshop Purpose</a:t>
            </a:r>
          </a:p>
          <a:p>
            <a:pPr marL="285750" indent="-285750">
              <a:spcAft>
                <a:spcPts val="1200"/>
              </a:spcAft>
            </a:pPr>
            <a:r>
              <a:rPr lang="en" sz="1400" dirty="0" smtClean="0"/>
              <a:t>Indroduce oceanographic model outputs of recent and historical Bering Sea conditions (hindcasts) to be provided on an operational basis to Ecosystem-Based Fisheries Management processes.</a:t>
            </a:r>
          </a:p>
          <a:p>
            <a:pPr marL="285750" indent="-285750">
              <a:spcAft>
                <a:spcPts val="1200"/>
              </a:spcAft>
            </a:pPr>
            <a:r>
              <a:rPr lang="en" sz="1400" dirty="0" smtClean="0"/>
              <a:t>Provide software tools for accessing the publicly-available data.</a:t>
            </a:r>
          </a:p>
          <a:p>
            <a:pPr marL="285750" indent="-285750">
              <a:spcAft>
                <a:spcPts val="1200"/>
              </a:spcAft>
            </a:pPr>
            <a:r>
              <a:rPr lang="en" sz="1400" dirty="0" smtClean="0"/>
              <a:t>Collaboratively prioritize future use of the models for production of ecosystem indices and other products.</a:t>
            </a:r>
          </a:p>
          <a:p>
            <a:pPr marL="285750" indent="-285750">
              <a:spcAft>
                <a:spcPts val="1200"/>
              </a:spcAft>
            </a:pPr>
            <a:r>
              <a:rPr lang="en" sz="1400" dirty="0" smtClean="0"/>
              <a:t>Discuss the current science and prognosis for developing seasonal (1-9 month) forecasts of ocean conditions.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" sz="1400" dirty="0"/>
          </a:p>
        </p:txBody>
      </p:sp>
      <p:pic>
        <p:nvPicPr>
          <p:cNvPr id="6" name="Google Shape;816;p120" descr="CB_2004_2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813" y="127362"/>
            <a:ext cx="4097350" cy="4920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623400" y="5702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History</a:t>
            </a:r>
            <a:endParaRPr dirty="0"/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341928" y="1916171"/>
            <a:ext cx="8520600" cy="3313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1600" dirty="0" smtClean="0"/>
              <a:t>2006 – 2012: Models developed as part of NSF/NPRB Bering Sea Integrated Research Program (UW/AFSC/UAF collaboration)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 smtClean="0"/>
              <a:t>2012 – present: Model improvement, validation, and pilot project for delivering </a:t>
            </a:r>
            <a:r>
              <a:rPr lang="en-US" sz="1600" dirty="0" err="1" smtClean="0"/>
              <a:t>hindcasts</a:t>
            </a:r>
            <a:r>
              <a:rPr lang="en-US" sz="1600" dirty="0" smtClean="0"/>
              <a:t> and seasonal forecasts (NOAA IEA Program)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 smtClean="0"/>
              <a:t>2016</a:t>
            </a:r>
            <a:r>
              <a:rPr lang="en-US" sz="1600" dirty="0"/>
              <a:t> – </a:t>
            </a:r>
            <a:r>
              <a:rPr lang="en-US" sz="1600" dirty="0" smtClean="0"/>
              <a:t>present: Use of the model for long-term (80-100 year) climate projections through the ACLIM project (NOAA FATE, SAAM, AFSC,  RTAP)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/>
              <a:t>2017 – present: </a:t>
            </a:r>
            <a:r>
              <a:rPr lang="en-US" sz="1600" dirty="0" smtClean="0"/>
              <a:t>Extensive testing/validation of </a:t>
            </a:r>
            <a:r>
              <a:rPr lang="en-US" sz="1600" dirty="0" err="1" smtClean="0"/>
              <a:t>hindcasts</a:t>
            </a:r>
            <a:r>
              <a:rPr lang="en-US" sz="1600" dirty="0" smtClean="0"/>
              <a:t> and short-term forecasts (NOAA MAPP Bering Seasons Project)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867" y="120912"/>
            <a:ext cx="3799321" cy="15816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321" y="965743"/>
            <a:ext cx="735305" cy="7353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895" y="70690"/>
            <a:ext cx="867852" cy="8717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0" y="0"/>
            <a:ext cx="7747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1778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en" sz="2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info</a:t>
            </a:r>
            <a:endParaRPr sz="1100"/>
          </a:p>
        </p:txBody>
      </p:sp>
      <p:sp>
        <p:nvSpPr>
          <p:cNvPr id="142" name="Google Shape;142;p27"/>
          <p:cNvSpPr/>
          <p:nvPr/>
        </p:nvSpPr>
        <p:spPr>
          <a:xfrm>
            <a:off x="4596713" y="150837"/>
            <a:ext cx="56739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https://beringnpz.github.io/roms-bering-sea/</a:t>
            </a:r>
            <a:endParaRPr sz="1100"/>
          </a:p>
        </p:txBody>
      </p:sp>
      <p:pic>
        <p:nvPicPr>
          <p:cNvPr id="143" name="Google Shape;143;p27" descr="Graphical user interface, text, application, emai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1625" y="292309"/>
            <a:ext cx="72565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/>
          <p:nvPr/>
        </p:nvSpPr>
        <p:spPr>
          <a:xfrm rot="10800000">
            <a:off x="5452795" y="2270975"/>
            <a:ext cx="955500" cy="28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7"/>
          <p:cNvSpPr/>
          <p:nvPr/>
        </p:nvSpPr>
        <p:spPr>
          <a:xfrm rot="-5400000">
            <a:off x="7767723" y="1582372"/>
            <a:ext cx="601500" cy="28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13518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Logistics and Agenda</a:t>
            </a:r>
            <a:endParaRPr dirty="0"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311700" y="42153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endParaRPr lang="en-US" sz="1400" dirty="0"/>
          </a:p>
          <a:p>
            <a:pPr marL="285750" indent="-285750"/>
            <a:r>
              <a:rPr lang="en-US" sz="1400" dirty="0"/>
              <a:t>WebEx Meeting alias (both days): </a:t>
            </a:r>
            <a:r>
              <a:rPr lang="en-US" sz="1400" b="1" dirty="0" smtClean="0"/>
              <a:t>bit.ly/</a:t>
            </a:r>
            <a:r>
              <a:rPr lang="en-US" sz="1400" b="1" dirty="0" err="1" smtClean="0"/>
              <a:t>beringocean</a:t>
            </a:r>
            <a:endParaRPr lang="en-US" sz="1400" b="1" dirty="0" smtClean="0"/>
          </a:p>
          <a:p>
            <a:pPr marL="285750" indent="-285750"/>
            <a:r>
              <a:rPr lang="en-US" sz="1400" dirty="0" smtClean="0"/>
              <a:t>Presentations at:</a:t>
            </a:r>
          </a:p>
          <a:p>
            <a:pPr marL="742950" lvl="1" indent="-285750"/>
            <a:r>
              <a:rPr lang="en-US" sz="1200" b="1" dirty="0"/>
              <a:t>bit.ly/</a:t>
            </a:r>
            <a:r>
              <a:rPr lang="en-US" sz="1200" b="1" dirty="0" err="1"/>
              <a:t>beringinfo</a:t>
            </a:r>
            <a:r>
              <a:rPr lang="en-US" sz="1200" dirty="0"/>
              <a:t> </a:t>
            </a:r>
            <a:r>
              <a:rPr lang="en-US" sz="1200" dirty="0" smtClean="0"/>
              <a:t>(Google Drive Alias, NOAA </a:t>
            </a:r>
            <a:r>
              <a:rPr lang="en-US" sz="1200" dirty="0"/>
              <a:t>accounts </a:t>
            </a:r>
            <a:r>
              <a:rPr lang="en-US" sz="1200" dirty="0" smtClean="0"/>
              <a:t>only)</a:t>
            </a:r>
          </a:p>
          <a:p>
            <a:pPr marL="742950" lvl="1" indent="-285750"/>
            <a:r>
              <a:rPr lang="en-US" sz="1200" b="1" dirty="0" smtClean="0"/>
              <a:t>github.com/</a:t>
            </a:r>
            <a:r>
              <a:rPr lang="en-US" sz="1200" b="1" dirty="0" err="1" smtClean="0"/>
              <a:t>beringnpz</a:t>
            </a:r>
            <a:r>
              <a:rPr lang="en-US" sz="1200" b="1" dirty="0" smtClean="0"/>
              <a:t>/</a:t>
            </a:r>
            <a:r>
              <a:rPr lang="en-US" sz="1200" b="1" dirty="0" err="1" smtClean="0"/>
              <a:t>MAPP_Bering_ROMS_workshop</a:t>
            </a:r>
            <a:r>
              <a:rPr lang="en-US" sz="1200" dirty="0" smtClean="0"/>
              <a:t> (right click/save as for each file)</a:t>
            </a:r>
          </a:p>
          <a:p>
            <a:pPr marL="285750" indent="-285750"/>
            <a:r>
              <a:rPr lang="en-US" sz="1400" dirty="0" smtClean="0"/>
              <a:t>Questions can be entered in chat</a:t>
            </a:r>
            <a:endParaRPr lang="en-US" sz="1400" b="1" dirty="0" smtClean="0"/>
          </a:p>
          <a:p>
            <a:pPr marL="285750" indent="-285750"/>
            <a:r>
              <a:rPr lang="en-US" sz="1200" b="1" dirty="0" smtClean="0"/>
              <a:t>Tues </a:t>
            </a:r>
            <a:r>
              <a:rPr lang="en-US" sz="1200" b="1" dirty="0"/>
              <a:t>March </a:t>
            </a:r>
            <a:r>
              <a:rPr lang="en-US" sz="1200" b="1" dirty="0" smtClean="0"/>
              <a:t>9</a:t>
            </a:r>
            <a:r>
              <a:rPr lang="en-US" sz="1200" b="1" baseline="30000" dirty="0" smtClean="0"/>
              <a:t>th</a:t>
            </a:r>
            <a:r>
              <a:rPr lang="en-US" sz="1200" b="1" dirty="0" smtClean="0"/>
              <a:t> (times are Pacific time)</a:t>
            </a:r>
          </a:p>
          <a:p>
            <a:pPr marL="742950" lvl="1" indent="-285750"/>
            <a:r>
              <a:rPr lang="en-US" sz="1000" b="1" dirty="0" smtClean="0"/>
              <a:t>10-12: </a:t>
            </a:r>
          </a:p>
          <a:p>
            <a:pPr marL="1200150" lvl="2" indent="-285750"/>
            <a:r>
              <a:rPr lang="en-US" sz="1000" dirty="0" smtClean="0"/>
              <a:t>Introduction (Aydin)</a:t>
            </a:r>
          </a:p>
          <a:p>
            <a:pPr marL="1200150" lvl="2" indent="-285750"/>
            <a:r>
              <a:rPr lang="en-US" sz="1000" dirty="0" smtClean="0"/>
              <a:t>Model and data overview (Kearney, Hermann, Cheng) </a:t>
            </a:r>
          </a:p>
          <a:p>
            <a:pPr marL="742950" lvl="1" indent="-285750"/>
            <a:r>
              <a:rPr lang="en-US" sz="1000" b="1" dirty="0" smtClean="0"/>
              <a:t>1-3: </a:t>
            </a:r>
          </a:p>
          <a:p>
            <a:pPr marL="1200150" lvl="2" indent="-285750"/>
            <a:r>
              <a:rPr lang="en-US" sz="1000" dirty="0" smtClean="0"/>
              <a:t>Oceanographic files and server overview (Hermann)</a:t>
            </a:r>
          </a:p>
          <a:p>
            <a:pPr marL="1200150" lvl="2" indent="-285750"/>
            <a:r>
              <a:rPr lang="en-US" sz="1000" dirty="0" smtClean="0"/>
              <a:t>R download and analysis tools lab (Aydin, </a:t>
            </a:r>
            <a:r>
              <a:rPr lang="en-US" sz="1000" dirty="0" err="1" smtClean="0"/>
              <a:t>Holsman</a:t>
            </a:r>
            <a:r>
              <a:rPr lang="en-US" sz="1000" dirty="0" smtClean="0"/>
              <a:t>)</a:t>
            </a:r>
          </a:p>
          <a:p>
            <a:pPr marL="1200150" lvl="2" indent="-285750"/>
            <a:r>
              <a:rPr lang="en-US" sz="1000" dirty="0" smtClean="0"/>
              <a:t>GIS tool overview (Ortiz)</a:t>
            </a:r>
          </a:p>
          <a:p>
            <a:pPr marL="1200150" lvl="2" indent="-285750"/>
            <a:endParaRPr lang="en-US" sz="1000" dirty="0" smtClean="0"/>
          </a:p>
          <a:p>
            <a:r>
              <a:rPr lang="en-US" sz="1200" b="1" dirty="0" smtClean="0"/>
              <a:t>Thurs </a:t>
            </a:r>
            <a:r>
              <a:rPr lang="en-US" sz="1200" b="1" dirty="0"/>
              <a:t>March 11th</a:t>
            </a:r>
            <a:endParaRPr lang="en-US" sz="1200" dirty="0"/>
          </a:p>
          <a:p>
            <a:pPr marL="742950" lvl="1" indent="-285750"/>
            <a:r>
              <a:rPr lang="en-US" sz="1000" b="1" dirty="0"/>
              <a:t>10-12: </a:t>
            </a:r>
            <a:endParaRPr lang="en-US" sz="1000" b="1" dirty="0" smtClean="0"/>
          </a:p>
          <a:p>
            <a:pPr marL="1200150" lvl="2" indent="-285750"/>
            <a:r>
              <a:rPr lang="en-US" sz="1000" dirty="0" err="1" smtClean="0"/>
              <a:t>Hindcast</a:t>
            </a:r>
            <a:r>
              <a:rPr lang="en-US" sz="1000" dirty="0" smtClean="0"/>
              <a:t> quality, validation, and products (Kearney, Hermann, Cheng).  </a:t>
            </a:r>
          </a:p>
          <a:p>
            <a:pPr marL="1200150" lvl="2" indent="-285750"/>
            <a:r>
              <a:rPr lang="en-US" sz="1000" dirty="0" smtClean="0"/>
              <a:t>Discussion on product priorities and model update timing for EBFM use, surveys (all)</a:t>
            </a:r>
            <a:endParaRPr lang="en-US" sz="1000" dirty="0"/>
          </a:p>
          <a:p>
            <a:pPr marL="742950" lvl="1" indent="-285750"/>
            <a:r>
              <a:rPr lang="en-US" sz="1000" b="1" dirty="0"/>
              <a:t>1-3: </a:t>
            </a:r>
            <a:endParaRPr lang="en-US" sz="1000" b="1" dirty="0" smtClean="0"/>
          </a:p>
          <a:p>
            <a:pPr marL="1200150" lvl="2" indent="-285750"/>
            <a:r>
              <a:rPr lang="en-US" sz="1000" dirty="0" smtClean="0"/>
              <a:t>Seasonal (1-9 month) forecasts, quality, prognosis (Kearney, Hermann, Cheng)</a:t>
            </a:r>
          </a:p>
          <a:p>
            <a:pPr marL="1200150" lvl="2" indent="-285750"/>
            <a:r>
              <a:rPr lang="en-US" sz="1000" dirty="0" smtClean="0"/>
              <a:t>Discussion on forecasts – usefulness and timing (all)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380</Words>
  <Application>Microsoft Office PowerPoint</Application>
  <PresentationFormat>On-screen Show (16:9)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Simple Light</vt:lpstr>
      <vt:lpstr>Office Theme</vt:lpstr>
      <vt:lpstr>Bering Sea operational oceanographic model hindcasts and short-term forecasts</vt:lpstr>
      <vt:lpstr>PowerPoint Presentation</vt:lpstr>
      <vt:lpstr>Model History</vt:lpstr>
      <vt:lpstr>PowerPoint Presentation</vt:lpstr>
      <vt:lpstr>Logistics and Agenda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Bering Sea operational oceanographic model hindcasts and short-term forecasts</dc:title>
  <cp:lastModifiedBy>Kerim Aydin</cp:lastModifiedBy>
  <cp:revision>9</cp:revision>
  <dcterms:modified xsi:type="dcterms:W3CDTF">2021-03-09T16:54:33Z</dcterms:modified>
</cp:coreProperties>
</file>