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9" r:id="rId2"/>
    <p:sldId id="260" r:id="rId3"/>
    <p:sldId id="261" r:id="rId4"/>
    <p:sldId id="262" r:id="rId5"/>
    <p:sldId id="263" r:id="rId6"/>
    <p:sldId id="264" r:id="rId7"/>
    <p:sldId id="265" r:id="rId8"/>
    <p:sldId id="266"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showGuides="1">
      <p:cViewPr varScale="1">
        <p:scale>
          <a:sx n="58" d="100"/>
          <a:sy n="58" d="100"/>
        </p:scale>
        <p:origin x="920" y="23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yroms.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381000" y="685800"/>
            <a:ext cx="6096000" cy="3429000"/>
          </a:xfrm>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t>Our first definition: ROMS stands for Regional Ocean Modeling System.  It can be used as a standalone ocean model (as we do) or can be coupled to other atmospheric and wave models.  ROMS refers to the generic code framework, which can be customized to specific regions. Our particular model, the Bering10K ROMS model, covers the Bering Sea and a bit of the Gulf of Alaska.</a:t>
            </a:r>
          </a:p>
          <a:p>
            <a:r>
              <a:t>More info about ROMS here: </a:t>
            </a:r>
            <a:r>
              <a:rPr u="sng">
                <a:hlinkClick r:id="rId3"/>
              </a:rPr>
              <a:t>https://www.myroms.org</a:t>
            </a: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381000" y="685800"/>
            <a:ext cx="6096000" cy="3429000"/>
          </a:xfrm>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r>
              <a:t>Another definition, courtesy of the official ROMS website.  Let’s dissect the definition…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“Primitive equations”: These equations underly most atmospheric and ocean models.  They describe how fluid moves on a rotating sphere, based on a few simple rules and constraints:  Motion results from the balance of pressure gradient force, gravity, Coriolis force, and friction;  mass must be conserved;  water is incompressible;  and the density of water is a function of temperature, salinity, and pressure.  Numerically solving these equations, and deciding how to discretize them, and dealing with sub-grid-scale stuff, etc. gets tricky (hence the thousands of lines of ROMS code), but these are the basics.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“terrain-following”: ROMS is a sigma-coordinate model, meaning that its vertical layers follow terrain topography (compared to z-surface models with fixed depth levels, or isopycnal models that use density surfaces for the vertical coordinate).  Sigma coordinates can be advantageous, mathematically, when simulating regions that span a wide depth range, as is the case in most coastal regions.  In our domain, the eastern Bering shelf ranges from 10-200 m, while the basin region is ~4000 m, with depths over 7000 m south of the Aleutian Islands; we need to resolve all these regions sufficiently within our model.  In our model, layers are thinnest near the surface; the exact thickness varies as a function of bottom depth and surface height.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xfrm>
            <a:off x="381000" y="685800"/>
            <a:ext cx="6096000" cy="3429000"/>
          </a:xfrm>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r>
              <a:t>“free-surface”: Finally, ROMS is a free surface model, meaning the location of the atmosphere/ocean boundary is free to move.  This allows ROMS to capture variation in sea surface height due to winds, heat, and tides.  The vertical layers in the model expand and contract in response to the moving surface.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381000" y="685800"/>
            <a:ext cx="6096000" cy="3429000"/>
          </a:xfrm>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r>
              <a:t>The Bering10K ROMS model couples together the ocean model with a simple sea ice model.  It also includes a biogeochemical model, known as BESTNPZ.  The model runs with 10-km horizontal resolution and 30 depth levels.  All state variables (temperature, salinity, current speeds, biological tracers, etc.) are solved for in each of the 3D grid cells.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xfrm>
            <a:off x="381000" y="685800"/>
            <a:ext cx="6096000" cy="3429000"/>
          </a:xfrm>
          <a:prstGeom prst="rect">
            <a:avLst/>
          </a:prstGeom>
        </p:spPr>
        <p:txBody>
          <a:bodyPr/>
          <a:lstStyle/>
          <a:p>
            <a:endParaRPr/>
          </a:p>
        </p:txBody>
      </p:sp>
      <p:sp>
        <p:nvSpPr>
          <p:cNvPr id="225" name="Shape 225"/>
          <p:cNvSpPr>
            <a:spLocks noGrp="1"/>
          </p:cNvSpPr>
          <p:nvPr>
            <p:ph type="body" sz="quarter" idx="1"/>
          </p:nvPr>
        </p:nvSpPr>
        <p:spPr>
          <a:prstGeom prst="rect">
            <a:avLst/>
          </a:prstGeom>
        </p:spPr>
        <p:txBody>
          <a:bodyPr/>
          <a:lstStyle/>
          <a:p>
            <a:r>
              <a:t>Because it does not include an atmospheric component, ROMS is not a standalone tool (unlike e.g. global coupled atmosphere-ocean models).  It requires external atmospheric and lateral boundary conditions to run.  These boundary conditions may come from observational datasets, global coupled models, or from larger-domain regional models.  In this setup, ROMS acts as a dynamical downscaling tool, bringing higher resolution (and its own sea ice and biogeochemical processes) to a small region.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xfrm>
            <a:off x="381000" y="685800"/>
            <a:ext cx="6096000" cy="3429000"/>
          </a:xfrm>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To date, we’ve run Bering10K using 3 different types of parent datasets:</a:t>
            </a:r>
          </a:p>
          <a:p>
            <a:pPr marL="436562" indent="-436562">
              <a:buSzPct val="100000"/>
              <a:buAutoNum type="arabicParenR"/>
            </a:pPr>
            <a:r>
              <a:t>The hindcasts: These run from 1970-present, and use historical reanalysis data products as boundary conditions.  These simulations attempt to simulate the real-world conditions in the Bering Sea over this time period.</a:t>
            </a:r>
          </a:p>
          <a:p>
            <a:pPr marL="436562" indent="-436562">
              <a:buSzPct val="100000"/>
              <a:buAutoNum type="arabicParenR"/>
            </a:pPr>
            <a:r>
              <a:t>Long-term forecasts: These simulations use input from selected coupled climate models and emissions scenarios in the CMIP5 and CMIP6 suites.  They are primarily focused on century-scale climate change, and run from present day to 2100.  These simulations form the basis for the ACLIM project (see Hollowed et al., 2020, DOI: 10.3389/fmars.2019.00775; not discussed further in this presentation.)</a:t>
            </a:r>
          </a:p>
          <a:p>
            <a:pPr marL="436562" indent="-436562">
              <a:buSzPct val="100000"/>
              <a:buAutoNum type="arabicParenR"/>
            </a:pPr>
            <a:r>
              <a:t>Seasonal forecasts: These simulations use input from the North American Multimodel Ensemble (NMME).  These are retrospective forecasts, and run for 9 to 12 months.  They are focused on quantifying predictability over seasonal timescales.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1712269" y="0"/>
            <a:ext cx="20959463" cy="13983891"/>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21"/>
          </p:nvPr>
        </p:nvSpPr>
        <p:spPr>
          <a:xfrm>
            <a:off x="5329062" y="406546"/>
            <a:ext cx="13716003" cy="9148765"/>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6231433" y="863203"/>
            <a:ext cx="17439681" cy="11626455"/>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21"/>
          </p:nvPr>
        </p:nvSpPr>
        <p:spPr>
          <a:xfrm>
            <a:off x="8794253" y="3637358"/>
            <a:ext cx="13260587"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12442031" y="7072312"/>
            <a:ext cx="8514489" cy="5679282"/>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12192000" y="1250156"/>
            <a:ext cx="8251032" cy="5500689"/>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91704" y="1250156"/>
            <a:ext cx="16850320" cy="1123354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What is ROMS, exactly?"/>
          <p:cNvSpPr/>
          <p:nvPr/>
        </p:nvSpPr>
        <p:spPr>
          <a:xfrm>
            <a:off x="2547788" y="239117"/>
            <a:ext cx="6361201" cy="4099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a:defRPr sz="4800" b="0">
                <a:latin typeface="Open Sans Bold"/>
                <a:ea typeface="Open Sans Bold"/>
                <a:cs typeface="Open Sans Bold"/>
                <a:sym typeface="Open Sans Bold"/>
              </a:defRPr>
            </a:lvl1pPr>
          </a:lstStyle>
          <a:p>
            <a:r>
              <a:t>What is ROMS, exactly?</a:t>
            </a:r>
          </a:p>
        </p:txBody>
      </p:sp>
      <p:sp>
        <p:nvSpPr>
          <p:cNvPr id="155" name="Line"/>
          <p:cNvSpPr/>
          <p:nvPr/>
        </p:nvSpPr>
        <p:spPr>
          <a:xfrm flipV="1">
            <a:off x="1904263" y="12700"/>
            <a:ext cx="1" cy="13716000"/>
          </a:xfrm>
          <a:prstGeom prst="line">
            <a:avLst/>
          </a:prstGeom>
          <a:ln w="25400">
            <a:solidFill>
              <a:srgbClr val="D5D5D5"/>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pic>
        <p:nvPicPr>
          <p:cNvPr id="156" name="downscalingmap.png" descr="downscalingmap.png"/>
          <p:cNvPicPr>
            <a:picLocks noChangeAspect="1"/>
          </p:cNvPicPr>
          <p:nvPr/>
        </p:nvPicPr>
        <p:blipFill>
          <a:blip r:embed="rId3"/>
          <a:stretch>
            <a:fillRect/>
          </a:stretch>
        </p:blipFill>
        <p:spPr>
          <a:xfrm>
            <a:off x="897466" y="609600"/>
            <a:ext cx="24384001" cy="13716000"/>
          </a:xfrm>
          <a:prstGeom prst="rect">
            <a:avLst/>
          </a:prstGeom>
          <a:ln w="12700">
            <a:miter lim="400000"/>
          </a:ln>
        </p:spPr>
      </p:pic>
      <p:sp>
        <p:nvSpPr>
          <p:cNvPr id="157" name="ROMS = Regional Ocean Modeling System"/>
          <p:cNvSpPr txBox="1"/>
          <p:nvPr/>
        </p:nvSpPr>
        <p:spPr>
          <a:xfrm>
            <a:off x="2562118" y="3240689"/>
            <a:ext cx="6332541" cy="109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a:defRPr b="0" i="1">
                <a:latin typeface="Open Sans Regular"/>
                <a:ea typeface="Open Sans Regular"/>
                <a:cs typeface="Open Sans Regular"/>
                <a:sym typeface="Open Sans Regular"/>
              </a:defRPr>
            </a:pPr>
            <a:r>
              <a:t>ROMS = </a:t>
            </a:r>
            <a:r>
              <a:rPr>
                <a:latin typeface="Open Sans Bold"/>
                <a:ea typeface="Open Sans Bold"/>
                <a:cs typeface="Open Sans Bold"/>
                <a:sym typeface="Open Sans Bold"/>
              </a:rPr>
              <a:t>R</a:t>
            </a:r>
            <a:r>
              <a:t>egional </a:t>
            </a:r>
            <a:r>
              <a:rPr>
                <a:latin typeface="Open Sans Bold"/>
                <a:ea typeface="Open Sans Bold"/>
                <a:cs typeface="Open Sans Bold"/>
                <a:sym typeface="Open Sans Bold"/>
              </a:rPr>
              <a:t>O</a:t>
            </a:r>
            <a:r>
              <a:t>cean </a:t>
            </a:r>
            <a:r>
              <a:rPr>
                <a:latin typeface="Open Sans Bold"/>
                <a:ea typeface="Open Sans Bold"/>
                <a:cs typeface="Open Sans Bold"/>
                <a:sym typeface="Open Sans Bold"/>
              </a:rPr>
              <a:t>M</a:t>
            </a:r>
            <a:r>
              <a:t>odeling </a:t>
            </a:r>
            <a:r>
              <a:rPr>
                <a:latin typeface="Open Sans Bold"/>
                <a:ea typeface="Open Sans Bold"/>
                <a:cs typeface="Open Sans Bold"/>
                <a:sym typeface="Open Sans Bold"/>
              </a:rPr>
              <a:t>S</a:t>
            </a:r>
            <a:r>
              <a:t>ystem</a:t>
            </a:r>
          </a:p>
        </p:txBody>
      </p:sp>
      <p:sp>
        <p:nvSpPr>
          <p:cNvPr id="158" name="AFSC Winter Seminar Series…"/>
          <p:cNvSpPr txBox="1"/>
          <p:nvPr/>
        </p:nvSpPr>
        <p:spPr>
          <a:xfrm rot="16200000">
            <a:off x="-217287" y="11548822"/>
            <a:ext cx="2301911"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a:defRPr sz="1400" b="0">
                <a:latin typeface="Open Sans Regular"/>
                <a:ea typeface="Open Sans Regular"/>
                <a:cs typeface="Open Sans Regular"/>
                <a:sym typeface="Open Sans Regular"/>
              </a:defRPr>
            </a:pPr>
            <a:r>
              <a:rPr lang="en-US" dirty="0"/>
              <a:t>Bering Seasons workshop</a:t>
            </a:r>
          </a:p>
          <a:p>
            <a:pPr algn="l">
              <a:defRPr sz="1400" b="0">
                <a:latin typeface="Open Sans Regular"/>
                <a:ea typeface="Open Sans Regular"/>
                <a:cs typeface="Open Sans Regular"/>
                <a:sym typeface="Open Sans Regular"/>
              </a:defRPr>
            </a:pPr>
            <a:r>
              <a:rPr dirty="0" err="1"/>
              <a:t>kelly.kearne@noaa.gov</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at is ROMS, exactly?"/>
          <p:cNvSpPr/>
          <p:nvPr/>
        </p:nvSpPr>
        <p:spPr>
          <a:xfrm>
            <a:off x="2547788" y="239117"/>
            <a:ext cx="6361201" cy="4099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a:defRPr sz="4800" b="0">
                <a:latin typeface="Open Sans Bold"/>
                <a:ea typeface="Open Sans Bold"/>
                <a:cs typeface="Open Sans Bold"/>
                <a:sym typeface="Open Sans Bold"/>
              </a:defRPr>
            </a:lvl1pPr>
          </a:lstStyle>
          <a:p>
            <a:r>
              <a:t>What is ROMS, exactly?</a:t>
            </a:r>
          </a:p>
        </p:txBody>
      </p:sp>
      <p:sp>
        <p:nvSpPr>
          <p:cNvPr id="163" name="Line"/>
          <p:cNvSpPr/>
          <p:nvPr/>
        </p:nvSpPr>
        <p:spPr>
          <a:xfrm flipV="1">
            <a:off x="1904263" y="12700"/>
            <a:ext cx="1" cy="13716000"/>
          </a:xfrm>
          <a:prstGeom prst="line">
            <a:avLst/>
          </a:prstGeom>
          <a:ln w="25400">
            <a:solidFill>
              <a:srgbClr val="D5D5D5"/>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4" name="“ROMS is a free-surface, terrain-following, primitive equations model”"/>
          <p:cNvSpPr txBox="1"/>
          <p:nvPr/>
        </p:nvSpPr>
        <p:spPr>
          <a:xfrm>
            <a:off x="2562118" y="3240689"/>
            <a:ext cx="6332541"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l">
              <a:defRPr b="0" i="1">
                <a:latin typeface="Open Sans Regular"/>
                <a:ea typeface="Open Sans Regular"/>
                <a:cs typeface="Open Sans Regular"/>
                <a:sym typeface="Open Sans Regular"/>
              </a:defRPr>
            </a:lvl1pPr>
          </a:lstStyle>
          <a:p>
            <a:r>
              <a:t>“ROMS is a free-surface, terrain-following, primitive equations model”</a:t>
            </a:r>
          </a:p>
        </p:txBody>
      </p:sp>
      <p:sp>
        <p:nvSpPr>
          <p:cNvPr id="7" name="AFSC Winter Seminar Series…">
            <a:extLst>
              <a:ext uri="{FF2B5EF4-FFF2-40B4-BE49-F238E27FC236}">
                <a16:creationId xmlns:a16="http://schemas.microsoft.com/office/drawing/2014/main" id="{3BC73140-1776-CE41-B5D0-14DF3FC7EC32}"/>
              </a:ext>
            </a:extLst>
          </p:cNvPr>
          <p:cNvSpPr txBox="1"/>
          <p:nvPr/>
        </p:nvSpPr>
        <p:spPr>
          <a:xfrm rot="16200000">
            <a:off x="-217287" y="11548822"/>
            <a:ext cx="2301911"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a:defRPr sz="1400" b="0">
                <a:latin typeface="Open Sans Regular"/>
                <a:ea typeface="Open Sans Regular"/>
                <a:cs typeface="Open Sans Regular"/>
                <a:sym typeface="Open Sans Regular"/>
              </a:defRPr>
            </a:pPr>
            <a:r>
              <a:rPr lang="en-US" dirty="0"/>
              <a:t>Bering Seasons workshop</a:t>
            </a:r>
          </a:p>
          <a:p>
            <a:pPr algn="l">
              <a:defRPr sz="1400" b="0">
                <a:latin typeface="Open Sans Regular"/>
                <a:ea typeface="Open Sans Regular"/>
                <a:cs typeface="Open Sans Regular"/>
                <a:sym typeface="Open Sans Regular"/>
              </a:defRPr>
            </a:pPr>
            <a:r>
              <a:rPr dirty="0" err="1"/>
              <a:t>kelly.kearne@noaa.gov</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Horizontal momentum"/>
          <p:cNvSpPr txBox="1"/>
          <p:nvPr/>
        </p:nvSpPr>
        <p:spPr>
          <a:xfrm>
            <a:off x="16515328" y="6087004"/>
            <a:ext cx="4880274"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defTabSz="457200">
              <a:defRPr sz="3600" b="0">
                <a:latin typeface="Open Sans Regular"/>
                <a:ea typeface="Open Sans Regular"/>
                <a:cs typeface="Open Sans Regular"/>
                <a:sym typeface="Open Sans Regular"/>
              </a:defRPr>
            </a:lvl1pPr>
          </a:lstStyle>
          <a:p>
            <a:r>
              <a:t>Horizontal momentum</a:t>
            </a:r>
          </a:p>
        </p:txBody>
      </p:sp>
      <p:pic>
        <p:nvPicPr>
          <p:cNvPr id="170" name="rho_left(_frac_D.pdf" descr="rho_left(_frac_D.pdf"/>
          <p:cNvPicPr>
            <a:picLocks noChangeAspect="1"/>
          </p:cNvPicPr>
          <p:nvPr/>
        </p:nvPicPr>
        <p:blipFill>
          <a:blip r:embed="rId3"/>
          <a:stretch>
            <a:fillRect/>
          </a:stretch>
        </p:blipFill>
        <p:spPr>
          <a:xfrm>
            <a:off x="8904804" y="5813437"/>
            <a:ext cx="6045201" cy="5295901"/>
          </a:xfrm>
          <a:prstGeom prst="rect">
            <a:avLst/>
          </a:prstGeom>
          <a:ln w="12700">
            <a:miter lim="400000"/>
          </a:ln>
        </p:spPr>
      </p:pic>
      <p:sp>
        <p:nvSpPr>
          <p:cNvPr id="171" name="Hydrostatic balance"/>
          <p:cNvSpPr txBox="1"/>
          <p:nvPr/>
        </p:nvSpPr>
        <p:spPr>
          <a:xfrm>
            <a:off x="16518326" y="7299595"/>
            <a:ext cx="4220593"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defTabSz="457200">
              <a:defRPr sz="3600" b="0">
                <a:latin typeface="Open Sans Regular"/>
                <a:ea typeface="Open Sans Regular"/>
                <a:cs typeface="Open Sans Regular"/>
                <a:sym typeface="Open Sans Regular"/>
              </a:defRPr>
            </a:lvl1pPr>
          </a:lstStyle>
          <a:p>
            <a:r>
              <a:t>Hydrostatic balance</a:t>
            </a:r>
          </a:p>
        </p:txBody>
      </p:sp>
      <p:sp>
        <p:nvSpPr>
          <p:cNvPr id="172" name="Mass continuity"/>
          <p:cNvSpPr txBox="1"/>
          <p:nvPr/>
        </p:nvSpPr>
        <p:spPr>
          <a:xfrm>
            <a:off x="16535258" y="8380424"/>
            <a:ext cx="3354860"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defTabSz="457200">
              <a:defRPr sz="3600" b="0">
                <a:latin typeface="Open Sans Regular"/>
                <a:ea typeface="Open Sans Regular"/>
                <a:cs typeface="Open Sans Regular"/>
                <a:sym typeface="Open Sans Regular"/>
              </a:defRPr>
            </a:lvl1pPr>
          </a:lstStyle>
          <a:p>
            <a:r>
              <a:t>Mass continuity</a:t>
            </a:r>
          </a:p>
        </p:txBody>
      </p:sp>
      <p:sp>
        <p:nvSpPr>
          <p:cNvPr id="173" name="Conservation of tracers"/>
          <p:cNvSpPr txBox="1"/>
          <p:nvPr/>
        </p:nvSpPr>
        <p:spPr>
          <a:xfrm>
            <a:off x="16522030" y="9502257"/>
            <a:ext cx="4976937"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defTabSz="457200">
              <a:defRPr sz="3600" b="0">
                <a:latin typeface="Open Sans Regular"/>
                <a:ea typeface="Open Sans Regular"/>
                <a:cs typeface="Open Sans Regular"/>
                <a:sym typeface="Open Sans Regular"/>
              </a:defRPr>
            </a:lvl1pPr>
          </a:lstStyle>
          <a:p>
            <a:r>
              <a:t>Conservation of tracers</a:t>
            </a:r>
          </a:p>
        </p:txBody>
      </p:sp>
      <p:sp>
        <p:nvSpPr>
          <p:cNvPr id="174" name="Equation of state"/>
          <p:cNvSpPr txBox="1"/>
          <p:nvPr/>
        </p:nvSpPr>
        <p:spPr>
          <a:xfrm>
            <a:off x="16530084" y="10624091"/>
            <a:ext cx="3636144"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defTabSz="457200">
              <a:defRPr sz="3600" b="0">
                <a:latin typeface="Open Sans Regular"/>
                <a:ea typeface="Open Sans Regular"/>
                <a:cs typeface="Open Sans Regular"/>
                <a:sym typeface="Open Sans Regular"/>
              </a:defRPr>
            </a:lvl1pPr>
          </a:lstStyle>
          <a:p>
            <a:r>
              <a:t>Equation of state</a:t>
            </a:r>
          </a:p>
        </p:txBody>
      </p:sp>
      <p:sp>
        <p:nvSpPr>
          <p:cNvPr id="175" name="What is ROMS, exactly?"/>
          <p:cNvSpPr/>
          <p:nvPr/>
        </p:nvSpPr>
        <p:spPr>
          <a:xfrm>
            <a:off x="2547788" y="239117"/>
            <a:ext cx="6361201" cy="4099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a:defRPr sz="4800" b="0">
                <a:latin typeface="Open Sans Bold"/>
                <a:ea typeface="Open Sans Bold"/>
                <a:cs typeface="Open Sans Bold"/>
                <a:sym typeface="Open Sans Bold"/>
              </a:defRPr>
            </a:lvl1pPr>
          </a:lstStyle>
          <a:p>
            <a:r>
              <a:t>What is ROMS, exactly?</a:t>
            </a:r>
          </a:p>
        </p:txBody>
      </p:sp>
      <p:sp>
        <p:nvSpPr>
          <p:cNvPr id="176" name="Line"/>
          <p:cNvSpPr/>
          <p:nvPr/>
        </p:nvSpPr>
        <p:spPr>
          <a:xfrm flipV="1">
            <a:off x="1904263" y="12700"/>
            <a:ext cx="1" cy="13716000"/>
          </a:xfrm>
          <a:prstGeom prst="line">
            <a:avLst/>
          </a:prstGeom>
          <a:ln w="25400">
            <a:solidFill>
              <a:srgbClr val="D5D5D5"/>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ROMS is a free-surface, terrain-following, primitive equations model”"/>
          <p:cNvSpPr txBox="1"/>
          <p:nvPr/>
        </p:nvSpPr>
        <p:spPr>
          <a:xfrm>
            <a:off x="2562118" y="3240689"/>
            <a:ext cx="6332541"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a:defRPr b="0" i="1">
                <a:latin typeface="Open Sans Regular"/>
                <a:ea typeface="Open Sans Regular"/>
                <a:cs typeface="Open Sans Regular"/>
                <a:sym typeface="Open Sans Regular"/>
              </a:defRPr>
            </a:pPr>
            <a:r>
              <a:t>“ROMS is a free-surface, terrain-following, </a:t>
            </a:r>
            <a:r>
              <a:rPr u="sng"/>
              <a:t>primitive equations</a:t>
            </a:r>
            <a:r>
              <a:t> model”</a:t>
            </a:r>
          </a:p>
        </p:txBody>
      </p:sp>
      <p:pic>
        <p:nvPicPr>
          <p:cNvPr id="1026" name="Picture 2" descr="Block diagram showing 3-D grid on the coastal ocean">
            <a:extLst>
              <a:ext uri="{FF2B5EF4-FFF2-40B4-BE49-F238E27FC236}">
                <a16:creationId xmlns:a16="http://schemas.microsoft.com/office/drawing/2014/main" id="{D60BA1F1-2742-D942-81A5-E7CF484B0E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94" t="12917" r="5056" b="7021"/>
          <a:stretch/>
        </p:blipFill>
        <p:spPr bwMode="auto">
          <a:xfrm>
            <a:off x="2238265" y="7218979"/>
            <a:ext cx="6332537" cy="3958684"/>
          </a:xfrm>
          <a:prstGeom prst="rect">
            <a:avLst/>
          </a:prstGeom>
          <a:noFill/>
          <a:extLst>
            <a:ext uri="{909E8E84-426E-40DD-AFC4-6F175D3DCCD1}">
              <a14:hiddenFill xmlns:a14="http://schemas.microsoft.com/office/drawing/2010/main">
                <a:solidFill>
                  <a:srgbClr val="FFFFFF"/>
                </a:solidFill>
              </a14:hiddenFill>
            </a:ext>
          </a:extLst>
        </p:spPr>
      </p:pic>
      <p:sp>
        <p:nvSpPr>
          <p:cNvPr id="13" name="AFSC Winter Seminar Series…">
            <a:extLst>
              <a:ext uri="{FF2B5EF4-FFF2-40B4-BE49-F238E27FC236}">
                <a16:creationId xmlns:a16="http://schemas.microsoft.com/office/drawing/2014/main" id="{A610E856-39BD-E348-A417-2F1D84178DFF}"/>
              </a:ext>
            </a:extLst>
          </p:cNvPr>
          <p:cNvSpPr txBox="1"/>
          <p:nvPr/>
        </p:nvSpPr>
        <p:spPr>
          <a:xfrm rot="16200000">
            <a:off x="-217287" y="11548822"/>
            <a:ext cx="2301911"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a:defRPr sz="1400" b="0">
                <a:latin typeface="Open Sans Regular"/>
                <a:ea typeface="Open Sans Regular"/>
                <a:cs typeface="Open Sans Regular"/>
                <a:sym typeface="Open Sans Regular"/>
              </a:defRPr>
            </a:pPr>
            <a:r>
              <a:rPr lang="en-US" dirty="0"/>
              <a:t>Bering Seasons workshop</a:t>
            </a:r>
          </a:p>
          <a:p>
            <a:pPr algn="l">
              <a:defRPr sz="1400" b="0">
                <a:latin typeface="Open Sans Regular"/>
                <a:ea typeface="Open Sans Regular"/>
                <a:cs typeface="Open Sans Regular"/>
                <a:sym typeface="Open Sans Regular"/>
              </a:defRPr>
            </a:pPr>
            <a:r>
              <a:rPr dirty="0" err="1"/>
              <a:t>kelly.kearne@noaa.gov</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What is ROMS, exactly?"/>
          <p:cNvSpPr/>
          <p:nvPr/>
        </p:nvSpPr>
        <p:spPr>
          <a:xfrm>
            <a:off x="2547788" y="239117"/>
            <a:ext cx="6361201" cy="4099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a:defRPr sz="4800" b="0">
                <a:latin typeface="Open Sans Bold"/>
                <a:ea typeface="Open Sans Bold"/>
                <a:cs typeface="Open Sans Bold"/>
                <a:sym typeface="Open Sans Bold"/>
              </a:defRPr>
            </a:lvl1pPr>
          </a:lstStyle>
          <a:p>
            <a:r>
              <a:t>What is ROMS, exactly?</a:t>
            </a:r>
          </a:p>
        </p:txBody>
      </p:sp>
      <p:sp>
        <p:nvSpPr>
          <p:cNvPr id="183" name="Line"/>
          <p:cNvSpPr/>
          <p:nvPr/>
        </p:nvSpPr>
        <p:spPr>
          <a:xfrm flipV="1">
            <a:off x="1904263" y="12700"/>
            <a:ext cx="1" cy="13716000"/>
          </a:xfrm>
          <a:prstGeom prst="line">
            <a:avLst/>
          </a:prstGeom>
          <a:ln w="25400">
            <a:solidFill>
              <a:srgbClr val="D5D5D5"/>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4" name="“ROMS is a free-surface, terrain-following, primitive equations model”"/>
          <p:cNvSpPr txBox="1"/>
          <p:nvPr/>
        </p:nvSpPr>
        <p:spPr>
          <a:xfrm>
            <a:off x="2562118" y="3240689"/>
            <a:ext cx="6332541"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a:defRPr b="0" i="1">
                <a:latin typeface="Open Sans Regular"/>
                <a:ea typeface="Open Sans Regular"/>
                <a:cs typeface="Open Sans Regular"/>
                <a:sym typeface="Open Sans Regular"/>
              </a:defRPr>
            </a:pPr>
            <a:r>
              <a:t>“ROMS is a free-surface, </a:t>
            </a:r>
            <a:r>
              <a:rPr u="sng"/>
              <a:t>terrain-following</a:t>
            </a:r>
            <a:r>
              <a:t>, primitive equations model”</a:t>
            </a:r>
          </a:p>
        </p:txBody>
      </p:sp>
      <p:pic>
        <p:nvPicPr>
          <p:cNvPr id="185" name="terrainfollow.png" descr="terrainfollow.png"/>
          <p:cNvPicPr>
            <a:picLocks noChangeAspect="1"/>
          </p:cNvPicPr>
          <p:nvPr/>
        </p:nvPicPr>
        <p:blipFill>
          <a:blip r:embed="rId3"/>
          <a:stretch>
            <a:fillRect/>
          </a:stretch>
        </p:blipFill>
        <p:spPr>
          <a:xfrm>
            <a:off x="6858000" y="5330837"/>
            <a:ext cx="16002000" cy="6667501"/>
          </a:xfrm>
          <a:prstGeom prst="rect">
            <a:avLst/>
          </a:prstGeom>
          <a:ln w="12700">
            <a:miter lim="400000"/>
          </a:ln>
        </p:spPr>
      </p:pic>
      <p:sp>
        <p:nvSpPr>
          <p:cNvPr id="7" name="AFSC Winter Seminar Series…">
            <a:extLst>
              <a:ext uri="{FF2B5EF4-FFF2-40B4-BE49-F238E27FC236}">
                <a16:creationId xmlns:a16="http://schemas.microsoft.com/office/drawing/2014/main" id="{16AF858D-304C-C544-9546-C02232A2CF1D}"/>
              </a:ext>
            </a:extLst>
          </p:cNvPr>
          <p:cNvSpPr txBox="1"/>
          <p:nvPr/>
        </p:nvSpPr>
        <p:spPr>
          <a:xfrm rot="16200000">
            <a:off x="-217287" y="11548822"/>
            <a:ext cx="2301911"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a:defRPr sz="1400" b="0">
                <a:latin typeface="Open Sans Regular"/>
                <a:ea typeface="Open Sans Regular"/>
                <a:cs typeface="Open Sans Regular"/>
                <a:sym typeface="Open Sans Regular"/>
              </a:defRPr>
            </a:pPr>
            <a:r>
              <a:rPr lang="en-US" dirty="0"/>
              <a:t>Bering Seasons workshop</a:t>
            </a:r>
          </a:p>
          <a:p>
            <a:pPr algn="l">
              <a:defRPr sz="1400" b="0">
                <a:latin typeface="Open Sans Regular"/>
                <a:ea typeface="Open Sans Regular"/>
                <a:cs typeface="Open Sans Regular"/>
                <a:sym typeface="Open Sans Regular"/>
              </a:defRPr>
            </a:pPr>
            <a:r>
              <a:rPr dirty="0" err="1"/>
              <a:t>kelly.kearne@noaa.gov</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What is ROMS, exactly?"/>
          <p:cNvSpPr/>
          <p:nvPr/>
        </p:nvSpPr>
        <p:spPr>
          <a:xfrm>
            <a:off x="2547788" y="239117"/>
            <a:ext cx="6361201" cy="4099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a:defRPr sz="4800" b="0">
                <a:latin typeface="Open Sans Bold"/>
                <a:ea typeface="Open Sans Bold"/>
                <a:cs typeface="Open Sans Bold"/>
                <a:sym typeface="Open Sans Bold"/>
              </a:defRPr>
            </a:lvl1pPr>
          </a:lstStyle>
          <a:p>
            <a:r>
              <a:t>What is ROMS, exactly?</a:t>
            </a:r>
          </a:p>
        </p:txBody>
      </p:sp>
      <p:sp>
        <p:nvSpPr>
          <p:cNvPr id="191" name="Line"/>
          <p:cNvSpPr/>
          <p:nvPr/>
        </p:nvSpPr>
        <p:spPr>
          <a:xfrm flipV="1">
            <a:off x="1904263" y="12700"/>
            <a:ext cx="1" cy="13716000"/>
          </a:xfrm>
          <a:prstGeom prst="line">
            <a:avLst/>
          </a:prstGeom>
          <a:ln w="25400">
            <a:solidFill>
              <a:srgbClr val="D5D5D5"/>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2" name="“ROMS is a free-surface, terrain-following, primitive equations model”"/>
          <p:cNvSpPr txBox="1"/>
          <p:nvPr/>
        </p:nvSpPr>
        <p:spPr>
          <a:xfrm>
            <a:off x="2562118" y="3240689"/>
            <a:ext cx="6332541"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a:defRPr b="0" i="1">
                <a:latin typeface="Open Sans Regular"/>
                <a:ea typeface="Open Sans Regular"/>
                <a:cs typeface="Open Sans Regular"/>
                <a:sym typeface="Open Sans Regular"/>
              </a:defRPr>
            </a:pPr>
            <a:r>
              <a:t>“ROMS is a </a:t>
            </a:r>
            <a:r>
              <a:rPr u="sng"/>
              <a:t>free-surface</a:t>
            </a:r>
            <a:r>
              <a:t>, terrain-following, primitive equations model”</a:t>
            </a:r>
          </a:p>
        </p:txBody>
      </p:sp>
      <p:pic>
        <p:nvPicPr>
          <p:cNvPr id="193" name="freesurf.gif" descr="freesurf.gif"/>
          <p:cNvPicPr>
            <a:picLocks/>
          </p:cNvPicPr>
          <p:nvPr/>
        </p:nvPicPr>
        <p:blipFill>
          <a:blip r:embed="rId3"/>
          <a:stretch>
            <a:fillRect/>
          </a:stretch>
        </p:blipFill>
        <p:spPr>
          <a:xfrm>
            <a:off x="6858000" y="5330837"/>
            <a:ext cx="16002000" cy="6667501"/>
          </a:xfrm>
          <a:prstGeom prst="rect">
            <a:avLst/>
          </a:prstGeom>
          <a:ln w="12700">
            <a:miter lim="400000"/>
          </a:ln>
        </p:spPr>
      </p:pic>
      <p:sp>
        <p:nvSpPr>
          <p:cNvPr id="7" name="AFSC Winter Seminar Series…">
            <a:extLst>
              <a:ext uri="{FF2B5EF4-FFF2-40B4-BE49-F238E27FC236}">
                <a16:creationId xmlns:a16="http://schemas.microsoft.com/office/drawing/2014/main" id="{51C971E1-27D1-B44C-A497-3AEEC0375274}"/>
              </a:ext>
            </a:extLst>
          </p:cNvPr>
          <p:cNvSpPr txBox="1"/>
          <p:nvPr/>
        </p:nvSpPr>
        <p:spPr>
          <a:xfrm rot="16200000">
            <a:off x="-217287" y="11548822"/>
            <a:ext cx="2301911"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a:defRPr sz="1400" b="0">
                <a:latin typeface="Open Sans Regular"/>
                <a:ea typeface="Open Sans Regular"/>
                <a:cs typeface="Open Sans Regular"/>
                <a:sym typeface="Open Sans Regular"/>
              </a:defRPr>
            </a:pPr>
            <a:r>
              <a:rPr lang="en-US" dirty="0"/>
              <a:t>Bering Seasons workshop</a:t>
            </a:r>
          </a:p>
          <a:p>
            <a:pPr algn="l">
              <a:defRPr sz="1400" b="0">
                <a:latin typeface="Open Sans Regular"/>
                <a:ea typeface="Open Sans Regular"/>
                <a:cs typeface="Open Sans Regular"/>
                <a:sym typeface="Open Sans Regular"/>
              </a:defRPr>
            </a:pPr>
            <a:r>
              <a:rPr dirty="0" err="1"/>
              <a:t>kelly.kearne@noaa.gov</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What is ROMS, exactly?"/>
          <p:cNvSpPr/>
          <p:nvPr/>
        </p:nvSpPr>
        <p:spPr>
          <a:xfrm>
            <a:off x="2547788" y="239117"/>
            <a:ext cx="6361201" cy="4099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a:defRPr sz="4800" b="0">
                <a:latin typeface="Open Sans Bold"/>
                <a:ea typeface="Open Sans Bold"/>
                <a:cs typeface="Open Sans Bold"/>
                <a:sym typeface="Open Sans Bold"/>
              </a:defRPr>
            </a:lvl1pPr>
          </a:lstStyle>
          <a:p>
            <a:r>
              <a:t>What is ROMS, exactly?</a:t>
            </a:r>
          </a:p>
        </p:txBody>
      </p:sp>
      <p:sp>
        <p:nvSpPr>
          <p:cNvPr id="199" name="Line"/>
          <p:cNvSpPr/>
          <p:nvPr/>
        </p:nvSpPr>
        <p:spPr>
          <a:xfrm flipV="1">
            <a:off x="1904263" y="0"/>
            <a:ext cx="1" cy="13716000"/>
          </a:xfrm>
          <a:prstGeom prst="line">
            <a:avLst/>
          </a:prstGeom>
          <a:ln w="25400">
            <a:solidFill>
              <a:srgbClr val="D5D5D5"/>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0" name="The Bering10K domain:…"/>
          <p:cNvSpPr txBox="1"/>
          <p:nvPr/>
        </p:nvSpPr>
        <p:spPr>
          <a:xfrm>
            <a:off x="2554330" y="2766556"/>
            <a:ext cx="6710299" cy="382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a:defRPr b="0" i="1">
                <a:latin typeface="Open Sans Regular"/>
                <a:ea typeface="Open Sans Regular"/>
                <a:cs typeface="Open Sans Regular"/>
                <a:sym typeface="Open Sans Regular"/>
              </a:defRPr>
            </a:pPr>
            <a:r>
              <a:t>The Bering10K domain: </a:t>
            </a:r>
          </a:p>
          <a:p>
            <a:pPr marL="444500" indent="-444500" algn="l">
              <a:buSzPct val="50000"/>
              <a:buBlip>
                <a:blip r:embed="rId3"/>
              </a:buBlip>
              <a:defRPr b="0" i="1">
                <a:latin typeface="Open Sans Regular"/>
                <a:ea typeface="Open Sans Regular"/>
                <a:cs typeface="Open Sans Regular"/>
                <a:sym typeface="Open Sans Regular"/>
              </a:defRPr>
            </a:pPr>
            <a:r>
              <a:t>ocean + sea ice + biogeochemistry</a:t>
            </a:r>
          </a:p>
          <a:p>
            <a:pPr marL="444500" indent="-444500" algn="l">
              <a:buSzPct val="50000"/>
              <a:buBlip>
                <a:blip r:embed="rId3"/>
              </a:buBlip>
              <a:defRPr b="0" i="1">
                <a:latin typeface="Open Sans Regular"/>
                <a:ea typeface="Open Sans Regular"/>
                <a:cs typeface="Open Sans Regular"/>
                <a:sym typeface="Open Sans Regular"/>
              </a:defRPr>
            </a:pPr>
            <a:r>
              <a:t>10-km horizontal resolution</a:t>
            </a:r>
          </a:p>
          <a:p>
            <a:pPr marL="444500" indent="-444500" algn="l">
              <a:buSzPct val="50000"/>
              <a:buBlip>
                <a:blip r:embed="rId3"/>
              </a:buBlip>
              <a:defRPr b="0" i="1">
                <a:latin typeface="Open Sans Regular"/>
                <a:ea typeface="Open Sans Regular"/>
                <a:cs typeface="Open Sans Regular"/>
                <a:sym typeface="Open Sans Regular"/>
              </a:defRPr>
            </a:pPr>
            <a:r>
              <a:t>30 depth levels</a:t>
            </a:r>
          </a:p>
          <a:p>
            <a:pPr algn="l">
              <a:defRPr b="0" i="1">
                <a:latin typeface="Open Sans Regular"/>
                <a:ea typeface="Open Sans Regular"/>
                <a:cs typeface="Open Sans Regular"/>
                <a:sym typeface="Open Sans Regular"/>
              </a:defRPr>
            </a:pPr>
            <a:endParaRPr/>
          </a:p>
          <a:p>
            <a:pPr algn="l">
              <a:defRPr b="0" i="1">
                <a:latin typeface="Open Sans Regular"/>
                <a:ea typeface="Open Sans Regular"/>
                <a:cs typeface="Open Sans Regular"/>
                <a:sym typeface="Open Sans Regular"/>
              </a:defRPr>
            </a:pPr>
            <a:endParaRPr/>
          </a:p>
        </p:txBody>
      </p:sp>
      <p:pic>
        <p:nvPicPr>
          <p:cNvPr id="201" name="downscalingmap.png" descr="downscalingmap.png"/>
          <p:cNvPicPr>
            <a:picLocks noChangeAspect="1"/>
          </p:cNvPicPr>
          <p:nvPr/>
        </p:nvPicPr>
        <p:blipFill>
          <a:blip r:embed="rId4"/>
          <a:srcRect l="37902"/>
          <a:stretch>
            <a:fillRect/>
          </a:stretch>
        </p:blipFill>
        <p:spPr>
          <a:xfrm>
            <a:off x="10139494" y="609600"/>
            <a:ext cx="15141973" cy="13716000"/>
          </a:xfrm>
          <a:prstGeom prst="rect">
            <a:avLst/>
          </a:prstGeom>
          <a:ln w="12700">
            <a:miter lim="400000"/>
          </a:ln>
        </p:spPr>
      </p:pic>
      <p:grpSp>
        <p:nvGrpSpPr>
          <p:cNvPr id="207" name="Group"/>
          <p:cNvGrpSpPr/>
          <p:nvPr/>
        </p:nvGrpSpPr>
        <p:grpSpPr>
          <a:xfrm>
            <a:off x="2540000" y="6473824"/>
            <a:ext cx="6361200" cy="5964768"/>
            <a:chOff x="0" y="0"/>
            <a:chExt cx="6361199" cy="5964766"/>
          </a:xfrm>
        </p:grpSpPr>
        <p:sp>
          <p:nvSpPr>
            <p:cNvPr id="202" name="Ocean"/>
            <p:cNvSpPr/>
            <p:nvPr/>
          </p:nvSpPr>
          <p:spPr>
            <a:xfrm>
              <a:off x="0" y="2214166"/>
              <a:ext cx="6361200" cy="3750601"/>
            </a:xfrm>
            <a:prstGeom prst="rect">
              <a:avLst/>
            </a:prstGeom>
            <a:solidFill>
              <a:srgbClr val="B0E7FF"/>
            </a:solidFill>
            <a:ln w="25400" cap="flat">
              <a:solidFill>
                <a:schemeClr val="accent1">
                  <a:hueOff val="114395"/>
                  <a:lumOff val="-24975"/>
                </a:schemeClr>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b">
              <a:noAutofit/>
            </a:bodyPr>
            <a:lstStyle>
              <a:lvl1pPr algn="l">
                <a:defRPr sz="3000" b="0">
                  <a:solidFill>
                    <a:srgbClr val="005493"/>
                  </a:solidFill>
                  <a:latin typeface="Open Sans Regular"/>
                  <a:ea typeface="Open Sans Regular"/>
                  <a:cs typeface="Open Sans Regular"/>
                  <a:sym typeface="Open Sans Regular"/>
                </a:defRPr>
              </a:lvl1pPr>
            </a:lstStyle>
            <a:p>
              <a:r>
                <a:t>Ocean</a:t>
              </a:r>
            </a:p>
          </p:txBody>
        </p:sp>
        <p:sp>
          <p:nvSpPr>
            <p:cNvPr id="203" name="Biogeochemistry"/>
            <p:cNvSpPr/>
            <p:nvPr/>
          </p:nvSpPr>
          <p:spPr>
            <a:xfrm>
              <a:off x="2006600" y="2446866"/>
              <a:ext cx="4107546" cy="1612901"/>
            </a:xfrm>
            <a:prstGeom prst="rect">
              <a:avLst/>
            </a:prstGeom>
            <a:solidFill>
              <a:srgbClr val="EBEBEB"/>
            </a:solidFill>
            <a:ln w="25400" cap="flat">
              <a:solidFill>
                <a:schemeClr val="accent1">
                  <a:hueOff val="114395"/>
                  <a:lumOff val="-24975"/>
                </a:schemeClr>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b">
              <a:noAutofit/>
            </a:bodyPr>
            <a:lstStyle>
              <a:lvl1pPr algn="l">
                <a:defRPr sz="3000" b="0">
                  <a:solidFill>
                    <a:srgbClr val="005493"/>
                  </a:solidFill>
                  <a:latin typeface="Open Sans Regular"/>
                  <a:ea typeface="Open Sans Regular"/>
                  <a:cs typeface="Open Sans Regular"/>
                  <a:sym typeface="Open Sans Regular"/>
                </a:defRPr>
              </a:lvl1pPr>
            </a:lstStyle>
            <a:p>
              <a:r>
                <a:t>Biogeochemistry</a:t>
              </a:r>
            </a:p>
          </p:txBody>
        </p:sp>
        <p:sp>
          <p:nvSpPr>
            <p:cNvPr id="204" name="Sea Ice"/>
            <p:cNvSpPr/>
            <p:nvPr/>
          </p:nvSpPr>
          <p:spPr>
            <a:xfrm>
              <a:off x="0" y="0"/>
              <a:ext cx="4107546" cy="1612900"/>
            </a:xfrm>
            <a:prstGeom prst="rect">
              <a:avLst/>
            </a:prstGeom>
            <a:solidFill>
              <a:srgbClr val="EBEBEB"/>
            </a:solidFill>
            <a:ln w="25400" cap="flat">
              <a:solidFill>
                <a:schemeClr val="accent1">
                  <a:hueOff val="114395"/>
                  <a:lumOff val="-24975"/>
                </a:schemeClr>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b">
              <a:noAutofit/>
            </a:bodyPr>
            <a:lstStyle>
              <a:lvl1pPr algn="l">
                <a:defRPr sz="3000" b="0">
                  <a:solidFill>
                    <a:srgbClr val="005493"/>
                  </a:solidFill>
                  <a:latin typeface="Open Sans Regular"/>
                  <a:ea typeface="Open Sans Regular"/>
                  <a:cs typeface="Open Sans Regular"/>
                  <a:sym typeface="Open Sans Regular"/>
                </a:defRPr>
              </a:lvl1pPr>
            </a:lstStyle>
            <a:p>
              <a:r>
                <a:t>Sea Ice</a:t>
              </a:r>
            </a:p>
          </p:txBody>
        </p:sp>
        <p:sp>
          <p:nvSpPr>
            <p:cNvPr id="205" name="Line"/>
            <p:cNvSpPr/>
            <p:nvPr/>
          </p:nvSpPr>
          <p:spPr>
            <a:xfrm>
              <a:off x="1662881" y="3100917"/>
              <a:ext cx="680183" cy="1"/>
            </a:xfrm>
            <a:prstGeom prst="line">
              <a:avLst/>
            </a:prstGeom>
            <a:noFill/>
            <a:ln w="25400" cap="flat">
              <a:solidFill>
                <a:srgbClr val="000000"/>
              </a:solidFill>
              <a:prstDash val="solid"/>
              <a:miter lim="400000"/>
              <a:headEnd type="triangle" w="med" len="med"/>
              <a:tailEnd type="triangle" w="med" len="med"/>
            </a:ln>
            <a:effectLst/>
          </p:spPr>
          <p:txBody>
            <a:bodyPr wrap="square" lIns="71437" tIns="71437" rIns="71437" bIns="71437" numCol="1" anchor="ctr">
              <a:noAutofit/>
            </a:bodyPr>
            <a:lstStyle/>
            <a:p>
              <a:pPr>
                <a:defRPr sz="3000" b="0">
                  <a:solidFill>
                    <a:srgbClr val="FFFFFF"/>
                  </a:solidFill>
                  <a:latin typeface="+mn-lt"/>
                  <a:ea typeface="+mn-ea"/>
                  <a:cs typeface="+mn-cs"/>
                  <a:sym typeface="Helvetica Neue Medium"/>
                </a:defRPr>
              </a:pPr>
              <a:endParaRPr/>
            </a:p>
          </p:txBody>
        </p:sp>
        <p:sp>
          <p:nvSpPr>
            <p:cNvPr id="206" name="Line"/>
            <p:cNvSpPr/>
            <p:nvPr/>
          </p:nvSpPr>
          <p:spPr>
            <a:xfrm flipV="1">
              <a:off x="952215" y="1615148"/>
              <a:ext cx="1" cy="596770"/>
            </a:xfrm>
            <a:prstGeom prst="line">
              <a:avLst/>
            </a:prstGeom>
            <a:noFill/>
            <a:ln w="25400" cap="flat">
              <a:solidFill>
                <a:srgbClr val="000000"/>
              </a:solidFill>
              <a:prstDash val="solid"/>
              <a:miter lim="400000"/>
              <a:headEnd type="triangle" w="med" len="med"/>
              <a:tailEnd type="triangle" w="med" len="med"/>
            </a:ln>
            <a:effectLst/>
          </p:spPr>
          <p:txBody>
            <a:bodyPr wrap="square" lIns="71437" tIns="71437" rIns="71437" bIns="71437" numCol="1" anchor="ctr">
              <a:noAutofit/>
            </a:bodyPr>
            <a:lstStyle/>
            <a:p>
              <a:pPr>
                <a:defRPr sz="3000" b="0">
                  <a:solidFill>
                    <a:srgbClr val="FFFFFF"/>
                  </a:solidFill>
                  <a:latin typeface="+mn-lt"/>
                  <a:ea typeface="+mn-ea"/>
                  <a:cs typeface="+mn-cs"/>
                  <a:sym typeface="Helvetica Neue Medium"/>
                </a:defRPr>
              </a:pPr>
              <a:endParaRPr/>
            </a:p>
          </p:txBody>
        </p:sp>
      </p:grpSp>
      <p:grpSp>
        <p:nvGrpSpPr>
          <p:cNvPr id="211" name="Group"/>
          <p:cNvGrpSpPr/>
          <p:nvPr/>
        </p:nvGrpSpPr>
        <p:grpSpPr>
          <a:xfrm>
            <a:off x="7695379" y="6235699"/>
            <a:ext cx="1726527" cy="3287450"/>
            <a:chOff x="0" y="0"/>
            <a:chExt cx="1726526" cy="3287448"/>
          </a:xfrm>
        </p:grpSpPr>
        <p:sp>
          <p:nvSpPr>
            <p:cNvPr id="208" name="Line"/>
            <p:cNvSpPr/>
            <p:nvPr/>
          </p:nvSpPr>
          <p:spPr>
            <a:xfrm flipV="1">
              <a:off x="207969" y="1184962"/>
              <a:ext cx="1" cy="1265080"/>
            </a:xfrm>
            <a:prstGeom prst="line">
              <a:avLst/>
            </a:prstGeom>
            <a:noFill/>
            <a:ln w="25400" cap="flat">
              <a:solidFill>
                <a:srgbClr val="000000"/>
              </a:solidFill>
              <a:prstDash val="solid"/>
              <a:miter lim="400000"/>
              <a:headEnd type="triangle" w="med" len="med"/>
            </a:ln>
            <a:effectLst/>
          </p:spPr>
          <p:txBody>
            <a:bodyPr wrap="square" lIns="71437" tIns="71437" rIns="71437" bIns="71437" numCol="1" anchor="ctr">
              <a:noAutofit/>
            </a:bodyPr>
            <a:lstStyle/>
            <a:p>
              <a:pPr>
                <a:defRPr sz="3000" b="0">
                  <a:solidFill>
                    <a:srgbClr val="FFFFFF"/>
                  </a:solidFill>
                  <a:latin typeface="+mn-lt"/>
                  <a:ea typeface="+mn-ea"/>
                  <a:cs typeface="+mn-cs"/>
                  <a:sym typeface="Helvetica Neue Medium"/>
                </a:defRPr>
              </a:pPr>
              <a:endParaRPr/>
            </a:p>
          </p:txBody>
        </p:sp>
        <p:sp>
          <p:nvSpPr>
            <p:cNvPr id="209" name="?"/>
            <p:cNvSpPr txBox="1"/>
            <p:nvPr/>
          </p:nvSpPr>
          <p:spPr>
            <a:xfrm>
              <a:off x="0" y="-1"/>
              <a:ext cx="415939" cy="1244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457200">
                <a:defRPr sz="7200" b="0">
                  <a:latin typeface="Open Sans Regular"/>
                  <a:ea typeface="Open Sans Regular"/>
                  <a:cs typeface="Open Sans Regular"/>
                  <a:sym typeface="Open Sans Regular"/>
                </a:defRPr>
              </a:lvl1pPr>
            </a:lstStyle>
            <a:p>
              <a:r>
                <a:t>?</a:t>
              </a:r>
            </a:p>
          </p:txBody>
        </p:sp>
        <p:sp>
          <p:nvSpPr>
            <p:cNvPr id="213" name="Connection Line"/>
            <p:cNvSpPr/>
            <p:nvPr/>
          </p:nvSpPr>
          <p:spPr>
            <a:xfrm>
              <a:off x="732988" y="1179843"/>
              <a:ext cx="993539" cy="2107606"/>
            </a:xfrm>
            <a:custGeom>
              <a:avLst/>
              <a:gdLst/>
              <a:ahLst/>
              <a:cxnLst>
                <a:cxn ang="0">
                  <a:pos x="wd2" y="hd2"/>
                </a:cxn>
                <a:cxn ang="5400000">
                  <a:pos x="wd2" y="hd2"/>
                </a:cxn>
                <a:cxn ang="10800000">
                  <a:pos x="wd2" y="hd2"/>
                </a:cxn>
                <a:cxn ang="16200000">
                  <a:pos x="wd2" y="hd2"/>
                </a:cxn>
              </a:cxnLst>
              <a:rect l="0" t="0" r="r" b="b"/>
              <a:pathLst>
                <a:path w="16623" h="21600" extrusionOk="0">
                  <a:moveTo>
                    <a:pt x="0" y="0"/>
                  </a:moveTo>
                  <a:cubicBezTo>
                    <a:pt x="18629" y="5206"/>
                    <a:pt x="21600" y="12406"/>
                    <a:pt x="8913" y="21600"/>
                  </a:cubicBezTo>
                </a:path>
              </a:pathLst>
            </a:custGeom>
            <a:noFill/>
            <a:ln w="25400" cap="flat">
              <a:solidFill>
                <a:srgbClr val="000000"/>
              </a:solidFill>
              <a:prstDash val="solid"/>
              <a:miter lim="400000"/>
              <a:tailEnd type="triangle" w="med" len="med"/>
            </a:ln>
            <a:effectLst/>
          </p:spPr>
          <p:txBody>
            <a:bodyPr/>
            <a:lstStyle/>
            <a:p>
              <a:endParaRPr/>
            </a:p>
          </p:txBody>
        </p:sp>
      </p:grpSp>
      <p:sp>
        <p:nvSpPr>
          <p:cNvPr id="17" name="AFSC Winter Seminar Series…">
            <a:extLst>
              <a:ext uri="{FF2B5EF4-FFF2-40B4-BE49-F238E27FC236}">
                <a16:creationId xmlns:a16="http://schemas.microsoft.com/office/drawing/2014/main" id="{EC09BE93-C15F-7146-ADC1-53215D38CC56}"/>
              </a:ext>
            </a:extLst>
          </p:cNvPr>
          <p:cNvSpPr txBox="1"/>
          <p:nvPr/>
        </p:nvSpPr>
        <p:spPr>
          <a:xfrm rot="16200000">
            <a:off x="-217287" y="11548822"/>
            <a:ext cx="2301911"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a:defRPr sz="1400" b="0">
                <a:latin typeface="Open Sans Regular"/>
                <a:ea typeface="Open Sans Regular"/>
                <a:cs typeface="Open Sans Regular"/>
                <a:sym typeface="Open Sans Regular"/>
              </a:defRPr>
            </a:pPr>
            <a:r>
              <a:rPr lang="en-US" dirty="0"/>
              <a:t>Bering Seasons workshop</a:t>
            </a:r>
          </a:p>
          <a:p>
            <a:pPr algn="l">
              <a:defRPr sz="1400" b="0">
                <a:latin typeface="Open Sans Regular"/>
                <a:ea typeface="Open Sans Regular"/>
                <a:cs typeface="Open Sans Regular"/>
                <a:sym typeface="Open Sans Regular"/>
              </a:defRPr>
            </a:pPr>
            <a:r>
              <a:rPr dirty="0" err="1"/>
              <a:t>kelly.kearne@noaa.gov</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OMS Bering10K is a downscaling tool"/>
          <p:cNvSpPr/>
          <p:nvPr/>
        </p:nvSpPr>
        <p:spPr>
          <a:xfrm>
            <a:off x="2547788" y="239117"/>
            <a:ext cx="6361201" cy="4099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a:defRPr sz="4800" b="0">
                <a:latin typeface="Open Sans Bold"/>
                <a:ea typeface="Open Sans Bold"/>
                <a:cs typeface="Open Sans Bold"/>
                <a:sym typeface="Open Sans Bold"/>
              </a:defRPr>
            </a:lvl1pPr>
          </a:lstStyle>
          <a:p>
            <a:r>
              <a:t>ROMS Bering10K is a downscaling tool</a:t>
            </a:r>
          </a:p>
        </p:txBody>
      </p:sp>
      <p:sp>
        <p:nvSpPr>
          <p:cNvPr id="218" name="Line"/>
          <p:cNvSpPr/>
          <p:nvPr/>
        </p:nvSpPr>
        <p:spPr>
          <a:xfrm flipV="1">
            <a:off x="1904263" y="12700"/>
            <a:ext cx="1" cy="13716000"/>
          </a:xfrm>
          <a:prstGeom prst="line">
            <a:avLst/>
          </a:prstGeom>
          <a:ln w="25400">
            <a:solidFill>
              <a:srgbClr val="D5D5D5"/>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9" name="The Bering10K ROMS model requires external surface and lateral boundary conditions."/>
          <p:cNvSpPr txBox="1"/>
          <p:nvPr/>
        </p:nvSpPr>
        <p:spPr>
          <a:xfrm>
            <a:off x="2562118" y="2935889"/>
            <a:ext cx="6332541"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a:defRPr b="0" i="1">
                <a:latin typeface="Open Sans Regular"/>
                <a:ea typeface="Open Sans Regular"/>
                <a:cs typeface="Open Sans Regular"/>
                <a:sym typeface="Open Sans Regular"/>
              </a:defRPr>
            </a:pPr>
            <a:r>
              <a:t>The Bering10K ROMS model </a:t>
            </a:r>
            <a:r>
              <a:rPr>
                <a:latin typeface="Open Sans Bold"/>
                <a:ea typeface="Open Sans Bold"/>
                <a:cs typeface="Open Sans Bold"/>
                <a:sym typeface="Open Sans Bold"/>
              </a:rPr>
              <a:t>requires</a:t>
            </a:r>
            <a:r>
              <a:t> external surface and lateral boundary conditions.</a:t>
            </a:r>
          </a:p>
        </p:txBody>
      </p:sp>
      <p:pic>
        <p:nvPicPr>
          <p:cNvPr id="220" name="cfsToB10k_3dlayer.png" descr="cfsToB10k_3dlayer.png"/>
          <p:cNvPicPr>
            <a:picLocks noChangeAspect="1"/>
          </p:cNvPicPr>
          <p:nvPr/>
        </p:nvPicPr>
        <p:blipFill>
          <a:blip r:embed="rId3"/>
          <a:stretch>
            <a:fillRect/>
          </a:stretch>
        </p:blipFill>
        <p:spPr>
          <a:xfrm>
            <a:off x="-1" y="0"/>
            <a:ext cx="24384001" cy="13716001"/>
          </a:xfrm>
          <a:prstGeom prst="rect">
            <a:avLst/>
          </a:prstGeom>
          <a:ln w="12700">
            <a:miter lim="400000"/>
          </a:ln>
        </p:spPr>
      </p:pic>
      <p:sp>
        <p:nvSpPr>
          <p:cNvPr id="221" name="ocean boundaries: temperature, salinity, currents"/>
          <p:cNvSpPr txBox="1"/>
          <p:nvPr/>
        </p:nvSpPr>
        <p:spPr>
          <a:xfrm>
            <a:off x="9652876" y="12371916"/>
            <a:ext cx="10487671"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gn="l" defTabSz="457200">
              <a:defRPr sz="3600" b="0">
                <a:latin typeface="Open Sans Regular"/>
                <a:ea typeface="Open Sans Regular"/>
                <a:cs typeface="Open Sans Regular"/>
                <a:sym typeface="Open Sans Regular"/>
              </a:defRPr>
            </a:pPr>
            <a:r>
              <a:rPr u="sng"/>
              <a:t>ocean boundaries</a:t>
            </a:r>
            <a:r>
              <a:t>: temperature, salinity, currents</a:t>
            </a:r>
          </a:p>
        </p:txBody>
      </p:sp>
      <p:sp>
        <p:nvSpPr>
          <p:cNvPr id="222" name="atmospheric boundaries:…"/>
          <p:cNvSpPr txBox="1"/>
          <p:nvPr/>
        </p:nvSpPr>
        <p:spPr>
          <a:xfrm>
            <a:off x="18144943" y="895349"/>
            <a:ext cx="5473205" cy="435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gn="l" defTabSz="457200">
              <a:defRPr sz="3600" b="0" u="sng">
                <a:latin typeface="Open Sans Regular"/>
                <a:ea typeface="Open Sans Regular"/>
                <a:cs typeface="Open Sans Regular"/>
                <a:sym typeface="Open Sans Regular"/>
              </a:defRPr>
            </a:pPr>
            <a:r>
              <a:t>atmospheric boundaries:</a:t>
            </a:r>
          </a:p>
          <a:p>
            <a:pPr algn="r" defTabSz="457200">
              <a:defRPr sz="3600" b="0">
                <a:latin typeface="Open Sans Regular"/>
                <a:ea typeface="Open Sans Regular"/>
                <a:cs typeface="Open Sans Regular"/>
                <a:sym typeface="Open Sans Regular"/>
              </a:defRPr>
            </a:pPr>
            <a:r>
              <a:t>precipitation</a:t>
            </a:r>
          </a:p>
          <a:p>
            <a:pPr algn="r" defTabSz="457200">
              <a:defRPr sz="3600" b="0">
                <a:latin typeface="Open Sans Regular"/>
                <a:ea typeface="Open Sans Regular"/>
                <a:cs typeface="Open Sans Regular"/>
                <a:sym typeface="Open Sans Regular"/>
              </a:defRPr>
            </a:pPr>
            <a:r>
              <a:t>solar radiation</a:t>
            </a:r>
          </a:p>
          <a:p>
            <a:pPr algn="r" defTabSz="457200">
              <a:defRPr sz="3600" b="0">
                <a:latin typeface="Open Sans Regular"/>
                <a:ea typeface="Open Sans Regular"/>
                <a:cs typeface="Open Sans Regular"/>
                <a:sym typeface="Open Sans Regular"/>
              </a:defRPr>
            </a:pPr>
            <a:r>
              <a:t>winds</a:t>
            </a:r>
          </a:p>
          <a:p>
            <a:pPr algn="r" defTabSz="457200">
              <a:defRPr sz="3600" b="0">
                <a:latin typeface="Open Sans Regular"/>
                <a:ea typeface="Open Sans Regular"/>
                <a:cs typeface="Open Sans Regular"/>
                <a:sym typeface="Open Sans Regular"/>
              </a:defRPr>
            </a:pPr>
            <a:r>
              <a:t>humidity</a:t>
            </a:r>
          </a:p>
          <a:p>
            <a:pPr algn="r" defTabSz="457200">
              <a:defRPr sz="3600" b="0">
                <a:latin typeface="Open Sans Regular"/>
                <a:ea typeface="Open Sans Regular"/>
                <a:cs typeface="Open Sans Regular"/>
                <a:sym typeface="Open Sans Regular"/>
              </a:defRPr>
            </a:pPr>
            <a:r>
              <a:t>pressure</a:t>
            </a:r>
          </a:p>
          <a:p>
            <a:pPr algn="r" defTabSz="457200">
              <a:defRPr sz="3600" b="0">
                <a:latin typeface="Open Sans Regular"/>
                <a:ea typeface="Open Sans Regular"/>
                <a:cs typeface="Open Sans Regular"/>
                <a:sym typeface="Open Sans Regular"/>
              </a:defRPr>
            </a:pPr>
            <a:r>
              <a:t>temperature</a:t>
            </a:r>
          </a:p>
        </p:txBody>
      </p:sp>
      <p:sp>
        <p:nvSpPr>
          <p:cNvPr id="9" name="AFSC Winter Seminar Series…">
            <a:extLst>
              <a:ext uri="{FF2B5EF4-FFF2-40B4-BE49-F238E27FC236}">
                <a16:creationId xmlns:a16="http://schemas.microsoft.com/office/drawing/2014/main" id="{70BDDDF3-FBF2-7B43-9B0A-82B8330A23E2}"/>
              </a:ext>
            </a:extLst>
          </p:cNvPr>
          <p:cNvSpPr txBox="1"/>
          <p:nvPr/>
        </p:nvSpPr>
        <p:spPr>
          <a:xfrm rot="16200000">
            <a:off x="-217287" y="11548822"/>
            <a:ext cx="2301911"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a:defRPr sz="1400" b="0">
                <a:latin typeface="Open Sans Regular"/>
                <a:ea typeface="Open Sans Regular"/>
                <a:cs typeface="Open Sans Regular"/>
                <a:sym typeface="Open Sans Regular"/>
              </a:defRPr>
            </a:pPr>
            <a:r>
              <a:rPr lang="en-US" dirty="0"/>
              <a:t>Bering Seasons workshop</a:t>
            </a:r>
          </a:p>
          <a:p>
            <a:pPr algn="l">
              <a:defRPr sz="1400" b="0">
                <a:latin typeface="Open Sans Regular"/>
                <a:ea typeface="Open Sans Regular"/>
                <a:cs typeface="Open Sans Regular"/>
                <a:sym typeface="Open Sans Regular"/>
              </a:defRPr>
            </a:pPr>
            <a:r>
              <a:rPr dirty="0" err="1"/>
              <a:t>kelly.kearne@noaa.gov</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OMS Bering10K is a downscaling tool"/>
          <p:cNvSpPr/>
          <p:nvPr/>
        </p:nvSpPr>
        <p:spPr>
          <a:xfrm>
            <a:off x="2547788" y="239117"/>
            <a:ext cx="6361201" cy="4099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a:defRPr sz="4800" b="0">
                <a:latin typeface="Open Sans Bold"/>
                <a:ea typeface="Open Sans Bold"/>
                <a:cs typeface="Open Sans Bold"/>
                <a:sym typeface="Open Sans Bold"/>
              </a:defRPr>
            </a:lvl1pPr>
          </a:lstStyle>
          <a:p>
            <a:r>
              <a:t>ROMS Bering10K is a downscaling tool</a:t>
            </a:r>
          </a:p>
        </p:txBody>
      </p:sp>
      <p:sp>
        <p:nvSpPr>
          <p:cNvPr id="228" name="Line"/>
          <p:cNvSpPr/>
          <p:nvPr/>
        </p:nvSpPr>
        <p:spPr>
          <a:xfrm flipV="1">
            <a:off x="1904263" y="12700"/>
            <a:ext cx="1" cy="13716000"/>
          </a:xfrm>
          <a:prstGeom prst="line">
            <a:avLst/>
          </a:prstGeom>
          <a:ln w="25400">
            <a:solidFill>
              <a:srgbClr val="D5D5D5"/>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9" name="The Bering10K ROMS model requires external surface and lateral boundary conditions."/>
          <p:cNvSpPr txBox="1"/>
          <p:nvPr/>
        </p:nvSpPr>
        <p:spPr>
          <a:xfrm>
            <a:off x="2562118" y="2935889"/>
            <a:ext cx="6332541"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a:defRPr b="0" i="1">
                <a:latin typeface="Open Sans Regular"/>
                <a:ea typeface="Open Sans Regular"/>
                <a:cs typeface="Open Sans Regular"/>
                <a:sym typeface="Open Sans Regular"/>
              </a:defRPr>
            </a:pPr>
            <a:r>
              <a:t>The Bering10K ROMS model </a:t>
            </a:r>
            <a:r>
              <a:rPr>
                <a:latin typeface="Open Sans Bold"/>
                <a:ea typeface="Open Sans Bold"/>
                <a:cs typeface="Open Sans Bold"/>
                <a:sym typeface="Open Sans Bold"/>
              </a:rPr>
              <a:t>requires</a:t>
            </a:r>
            <a:r>
              <a:t> external surface and lateral boundary conditions.</a:t>
            </a:r>
          </a:p>
        </p:txBody>
      </p:sp>
      <p:graphicFrame>
        <p:nvGraphicFramePr>
          <p:cNvPr id="230" name="Table"/>
          <p:cNvGraphicFramePr/>
          <p:nvPr/>
        </p:nvGraphicFramePr>
        <p:xfrm>
          <a:off x="2406253" y="5240337"/>
          <a:ext cx="19571493" cy="7177683"/>
        </p:xfrm>
        <a:graphic>
          <a:graphicData uri="http://schemas.openxmlformats.org/drawingml/2006/table">
            <a:tbl>
              <a:tblPr>
                <a:tableStyleId>{2708684C-4D16-4618-839F-0558EEFCDFE6}</a:tableStyleId>
              </a:tblPr>
              <a:tblGrid>
                <a:gridCol w="6523831">
                  <a:extLst>
                    <a:ext uri="{9D8B030D-6E8A-4147-A177-3AD203B41FA5}">
                      <a16:colId xmlns:a16="http://schemas.microsoft.com/office/drawing/2014/main" val="20000"/>
                    </a:ext>
                  </a:extLst>
                </a:gridCol>
                <a:gridCol w="6523831">
                  <a:extLst>
                    <a:ext uri="{9D8B030D-6E8A-4147-A177-3AD203B41FA5}">
                      <a16:colId xmlns:a16="http://schemas.microsoft.com/office/drawing/2014/main" val="20001"/>
                    </a:ext>
                  </a:extLst>
                </a:gridCol>
                <a:gridCol w="6523831">
                  <a:extLst>
                    <a:ext uri="{9D8B030D-6E8A-4147-A177-3AD203B41FA5}">
                      <a16:colId xmlns:a16="http://schemas.microsoft.com/office/drawing/2014/main" val="20002"/>
                    </a:ext>
                  </a:extLst>
                </a:gridCol>
              </a:tblGrid>
              <a:tr h="7177683">
                <a:tc>
                  <a:txBody>
                    <a:bodyPr/>
                    <a:lstStyle/>
                    <a:p>
                      <a:pPr marL="127000" marR="254000" algn="l" defTabSz="914400">
                        <a:defRPr sz="10000" b="1">
                          <a:solidFill>
                            <a:srgbClr val="D6D6D6"/>
                          </a:solidFill>
                          <a:sym typeface="Helvetica Neue"/>
                        </a:defRPr>
                      </a:pPr>
                      <a:r>
                        <a:t>01</a:t>
                      </a:r>
                    </a:p>
                    <a:p>
                      <a:pPr marL="127000" marR="254000" algn="l" defTabSz="914400">
                        <a:defRPr sz="3000" b="1">
                          <a:sym typeface="Helvetica Neue"/>
                        </a:defRPr>
                      </a:pPr>
                      <a:r>
                        <a:t>Hindcasts: 1970-present</a:t>
                      </a:r>
                    </a:p>
                    <a:p>
                      <a:pPr marL="127000" marR="254000" algn="l" defTabSz="914400">
                        <a:defRPr sz="3000">
                          <a:sym typeface="Helvetica Neue"/>
                        </a:defRPr>
                      </a:pPr>
                      <a:endParaRPr/>
                    </a:p>
                    <a:p>
                      <a:pPr marL="127000" marR="254000" algn="l" defTabSz="914400">
                        <a:defRPr sz="3000">
                          <a:sym typeface="Helvetica Neue"/>
                        </a:defRPr>
                      </a:pPr>
                      <a:r>
                        <a:t>1970-present</a:t>
                      </a:r>
                    </a:p>
                    <a:p>
                      <a:pPr marL="127000" marR="254000" algn="l" defTabSz="914400">
                        <a:defRPr sz="3000">
                          <a:sym typeface="Helvetica Neue"/>
                        </a:defRPr>
                      </a:pPr>
                      <a:endParaRPr/>
                    </a:p>
                    <a:p>
                      <a:pPr marL="127000" marR="254000" algn="l" defTabSz="914400">
                        <a:defRPr sz="3000">
                          <a:sym typeface="Helvetica Neue"/>
                        </a:defRPr>
                      </a:pPr>
                      <a:r>
                        <a:t>Climate Forecast System Reanalysis (CFSR): data-assimilating climate model</a:t>
                      </a:r>
                    </a:p>
                    <a:p>
                      <a:pPr marL="127000" marR="254000" algn="l" defTabSz="914400">
                        <a:defRPr sz="3000">
                          <a:sym typeface="Helvetica Neue"/>
                        </a:defRPr>
                      </a:pPr>
                      <a:endParaRPr/>
                    </a:p>
                    <a:p>
                      <a:pPr marL="127000" marR="254000" algn="l" defTabSz="914400">
                        <a:defRPr sz="3000">
                          <a:sym typeface="Helvetica Neue"/>
                        </a:defRPr>
                      </a:pPr>
                      <a:r>
                        <a:t>Coordinated Ocean Research Experiments (COREv2): global air-sea flux product</a:t>
                      </a:r>
                    </a:p>
                  </a:txBody>
                  <a:tcPr marL="0" marR="0" marT="0" marB="0" horzOverflow="overflow">
                    <a:lnL w="12700">
                      <a:miter lim="400000"/>
                    </a:lnL>
                    <a:lnT w="12700">
                      <a:miter lim="400000"/>
                    </a:lnT>
                    <a:lnB w="12700">
                      <a:miter lim="400000"/>
                    </a:lnB>
                  </a:tcPr>
                </a:tc>
                <a:tc>
                  <a:txBody>
                    <a:bodyPr/>
                    <a:lstStyle/>
                    <a:p>
                      <a:pPr marL="127000" marR="254000" algn="l" defTabSz="914400">
                        <a:defRPr sz="10000" b="1">
                          <a:solidFill>
                            <a:srgbClr val="D6D6D6"/>
                          </a:solidFill>
                          <a:sym typeface="Helvetica Neue"/>
                        </a:defRPr>
                      </a:pPr>
                      <a:r>
                        <a:t>02</a:t>
                      </a:r>
                    </a:p>
                    <a:p>
                      <a:pPr marL="127000" marR="254000" algn="l" defTabSz="914400">
                        <a:defRPr sz="3000" b="1">
                          <a:sym typeface="Helvetica Neue"/>
                        </a:defRPr>
                      </a:pPr>
                      <a:r>
                        <a:t>Long-term forecasts</a:t>
                      </a:r>
                    </a:p>
                    <a:p>
                      <a:pPr marL="127000" marR="254000" algn="l" defTabSz="914400">
                        <a:defRPr sz="3000">
                          <a:sym typeface="Helvetica Neue"/>
                        </a:defRPr>
                      </a:pPr>
                      <a:endParaRPr/>
                    </a:p>
                    <a:p>
                      <a:pPr marL="127000" marR="254000" algn="l" defTabSz="914400">
                        <a:defRPr sz="3000">
                          <a:sym typeface="Helvetica Neue"/>
                        </a:defRPr>
                      </a:pPr>
                      <a:r>
                        <a:t>present - 2100</a:t>
                      </a:r>
                    </a:p>
                    <a:p>
                      <a:pPr marL="127000" marR="254000" algn="l" defTabSz="914400">
                        <a:defRPr sz="3000">
                          <a:sym typeface="Helvetica Neue"/>
                        </a:defRPr>
                      </a:pPr>
                      <a:endParaRPr/>
                    </a:p>
                    <a:p>
                      <a:pPr marL="127000" marR="254000" algn="l" defTabSz="914400">
                        <a:defRPr sz="3000">
                          <a:sym typeface="Helvetica Neue"/>
                        </a:defRPr>
                      </a:pPr>
                      <a:r>
                        <a:t>CMIP5/6 IPCC-class coupled climate models</a:t>
                      </a:r>
                    </a:p>
                    <a:p>
                      <a:pPr marL="127000" marR="254000" algn="l" defTabSz="914400">
                        <a:defRPr sz="3000">
                          <a:sym typeface="Helvetica Neue"/>
                        </a:defRPr>
                      </a:pPr>
                      <a:endParaRPr/>
                    </a:p>
                    <a:p>
                      <a:pPr marL="127000" marR="254000" algn="l" defTabSz="914400">
                        <a:defRPr sz="3000">
                          <a:sym typeface="Helvetica Neue"/>
                        </a:defRPr>
                      </a:pPr>
                      <a:r>
                        <a:t>(Hollowed et al., 2020, Front Mar Sci 6:1–18)</a:t>
                      </a:r>
                    </a:p>
                  </a:txBody>
                  <a:tcPr marL="0" marR="0" marT="0" marB="0" horzOverflow="overflow">
                    <a:lnT w="12700">
                      <a:miter lim="400000"/>
                    </a:lnT>
                    <a:lnB w="12700">
                      <a:miter lim="400000"/>
                    </a:lnB>
                  </a:tcPr>
                </a:tc>
                <a:tc>
                  <a:txBody>
                    <a:bodyPr/>
                    <a:lstStyle/>
                    <a:p>
                      <a:pPr marL="127000" marR="254000" algn="l" defTabSz="914400">
                        <a:defRPr sz="10000" b="1">
                          <a:solidFill>
                            <a:srgbClr val="D6D6D6"/>
                          </a:solidFill>
                          <a:sym typeface="Helvetica Neue"/>
                        </a:defRPr>
                      </a:pPr>
                      <a:r>
                        <a:t>03</a:t>
                      </a:r>
                    </a:p>
                    <a:p>
                      <a:pPr marL="127000" marR="254000" algn="l" defTabSz="914400">
                        <a:defRPr sz="3000" b="1">
                          <a:sym typeface="Helvetica Neue"/>
                        </a:defRPr>
                      </a:pPr>
                      <a:r>
                        <a:t>Seasonal forecasts</a:t>
                      </a:r>
                    </a:p>
                    <a:p>
                      <a:pPr marL="127000" marR="254000" algn="l" defTabSz="914400">
                        <a:defRPr sz="3000">
                          <a:sym typeface="Helvetica Neue"/>
                        </a:defRPr>
                      </a:pPr>
                      <a:endParaRPr/>
                    </a:p>
                    <a:p>
                      <a:pPr marL="127000" marR="254000" algn="l" defTabSz="914400">
                        <a:defRPr sz="3000">
                          <a:sym typeface="Helvetica Neue"/>
                        </a:defRPr>
                      </a:pPr>
                      <a:r>
                        <a:t>9- to 12-month forecasts</a:t>
                      </a:r>
                    </a:p>
                    <a:p>
                      <a:pPr marL="127000" marR="254000" algn="l" defTabSz="914400">
                        <a:defRPr sz="3000">
                          <a:sym typeface="Helvetica Neue"/>
                        </a:defRPr>
                      </a:pPr>
                      <a:endParaRPr/>
                    </a:p>
                    <a:p>
                      <a:pPr marL="127000" marR="254000" algn="l" defTabSz="914400">
                        <a:defRPr sz="3000">
                          <a:sym typeface="Helvetica Neue"/>
                        </a:defRPr>
                      </a:pPr>
                      <a:r>
                        <a:t>CFS operational forecasts</a:t>
                      </a:r>
                    </a:p>
                    <a:p>
                      <a:pPr marL="127000" marR="254000" algn="l" defTabSz="914400">
                        <a:defRPr sz="3000">
                          <a:sym typeface="Helvetica Neue"/>
                        </a:defRPr>
                      </a:pPr>
                      <a:endParaRPr/>
                    </a:p>
                    <a:p>
                      <a:pPr marL="127000" marR="254000" algn="l" defTabSz="914400">
                        <a:defRPr sz="3000">
                          <a:sym typeface="Helvetica Neue"/>
                        </a:defRPr>
                      </a:pPr>
                      <a:r>
                        <a:t>North American Multimodel Ensemble (NMME) seasonal reforecasts</a:t>
                      </a:r>
                    </a:p>
                  </a:txBody>
                  <a:tcPr marL="0" marR="0" marT="0" marB="0" horzOverflow="overflow">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pSp>
        <p:nvGrpSpPr>
          <p:cNvPr id="241" name="Group"/>
          <p:cNvGrpSpPr/>
          <p:nvPr/>
        </p:nvGrpSpPr>
        <p:grpSpPr>
          <a:xfrm>
            <a:off x="15443200" y="377824"/>
            <a:ext cx="5077409" cy="4400752"/>
            <a:chOff x="0" y="0"/>
            <a:chExt cx="5077408" cy="4400751"/>
          </a:xfrm>
        </p:grpSpPr>
        <p:grpSp>
          <p:nvGrpSpPr>
            <p:cNvPr id="236" name="Group"/>
            <p:cNvGrpSpPr/>
            <p:nvPr/>
          </p:nvGrpSpPr>
          <p:grpSpPr>
            <a:xfrm>
              <a:off x="0" y="0"/>
              <a:ext cx="4693236" cy="4400752"/>
              <a:chOff x="0" y="0"/>
              <a:chExt cx="4693235" cy="4400751"/>
            </a:xfrm>
          </p:grpSpPr>
          <p:sp>
            <p:nvSpPr>
              <p:cNvPr id="231" name="Ocean"/>
              <p:cNvSpPr/>
              <p:nvPr/>
            </p:nvSpPr>
            <p:spPr>
              <a:xfrm>
                <a:off x="0" y="1633591"/>
                <a:ext cx="4693236" cy="2767161"/>
              </a:xfrm>
              <a:prstGeom prst="rect">
                <a:avLst/>
              </a:prstGeom>
              <a:solidFill>
                <a:srgbClr val="B0E7FF"/>
              </a:solidFill>
              <a:ln w="25400" cap="flat">
                <a:solidFill>
                  <a:schemeClr val="accent1">
                    <a:hueOff val="114395"/>
                    <a:lumOff val="-24975"/>
                  </a:schemeClr>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b">
                <a:noAutofit/>
              </a:bodyPr>
              <a:lstStyle>
                <a:lvl1pPr algn="l">
                  <a:defRPr sz="1800" b="0">
                    <a:solidFill>
                      <a:srgbClr val="005493"/>
                    </a:solidFill>
                    <a:latin typeface="Open Sans Regular"/>
                    <a:ea typeface="Open Sans Regular"/>
                    <a:cs typeface="Open Sans Regular"/>
                    <a:sym typeface="Open Sans Regular"/>
                  </a:defRPr>
                </a:lvl1pPr>
              </a:lstStyle>
              <a:p>
                <a:r>
                  <a:t>Ocean</a:t>
                </a:r>
              </a:p>
            </p:txBody>
          </p:sp>
          <p:sp>
            <p:nvSpPr>
              <p:cNvPr id="232" name="Biogeochemistry"/>
              <p:cNvSpPr/>
              <p:nvPr/>
            </p:nvSpPr>
            <p:spPr>
              <a:xfrm>
                <a:off x="1480451" y="1805276"/>
                <a:ext cx="3030510" cy="1189984"/>
              </a:xfrm>
              <a:prstGeom prst="rect">
                <a:avLst/>
              </a:prstGeom>
              <a:solidFill>
                <a:srgbClr val="EBEBEB"/>
              </a:solidFill>
              <a:ln w="25400" cap="flat">
                <a:solidFill>
                  <a:schemeClr val="accent1">
                    <a:hueOff val="114395"/>
                    <a:lumOff val="-24975"/>
                  </a:schemeClr>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b">
                <a:noAutofit/>
              </a:bodyPr>
              <a:lstStyle>
                <a:lvl1pPr algn="l">
                  <a:defRPr sz="1800" b="0">
                    <a:solidFill>
                      <a:srgbClr val="005493"/>
                    </a:solidFill>
                    <a:latin typeface="Open Sans Regular"/>
                    <a:ea typeface="Open Sans Regular"/>
                    <a:cs typeface="Open Sans Regular"/>
                    <a:sym typeface="Open Sans Regular"/>
                  </a:defRPr>
                </a:lvl1pPr>
              </a:lstStyle>
              <a:p>
                <a:r>
                  <a:t>Biogeochemistry</a:t>
                </a:r>
              </a:p>
            </p:txBody>
          </p:sp>
          <p:sp>
            <p:nvSpPr>
              <p:cNvPr id="233" name="Sea Ice"/>
              <p:cNvSpPr/>
              <p:nvPr/>
            </p:nvSpPr>
            <p:spPr>
              <a:xfrm>
                <a:off x="0" y="0"/>
                <a:ext cx="3030510" cy="1189984"/>
              </a:xfrm>
              <a:prstGeom prst="rect">
                <a:avLst/>
              </a:prstGeom>
              <a:solidFill>
                <a:srgbClr val="EBEBEB"/>
              </a:solidFill>
              <a:ln w="25400" cap="flat">
                <a:solidFill>
                  <a:schemeClr val="accent1">
                    <a:hueOff val="114395"/>
                    <a:lumOff val="-24975"/>
                  </a:schemeClr>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b">
                <a:noAutofit/>
              </a:bodyPr>
              <a:lstStyle>
                <a:lvl1pPr algn="l">
                  <a:defRPr sz="1800" b="0">
                    <a:solidFill>
                      <a:srgbClr val="005493"/>
                    </a:solidFill>
                    <a:latin typeface="Open Sans Regular"/>
                    <a:ea typeface="Open Sans Regular"/>
                    <a:cs typeface="Open Sans Regular"/>
                    <a:sym typeface="Open Sans Regular"/>
                  </a:defRPr>
                </a:lvl1pPr>
              </a:lstStyle>
              <a:p>
                <a:r>
                  <a:t>Sea Ice</a:t>
                </a:r>
              </a:p>
            </p:txBody>
          </p:sp>
          <p:sp>
            <p:nvSpPr>
              <p:cNvPr id="234" name="Line"/>
              <p:cNvSpPr/>
              <p:nvPr/>
            </p:nvSpPr>
            <p:spPr>
              <a:xfrm>
                <a:off x="1226859" y="2287828"/>
                <a:ext cx="501833" cy="1"/>
              </a:xfrm>
              <a:prstGeom prst="line">
                <a:avLst/>
              </a:prstGeom>
              <a:noFill/>
              <a:ln w="25400" cap="flat">
                <a:solidFill>
                  <a:srgbClr val="000000"/>
                </a:solidFill>
                <a:prstDash val="solid"/>
                <a:miter lim="400000"/>
                <a:headEnd type="triangle" w="med" len="med"/>
                <a:tailEnd type="triangle" w="med" len="med"/>
              </a:ln>
              <a:effectLst/>
            </p:spPr>
            <p:txBody>
              <a:bodyPr wrap="square" lIns="71437" tIns="71437" rIns="71437" bIns="71437" numCol="1" anchor="ctr">
                <a:noAutofit/>
              </a:bodyPr>
              <a:lstStyle/>
              <a:p>
                <a:pPr>
                  <a:defRPr sz="3000" b="0">
                    <a:solidFill>
                      <a:srgbClr val="FFFFFF"/>
                    </a:solidFill>
                    <a:latin typeface="+mn-lt"/>
                    <a:ea typeface="+mn-ea"/>
                    <a:cs typeface="+mn-cs"/>
                    <a:sym typeface="Helvetica Neue Medium"/>
                  </a:defRPr>
                </a:pPr>
                <a:endParaRPr/>
              </a:p>
            </p:txBody>
          </p:sp>
          <p:sp>
            <p:nvSpPr>
              <p:cNvPr id="235" name="Line"/>
              <p:cNvSpPr/>
              <p:nvPr/>
            </p:nvSpPr>
            <p:spPr>
              <a:xfrm flipV="1">
                <a:off x="702536" y="1191642"/>
                <a:ext cx="1" cy="440291"/>
              </a:xfrm>
              <a:prstGeom prst="line">
                <a:avLst/>
              </a:prstGeom>
              <a:noFill/>
              <a:ln w="25400" cap="flat">
                <a:solidFill>
                  <a:srgbClr val="000000"/>
                </a:solidFill>
                <a:prstDash val="solid"/>
                <a:miter lim="400000"/>
                <a:headEnd type="triangle" w="med" len="med"/>
                <a:tailEnd type="triangle" w="med" len="med"/>
              </a:ln>
              <a:effectLst/>
            </p:spPr>
            <p:txBody>
              <a:bodyPr wrap="square" lIns="71437" tIns="71437" rIns="71437" bIns="71437" numCol="1" anchor="ctr">
                <a:noAutofit/>
              </a:bodyPr>
              <a:lstStyle/>
              <a:p>
                <a:pPr>
                  <a:defRPr sz="3000" b="0">
                    <a:solidFill>
                      <a:srgbClr val="FFFFFF"/>
                    </a:solidFill>
                    <a:latin typeface="+mn-lt"/>
                    <a:ea typeface="+mn-ea"/>
                    <a:cs typeface="+mn-cs"/>
                    <a:sym typeface="Helvetica Neue Medium"/>
                  </a:defRPr>
                </a:pPr>
                <a:endParaRPr/>
              </a:p>
            </p:txBody>
          </p:sp>
        </p:grpSp>
        <p:grpSp>
          <p:nvGrpSpPr>
            <p:cNvPr id="240" name="Group"/>
            <p:cNvGrpSpPr/>
            <p:nvPr/>
          </p:nvGrpSpPr>
          <p:grpSpPr>
            <a:xfrm>
              <a:off x="3803593" y="156946"/>
              <a:ext cx="1273816" cy="2092818"/>
              <a:chOff x="0" y="0"/>
              <a:chExt cx="1273815" cy="2092816"/>
            </a:xfrm>
          </p:grpSpPr>
          <p:sp>
            <p:nvSpPr>
              <p:cNvPr id="237" name="Line"/>
              <p:cNvSpPr/>
              <p:nvPr/>
            </p:nvSpPr>
            <p:spPr>
              <a:xfrm flipV="1">
                <a:off x="153437" y="541621"/>
                <a:ext cx="1" cy="933365"/>
              </a:xfrm>
              <a:prstGeom prst="line">
                <a:avLst/>
              </a:prstGeom>
              <a:noFill/>
              <a:ln w="25400" cap="flat">
                <a:solidFill>
                  <a:srgbClr val="000000"/>
                </a:solidFill>
                <a:prstDash val="solid"/>
                <a:miter lim="400000"/>
                <a:headEnd type="triangle" w="med" len="med"/>
              </a:ln>
              <a:effectLst/>
            </p:spPr>
            <p:txBody>
              <a:bodyPr wrap="square" lIns="71437" tIns="71437" rIns="71437" bIns="71437" numCol="1" anchor="ctr">
                <a:noAutofit/>
              </a:bodyPr>
              <a:lstStyle/>
              <a:p>
                <a:pPr>
                  <a:defRPr sz="3000" b="0">
                    <a:solidFill>
                      <a:srgbClr val="FFFFFF"/>
                    </a:solidFill>
                    <a:latin typeface="+mn-lt"/>
                    <a:ea typeface="+mn-ea"/>
                    <a:cs typeface="+mn-cs"/>
                    <a:sym typeface="Helvetica Neue Medium"/>
                  </a:defRPr>
                </a:pPr>
                <a:endParaRPr/>
              </a:p>
            </p:txBody>
          </p:sp>
          <p:sp>
            <p:nvSpPr>
              <p:cNvPr id="238" name="?"/>
              <p:cNvSpPr txBox="1"/>
              <p:nvPr/>
            </p:nvSpPr>
            <p:spPr>
              <a:xfrm>
                <a:off x="0" y="0"/>
                <a:ext cx="306876" cy="2529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2000" b="0">
                    <a:latin typeface="Open Sans Regular"/>
                    <a:ea typeface="Open Sans Regular"/>
                    <a:cs typeface="Open Sans Regular"/>
                    <a:sym typeface="Open Sans Regular"/>
                  </a:defRPr>
                </a:lvl1pPr>
              </a:lstStyle>
              <a:p>
                <a:r>
                  <a:t>?</a:t>
                </a:r>
              </a:p>
            </p:txBody>
          </p:sp>
          <p:sp>
            <p:nvSpPr>
              <p:cNvPr id="247" name="Connection Line"/>
              <p:cNvSpPr/>
              <p:nvPr/>
            </p:nvSpPr>
            <p:spPr>
              <a:xfrm>
                <a:off x="540792" y="537844"/>
                <a:ext cx="733024" cy="1554973"/>
              </a:xfrm>
              <a:custGeom>
                <a:avLst/>
                <a:gdLst/>
                <a:ahLst/>
                <a:cxnLst>
                  <a:cxn ang="0">
                    <a:pos x="wd2" y="hd2"/>
                  </a:cxn>
                  <a:cxn ang="5400000">
                    <a:pos x="wd2" y="hd2"/>
                  </a:cxn>
                  <a:cxn ang="10800000">
                    <a:pos x="wd2" y="hd2"/>
                  </a:cxn>
                  <a:cxn ang="16200000">
                    <a:pos x="wd2" y="hd2"/>
                  </a:cxn>
                </a:cxnLst>
                <a:rect l="0" t="0" r="r" b="b"/>
                <a:pathLst>
                  <a:path w="16623" h="21600" extrusionOk="0">
                    <a:moveTo>
                      <a:pt x="0" y="0"/>
                    </a:moveTo>
                    <a:cubicBezTo>
                      <a:pt x="18629" y="5206"/>
                      <a:pt x="21600" y="12406"/>
                      <a:pt x="8913" y="21600"/>
                    </a:cubicBezTo>
                  </a:path>
                </a:pathLst>
              </a:custGeom>
              <a:noFill/>
              <a:ln w="25400" cap="flat">
                <a:solidFill>
                  <a:srgbClr val="000000"/>
                </a:solidFill>
                <a:prstDash val="solid"/>
                <a:miter lim="400000"/>
                <a:tailEnd type="triangle" w="med" len="med"/>
              </a:ln>
              <a:effectLst/>
            </p:spPr>
            <p:txBody>
              <a:bodyPr/>
              <a:lstStyle/>
              <a:p>
                <a:endParaRPr/>
              </a:p>
            </p:txBody>
          </p:sp>
        </p:grpSp>
      </p:grpSp>
      <p:sp>
        <p:nvSpPr>
          <p:cNvPr id="242" name="Circle"/>
          <p:cNvSpPr/>
          <p:nvPr/>
        </p:nvSpPr>
        <p:spPr>
          <a:xfrm>
            <a:off x="19041533" y="345248"/>
            <a:ext cx="662287" cy="662286"/>
          </a:xfrm>
          <a:prstGeom prst="ellipse">
            <a:avLst/>
          </a:prstGeom>
          <a:ln w="38100">
            <a:solidFill>
              <a:schemeClr val="accent5">
                <a:hueOff val="-82419"/>
                <a:satOff val="-9513"/>
                <a:lumOff val="-16343"/>
              </a:schemeClr>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grpSp>
        <p:nvGrpSpPr>
          <p:cNvPr id="245" name="Screen Shot 2020-02-26 at 3.42.03 PM.png"/>
          <p:cNvGrpSpPr/>
          <p:nvPr/>
        </p:nvGrpSpPr>
        <p:grpSpPr>
          <a:xfrm>
            <a:off x="7268633" y="4842933"/>
            <a:ext cx="10361556" cy="7337092"/>
            <a:chOff x="0" y="0"/>
            <a:chExt cx="10361555" cy="7337090"/>
          </a:xfrm>
        </p:grpSpPr>
        <p:pic>
          <p:nvPicPr>
            <p:cNvPr id="244" name="Screen Shot 2020-02-26 at 3.42.03 PM.png" descr="Screen Shot 2020-02-26 at 3.42.03 PM.png"/>
            <p:cNvPicPr>
              <a:picLocks noChangeAspect="1"/>
            </p:cNvPicPr>
            <p:nvPr/>
          </p:nvPicPr>
          <p:blipFill>
            <a:blip r:embed="rId3"/>
            <a:stretch>
              <a:fillRect/>
            </a:stretch>
          </p:blipFill>
          <p:spPr>
            <a:xfrm>
              <a:off x="215900" y="139700"/>
              <a:ext cx="9929756" cy="6778291"/>
            </a:xfrm>
            <a:prstGeom prst="rect">
              <a:avLst/>
            </a:prstGeom>
            <a:ln>
              <a:noFill/>
            </a:ln>
            <a:effectLst/>
          </p:spPr>
        </p:pic>
        <p:pic>
          <p:nvPicPr>
            <p:cNvPr id="243" name="Screen Shot 2020-02-26 at 3.42.03 PM.png" descr="Screen Shot 2020-02-26 at 3.42.03 PM.png"/>
            <p:cNvPicPr>
              <a:picLocks/>
            </p:cNvPicPr>
            <p:nvPr/>
          </p:nvPicPr>
          <p:blipFill>
            <a:blip r:embed="rId4"/>
            <a:stretch>
              <a:fillRect/>
            </a:stretch>
          </p:blipFill>
          <p:spPr>
            <a:xfrm>
              <a:off x="0" y="0"/>
              <a:ext cx="10361556" cy="7337091"/>
            </a:xfrm>
            <a:prstGeom prst="rect">
              <a:avLst/>
            </a:prstGeom>
            <a:effectLst/>
          </p:spPr>
        </p:pic>
      </p:grpSp>
      <p:sp>
        <p:nvSpPr>
          <p:cNvPr id="22" name="AFSC Winter Seminar Series…">
            <a:extLst>
              <a:ext uri="{FF2B5EF4-FFF2-40B4-BE49-F238E27FC236}">
                <a16:creationId xmlns:a16="http://schemas.microsoft.com/office/drawing/2014/main" id="{9C9A8447-6A09-2F4C-A778-B24BFC1F6C0A}"/>
              </a:ext>
            </a:extLst>
          </p:cNvPr>
          <p:cNvSpPr txBox="1"/>
          <p:nvPr/>
        </p:nvSpPr>
        <p:spPr>
          <a:xfrm rot="16200000">
            <a:off x="-217287" y="11548822"/>
            <a:ext cx="2301911"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a:defRPr sz="1400" b="0">
                <a:latin typeface="Open Sans Regular"/>
                <a:ea typeface="Open Sans Regular"/>
                <a:cs typeface="Open Sans Regular"/>
                <a:sym typeface="Open Sans Regular"/>
              </a:defRPr>
            </a:pPr>
            <a:r>
              <a:rPr lang="en-US" dirty="0"/>
              <a:t>Bering Seasons workshop</a:t>
            </a:r>
          </a:p>
          <a:p>
            <a:pPr algn="l">
              <a:defRPr sz="1400" b="0">
                <a:latin typeface="Open Sans Regular"/>
                <a:ea typeface="Open Sans Regular"/>
                <a:cs typeface="Open Sans Regular"/>
                <a:sym typeface="Open Sans Regular"/>
              </a:defRPr>
            </a:pPr>
            <a:r>
              <a:rPr dirty="0" err="1"/>
              <a:t>kelly.kearne@noaa.gov</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p:tmAbs val="0"/>
                                  </p:iterate>
                                  <p:childTnLst>
                                    <p:set>
                                      <p:cBhvr>
                                        <p:cTn id="10" fill="hold">
                                          <p:stCondLst>
                                            <p:cond delay="0"/>
                                          </p:stCondLst>
                                        </p:cTn>
                                        <p:tgtEl>
                                          <p:spTgt spid="2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1" animBg="1" advAuto="0"/>
      <p:bldP spid="245" grpId="2"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1055</Words>
  <Application>Microsoft Macintosh PowerPoint</Application>
  <PresentationFormat>Custom</PresentationFormat>
  <Paragraphs>92</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Helvetica Light</vt:lpstr>
      <vt:lpstr>Helvetica Neue</vt:lpstr>
      <vt:lpstr>Helvetica Neue Light</vt:lpstr>
      <vt:lpstr>Helvetica Neue Medium</vt:lpstr>
      <vt:lpstr>Helvetica Neue Thin</vt:lpstr>
      <vt:lpstr>Open Sans Bold</vt:lpstr>
      <vt:lpstr>Open Sans 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Kelly A Kearney</cp:lastModifiedBy>
  <cp:revision>3</cp:revision>
  <dcterms:modified xsi:type="dcterms:W3CDTF">2021-03-09T04:27:56Z</dcterms:modified>
</cp:coreProperties>
</file>