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6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Overlock" panose="02000506030000020004" pitchFamily="2" charset="77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cRWLl5/mbZ7b1p515zWnT19jc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BC7941-9BD2-4F02-865B-78D7FB82CDDF}">
  <a:tblStyle styleId="{A2BC7941-9BD2-4F02-865B-78D7FB82CDD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1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Schematic of the BSIERP model as it currently stands.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BSIERP NPZ model is based on the GOA GLOBEC model developed by Hinckley et 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1D model with the benthic sub model and jellyfish has been run for 1999 and validated with observational data at M2.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ice sub model is new and not yet tested – based on work by Jin et 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calanus is a new zooplankton box. Neocalanus predominate off shelf while calanus predominate on shelf. The main difference is that Calanus DO NOT undergo diapause.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Sticking with only 1 euphausiid for now – Ken doesn’t think we have enough info or model capability to simulate the 2 different species that tend to predominate in the shelf (T. inermis) and offshef (T. raschii) -(as Geroge Hunt wanted)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54caa522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c54caa522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9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5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9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6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9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6"/>
          <p:cNvSpPr txBox="1">
            <a:spLocks noGrp="1"/>
          </p:cNvSpPr>
          <p:nvPr>
            <p:ph type="title"/>
          </p:nvPr>
        </p:nvSpPr>
        <p:spPr>
          <a:xfrm>
            <a:off x="457200" y="292100"/>
            <a:ext cx="8229600" cy="1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6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9pPr>
          </a:lstStyle>
          <a:p>
            <a:endParaRPr/>
          </a:p>
        </p:txBody>
      </p:sp>
      <p:sp>
        <p:nvSpPr>
          <p:cNvPr id="97" name="Google Shape;97;p7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7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7"/>
          <p:cNvSpPr txBox="1">
            <a:spLocks noGrp="1"/>
          </p:cNvSpPr>
          <p:nvPr>
            <p:ph type="title"/>
          </p:nvPr>
        </p:nvSpPr>
        <p:spPr>
          <a:xfrm>
            <a:off x="457200" y="292100"/>
            <a:ext cx="8229600" cy="1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1"/>
          <p:cNvSpPr txBox="1">
            <a:spLocks noGrp="1"/>
          </p:cNvSpPr>
          <p:nvPr>
            <p:ph type="ctrTitle"/>
          </p:nvPr>
        </p:nvSpPr>
        <p:spPr>
          <a:xfrm>
            <a:off x="685800" y="1997075"/>
            <a:ext cx="7772400" cy="14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840"/>
              <a:buFont typeface="Tahoma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9pPr>
          </a:lstStyle>
          <a:p>
            <a:endParaRPr/>
          </a:p>
        </p:txBody>
      </p:sp>
      <p:sp>
        <p:nvSpPr>
          <p:cNvPr id="108" name="Google Shape;108;p121"/>
          <p:cNvSpPr/>
          <p:nvPr/>
        </p:nvSpPr>
        <p:spPr>
          <a:xfrm>
            <a:off x="285750" y="2803525"/>
            <a:ext cx="1500" cy="3035300"/>
          </a:xfrm>
          <a:custGeom>
            <a:avLst/>
            <a:gdLst/>
            <a:ahLst/>
            <a:cxnLst/>
            <a:rect l="l" t="t" r="r" b="b"/>
            <a:pathLst>
              <a:path w="120000" h="1912" extrusionOk="0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1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400"/>
              <a:buFont typeface="Tahoma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920"/>
              <a:buFont typeface="Tahoma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3"/>
          <p:cNvSpPr txBox="1">
            <a:spLocks noGrp="1"/>
          </p:cNvSpPr>
          <p:nvPr>
            <p:ph type="title"/>
          </p:nvPr>
        </p:nvSpPr>
        <p:spPr>
          <a:xfrm>
            <a:off x="457200" y="292100"/>
            <a:ext cx="8229600" cy="1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3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1960" algn="l">
              <a:spcBef>
                <a:spcPts val="560"/>
              </a:spcBef>
              <a:spcAft>
                <a:spcPts val="0"/>
              </a:spcAft>
              <a:buSzPts val="3360"/>
              <a:buFont typeface="Tahom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SzPts val="2400"/>
              <a:buFont typeface="Tahom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9pPr>
          </a:lstStyle>
          <a:p>
            <a:endParaRPr/>
          </a:p>
        </p:txBody>
      </p:sp>
      <p:sp>
        <p:nvSpPr>
          <p:cNvPr id="121" name="Google Shape;121;p123"/>
          <p:cNvSpPr txBox="1">
            <a:spLocks noGrp="1"/>
          </p:cNvSpPr>
          <p:nvPr>
            <p:ph type="body" idx="2"/>
          </p:nvPr>
        </p:nvSpPr>
        <p:spPr>
          <a:xfrm>
            <a:off x="4648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1960" algn="l">
              <a:spcBef>
                <a:spcPts val="560"/>
              </a:spcBef>
              <a:spcAft>
                <a:spcPts val="0"/>
              </a:spcAft>
              <a:buSzPts val="3360"/>
              <a:buFont typeface="Tahom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SzPts val="2400"/>
              <a:buFont typeface="Tahom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9pPr>
          </a:lstStyle>
          <a:p>
            <a:endParaRPr/>
          </a:p>
        </p:txBody>
      </p:sp>
      <p:sp>
        <p:nvSpPr>
          <p:cNvPr id="122" name="Google Shape;122;p1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880"/>
              <a:buFont typeface="Tahom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2160"/>
              <a:buFont typeface="Tahom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1480" algn="l">
              <a:spcBef>
                <a:spcPts val="480"/>
              </a:spcBef>
              <a:spcAft>
                <a:spcPts val="0"/>
              </a:spcAft>
              <a:buSzPts val="2880"/>
              <a:buFont typeface="Tahom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Font typeface="Tahom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9pPr>
          </a:lstStyle>
          <a:p>
            <a:endParaRPr/>
          </a:p>
        </p:txBody>
      </p:sp>
      <p:sp>
        <p:nvSpPr>
          <p:cNvPr id="129" name="Google Shape;129;p1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880"/>
              <a:buFont typeface="Tahom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2160"/>
              <a:buFont typeface="Tahom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1480" algn="l">
              <a:spcBef>
                <a:spcPts val="480"/>
              </a:spcBef>
              <a:spcAft>
                <a:spcPts val="0"/>
              </a:spcAft>
              <a:buSzPts val="2880"/>
              <a:buFont typeface="Tahom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Font typeface="Tahom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9pPr>
          </a:lstStyle>
          <a:p>
            <a:endParaRPr/>
          </a:p>
        </p:txBody>
      </p:sp>
      <p:sp>
        <p:nvSpPr>
          <p:cNvPr id="131" name="Google Shape;131;p1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72440" algn="l">
              <a:spcBef>
                <a:spcPts val="640"/>
              </a:spcBef>
              <a:spcAft>
                <a:spcPts val="0"/>
              </a:spcAft>
              <a:buSzPts val="3840"/>
              <a:buFont typeface="Tahoma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marL="1371600" lvl="2" indent="-411480" algn="l">
              <a:spcBef>
                <a:spcPts val="480"/>
              </a:spcBef>
              <a:spcAft>
                <a:spcPts val="0"/>
              </a:spcAft>
              <a:buSzPts val="2880"/>
              <a:buFont typeface="Tahoma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❖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❖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❖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❖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❖"/>
              <a:defRPr sz="2000"/>
            </a:lvl9pPr>
          </a:lstStyle>
          <a:p>
            <a:endParaRPr/>
          </a:p>
        </p:txBody>
      </p:sp>
      <p:sp>
        <p:nvSpPr>
          <p:cNvPr id="141" name="Google Shape;141;p1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680"/>
              <a:buFont typeface="Tahom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200"/>
              <a:buFont typeface="Tahom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42" name="Google Shape;142;p1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8" name="Google Shape;148;p1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680"/>
              <a:buFont typeface="Tahom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200"/>
              <a:buFont typeface="Tahom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12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8"/>
          <p:cNvSpPr txBox="1">
            <a:spLocks noGrp="1"/>
          </p:cNvSpPr>
          <p:nvPr>
            <p:ph type="title"/>
          </p:nvPr>
        </p:nvSpPr>
        <p:spPr>
          <a:xfrm>
            <a:off x="457200" y="292100"/>
            <a:ext cx="8229600" cy="1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28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9pPr>
          </a:lstStyle>
          <a:p>
            <a:endParaRPr/>
          </a:p>
        </p:txBody>
      </p:sp>
      <p:sp>
        <p:nvSpPr>
          <p:cNvPr id="155" name="Google Shape;155;p12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2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9"/>
          <p:cNvSpPr txBox="1">
            <a:spLocks noGrp="1"/>
          </p:cNvSpPr>
          <p:nvPr>
            <p:ph type="title"/>
          </p:nvPr>
        </p:nvSpPr>
        <p:spPr>
          <a:xfrm rot="5400000">
            <a:off x="4794300" y="2127200"/>
            <a:ext cx="5727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29"/>
          <p:cNvSpPr txBox="1">
            <a:spLocks noGrp="1"/>
          </p:cNvSpPr>
          <p:nvPr>
            <p:ph type="body" idx="1"/>
          </p:nvPr>
        </p:nvSpPr>
        <p:spPr>
          <a:xfrm rot="5400000">
            <a:off x="603300" y="146000"/>
            <a:ext cx="57276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9pPr>
          </a:lstStyle>
          <a:p>
            <a:endParaRPr/>
          </a:p>
        </p:txBody>
      </p:sp>
      <p:sp>
        <p:nvSpPr>
          <p:cNvPr id="161" name="Google Shape;161;p1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0"/>
          <p:cNvSpPr txBox="1">
            <a:spLocks noGrp="1"/>
          </p:cNvSpPr>
          <p:nvPr>
            <p:ph type="title"/>
          </p:nvPr>
        </p:nvSpPr>
        <p:spPr>
          <a:xfrm>
            <a:off x="457200" y="292100"/>
            <a:ext cx="8229600" cy="1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9pPr>
          </a:lstStyle>
          <a:p>
            <a:endParaRPr/>
          </a:p>
        </p:txBody>
      </p:sp>
      <p:sp>
        <p:nvSpPr>
          <p:cNvPr id="167" name="Google Shape;167;p130"/>
          <p:cNvSpPr txBox="1">
            <a:spLocks noGrp="1"/>
          </p:cNvSpPr>
          <p:nvPr>
            <p:ph type="body" idx="2"/>
          </p:nvPr>
        </p:nvSpPr>
        <p:spPr>
          <a:xfrm>
            <a:off x="4648200" y="19050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9pPr>
          </a:lstStyle>
          <a:p>
            <a:endParaRPr/>
          </a:p>
        </p:txBody>
      </p:sp>
      <p:sp>
        <p:nvSpPr>
          <p:cNvPr id="168" name="Google Shape;168;p130"/>
          <p:cNvSpPr txBox="1">
            <a:spLocks noGrp="1"/>
          </p:cNvSpPr>
          <p:nvPr>
            <p:ph type="body" idx="3"/>
          </p:nvPr>
        </p:nvSpPr>
        <p:spPr>
          <a:xfrm>
            <a:off x="4648200" y="40386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9pPr>
          </a:lstStyle>
          <a:p>
            <a:endParaRPr/>
          </a:p>
        </p:txBody>
      </p:sp>
      <p:sp>
        <p:nvSpPr>
          <p:cNvPr id="169" name="Google Shape;169;p1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1"/>
          <p:cNvSpPr txBox="1">
            <a:spLocks noGrp="1"/>
          </p:cNvSpPr>
          <p:nvPr>
            <p:ph type="title"/>
          </p:nvPr>
        </p:nvSpPr>
        <p:spPr>
          <a:xfrm>
            <a:off x="457200" y="292100"/>
            <a:ext cx="8229600" cy="1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1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9pPr>
          </a:lstStyle>
          <a:p>
            <a:endParaRPr/>
          </a:p>
        </p:txBody>
      </p:sp>
      <p:sp>
        <p:nvSpPr>
          <p:cNvPr id="175" name="Google Shape;175;p131"/>
          <p:cNvSpPr txBox="1">
            <a:spLocks noGrp="1"/>
          </p:cNvSpPr>
          <p:nvPr>
            <p:ph type="body" idx="2"/>
          </p:nvPr>
        </p:nvSpPr>
        <p:spPr>
          <a:xfrm>
            <a:off x="4648200" y="19050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9pPr>
          </a:lstStyle>
          <a:p>
            <a:endParaRPr/>
          </a:p>
        </p:txBody>
      </p:sp>
      <p:sp>
        <p:nvSpPr>
          <p:cNvPr id="176" name="Google Shape;176;p131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9pPr>
          </a:lstStyle>
          <a:p>
            <a:endParaRPr/>
          </a:p>
        </p:txBody>
      </p:sp>
      <p:sp>
        <p:nvSpPr>
          <p:cNvPr id="177" name="Google Shape;177;p131"/>
          <p:cNvSpPr txBox="1">
            <a:spLocks noGrp="1"/>
          </p:cNvSpPr>
          <p:nvPr>
            <p:ph type="body" idx="4"/>
          </p:nvPr>
        </p:nvSpPr>
        <p:spPr>
          <a:xfrm>
            <a:off x="4648200" y="40386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9pPr>
          </a:lstStyle>
          <a:p>
            <a:endParaRPr/>
          </a:p>
        </p:txBody>
      </p:sp>
      <p:sp>
        <p:nvSpPr>
          <p:cNvPr id="178" name="Google Shape;178;p1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2"/>
          <p:cNvSpPr txBox="1">
            <a:spLocks noGrp="1"/>
          </p:cNvSpPr>
          <p:nvPr>
            <p:ph type="title"/>
          </p:nvPr>
        </p:nvSpPr>
        <p:spPr>
          <a:xfrm>
            <a:off x="457200" y="292100"/>
            <a:ext cx="8229600" cy="1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2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9pPr>
          </a:lstStyle>
          <a:p>
            <a:endParaRPr/>
          </a:p>
        </p:txBody>
      </p:sp>
      <p:sp>
        <p:nvSpPr>
          <p:cNvPr id="184" name="Google Shape;184;p132"/>
          <p:cNvSpPr txBox="1">
            <a:spLocks noGrp="1"/>
          </p:cNvSpPr>
          <p:nvPr>
            <p:ph type="body" idx="2"/>
          </p:nvPr>
        </p:nvSpPr>
        <p:spPr>
          <a:xfrm>
            <a:off x="4648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9pPr>
          </a:lstStyle>
          <a:p>
            <a:endParaRPr/>
          </a:p>
        </p:txBody>
      </p:sp>
      <p:sp>
        <p:nvSpPr>
          <p:cNvPr id="185" name="Google Shape;185;p1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54caa5227_0_1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gc54caa5227_0_13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gc54caa5227_0_139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gc54caa5227_0_13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gc54caa5227_0_13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54caa5227_0_145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gc54caa5227_0_14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gc54caa5227_0_145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gc54caa5227_0_145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gc54caa5227_0_14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54caa5227_0_151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gc54caa5227_0_15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gc54caa5227_0_151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gc54caa5227_0_151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gc54caa5227_0_15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54caa5227_0_1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gc54caa5227_0_15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5" name="Google Shape;215;gc54caa5227_0_157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6" name="Google Shape;216;gc54caa5227_0_157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gc54caa5227_0_157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gc54caa5227_0_15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54caa5227_0_1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gc54caa5227_0_16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2" name="Google Shape;222;gc54caa5227_0_16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3" name="Google Shape;223;gc54caa5227_0_164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4" name="Google Shape;224;gc54caa5227_0_164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6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5" name="Google Shape;225;gc54caa5227_0_164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gc54caa5227_0_164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gc54caa5227_0_16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54caa5227_0_1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gc54caa5227_0_173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gc54caa5227_0_17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gc54caa5227_0_17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54caa5227_0_17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gc54caa5227_0_178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gc54caa5227_0_17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54caa5227_0_182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gc54caa5227_0_182"/>
          <p:cNvSpPr txBox="1">
            <a:spLocks noGrp="1"/>
          </p:cNvSpPr>
          <p:nvPr>
            <p:ph type="body" idx="1"/>
          </p:nvPr>
        </p:nvSpPr>
        <p:spPr>
          <a:xfrm>
            <a:off x="3575050" y="273051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0" name="Google Shape;240;gc54caa5227_0_182"/>
          <p:cNvSpPr txBox="1">
            <a:spLocks noGrp="1"/>
          </p:cNvSpPr>
          <p:nvPr>
            <p:ph type="body" idx="2"/>
          </p:nvPr>
        </p:nvSpPr>
        <p:spPr>
          <a:xfrm>
            <a:off x="457201" y="1435101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41" name="Google Shape;241;gc54caa5227_0_18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gc54caa5227_0_182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gc54caa5227_0_18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54caa5227_0_18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gc54caa5227_0_18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Google Shape;247;gc54caa5227_0_18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48" name="Google Shape;248;gc54caa5227_0_189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gc54caa5227_0_18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gc54caa5227_0_18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54caa5227_0_19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gc54caa5227_0_196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49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gc54caa5227_0_19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gc54caa5227_0_196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gc54caa5227_0_19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54caa5227_0_202"/>
          <p:cNvSpPr txBox="1">
            <a:spLocks noGrp="1"/>
          </p:cNvSpPr>
          <p:nvPr>
            <p:ph type="title"/>
          </p:nvPr>
        </p:nvSpPr>
        <p:spPr>
          <a:xfrm rot="5400000">
            <a:off x="4732350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gc54caa5227_0_20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9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gc54caa5227_0_20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gc54caa5227_0_202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gc54caa5227_0_20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8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9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9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9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9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5"/>
          <p:cNvSpPr txBox="1">
            <a:spLocks noGrp="1"/>
          </p:cNvSpPr>
          <p:nvPr>
            <p:ph type="title"/>
          </p:nvPr>
        </p:nvSpPr>
        <p:spPr>
          <a:xfrm>
            <a:off x="457200" y="292100"/>
            <a:ext cx="8229600" cy="1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Google Shape;90;p75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24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4114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Google Shape;91;p7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2" name="Google Shape;92;p7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54caa5227_0_1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gc54caa5227_0_13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gc54caa5227_0_133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gc54caa5227_0_13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gc54caa5227_0_13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What is unique about the Bering Sea?</a:t>
            </a:r>
            <a:endParaRPr/>
          </a:p>
        </p:txBody>
      </p:sp>
      <p:sp>
        <p:nvSpPr>
          <p:cNvPr id="268" name="Google Shape;268;p1"/>
          <p:cNvSpPr txBox="1">
            <a:spLocks noGrp="1"/>
          </p:cNvSpPr>
          <p:nvPr>
            <p:ph type="body" idx="1"/>
          </p:nvPr>
        </p:nvSpPr>
        <p:spPr>
          <a:xfrm>
            <a:off x="4746566" y="1600200"/>
            <a:ext cx="42645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Physical</a:t>
            </a:r>
            <a:endParaRPr/>
          </a:p>
          <a:p>
            <a:pPr marL="1143000" lvl="2" indent="-228600" algn="l" rtl="0"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800"/>
              <a:t>Seasonal ice with advection to the south</a:t>
            </a:r>
            <a:endParaRPr sz="2800"/>
          </a:p>
          <a:p>
            <a:pPr marL="1143000" lvl="2" indent="-228600" algn="l" rtl="0"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800"/>
              <a:t>Tidal mixing sets up distinct biophysical regimes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Biological</a:t>
            </a:r>
            <a:endParaRPr/>
          </a:p>
          <a:p>
            <a:pPr marL="1143000" lvl="2" indent="-228600" algn="l" rtl="0"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800"/>
              <a:t>Ice plankton may be a major food source to higher trophic levels</a:t>
            </a:r>
            <a:endParaRPr/>
          </a:p>
          <a:p>
            <a:pPr marL="1143000" lvl="2" indent="-228600" algn="l" rtl="0"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800"/>
              <a:t>Benthic food chain is a major player</a:t>
            </a:r>
            <a:endParaRPr sz="2800"/>
          </a:p>
        </p:txBody>
      </p:sp>
      <p:pic>
        <p:nvPicPr>
          <p:cNvPr id="269" name="Google Shape;269;p1" descr="http://www.ims.uaf.edu/NPRBdrifters/bering%20chukchi%20m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34" y="1346663"/>
            <a:ext cx="4244263" cy="5367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Primary physical ocean variables</a:t>
            </a:r>
            <a:endParaRPr/>
          </a:p>
        </p:txBody>
      </p:sp>
      <p:graphicFrame>
        <p:nvGraphicFramePr>
          <p:cNvPr id="390" name="Google Shape;390;p10"/>
          <p:cNvGraphicFramePr/>
          <p:nvPr/>
        </p:nvGraphicFramePr>
        <p:xfrm>
          <a:off x="897775" y="1417638"/>
          <a:ext cx="7534275" cy="3672910"/>
        </p:xfrm>
        <a:graphic>
          <a:graphicData uri="http://schemas.openxmlformats.org/drawingml/2006/table">
            <a:tbl>
              <a:tblPr firstRow="1" bandRow="1">
                <a:noFill/>
                <a:tableStyleId>{A2BC7941-9BD2-4F02-865B-78D7FB82CDDF}</a:tableStyleId>
              </a:tblPr>
              <a:tblGrid>
                <a:gridCol w="302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Variable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Symbol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Units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Temperature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Deg C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Salinty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ppt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Sea Surface Height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SSH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Horizontal Velocity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U,V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m/s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Vertical velocity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Vertical diffusion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AKT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m/s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m2/s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Ice area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Ice thickness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AICE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HICE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(fraction)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Atmospheric forcing variables used (from global, data-assimilating models)</a:t>
            </a:r>
            <a:endParaRPr/>
          </a:p>
        </p:txBody>
      </p:sp>
      <p:graphicFrame>
        <p:nvGraphicFramePr>
          <p:cNvPr id="396" name="Google Shape;396;p11"/>
          <p:cNvGraphicFramePr/>
          <p:nvPr/>
        </p:nvGraphicFramePr>
        <p:xfrm>
          <a:off x="914400" y="1882775"/>
          <a:ext cx="7534275" cy="3672910"/>
        </p:xfrm>
        <a:graphic>
          <a:graphicData uri="http://schemas.openxmlformats.org/drawingml/2006/table">
            <a:tbl>
              <a:tblPr firstRow="1" bandRow="1">
                <a:noFill/>
                <a:tableStyleId>{A2BC7941-9BD2-4F02-865B-78D7FB82CDDF}</a:tableStyleId>
              </a:tblPr>
              <a:tblGrid>
                <a:gridCol w="302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Variable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Symbol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Units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Air Temperature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TAIR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Deg C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SLP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PAIR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mbar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Absolute Humidity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QAIR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kg/kg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Wind velocity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UWIND, VWIND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m/s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Downward longwave radiation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LWRAD_DOWN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W/m^2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Shortwave radiation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SWRAD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W/m^2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7" name="Google Shape;397;p11"/>
          <p:cNvSpPr txBox="1"/>
          <p:nvPr/>
        </p:nvSpPr>
        <p:spPr>
          <a:xfrm>
            <a:off x="335280" y="563080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These are used to calculate surface momentum flux (wind stress) and surface heat flux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2"/>
          <p:cNvSpPr txBox="1">
            <a:spLocks noGrp="1"/>
          </p:cNvSpPr>
          <p:nvPr>
            <p:ph type="title"/>
          </p:nvPr>
        </p:nvSpPr>
        <p:spPr>
          <a:xfrm>
            <a:off x="457200" y="292100"/>
            <a:ext cx="8229600" cy="1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Four types of surface heat flux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3" name="Google Shape;403;p12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200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Shortwave radiation – i.e. “sunlight” – what you see and feel on a nice day at the beach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SzPct val="1200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Longwave radiation – also felt but not seen – e.g. the radiation from hot coals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SzPct val="1200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Sensible heat flux – warm air molecules collide with and heat up a cold ocean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SzPct val="1200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Latent heat flux – evaporation at the sea surface cools the ocean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3"/>
          <p:cNvSpPr txBox="1">
            <a:spLocks noGrp="1"/>
          </p:cNvSpPr>
          <p:nvPr>
            <p:ph type="title"/>
          </p:nvPr>
        </p:nvSpPr>
        <p:spPr>
          <a:xfrm>
            <a:off x="457200" y="292100"/>
            <a:ext cx="8229600" cy="1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Coastal runoff</a:t>
            </a:r>
            <a:endParaRPr/>
          </a:p>
        </p:txBody>
      </p:sp>
      <p:sp>
        <p:nvSpPr>
          <p:cNvPr id="409" name="Google Shape;409;p13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360"/>
              <a:buFont typeface="Tahoma"/>
              <a:buChar char="•"/>
            </a:pPr>
            <a:r>
              <a:rPr lang="en-US" sz="2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Can directly input freshwater and momentum at the coast but in coarse models this causes trouble (the runaway estuary problem).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3360"/>
              <a:buFont typeface="Tahoma"/>
              <a:buChar char="•"/>
            </a:pPr>
            <a:r>
              <a:rPr lang="en-US" sz="2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 useful fix is to add runoff at the surface within a near-coastal band.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3360"/>
              <a:buFont typeface="Tahoma"/>
              <a:buChar char="•"/>
            </a:pPr>
            <a:r>
              <a:rPr lang="en-US" sz="2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Salinity is always more difficult to get right than temperature, for this and other reasons. </a:t>
            </a:r>
            <a:endParaRPr sz="2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>
            <a:spLocks noGrp="1"/>
          </p:cNvSpPr>
          <p:nvPr>
            <p:ph type="title"/>
          </p:nvPr>
        </p:nvSpPr>
        <p:spPr>
          <a:xfrm>
            <a:off x="457200" y="292100"/>
            <a:ext cx="8229600" cy="1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Ice </a:t>
            </a:r>
            <a:endParaRPr/>
          </a:p>
        </p:txBody>
      </p:sp>
      <p:sp>
        <p:nvSpPr>
          <p:cNvPr id="415" name="Google Shape;415;p14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84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Changes the surface fluxes of heat, momentum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84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Has different dynamics than the fluid; deformation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84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Ice-albedo feedback at global scales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Forcing uncertainty</a:t>
            </a:r>
            <a:endParaRPr/>
          </a:p>
        </p:txBody>
      </p:sp>
      <p:sp>
        <p:nvSpPr>
          <p:cNvPr id="421" name="Google Shape;42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Global forecasts have finite skill, limited by observations and model structure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Nature is chaotic so details always elusive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All forecasts have bias. Reforecasting experiments help establish mean bias, which can be subtracted from the forcing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"/>
          <p:cNvSpPr txBox="1">
            <a:spLocks noGrp="1"/>
          </p:cNvSpPr>
          <p:nvPr>
            <p:ph type="title"/>
          </p:nvPr>
        </p:nvSpPr>
        <p:spPr>
          <a:xfrm>
            <a:off x="457200" y="2995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Regional model (Bering10K) uncertainty: </a:t>
            </a:r>
            <a:br>
              <a:rPr lang="en-US" sz="3200"/>
            </a:br>
            <a:r>
              <a:rPr lang="en-US" sz="3200"/>
              <a:t>a few tuned (or tunable) </a:t>
            </a:r>
            <a:r>
              <a:rPr lang="en-US" sz="3200" i="1"/>
              <a:t>physical</a:t>
            </a:r>
            <a:r>
              <a:rPr lang="en-US" sz="3200"/>
              <a:t> parameters</a:t>
            </a:r>
            <a:endParaRPr sz="3200"/>
          </a:p>
        </p:txBody>
      </p:sp>
      <p:sp>
        <p:nvSpPr>
          <p:cNvPr id="427" name="Google Shape;42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Bulk flux algorithms (heat/stress flux at surface, based on atmospheric forcing)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Vertical mixing algorithms (based on shear and density gradients in the ocean interior)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Bottom friction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Surface albedo of open water (whitecap effects)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Surface albedo of ice (carbon black, sediment effects)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Horizontal vs vertical ice growth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 Plasticity of ice (resistance to deformation)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END OF TALK (extra slides beyond this point)</a:t>
            </a:r>
            <a:endParaRPr/>
          </a:p>
        </p:txBody>
      </p:sp>
      <p:sp>
        <p:nvSpPr>
          <p:cNvPr id="433" name="Google Shape;433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"/>
          <p:cNvSpPr txBox="1">
            <a:spLocks noGrp="1"/>
          </p:cNvSpPr>
          <p:nvPr>
            <p:ph type="title"/>
          </p:nvPr>
        </p:nvSpPr>
        <p:spPr>
          <a:xfrm>
            <a:off x="457200" y="92075"/>
            <a:ext cx="8229600" cy="11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Bias correction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439" name="Google Shape;439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</a:rPr>
              <a:t>Bias degrades skill due to nonlinearities</a:t>
            </a:r>
            <a:endParaRPr/>
          </a:p>
          <a:p>
            <a:pPr marL="457200" lvl="0" indent="-4572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</a:rPr>
              <a:t>Bias can be added at both large and small scales</a:t>
            </a:r>
            <a:endParaRPr/>
          </a:p>
          <a:p>
            <a:pPr marL="457200" lvl="1" indent="-4572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</a:rPr>
              <a:t>Global bias (e.g. CFS) -&gt; regional bias (</a:t>
            </a:r>
            <a:r>
              <a:rPr lang="en-US">
                <a:solidFill>
                  <a:srgbClr val="FFFFFF"/>
                </a:solidFill>
              </a:rPr>
              <a:t>Bering10K</a:t>
            </a:r>
            <a:r>
              <a:rPr lang="en-US" sz="2800">
                <a:solidFill>
                  <a:srgbClr val="FFFFFF"/>
                </a:solidFill>
              </a:rPr>
              <a:t>)</a:t>
            </a:r>
            <a:endParaRPr/>
          </a:p>
          <a:p>
            <a:pPr marL="457200" lvl="1" indent="-4572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</a:rPr>
              <a:t>Penetration of global bias should be subject to wave, advective, and diffusive dynamics; different rates of penetration for different variables</a:t>
            </a:r>
            <a:endParaRPr/>
          </a:p>
          <a:p>
            <a:pPr marL="457200" lvl="1" indent="-4572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</a:rPr>
              <a:t>Emergent regional biases may take time to develop; possibly swamped by the global bias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ROMS governing equations</a:t>
            </a:r>
            <a:endParaRPr/>
          </a:p>
        </p:txBody>
      </p:sp>
      <p:pic>
        <p:nvPicPr>
          <p:cNvPr id="445" name="Google Shape;445;p49"/>
          <p:cNvPicPr preferRelativeResize="0"/>
          <p:nvPr/>
        </p:nvPicPr>
        <p:blipFill rotWithShape="1">
          <a:blip r:embed="rId3">
            <a:alphaModFix/>
          </a:blip>
          <a:srcRect b="48911"/>
          <a:stretch/>
        </p:blipFill>
        <p:spPr>
          <a:xfrm>
            <a:off x="0" y="1905000"/>
            <a:ext cx="90392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Biophysical domains of the </a:t>
            </a:r>
            <a:br>
              <a:rPr lang="en-US"/>
            </a:br>
            <a:r>
              <a:rPr lang="en-US"/>
              <a:t>Bering Sea shelf</a:t>
            </a:r>
            <a:endParaRPr/>
          </a:p>
        </p:txBody>
      </p:sp>
      <p:pic>
        <p:nvPicPr>
          <p:cNvPr id="275" name="Google Shape;275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49096" y="1508759"/>
            <a:ext cx="6845700" cy="50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Continuity, scalars, and equation of state </a:t>
            </a:r>
            <a:endParaRPr/>
          </a:p>
        </p:txBody>
      </p:sp>
      <p:pic>
        <p:nvPicPr>
          <p:cNvPr id="451" name="Google Shape;451;p50"/>
          <p:cNvPicPr preferRelativeResize="0"/>
          <p:nvPr/>
        </p:nvPicPr>
        <p:blipFill rotWithShape="1">
          <a:blip r:embed="rId3">
            <a:alphaModFix/>
          </a:blip>
          <a:srcRect t="50000"/>
          <a:stretch/>
        </p:blipFill>
        <p:spPr>
          <a:xfrm>
            <a:off x="104775" y="2057400"/>
            <a:ext cx="90392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3"/>
          <p:cNvSpPr txBox="1">
            <a:spLocks noGrp="1"/>
          </p:cNvSpPr>
          <p:nvPr>
            <p:ph type="title"/>
          </p:nvPr>
        </p:nvSpPr>
        <p:spPr>
          <a:xfrm>
            <a:off x="457200" y="292100"/>
            <a:ext cx="8229600" cy="1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ICE dynamics</a:t>
            </a:r>
            <a:endParaRPr/>
          </a:p>
        </p:txBody>
      </p:sp>
      <p:pic>
        <p:nvPicPr>
          <p:cNvPr id="457" name="Google Shape;45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47" y="1785937"/>
            <a:ext cx="8954453" cy="4614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/>
          <p:nvPr/>
        </p:nvSpPr>
        <p:spPr>
          <a:xfrm>
            <a:off x="0" y="850900"/>
            <a:ext cx="9144000" cy="5268900"/>
          </a:xfrm>
          <a:prstGeom prst="rect">
            <a:avLst/>
          </a:prstGeom>
          <a:gradFill>
            <a:gsLst>
              <a:gs pos="0">
                <a:srgbClr val="CCFFFF"/>
              </a:gs>
              <a:gs pos="100000">
                <a:srgbClr val="66CCFF"/>
              </a:gs>
            </a:gsLst>
            <a:lin ang="5400000" scaled="0"/>
          </a:gradFill>
          <a:ln>
            <a:noFill/>
          </a:ln>
          <a:effectLst>
            <a:outerShdw blurRad="635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9"/>
          <p:cNvSpPr/>
          <p:nvPr/>
        </p:nvSpPr>
        <p:spPr>
          <a:xfrm>
            <a:off x="0" y="0"/>
            <a:ext cx="9144000" cy="8508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59"/>
          <p:cNvSpPr/>
          <p:nvPr/>
        </p:nvSpPr>
        <p:spPr>
          <a:xfrm>
            <a:off x="0" y="6119813"/>
            <a:ext cx="9144000" cy="7383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9"/>
          <p:cNvSpPr txBox="1"/>
          <p:nvPr/>
        </p:nvSpPr>
        <p:spPr>
          <a:xfrm>
            <a:off x="3438525" y="5035550"/>
            <a:ext cx="1458900" cy="338700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rgbClr val="336699"/>
              </a:gs>
            </a:gsLst>
            <a:lin ang="5400000" scaled="0"/>
          </a:gradFill>
          <a:ln w="9525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EUPHAUSIIDS</a:t>
            </a:r>
            <a:endParaRPr/>
          </a:p>
        </p:txBody>
      </p:sp>
      <p:sp>
        <p:nvSpPr>
          <p:cNvPr id="467" name="Google Shape;467;p59"/>
          <p:cNvSpPr txBox="1"/>
          <p:nvPr/>
        </p:nvSpPr>
        <p:spPr>
          <a:xfrm>
            <a:off x="3143250" y="4383088"/>
            <a:ext cx="2060700" cy="314400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rgbClr val="336699"/>
              </a:gs>
            </a:gsLst>
            <a:lin ang="5400000" scaled="0"/>
          </a:gradFill>
          <a:ln w="9525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COPEPODS</a:t>
            </a:r>
            <a:endParaRPr/>
          </a:p>
        </p:txBody>
      </p:sp>
      <p:sp>
        <p:nvSpPr>
          <p:cNvPr id="468" name="Google Shape;468;p59"/>
          <p:cNvSpPr txBox="1"/>
          <p:nvPr/>
        </p:nvSpPr>
        <p:spPr>
          <a:xfrm>
            <a:off x="2794000" y="2962275"/>
            <a:ext cx="2628900" cy="346200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rgbClr val="336699"/>
              </a:gs>
            </a:gsLst>
            <a:lin ang="5400000" scaled="0"/>
          </a:gradFill>
          <a:ln w="9525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MICROZOOPLANKTON</a:t>
            </a:r>
            <a:endParaRPr/>
          </a:p>
        </p:txBody>
      </p:sp>
      <p:sp>
        <p:nvSpPr>
          <p:cNvPr id="469" name="Google Shape;469;p59"/>
          <p:cNvSpPr txBox="1"/>
          <p:nvPr/>
        </p:nvSpPr>
        <p:spPr>
          <a:xfrm>
            <a:off x="2079625" y="1914525"/>
            <a:ext cx="1828800" cy="584700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rgbClr val="336699"/>
              </a:gs>
            </a:gsLst>
            <a:lin ang="5400000" scaled="0"/>
          </a:gradFill>
          <a:ln w="9525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 PHYTOPLANKTON</a:t>
            </a:r>
            <a:endParaRPr/>
          </a:p>
        </p:txBody>
      </p:sp>
      <p:sp>
        <p:nvSpPr>
          <p:cNvPr id="470" name="Google Shape;470;p59"/>
          <p:cNvSpPr txBox="1"/>
          <p:nvPr/>
        </p:nvSpPr>
        <p:spPr>
          <a:xfrm>
            <a:off x="4154488" y="1914525"/>
            <a:ext cx="1811400" cy="584700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rgbClr val="336699"/>
              </a:gs>
            </a:gsLst>
            <a:lin ang="5400000" scaled="0"/>
          </a:gradFill>
          <a:ln w="9525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PHYTOPLANKTON</a:t>
            </a:r>
            <a:endParaRPr/>
          </a:p>
        </p:txBody>
      </p:sp>
      <p:sp>
        <p:nvSpPr>
          <p:cNvPr id="471" name="Google Shape;471;p59"/>
          <p:cNvSpPr txBox="1"/>
          <p:nvPr/>
        </p:nvSpPr>
        <p:spPr>
          <a:xfrm>
            <a:off x="3070225" y="990600"/>
            <a:ext cx="1143000" cy="346200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rgbClr val="336699"/>
              </a:gs>
            </a:gsLst>
            <a:lin ang="5400000" scaled="0"/>
          </a:gradFill>
          <a:ln w="9525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NITRATE</a:t>
            </a:r>
            <a:endParaRPr/>
          </a:p>
        </p:txBody>
      </p:sp>
      <p:sp>
        <p:nvSpPr>
          <p:cNvPr id="472" name="Google Shape;472;p59"/>
          <p:cNvSpPr txBox="1"/>
          <p:nvPr/>
        </p:nvSpPr>
        <p:spPr>
          <a:xfrm>
            <a:off x="5965825" y="1025525"/>
            <a:ext cx="1350900" cy="338700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rgbClr val="336699"/>
              </a:gs>
            </a:gsLst>
            <a:lin ang="5400000" scaled="0"/>
          </a:gradFill>
          <a:ln w="9525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AMMONIUM</a:t>
            </a:r>
            <a:endParaRPr/>
          </a:p>
        </p:txBody>
      </p:sp>
      <p:sp>
        <p:nvSpPr>
          <p:cNvPr id="473" name="Google Shape;473;p59"/>
          <p:cNvSpPr txBox="1"/>
          <p:nvPr/>
        </p:nvSpPr>
        <p:spPr>
          <a:xfrm>
            <a:off x="7645400" y="4249738"/>
            <a:ext cx="1281000" cy="584700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rgbClr val="336699"/>
              </a:gs>
            </a:gsLst>
            <a:lin ang="5400000" scaled="0"/>
          </a:gradFill>
          <a:ln w="9525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Slow sinking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DETRITUS</a:t>
            </a:r>
            <a:endParaRPr/>
          </a:p>
        </p:txBody>
      </p:sp>
      <p:sp>
        <p:nvSpPr>
          <p:cNvPr id="474" name="Google Shape;474;p59"/>
          <p:cNvSpPr txBox="1"/>
          <p:nvPr/>
        </p:nvSpPr>
        <p:spPr>
          <a:xfrm>
            <a:off x="3736975" y="6240463"/>
            <a:ext cx="1514400" cy="590700"/>
          </a:xfrm>
          <a:prstGeom prst="rect">
            <a:avLst/>
          </a:prstGeom>
          <a:gradFill>
            <a:gsLst>
              <a:gs pos="0">
                <a:srgbClr val="996633"/>
              </a:gs>
              <a:gs pos="100000">
                <a:srgbClr val="663300"/>
              </a:gs>
            </a:gsLst>
            <a:lin ang="5400000" scaled="0"/>
          </a:gradFill>
          <a:ln w="9525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BENTHIC FAUNA</a:t>
            </a:r>
            <a:endParaRPr/>
          </a:p>
        </p:txBody>
      </p:sp>
      <p:sp>
        <p:nvSpPr>
          <p:cNvPr id="475" name="Google Shape;475;p59"/>
          <p:cNvSpPr txBox="1"/>
          <p:nvPr/>
        </p:nvSpPr>
        <p:spPr>
          <a:xfrm>
            <a:off x="5822950" y="6229350"/>
            <a:ext cx="2195400" cy="346200"/>
          </a:xfrm>
          <a:prstGeom prst="rect">
            <a:avLst/>
          </a:prstGeom>
          <a:gradFill>
            <a:gsLst>
              <a:gs pos="0">
                <a:srgbClr val="996633"/>
              </a:gs>
              <a:gs pos="100000">
                <a:srgbClr val="663300"/>
              </a:gs>
            </a:gsLst>
            <a:lin ang="5400000" scaled="0"/>
          </a:gradFill>
          <a:ln w="9525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BENTHIC DETRITUS</a:t>
            </a:r>
            <a:endParaRPr/>
          </a:p>
        </p:txBody>
      </p:sp>
      <p:sp>
        <p:nvSpPr>
          <p:cNvPr id="476" name="Google Shape;476;p59"/>
          <p:cNvSpPr txBox="1"/>
          <p:nvPr/>
        </p:nvSpPr>
        <p:spPr>
          <a:xfrm>
            <a:off x="6270625" y="2101850"/>
            <a:ext cx="1012800" cy="346200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rgbClr val="336699"/>
              </a:gs>
            </a:gsLst>
            <a:lin ang="5400000" scaled="0"/>
          </a:gradFill>
          <a:ln w="9525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IRON</a:t>
            </a:r>
            <a:endParaRPr/>
          </a:p>
        </p:txBody>
      </p:sp>
      <p:sp>
        <p:nvSpPr>
          <p:cNvPr id="477" name="Google Shape;477;p59"/>
          <p:cNvSpPr txBox="1"/>
          <p:nvPr/>
        </p:nvSpPr>
        <p:spPr>
          <a:xfrm>
            <a:off x="4289425" y="425450"/>
            <a:ext cx="1514400" cy="346200"/>
          </a:xfrm>
          <a:prstGeom prst="rect">
            <a:avLst/>
          </a:prstGeom>
          <a:gradFill>
            <a:gsLst>
              <a:gs pos="0">
                <a:srgbClr val="E4FFC9"/>
              </a:gs>
              <a:gs pos="100000">
                <a:srgbClr val="33CC33"/>
              </a:gs>
            </a:gsLst>
            <a:lin ang="5400000" scaled="0"/>
          </a:gradFill>
          <a:ln w="9525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ICE ALGAE</a:t>
            </a:r>
            <a:endParaRPr/>
          </a:p>
        </p:txBody>
      </p:sp>
      <p:sp>
        <p:nvSpPr>
          <p:cNvPr id="478" name="Google Shape;478;p59"/>
          <p:cNvSpPr txBox="1"/>
          <p:nvPr/>
        </p:nvSpPr>
        <p:spPr>
          <a:xfrm>
            <a:off x="3070225" y="100013"/>
            <a:ext cx="1143000" cy="346200"/>
          </a:xfrm>
          <a:prstGeom prst="rect">
            <a:avLst/>
          </a:prstGeom>
          <a:gradFill>
            <a:gsLst>
              <a:gs pos="0">
                <a:srgbClr val="E4FFC9"/>
              </a:gs>
              <a:gs pos="100000">
                <a:srgbClr val="33CC33"/>
              </a:gs>
            </a:gsLst>
            <a:lin ang="5400000" scaled="0"/>
          </a:gradFill>
          <a:ln w="9525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NITRATE</a:t>
            </a:r>
            <a:endParaRPr/>
          </a:p>
        </p:txBody>
      </p:sp>
      <p:sp>
        <p:nvSpPr>
          <p:cNvPr id="479" name="Google Shape;479;p59"/>
          <p:cNvSpPr txBox="1"/>
          <p:nvPr/>
        </p:nvSpPr>
        <p:spPr>
          <a:xfrm>
            <a:off x="5965825" y="100013"/>
            <a:ext cx="1328700" cy="338700"/>
          </a:xfrm>
          <a:prstGeom prst="rect">
            <a:avLst/>
          </a:prstGeom>
          <a:gradFill>
            <a:gsLst>
              <a:gs pos="0">
                <a:srgbClr val="E4FFC9"/>
              </a:gs>
              <a:gs pos="100000">
                <a:srgbClr val="33CC33"/>
              </a:gs>
            </a:gsLst>
            <a:lin ang="5400000" scaled="0"/>
          </a:gradFill>
          <a:ln w="9525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AMMONIUM</a:t>
            </a:r>
            <a:endParaRPr/>
          </a:p>
        </p:txBody>
      </p:sp>
      <p:sp>
        <p:nvSpPr>
          <p:cNvPr id="480" name="Google Shape;480;p59"/>
          <p:cNvSpPr txBox="1"/>
          <p:nvPr/>
        </p:nvSpPr>
        <p:spPr>
          <a:xfrm>
            <a:off x="3175000" y="3692525"/>
            <a:ext cx="2028900" cy="314400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rgbClr val="336699"/>
              </a:gs>
            </a:gsLst>
            <a:lin ang="5400000" scaled="0"/>
          </a:gradFill>
          <a:ln w="9525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 COPEPODS</a:t>
            </a:r>
            <a:endParaRPr/>
          </a:p>
        </p:txBody>
      </p:sp>
      <p:sp>
        <p:nvSpPr>
          <p:cNvPr id="481" name="Google Shape;481;p59"/>
          <p:cNvSpPr/>
          <p:nvPr/>
        </p:nvSpPr>
        <p:spPr>
          <a:xfrm>
            <a:off x="7591425" y="990600"/>
            <a:ext cx="1552500" cy="1111200"/>
          </a:xfrm>
          <a:prstGeom prst="ellipse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  <a:lin ang="16200000" scaled="0"/>
          </a:gradFill>
          <a:ln w="9525" cap="flat" cmpd="sng">
            <a:solidFill>
              <a:srgbClr val="B6DCDF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Excretion/ Respiration</a:t>
            </a:r>
            <a:endParaRPr/>
          </a:p>
        </p:txBody>
      </p:sp>
      <p:sp>
        <p:nvSpPr>
          <p:cNvPr id="482" name="Google Shape;482;p59"/>
          <p:cNvSpPr txBox="1"/>
          <p:nvPr/>
        </p:nvSpPr>
        <p:spPr>
          <a:xfrm>
            <a:off x="250825" y="139700"/>
            <a:ext cx="565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ICE</a:t>
            </a:r>
            <a:endParaRPr/>
          </a:p>
        </p:txBody>
      </p:sp>
      <p:sp>
        <p:nvSpPr>
          <p:cNvPr id="483" name="Google Shape;483;p59"/>
          <p:cNvSpPr txBox="1"/>
          <p:nvPr/>
        </p:nvSpPr>
        <p:spPr>
          <a:xfrm>
            <a:off x="250825" y="3048000"/>
            <a:ext cx="9969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OCEAN</a:t>
            </a:r>
            <a:endParaRPr/>
          </a:p>
        </p:txBody>
      </p:sp>
      <p:sp>
        <p:nvSpPr>
          <p:cNvPr id="484" name="Google Shape;484;p59"/>
          <p:cNvSpPr txBox="1"/>
          <p:nvPr/>
        </p:nvSpPr>
        <p:spPr>
          <a:xfrm>
            <a:off x="250825" y="6254750"/>
            <a:ext cx="1289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BENTHOS</a:t>
            </a:r>
            <a:endParaRPr/>
          </a:p>
        </p:txBody>
      </p:sp>
      <p:sp>
        <p:nvSpPr>
          <p:cNvPr id="485" name="Google Shape;485;p59"/>
          <p:cNvSpPr/>
          <p:nvPr/>
        </p:nvSpPr>
        <p:spPr>
          <a:xfrm>
            <a:off x="6009" y="934448"/>
            <a:ext cx="293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verlock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Bering10K-NPZ Model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verlock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(Gibson and Spitz, 2011)</a:t>
            </a:r>
            <a:endParaRPr sz="2000" b="1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86" name="Google Shape;486;p59"/>
          <p:cNvSpPr/>
          <p:nvPr/>
        </p:nvSpPr>
        <p:spPr>
          <a:xfrm>
            <a:off x="6629400" y="2800350"/>
            <a:ext cx="1609800" cy="1133400"/>
          </a:xfrm>
          <a:prstGeom prst="ellipse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  <a:lin ang="16200000" scaled="0"/>
          </a:gradFill>
          <a:ln w="9525" cap="flat" cmpd="sng">
            <a:solidFill>
              <a:srgbClr val="B6DCDF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Mortality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Egestion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Molting</a:t>
            </a:r>
            <a:endParaRPr/>
          </a:p>
        </p:txBody>
      </p:sp>
      <p:cxnSp>
        <p:nvCxnSpPr>
          <p:cNvPr id="487" name="Google Shape;487;p59"/>
          <p:cNvCxnSpPr/>
          <p:nvPr/>
        </p:nvCxnSpPr>
        <p:spPr>
          <a:xfrm rot="10800000">
            <a:off x="7316663" y="1234975"/>
            <a:ext cx="346200" cy="10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" name="Google Shape;488;p59"/>
          <p:cNvCxnSpPr/>
          <p:nvPr/>
        </p:nvCxnSpPr>
        <p:spPr>
          <a:xfrm>
            <a:off x="6791325" y="3730625"/>
            <a:ext cx="0" cy="492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9" name="Google Shape;489;p59"/>
          <p:cNvSpPr/>
          <p:nvPr/>
        </p:nvSpPr>
        <p:spPr>
          <a:xfrm>
            <a:off x="8056563" y="4978400"/>
            <a:ext cx="811213" cy="1465263"/>
          </a:xfrm>
          <a:custGeom>
            <a:avLst/>
            <a:gdLst/>
            <a:ahLst/>
            <a:cxnLst/>
            <a:rect l="l" t="t" r="r" b="b"/>
            <a:pathLst>
              <a:path w="511" h="923" extrusionOk="0">
                <a:moveTo>
                  <a:pt x="0" y="923"/>
                </a:moveTo>
                <a:cubicBezTo>
                  <a:pt x="39" y="885"/>
                  <a:pt x="152" y="858"/>
                  <a:pt x="237" y="704"/>
                </a:cubicBezTo>
                <a:cubicBezTo>
                  <a:pt x="322" y="550"/>
                  <a:pt x="454" y="147"/>
                  <a:pt x="511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p59"/>
          <p:cNvCxnSpPr/>
          <p:nvPr/>
        </p:nvCxnSpPr>
        <p:spPr>
          <a:xfrm>
            <a:off x="3908425" y="446088"/>
            <a:ext cx="388800" cy="152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p59"/>
          <p:cNvCxnSpPr/>
          <p:nvPr/>
        </p:nvCxnSpPr>
        <p:spPr>
          <a:xfrm flipH="1">
            <a:off x="5791200" y="449263"/>
            <a:ext cx="609600" cy="174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" name="Google Shape;492;p59"/>
          <p:cNvCxnSpPr/>
          <p:nvPr/>
        </p:nvCxnSpPr>
        <p:spPr>
          <a:xfrm>
            <a:off x="4224338" y="261938"/>
            <a:ext cx="174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93" name="Google Shape;493;p59"/>
          <p:cNvCxnSpPr/>
          <p:nvPr/>
        </p:nvCxnSpPr>
        <p:spPr>
          <a:xfrm>
            <a:off x="3513138" y="434975"/>
            <a:ext cx="0" cy="538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94" name="Google Shape;494;p59"/>
          <p:cNvCxnSpPr/>
          <p:nvPr/>
        </p:nvCxnSpPr>
        <p:spPr>
          <a:xfrm>
            <a:off x="6510338" y="471488"/>
            <a:ext cx="0" cy="538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95" name="Google Shape;495;p59"/>
          <p:cNvCxnSpPr/>
          <p:nvPr/>
        </p:nvCxnSpPr>
        <p:spPr>
          <a:xfrm rot="10800000">
            <a:off x="4224438" y="1223963"/>
            <a:ext cx="172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" name="Google Shape;496;p59"/>
          <p:cNvCxnSpPr/>
          <p:nvPr/>
        </p:nvCxnSpPr>
        <p:spPr>
          <a:xfrm>
            <a:off x="3527425" y="1349375"/>
            <a:ext cx="0" cy="538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" name="Google Shape;497;p59"/>
          <p:cNvCxnSpPr/>
          <p:nvPr/>
        </p:nvCxnSpPr>
        <p:spPr>
          <a:xfrm>
            <a:off x="3832225" y="1349375"/>
            <a:ext cx="1320900" cy="552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" name="Google Shape;498;p59"/>
          <p:cNvCxnSpPr/>
          <p:nvPr/>
        </p:nvCxnSpPr>
        <p:spPr>
          <a:xfrm flipH="1">
            <a:off x="5413238" y="1379538"/>
            <a:ext cx="639900" cy="507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" name="Google Shape;499;p59"/>
          <p:cNvCxnSpPr/>
          <p:nvPr/>
        </p:nvCxnSpPr>
        <p:spPr>
          <a:xfrm flipH="1">
            <a:off x="3919525" y="1349375"/>
            <a:ext cx="2046300" cy="522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" name="Google Shape;500;p59"/>
          <p:cNvCxnSpPr/>
          <p:nvPr/>
        </p:nvCxnSpPr>
        <p:spPr>
          <a:xfrm rot="10800000">
            <a:off x="5980038" y="2249488"/>
            <a:ext cx="27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" name="Google Shape;501;p59"/>
          <p:cNvCxnSpPr/>
          <p:nvPr/>
        </p:nvCxnSpPr>
        <p:spPr>
          <a:xfrm>
            <a:off x="3184525" y="2511425"/>
            <a:ext cx="0" cy="449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" name="Google Shape;502;p59"/>
          <p:cNvCxnSpPr/>
          <p:nvPr/>
        </p:nvCxnSpPr>
        <p:spPr>
          <a:xfrm>
            <a:off x="4043363" y="3298825"/>
            <a:ext cx="0" cy="376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" name="Google Shape;503;p59"/>
          <p:cNvSpPr/>
          <p:nvPr/>
        </p:nvSpPr>
        <p:spPr>
          <a:xfrm>
            <a:off x="2828925" y="3317875"/>
            <a:ext cx="628650" cy="1758949"/>
          </a:xfrm>
          <a:custGeom>
            <a:avLst/>
            <a:gdLst/>
            <a:ahLst/>
            <a:cxnLst/>
            <a:rect l="l" t="t" r="r" b="b"/>
            <a:pathLst>
              <a:path w="396" h="1180" extrusionOk="0">
                <a:moveTo>
                  <a:pt x="13" y="0"/>
                </a:moveTo>
                <a:lnTo>
                  <a:pt x="0" y="964"/>
                </a:lnTo>
                <a:lnTo>
                  <a:pt x="396" y="118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59"/>
          <p:cNvSpPr/>
          <p:nvPr/>
        </p:nvSpPr>
        <p:spPr>
          <a:xfrm>
            <a:off x="2933700" y="3313113"/>
            <a:ext cx="1193800" cy="1073151"/>
          </a:xfrm>
          <a:custGeom>
            <a:avLst/>
            <a:gdLst/>
            <a:ahLst/>
            <a:cxnLst/>
            <a:rect l="l" t="t" r="r" b="b"/>
            <a:pathLst>
              <a:path w="752" h="622" extrusionOk="0">
                <a:moveTo>
                  <a:pt x="2" y="0"/>
                </a:moveTo>
                <a:lnTo>
                  <a:pt x="0" y="529"/>
                </a:lnTo>
                <a:lnTo>
                  <a:pt x="606" y="529"/>
                </a:lnTo>
                <a:lnTo>
                  <a:pt x="752" y="622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5" name="Google Shape;505;p59"/>
          <p:cNvCxnSpPr/>
          <p:nvPr/>
        </p:nvCxnSpPr>
        <p:spPr>
          <a:xfrm>
            <a:off x="4122738" y="5389563"/>
            <a:ext cx="0" cy="26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6" name="Google Shape;506;p59"/>
          <p:cNvSpPr/>
          <p:nvPr/>
        </p:nvSpPr>
        <p:spPr>
          <a:xfrm>
            <a:off x="4891088" y="2519363"/>
            <a:ext cx="793751" cy="2597149"/>
          </a:xfrm>
          <a:custGeom>
            <a:avLst/>
            <a:gdLst/>
            <a:ahLst/>
            <a:cxnLst/>
            <a:rect l="l" t="t" r="r" b="b"/>
            <a:pathLst>
              <a:path w="1106" h="1774" extrusionOk="0">
                <a:moveTo>
                  <a:pt x="686" y="0"/>
                </a:moveTo>
                <a:lnTo>
                  <a:pt x="1106" y="183"/>
                </a:lnTo>
                <a:lnTo>
                  <a:pt x="1106" y="1774"/>
                </a:lnTo>
                <a:lnTo>
                  <a:pt x="0" y="1774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7" name="Google Shape;507;p59"/>
          <p:cNvCxnSpPr/>
          <p:nvPr/>
        </p:nvCxnSpPr>
        <p:spPr>
          <a:xfrm rot="10800000">
            <a:off x="5251400" y="6530975"/>
            <a:ext cx="56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8" name="Google Shape;508;p59"/>
          <p:cNvCxnSpPr/>
          <p:nvPr/>
        </p:nvCxnSpPr>
        <p:spPr>
          <a:xfrm flipH="1">
            <a:off x="4851513" y="4803775"/>
            <a:ext cx="2043000" cy="1433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9" name="Google Shape;509;p59"/>
          <p:cNvSpPr/>
          <p:nvPr/>
        </p:nvSpPr>
        <p:spPr>
          <a:xfrm>
            <a:off x="7264400" y="4879975"/>
            <a:ext cx="76200" cy="1295399"/>
          </a:xfrm>
          <a:custGeom>
            <a:avLst/>
            <a:gdLst/>
            <a:ahLst/>
            <a:cxnLst/>
            <a:rect l="l" t="t" r="r" b="b"/>
            <a:pathLst>
              <a:path w="40" h="462" extrusionOk="0">
                <a:moveTo>
                  <a:pt x="0" y="0"/>
                </a:moveTo>
                <a:lnTo>
                  <a:pt x="36" y="62"/>
                </a:lnTo>
                <a:lnTo>
                  <a:pt x="0" y="118"/>
                </a:lnTo>
                <a:lnTo>
                  <a:pt x="40" y="174"/>
                </a:lnTo>
                <a:lnTo>
                  <a:pt x="4" y="230"/>
                </a:lnTo>
                <a:lnTo>
                  <a:pt x="38" y="286"/>
                </a:lnTo>
                <a:lnTo>
                  <a:pt x="2" y="340"/>
                </a:lnTo>
                <a:lnTo>
                  <a:pt x="20" y="388"/>
                </a:lnTo>
                <a:lnTo>
                  <a:pt x="24" y="462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59"/>
          <p:cNvSpPr txBox="1"/>
          <p:nvPr/>
        </p:nvSpPr>
        <p:spPr>
          <a:xfrm>
            <a:off x="3482975" y="5683250"/>
            <a:ext cx="1414500" cy="346200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rgbClr val="336699"/>
              </a:gs>
            </a:gsLst>
            <a:lin ang="5400000" scaled="0"/>
          </a:gradFill>
          <a:ln w="9525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JELLYFISH</a:t>
            </a:r>
            <a:endParaRPr/>
          </a:p>
        </p:txBody>
      </p:sp>
      <p:sp>
        <p:nvSpPr>
          <p:cNvPr id="511" name="Google Shape;511;p59"/>
          <p:cNvSpPr/>
          <p:nvPr/>
        </p:nvSpPr>
        <p:spPr>
          <a:xfrm>
            <a:off x="5243513" y="2709863"/>
            <a:ext cx="355600" cy="1825625"/>
          </a:xfrm>
          <a:custGeom>
            <a:avLst/>
            <a:gdLst/>
            <a:ahLst/>
            <a:cxnLst/>
            <a:rect l="l" t="t" r="r" b="b"/>
            <a:pathLst>
              <a:path w="206" h="1150" extrusionOk="0">
                <a:moveTo>
                  <a:pt x="206" y="0"/>
                </a:moveTo>
                <a:lnTo>
                  <a:pt x="206" y="1150"/>
                </a:lnTo>
                <a:lnTo>
                  <a:pt x="0" y="115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59"/>
          <p:cNvSpPr/>
          <p:nvPr/>
        </p:nvSpPr>
        <p:spPr>
          <a:xfrm>
            <a:off x="5205413" y="2662238"/>
            <a:ext cx="327025" cy="1187450"/>
          </a:xfrm>
          <a:custGeom>
            <a:avLst/>
            <a:gdLst/>
            <a:ahLst/>
            <a:cxnLst/>
            <a:rect l="l" t="t" r="r" b="b"/>
            <a:pathLst>
              <a:path w="206" h="1150" extrusionOk="0">
                <a:moveTo>
                  <a:pt x="206" y="0"/>
                </a:moveTo>
                <a:lnTo>
                  <a:pt x="206" y="1150"/>
                </a:lnTo>
                <a:lnTo>
                  <a:pt x="0" y="115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59"/>
          <p:cNvSpPr/>
          <p:nvPr/>
        </p:nvSpPr>
        <p:spPr>
          <a:xfrm>
            <a:off x="3200400" y="4737100"/>
            <a:ext cx="295275" cy="1044574"/>
          </a:xfrm>
          <a:custGeom>
            <a:avLst/>
            <a:gdLst/>
            <a:ahLst/>
            <a:cxnLst/>
            <a:rect l="l" t="t" r="r" b="b"/>
            <a:pathLst>
              <a:path w="396" h="1180" extrusionOk="0">
                <a:moveTo>
                  <a:pt x="13" y="0"/>
                </a:moveTo>
                <a:lnTo>
                  <a:pt x="0" y="964"/>
                </a:lnTo>
                <a:lnTo>
                  <a:pt x="396" y="118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59"/>
          <p:cNvSpPr/>
          <p:nvPr/>
        </p:nvSpPr>
        <p:spPr>
          <a:xfrm>
            <a:off x="2514600" y="5705475"/>
            <a:ext cx="971550" cy="222250"/>
          </a:xfrm>
          <a:custGeom>
            <a:avLst/>
            <a:gdLst/>
            <a:ahLst/>
            <a:cxnLst/>
            <a:rect l="l" t="t" r="r" b="b"/>
            <a:pathLst>
              <a:path w="612" h="140" extrusionOk="0">
                <a:moveTo>
                  <a:pt x="0" y="0"/>
                </a:moveTo>
                <a:cubicBezTo>
                  <a:pt x="46" y="20"/>
                  <a:pt x="174" y="100"/>
                  <a:pt x="276" y="120"/>
                </a:cubicBezTo>
                <a:cubicBezTo>
                  <a:pt x="378" y="140"/>
                  <a:pt x="542" y="120"/>
                  <a:pt x="612" y="12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59"/>
          <p:cNvSpPr/>
          <p:nvPr/>
        </p:nvSpPr>
        <p:spPr>
          <a:xfrm>
            <a:off x="1147763" y="5410200"/>
            <a:ext cx="1386000" cy="506400"/>
          </a:xfrm>
          <a:prstGeom prst="ellipse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  <a:lin ang="16200000" scaled="0"/>
          </a:gradFill>
          <a:ln w="9525" cap="flat" cmpd="sng">
            <a:solidFill>
              <a:srgbClr val="B6DCDF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Inexplicit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food  source</a:t>
            </a:r>
            <a:endParaRPr/>
          </a:p>
        </p:txBody>
      </p:sp>
      <p:sp>
        <p:nvSpPr>
          <p:cNvPr id="516" name="Google Shape;516;p59"/>
          <p:cNvSpPr/>
          <p:nvPr/>
        </p:nvSpPr>
        <p:spPr>
          <a:xfrm>
            <a:off x="2371725" y="2500313"/>
            <a:ext cx="781050" cy="1252538"/>
          </a:xfrm>
          <a:custGeom>
            <a:avLst/>
            <a:gdLst/>
            <a:ahLst/>
            <a:cxnLst/>
            <a:rect l="l" t="t" r="r" b="b"/>
            <a:pathLst>
              <a:path w="492" h="789" extrusionOk="0">
                <a:moveTo>
                  <a:pt x="6" y="0"/>
                </a:moveTo>
                <a:lnTo>
                  <a:pt x="0" y="786"/>
                </a:lnTo>
                <a:lnTo>
                  <a:pt x="492" y="78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59"/>
          <p:cNvSpPr/>
          <p:nvPr/>
        </p:nvSpPr>
        <p:spPr>
          <a:xfrm>
            <a:off x="5857875" y="2503488"/>
            <a:ext cx="95250" cy="3725862"/>
          </a:xfrm>
          <a:custGeom>
            <a:avLst/>
            <a:gdLst/>
            <a:ahLst/>
            <a:cxnLst/>
            <a:rect l="l" t="t" r="r" b="b"/>
            <a:pathLst>
              <a:path w="168" h="2557" extrusionOk="0">
                <a:moveTo>
                  <a:pt x="72" y="2557"/>
                </a:moveTo>
                <a:lnTo>
                  <a:pt x="72" y="2161"/>
                </a:lnTo>
                <a:lnTo>
                  <a:pt x="150" y="2011"/>
                </a:lnTo>
                <a:lnTo>
                  <a:pt x="12" y="1891"/>
                </a:lnTo>
                <a:lnTo>
                  <a:pt x="144" y="1759"/>
                </a:lnTo>
                <a:lnTo>
                  <a:pt x="12" y="1597"/>
                </a:lnTo>
                <a:lnTo>
                  <a:pt x="150" y="1483"/>
                </a:lnTo>
                <a:lnTo>
                  <a:pt x="0" y="1351"/>
                </a:lnTo>
                <a:lnTo>
                  <a:pt x="144" y="1201"/>
                </a:lnTo>
                <a:lnTo>
                  <a:pt x="6" y="1117"/>
                </a:lnTo>
                <a:lnTo>
                  <a:pt x="150" y="979"/>
                </a:lnTo>
                <a:lnTo>
                  <a:pt x="12" y="895"/>
                </a:lnTo>
                <a:lnTo>
                  <a:pt x="150" y="745"/>
                </a:lnTo>
                <a:lnTo>
                  <a:pt x="24" y="661"/>
                </a:lnTo>
                <a:lnTo>
                  <a:pt x="156" y="541"/>
                </a:lnTo>
                <a:lnTo>
                  <a:pt x="30" y="439"/>
                </a:lnTo>
                <a:lnTo>
                  <a:pt x="162" y="337"/>
                </a:lnTo>
                <a:lnTo>
                  <a:pt x="30" y="229"/>
                </a:lnTo>
                <a:lnTo>
                  <a:pt x="168" y="109"/>
                </a:lnTo>
                <a:lnTo>
                  <a:pt x="25" y="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triangl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59"/>
          <p:cNvSpPr/>
          <p:nvPr/>
        </p:nvSpPr>
        <p:spPr>
          <a:xfrm>
            <a:off x="5241925" y="1379538"/>
            <a:ext cx="4090988" cy="4838700"/>
          </a:xfrm>
          <a:custGeom>
            <a:avLst/>
            <a:gdLst/>
            <a:ahLst/>
            <a:cxnLst/>
            <a:rect l="l" t="t" r="r" b="b"/>
            <a:pathLst>
              <a:path w="2577" h="3048" extrusionOk="0">
                <a:moveTo>
                  <a:pt x="0" y="3048"/>
                </a:moveTo>
                <a:cubicBezTo>
                  <a:pt x="400" y="2890"/>
                  <a:pt x="2229" y="2610"/>
                  <a:pt x="2403" y="2102"/>
                </a:cubicBezTo>
                <a:cubicBezTo>
                  <a:pt x="2577" y="1594"/>
                  <a:pt x="1326" y="438"/>
                  <a:pt x="1043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59"/>
          <p:cNvSpPr/>
          <p:nvPr/>
        </p:nvSpPr>
        <p:spPr>
          <a:xfrm>
            <a:off x="5226050" y="777875"/>
            <a:ext cx="152400" cy="1130300"/>
          </a:xfrm>
          <a:custGeom>
            <a:avLst/>
            <a:gdLst/>
            <a:ahLst/>
            <a:cxnLst/>
            <a:rect l="l" t="t" r="r" b="b"/>
            <a:pathLst>
              <a:path w="40" h="462" extrusionOk="0">
                <a:moveTo>
                  <a:pt x="0" y="0"/>
                </a:moveTo>
                <a:lnTo>
                  <a:pt x="36" y="62"/>
                </a:lnTo>
                <a:lnTo>
                  <a:pt x="0" y="118"/>
                </a:lnTo>
                <a:lnTo>
                  <a:pt x="40" y="174"/>
                </a:lnTo>
                <a:lnTo>
                  <a:pt x="4" y="230"/>
                </a:lnTo>
                <a:lnTo>
                  <a:pt x="38" y="286"/>
                </a:lnTo>
                <a:lnTo>
                  <a:pt x="2" y="340"/>
                </a:lnTo>
                <a:lnTo>
                  <a:pt x="20" y="388"/>
                </a:lnTo>
                <a:lnTo>
                  <a:pt x="24" y="462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59"/>
          <p:cNvSpPr/>
          <p:nvPr/>
        </p:nvSpPr>
        <p:spPr>
          <a:xfrm rot="-7960876">
            <a:off x="-8592" y="3815517"/>
            <a:ext cx="587238" cy="570044"/>
          </a:xfrm>
          <a:prstGeom prst="rtTriangle">
            <a:avLst/>
          </a:prstGeom>
          <a:gradFill>
            <a:gsLst>
              <a:gs pos="0">
                <a:srgbClr val="765E2F"/>
              </a:gs>
              <a:gs pos="100000">
                <a:srgbClr val="FFCC66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59"/>
          <p:cNvSpPr/>
          <p:nvPr/>
        </p:nvSpPr>
        <p:spPr>
          <a:xfrm>
            <a:off x="519113" y="3838575"/>
            <a:ext cx="1381200" cy="581100"/>
          </a:xfrm>
          <a:prstGeom prst="ellipse">
            <a:avLst/>
          </a:prstGeom>
          <a:gradFill>
            <a:gsLst>
              <a:gs pos="0">
                <a:srgbClr val="FFCC66"/>
              </a:gs>
              <a:gs pos="100000">
                <a:srgbClr val="765E2F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59"/>
          <p:cNvSpPr txBox="1"/>
          <p:nvPr/>
        </p:nvSpPr>
        <p:spPr>
          <a:xfrm>
            <a:off x="706438" y="3941763"/>
            <a:ext cx="949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FEAST</a:t>
            </a:r>
            <a:endParaRPr/>
          </a:p>
        </p:txBody>
      </p:sp>
      <p:sp>
        <p:nvSpPr>
          <p:cNvPr id="523" name="Google Shape;523;p59"/>
          <p:cNvSpPr/>
          <p:nvPr/>
        </p:nvSpPr>
        <p:spPr>
          <a:xfrm>
            <a:off x="1579563" y="3971925"/>
            <a:ext cx="57300" cy="44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59"/>
          <p:cNvSpPr/>
          <p:nvPr/>
        </p:nvSpPr>
        <p:spPr>
          <a:xfrm>
            <a:off x="1671638" y="4105275"/>
            <a:ext cx="209550" cy="96838"/>
          </a:xfrm>
          <a:custGeom>
            <a:avLst/>
            <a:gdLst/>
            <a:ahLst/>
            <a:cxnLst/>
            <a:rect l="l" t="t" r="r" b="b"/>
            <a:pathLst>
              <a:path w="156" h="49" extrusionOk="0">
                <a:moveTo>
                  <a:pt x="0" y="0"/>
                </a:moveTo>
                <a:cubicBezTo>
                  <a:pt x="12" y="7"/>
                  <a:pt x="46" y="35"/>
                  <a:pt x="72" y="42"/>
                </a:cubicBezTo>
                <a:cubicBezTo>
                  <a:pt x="98" y="49"/>
                  <a:pt x="139" y="42"/>
                  <a:pt x="156" y="42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5" name="Google Shape;525;p59"/>
          <p:cNvCxnSpPr/>
          <p:nvPr/>
        </p:nvCxnSpPr>
        <p:spPr>
          <a:xfrm rot="10800000" flipH="1">
            <a:off x="1905000" y="3876675"/>
            <a:ext cx="1266900" cy="2286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26" name="Google Shape;526;p59"/>
          <p:cNvCxnSpPr/>
          <p:nvPr/>
        </p:nvCxnSpPr>
        <p:spPr>
          <a:xfrm>
            <a:off x="1905000" y="4133850"/>
            <a:ext cx="1257300" cy="4191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27" name="Google Shape;527;p59"/>
          <p:cNvCxnSpPr/>
          <p:nvPr/>
        </p:nvCxnSpPr>
        <p:spPr>
          <a:xfrm>
            <a:off x="1895475" y="4181475"/>
            <a:ext cx="1562100" cy="10764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28" name="Google Shape;528;p59"/>
          <p:cNvCxnSpPr/>
          <p:nvPr/>
        </p:nvCxnSpPr>
        <p:spPr>
          <a:xfrm>
            <a:off x="1876425" y="4219575"/>
            <a:ext cx="1600200" cy="16191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529" name="Google Shape;529;p59"/>
          <p:cNvCxnSpPr/>
          <p:nvPr/>
        </p:nvCxnSpPr>
        <p:spPr>
          <a:xfrm>
            <a:off x="1857375" y="4267200"/>
            <a:ext cx="1847700" cy="2229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530" name="Google Shape;530;p59"/>
          <p:cNvSpPr/>
          <p:nvPr/>
        </p:nvSpPr>
        <p:spPr>
          <a:xfrm>
            <a:off x="4924425" y="781050"/>
            <a:ext cx="1209675" cy="4602163"/>
          </a:xfrm>
          <a:custGeom>
            <a:avLst/>
            <a:gdLst/>
            <a:ahLst/>
            <a:cxnLst/>
            <a:rect l="l" t="t" r="r" b="b"/>
            <a:pathLst>
              <a:path w="762" h="2899" extrusionOk="0">
                <a:moveTo>
                  <a:pt x="105" y="0"/>
                </a:moveTo>
                <a:lnTo>
                  <a:pt x="762" y="588"/>
                </a:lnTo>
                <a:lnTo>
                  <a:pt x="762" y="2520"/>
                </a:lnTo>
                <a:cubicBezTo>
                  <a:pt x="635" y="2899"/>
                  <a:pt x="159" y="2791"/>
                  <a:pt x="0" y="286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59"/>
          <p:cNvSpPr txBox="1"/>
          <p:nvPr/>
        </p:nvSpPr>
        <p:spPr>
          <a:xfrm>
            <a:off x="6288088" y="4246563"/>
            <a:ext cx="1293900" cy="584700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rgbClr val="336699"/>
              </a:gs>
            </a:gsLst>
            <a:lin ang="5400000" scaled="0"/>
          </a:gradFill>
          <a:ln w="9525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Fast sinking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DETRITUS</a:t>
            </a:r>
            <a:endParaRPr/>
          </a:p>
        </p:txBody>
      </p:sp>
      <p:cxnSp>
        <p:nvCxnSpPr>
          <p:cNvPr id="532" name="Google Shape;532;p59"/>
          <p:cNvCxnSpPr/>
          <p:nvPr/>
        </p:nvCxnSpPr>
        <p:spPr>
          <a:xfrm flipH="1">
            <a:off x="5017988" y="4868863"/>
            <a:ext cx="3073500" cy="1346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3" name="Google Shape;533;p59"/>
          <p:cNvSpPr/>
          <p:nvPr/>
        </p:nvSpPr>
        <p:spPr>
          <a:xfrm>
            <a:off x="7893050" y="4857750"/>
            <a:ext cx="57150" cy="1293813"/>
          </a:xfrm>
          <a:custGeom>
            <a:avLst/>
            <a:gdLst/>
            <a:ahLst/>
            <a:cxnLst/>
            <a:rect l="l" t="t" r="r" b="b"/>
            <a:pathLst>
              <a:path w="40" h="462" extrusionOk="0">
                <a:moveTo>
                  <a:pt x="0" y="0"/>
                </a:moveTo>
                <a:lnTo>
                  <a:pt x="36" y="62"/>
                </a:lnTo>
                <a:lnTo>
                  <a:pt x="0" y="118"/>
                </a:lnTo>
                <a:lnTo>
                  <a:pt x="40" y="174"/>
                </a:lnTo>
                <a:lnTo>
                  <a:pt x="4" y="230"/>
                </a:lnTo>
                <a:lnTo>
                  <a:pt x="38" y="286"/>
                </a:lnTo>
                <a:lnTo>
                  <a:pt x="2" y="340"/>
                </a:lnTo>
                <a:lnTo>
                  <a:pt x="20" y="388"/>
                </a:lnTo>
                <a:lnTo>
                  <a:pt x="24" y="462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4" name="Google Shape;534;p59"/>
          <p:cNvCxnSpPr/>
          <p:nvPr/>
        </p:nvCxnSpPr>
        <p:spPr>
          <a:xfrm>
            <a:off x="8105775" y="3708400"/>
            <a:ext cx="246000" cy="536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Bering10K model</a:t>
            </a:r>
            <a:endParaRPr/>
          </a:p>
        </p:txBody>
      </p:sp>
      <p:pic>
        <p:nvPicPr>
          <p:cNvPr id="282" name="Google Shape;282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981200"/>
            <a:ext cx="5398500" cy="40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"/>
          <p:cNvSpPr txBox="1"/>
          <p:nvPr/>
        </p:nvSpPr>
        <p:spPr>
          <a:xfrm>
            <a:off x="5591388" y="1828799"/>
            <a:ext cx="35814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Regional Ocean Modeling System (ROMS)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Descendent of NEP5 (Danielson et al. 2012)</a:t>
            </a: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 layers, 10-km grid</a:t>
            </a:r>
            <a:b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Includes ice and tides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CCSM bulk flux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Details in Kearney et al. (2020) and Hermann et al. (DSR2, 2013, 2016)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Model-based downscaling</a:t>
            </a:r>
            <a:endParaRPr/>
          </a:p>
        </p:txBody>
      </p:sp>
      <p:sp>
        <p:nvSpPr>
          <p:cNvPr id="289" name="Google Shape;28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hindcasts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generate past regional ocean states using global atmospheric and oceanic reanalyses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results also used to drive spatially-explicit Individual-Based Models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growing database of observations for validation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long-term forecasts 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generate future (multi-decadal) regional ocean states using IPCC models as forcing and boundary conditions 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seasonal forecasts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generate future (9-month) regional ocean states using NOAA climate forecasts system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54caa5227_0_104"/>
          <p:cNvSpPr txBox="1">
            <a:spLocks noGrp="1"/>
          </p:cNvSpPr>
          <p:nvPr>
            <p:ph type="title"/>
          </p:nvPr>
        </p:nvSpPr>
        <p:spPr>
          <a:xfrm>
            <a:off x="1600200" y="3048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Reforecast vs. Reanalysis (hindcast)</a:t>
            </a:r>
            <a:endParaRPr/>
          </a:p>
        </p:txBody>
      </p:sp>
      <p:sp>
        <p:nvSpPr>
          <p:cNvPr id="295" name="Google Shape;295;gc54caa5227_0_104"/>
          <p:cNvSpPr txBox="1"/>
          <p:nvPr/>
        </p:nvSpPr>
        <p:spPr>
          <a:xfrm>
            <a:off x="2286000" y="3657600"/>
            <a:ext cx="508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Reanalysis (hindcast) simulation assimilates data all the way through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c54caa5227_0_104"/>
          <p:cNvSpPr/>
          <p:nvPr/>
        </p:nvSpPr>
        <p:spPr>
          <a:xfrm>
            <a:off x="3086100" y="2286000"/>
            <a:ext cx="363300" cy="97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c54caa5227_0_104"/>
          <p:cNvSpPr/>
          <p:nvPr/>
        </p:nvSpPr>
        <p:spPr>
          <a:xfrm>
            <a:off x="2571750" y="2286000"/>
            <a:ext cx="363300" cy="97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c54caa5227_0_104"/>
          <p:cNvSpPr/>
          <p:nvPr/>
        </p:nvSpPr>
        <p:spPr>
          <a:xfrm>
            <a:off x="3657600" y="2286000"/>
            <a:ext cx="363300" cy="97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c54caa5227_0_104"/>
          <p:cNvSpPr/>
          <p:nvPr/>
        </p:nvSpPr>
        <p:spPr>
          <a:xfrm>
            <a:off x="4286250" y="2286000"/>
            <a:ext cx="363300" cy="97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c54caa5227_0_104"/>
          <p:cNvSpPr/>
          <p:nvPr/>
        </p:nvSpPr>
        <p:spPr>
          <a:xfrm>
            <a:off x="4914900" y="2286000"/>
            <a:ext cx="363300" cy="97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c54caa5227_0_104"/>
          <p:cNvSpPr/>
          <p:nvPr/>
        </p:nvSpPr>
        <p:spPr>
          <a:xfrm>
            <a:off x="5600700" y="2286000"/>
            <a:ext cx="363300" cy="97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c54caa5227_0_104"/>
          <p:cNvSpPr/>
          <p:nvPr/>
        </p:nvSpPr>
        <p:spPr>
          <a:xfrm>
            <a:off x="6858000" y="2286000"/>
            <a:ext cx="363300" cy="97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c54caa5227_0_104"/>
          <p:cNvSpPr/>
          <p:nvPr/>
        </p:nvSpPr>
        <p:spPr>
          <a:xfrm>
            <a:off x="6172200" y="2286000"/>
            <a:ext cx="363300" cy="97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c54caa5227_0_104"/>
          <p:cNvSpPr/>
          <p:nvPr/>
        </p:nvSpPr>
        <p:spPr>
          <a:xfrm>
            <a:off x="2343150" y="3200400"/>
            <a:ext cx="5257800" cy="48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c54caa5227_0_104"/>
          <p:cNvSpPr txBox="1"/>
          <p:nvPr/>
        </p:nvSpPr>
        <p:spPr>
          <a:xfrm>
            <a:off x="2286000" y="5802868"/>
            <a:ext cx="508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Reforecast simulation pretends you had NO DATA beyond some date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c54caa5227_0_104"/>
          <p:cNvSpPr/>
          <p:nvPr/>
        </p:nvSpPr>
        <p:spPr>
          <a:xfrm>
            <a:off x="3086100" y="4431268"/>
            <a:ext cx="363300" cy="97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c54caa5227_0_104"/>
          <p:cNvSpPr/>
          <p:nvPr/>
        </p:nvSpPr>
        <p:spPr>
          <a:xfrm>
            <a:off x="2571750" y="4431268"/>
            <a:ext cx="363300" cy="97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c54caa5227_0_104"/>
          <p:cNvSpPr/>
          <p:nvPr/>
        </p:nvSpPr>
        <p:spPr>
          <a:xfrm>
            <a:off x="3657600" y="4431268"/>
            <a:ext cx="363300" cy="97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c54caa5227_0_104"/>
          <p:cNvSpPr/>
          <p:nvPr/>
        </p:nvSpPr>
        <p:spPr>
          <a:xfrm>
            <a:off x="4286250" y="4431268"/>
            <a:ext cx="363300" cy="97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c54caa5227_0_104"/>
          <p:cNvSpPr/>
          <p:nvPr/>
        </p:nvSpPr>
        <p:spPr>
          <a:xfrm>
            <a:off x="2343150" y="5345668"/>
            <a:ext cx="2514600" cy="48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c54caa5227_0_104"/>
          <p:cNvSpPr/>
          <p:nvPr/>
        </p:nvSpPr>
        <p:spPr>
          <a:xfrm>
            <a:off x="4857750" y="5334000"/>
            <a:ext cx="2686200" cy="48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c54caa5227_0_104"/>
          <p:cNvSpPr txBox="1"/>
          <p:nvPr/>
        </p:nvSpPr>
        <p:spPr>
          <a:xfrm>
            <a:off x="1657350" y="2438400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c54caa5227_0_104"/>
          <p:cNvSpPr/>
          <p:nvPr/>
        </p:nvSpPr>
        <p:spPr>
          <a:xfrm>
            <a:off x="1314450" y="2209800"/>
            <a:ext cx="363300" cy="97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c54caa5227_0_104"/>
          <p:cNvSpPr txBox="1"/>
          <p:nvPr/>
        </p:nvSpPr>
        <p:spPr>
          <a:xfrm>
            <a:off x="4371975" y="3250175"/>
            <a:ext cx="107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hindcast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c54caa5227_0_104"/>
          <p:cNvSpPr txBox="1"/>
          <p:nvPr/>
        </p:nvSpPr>
        <p:spPr>
          <a:xfrm>
            <a:off x="5543550" y="5383775"/>
            <a:ext cx="131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reforecast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c54caa5227_0_104"/>
          <p:cNvSpPr txBox="1"/>
          <p:nvPr/>
        </p:nvSpPr>
        <p:spPr>
          <a:xfrm>
            <a:off x="3171825" y="5393300"/>
            <a:ext cx="107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hindcast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c54caa5227_0_104"/>
          <p:cNvSpPr txBox="1"/>
          <p:nvPr/>
        </p:nvSpPr>
        <p:spPr>
          <a:xfrm>
            <a:off x="7029450" y="4191000"/>
            <a:ext cx="131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Compare these two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gc54caa5227_0_104"/>
          <p:cNvCxnSpPr/>
          <p:nvPr/>
        </p:nvCxnSpPr>
        <p:spPr>
          <a:xfrm rot="10800000">
            <a:off x="7429500" y="3886200"/>
            <a:ext cx="0" cy="3048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9" name="Google Shape;319;gc54caa5227_0_104"/>
          <p:cNvCxnSpPr/>
          <p:nvPr/>
        </p:nvCxnSpPr>
        <p:spPr>
          <a:xfrm>
            <a:off x="7429500" y="4876800"/>
            <a:ext cx="0" cy="3810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"/>
          <p:cNvSpPr/>
          <p:nvPr/>
        </p:nvSpPr>
        <p:spPr>
          <a:xfrm>
            <a:off x="739403" y="642355"/>
            <a:ext cx="3584400" cy="292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5"/>
          <p:cNvSpPr/>
          <p:nvPr/>
        </p:nvSpPr>
        <p:spPr>
          <a:xfrm>
            <a:off x="2826262" y="4397480"/>
            <a:ext cx="1600200" cy="121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5"/>
          <p:cNvSpPr txBox="1"/>
          <p:nvPr/>
        </p:nvSpPr>
        <p:spPr>
          <a:xfrm>
            <a:off x="654679" y="20156"/>
            <a:ext cx="251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1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Climate models</a:t>
            </a:r>
            <a:endParaRPr/>
          </a:p>
        </p:txBody>
      </p:sp>
      <p:sp>
        <p:nvSpPr>
          <p:cNvPr id="328" name="Google Shape;328;p5"/>
          <p:cNvSpPr/>
          <p:nvPr/>
        </p:nvSpPr>
        <p:spPr>
          <a:xfrm>
            <a:off x="5645662" y="457200"/>
            <a:ext cx="3124200" cy="6248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p5"/>
          <p:cNvCxnSpPr/>
          <p:nvPr/>
        </p:nvCxnSpPr>
        <p:spPr>
          <a:xfrm>
            <a:off x="4350262" y="1208388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5"/>
          <p:cNvCxnSpPr/>
          <p:nvPr/>
        </p:nvCxnSpPr>
        <p:spPr>
          <a:xfrm>
            <a:off x="4350262" y="1360788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" name="Google Shape;331;p5"/>
          <p:cNvCxnSpPr/>
          <p:nvPr/>
        </p:nvCxnSpPr>
        <p:spPr>
          <a:xfrm>
            <a:off x="4350262" y="1513188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5"/>
          <p:cNvCxnSpPr/>
          <p:nvPr/>
        </p:nvCxnSpPr>
        <p:spPr>
          <a:xfrm>
            <a:off x="4350262" y="1665588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p5"/>
          <p:cNvCxnSpPr/>
          <p:nvPr/>
        </p:nvCxnSpPr>
        <p:spPr>
          <a:xfrm>
            <a:off x="4350262" y="1817988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5"/>
          <p:cNvCxnSpPr/>
          <p:nvPr/>
        </p:nvCxnSpPr>
        <p:spPr>
          <a:xfrm>
            <a:off x="4350262" y="1970388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5"/>
          <p:cNvCxnSpPr/>
          <p:nvPr/>
        </p:nvCxnSpPr>
        <p:spPr>
          <a:xfrm>
            <a:off x="4350262" y="2122788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5"/>
          <p:cNvCxnSpPr/>
          <p:nvPr/>
        </p:nvCxnSpPr>
        <p:spPr>
          <a:xfrm>
            <a:off x="4350262" y="2275188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" name="Google Shape;337;p5"/>
          <p:cNvSpPr txBox="1"/>
          <p:nvPr/>
        </p:nvSpPr>
        <p:spPr>
          <a:xfrm>
            <a:off x="4370420" y="2654744"/>
            <a:ext cx="12192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ensemble of runs</a:t>
            </a:r>
            <a:endParaRPr/>
          </a:p>
        </p:txBody>
      </p:sp>
      <p:sp>
        <p:nvSpPr>
          <p:cNvPr id="338" name="Google Shape;338;p5"/>
          <p:cNvSpPr/>
          <p:nvPr/>
        </p:nvSpPr>
        <p:spPr>
          <a:xfrm>
            <a:off x="4926525" y="979788"/>
            <a:ext cx="381000" cy="15240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9" name="Google Shape;339;p5"/>
          <p:cNvCxnSpPr/>
          <p:nvPr/>
        </p:nvCxnSpPr>
        <p:spPr>
          <a:xfrm>
            <a:off x="5121308" y="2557906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0" name="Google Shape;340;p5" descr="eof1-20c3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975" y="642356"/>
            <a:ext cx="3543803" cy="2899868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"/>
          <p:cNvSpPr txBox="1"/>
          <p:nvPr/>
        </p:nvSpPr>
        <p:spPr>
          <a:xfrm>
            <a:off x="3053093" y="100013"/>
            <a:ext cx="237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provide BCs/ICs to</a:t>
            </a:r>
            <a:endParaRPr/>
          </a:p>
        </p:txBody>
      </p:sp>
      <p:sp>
        <p:nvSpPr>
          <p:cNvPr id="342" name="Google Shape;342;p5"/>
          <p:cNvSpPr txBox="1"/>
          <p:nvPr/>
        </p:nvSpPr>
        <p:spPr>
          <a:xfrm>
            <a:off x="5188462" y="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1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regional</a:t>
            </a:r>
            <a:r>
              <a:rPr lang="en-US" sz="24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1" u="none" strike="noStrike" cap="none">
                <a:solidFill>
                  <a:srgbClr val="CC0066"/>
                </a:solidFill>
                <a:latin typeface="Calibri"/>
                <a:ea typeface="Calibri"/>
                <a:cs typeface="Calibri"/>
                <a:sym typeface="Calibri"/>
              </a:rPr>
              <a:t>coupled </a:t>
            </a:r>
            <a:r>
              <a:rPr lang="en-US" sz="2400" b="1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sp>
        <p:nvSpPr>
          <p:cNvPr id="343" name="Google Shape;343;p5"/>
          <p:cNvSpPr txBox="1"/>
          <p:nvPr/>
        </p:nvSpPr>
        <p:spPr>
          <a:xfrm>
            <a:off x="6457483" y="562706"/>
            <a:ext cx="126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Bering10K</a:t>
            </a:r>
            <a:endParaRPr/>
          </a:p>
        </p:txBody>
      </p:sp>
      <p:sp>
        <p:nvSpPr>
          <p:cNvPr id="344" name="Google Shape;344;p5"/>
          <p:cNvSpPr txBox="1"/>
          <p:nvPr/>
        </p:nvSpPr>
        <p:spPr>
          <a:xfrm>
            <a:off x="6820412" y="3615715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NPZ</a:t>
            </a:r>
            <a:endParaRPr/>
          </a:p>
        </p:txBody>
      </p:sp>
      <p:cxnSp>
        <p:nvCxnSpPr>
          <p:cNvPr id="345" name="Google Shape;345;p5"/>
          <p:cNvCxnSpPr/>
          <p:nvPr/>
        </p:nvCxnSpPr>
        <p:spPr>
          <a:xfrm rot="10800000">
            <a:off x="4437575" y="4427643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5"/>
          <p:cNvCxnSpPr/>
          <p:nvPr/>
        </p:nvCxnSpPr>
        <p:spPr>
          <a:xfrm rot="10800000">
            <a:off x="4437575" y="4580043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" name="Google Shape;347;p5"/>
          <p:cNvCxnSpPr/>
          <p:nvPr/>
        </p:nvCxnSpPr>
        <p:spPr>
          <a:xfrm rot="10800000">
            <a:off x="4437575" y="4732443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" name="Google Shape;348;p5"/>
          <p:cNvCxnSpPr/>
          <p:nvPr/>
        </p:nvCxnSpPr>
        <p:spPr>
          <a:xfrm rot="10800000">
            <a:off x="4437575" y="4884843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" name="Google Shape;349;p5"/>
          <p:cNvCxnSpPr/>
          <p:nvPr/>
        </p:nvCxnSpPr>
        <p:spPr>
          <a:xfrm rot="10800000">
            <a:off x="4437575" y="5037243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5"/>
          <p:cNvCxnSpPr/>
          <p:nvPr/>
        </p:nvCxnSpPr>
        <p:spPr>
          <a:xfrm rot="10800000">
            <a:off x="4437575" y="5189643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" name="Google Shape;351;p5"/>
          <p:cNvCxnSpPr/>
          <p:nvPr/>
        </p:nvCxnSpPr>
        <p:spPr>
          <a:xfrm rot="10800000">
            <a:off x="4437575" y="5342043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" name="Google Shape;352;p5"/>
          <p:cNvCxnSpPr/>
          <p:nvPr/>
        </p:nvCxnSpPr>
        <p:spPr>
          <a:xfrm rot="10800000">
            <a:off x="4437575" y="5494443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3" name="Google Shape;353;p5"/>
          <p:cNvSpPr txBox="1"/>
          <p:nvPr/>
        </p:nvSpPr>
        <p:spPr>
          <a:xfrm>
            <a:off x="2826262" y="4549880"/>
            <a:ext cx="15240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ensemble of projected futures</a:t>
            </a:r>
            <a:endParaRPr/>
          </a:p>
        </p:txBody>
      </p:sp>
      <p:sp>
        <p:nvSpPr>
          <p:cNvPr id="354" name="Google Shape;354;p5"/>
          <p:cNvSpPr txBox="1"/>
          <p:nvPr/>
        </p:nvSpPr>
        <p:spPr>
          <a:xfrm>
            <a:off x="779975" y="4024418"/>
            <a:ext cx="18591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GOAL: seasonal to </a:t>
            </a:r>
            <a:r>
              <a:rPr lang="en-US" sz="2000" b="1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mutidecadal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projections of physics and biology in the Bering Sea</a:t>
            </a:r>
            <a:endParaRPr/>
          </a:p>
        </p:txBody>
      </p:sp>
      <p:pic>
        <p:nvPicPr>
          <p:cNvPr id="355" name="Google Shape;355;p5" descr="Picture 1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7112" y="3975472"/>
            <a:ext cx="2781300" cy="207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52036" y="1206724"/>
            <a:ext cx="2756572" cy="20808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"/>
          <p:cNvSpPr txBox="1"/>
          <p:nvPr/>
        </p:nvSpPr>
        <p:spPr>
          <a:xfrm>
            <a:off x="5496360" y="6165057"/>
            <a:ext cx="341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D. Pilcher </a:t>
            </a:r>
            <a:r>
              <a:rPr lang="en-US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carbonate!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" name="Google Shape;358;p5"/>
          <p:cNvCxnSpPr/>
          <p:nvPr/>
        </p:nvCxnSpPr>
        <p:spPr>
          <a:xfrm>
            <a:off x="3531368" y="3550236"/>
            <a:ext cx="0" cy="82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59;p5"/>
          <p:cNvCxnSpPr/>
          <p:nvPr/>
        </p:nvCxnSpPr>
        <p:spPr>
          <a:xfrm rot="10800000">
            <a:off x="3531262" y="4102032"/>
            <a:ext cx="2114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60" name="Google Shape;360;p5"/>
          <p:cNvSpPr txBox="1"/>
          <p:nvPr/>
        </p:nvSpPr>
        <p:spPr>
          <a:xfrm>
            <a:off x="3488998" y="3766246"/>
            <a:ext cx="189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Statistical methods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5"/>
          <p:cNvCxnSpPr/>
          <p:nvPr/>
        </p:nvCxnSpPr>
        <p:spPr>
          <a:xfrm>
            <a:off x="3546662" y="5616680"/>
            <a:ext cx="0" cy="3801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62" name="Google Shape;362;p5"/>
          <p:cNvSpPr/>
          <p:nvPr/>
        </p:nvSpPr>
        <p:spPr>
          <a:xfrm>
            <a:off x="2959068" y="6025911"/>
            <a:ext cx="1179900" cy="655200"/>
          </a:xfrm>
          <a:prstGeom prst="ellipse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5"/>
          <p:cNvSpPr txBox="1"/>
          <p:nvPr/>
        </p:nvSpPr>
        <p:spPr>
          <a:xfrm>
            <a:off x="3128963" y="6065276"/>
            <a:ext cx="7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MSE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609" y="1440797"/>
            <a:ext cx="6852600" cy="48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Bering10K grid density</a:t>
            </a:r>
            <a:br>
              <a:rPr lang="en-US"/>
            </a:br>
            <a:r>
              <a:rPr lang="en-US"/>
              <a:t>(every 5</a:t>
            </a:r>
            <a:r>
              <a:rPr lang="en-US" baseline="30000"/>
              <a:t>th</a:t>
            </a:r>
            <a:r>
              <a:rPr lang="en-US"/>
              <a:t> gridpoint shown)</a:t>
            </a:r>
            <a:endParaRPr/>
          </a:p>
        </p:txBody>
      </p:sp>
      <p:sp>
        <p:nvSpPr>
          <p:cNvPr id="370" name="Google Shape;370;p6"/>
          <p:cNvSpPr/>
          <p:nvPr/>
        </p:nvSpPr>
        <p:spPr>
          <a:xfrm>
            <a:off x="5493434" y="4501662"/>
            <a:ext cx="3193500" cy="208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6"/>
          <p:cNvSpPr txBox="1"/>
          <p:nvPr/>
        </p:nvSpPr>
        <p:spPr>
          <a:xfrm>
            <a:off x="5676314" y="4797721"/>
            <a:ext cx="28275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24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Bering Sea 10 km</a:t>
            </a:r>
            <a:endParaRPr sz="2400" b="0" i="0" u="none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✩: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⚫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PMEL moorings</a:t>
            </a:r>
            <a:endParaRPr sz="2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"/>
          <p:cNvSpPr/>
          <p:nvPr/>
        </p:nvSpPr>
        <p:spPr>
          <a:xfrm>
            <a:off x="764664" y="1297326"/>
            <a:ext cx="7550400" cy="550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Terrain-following coordinate detail</a:t>
            </a:r>
            <a:endParaRPr/>
          </a:p>
        </p:txBody>
      </p:sp>
      <p:pic>
        <p:nvPicPr>
          <p:cNvPr id="378" name="Google Shape;378;p7" descr="roms_scoord_bering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21985" r="-21985"/>
          <a:stretch/>
        </p:blipFill>
        <p:spPr>
          <a:xfrm>
            <a:off x="-13368" y="1519988"/>
            <a:ext cx="9144000" cy="50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9"/>
          <p:cNvSpPr txBox="1">
            <a:spLocks noGrp="1"/>
          </p:cNvSpPr>
          <p:nvPr>
            <p:ph type="title"/>
          </p:nvPr>
        </p:nvSpPr>
        <p:spPr>
          <a:xfrm>
            <a:off x="457200" y="292100"/>
            <a:ext cx="8229600" cy="1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Initial and Boundary conditions</a:t>
            </a:r>
            <a:endParaRPr/>
          </a:p>
        </p:txBody>
      </p:sp>
      <p:sp>
        <p:nvSpPr>
          <p:cNvPr id="384" name="Google Shape;384;p9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840"/>
              <a:buFont typeface="Tahoma"/>
              <a:buChar char="•"/>
            </a:pPr>
            <a:r>
              <a:rPr lang="en-US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Interpolate large-scale T,S, SSH fields from the global model to the regional model. Note global ocean hindcasts assimilate data, so regional model is guided by that data.</a:t>
            </a:r>
            <a:endParaRPr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840"/>
              <a:buFont typeface="Tahoma"/>
              <a:buChar char="•"/>
            </a:pPr>
            <a:r>
              <a:rPr lang="en-US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Allow signals from the regional model to propagate through the boundaries</a:t>
            </a:r>
            <a:endParaRPr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99059" algn="l" rtl="0">
              <a:spcBef>
                <a:spcPts val="640"/>
              </a:spcBef>
              <a:spcAft>
                <a:spcPts val="0"/>
              </a:spcAft>
              <a:buSzPts val="3840"/>
              <a:buFont typeface="Tahoma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1009</Words>
  <Application>Microsoft Macintosh PowerPoint</Application>
  <PresentationFormat>On-screen Show (4:3)</PresentationFormat>
  <Paragraphs>179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Times New Roman</vt:lpstr>
      <vt:lpstr>Calibri</vt:lpstr>
      <vt:lpstr>Noto Sans Symbols</vt:lpstr>
      <vt:lpstr>Arial</vt:lpstr>
      <vt:lpstr>Tahoma</vt:lpstr>
      <vt:lpstr>Overlock</vt:lpstr>
      <vt:lpstr>2_Office Theme</vt:lpstr>
      <vt:lpstr>1_Ocean</vt:lpstr>
      <vt:lpstr>1_Office Theme</vt:lpstr>
      <vt:lpstr>What is unique about the Bering Sea?</vt:lpstr>
      <vt:lpstr>Biophysical domains of the  Bering Sea shelf</vt:lpstr>
      <vt:lpstr>Bering10K model</vt:lpstr>
      <vt:lpstr>Model-based downscaling</vt:lpstr>
      <vt:lpstr>Reforecast vs. Reanalysis (hindcast)</vt:lpstr>
      <vt:lpstr>PowerPoint Presentation</vt:lpstr>
      <vt:lpstr>Bering10K grid density (every 5th gridpoint shown)</vt:lpstr>
      <vt:lpstr>Terrain-following coordinate detail</vt:lpstr>
      <vt:lpstr>Initial and Boundary conditions</vt:lpstr>
      <vt:lpstr>Primary physical ocean variables</vt:lpstr>
      <vt:lpstr>Atmospheric forcing variables used (from global, data-assimilating models)</vt:lpstr>
      <vt:lpstr>Four types of surface heat flux</vt:lpstr>
      <vt:lpstr>Coastal runoff</vt:lpstr>
      <vt:lpstr>Ice </vt:lpstr>
      <vt:lpstr>Forcing uncertainty</vt:lpstr>
      <vt:lpstr>Regional model (Bering10K) uncertainty:  a few tuned (or tunable) physical parameters</vt:lpstr>
      <vt:lpstr>END OF TALK (extra slides beyond this point)</vt:lpstr>
      <vt:lpstr>Bias correction</vt:lpstr>
      <vt:lpstr>ROMS governing equations</vt:lpstr>
      <vt:lpstr>Continuity, scalars, and equation of state </vt:lpstr>
      <vt:lpstr>ICE dynamics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unique about the Bering Sea?</dc:title>
  <dc:creator>Al Hermann</dc:creator>
  <cp:lastModifiedBy>Albert Hermann</cp:lastModifiedBy>
  <cp:revision>1</cp:revision>
  <dcterms:created xsi:type="dcterms:W3CDTF">2018-12-18T18:26:14Z</dcterms:created>
  <dcterms:modified xsi:type="dcterms:W3CDTF">2021-03-08T23:31:45Z</dcterms:modified>
</cp:coreProperties>
</file>