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72" r:id="rId6"/>
    <p:sldId id="259" r:id="rId7"/>
    <p:sldId id="260" r:id="rId8"/>
    <p:sldId id="273" r:id="rId9"/>
    <p:sldId id="262" r:id="rId10"/>
    <p:sldId id="263" r:id="rId11"/>
    <p:sldId id="264" r:id="rId12"/>
    <p:sldId id="265" r:id="rId13"/>
    <p:sldId id="266" r:id="rId14"/>
    <p:sldId id="267" r:id="rId15"/>
    <p:sldId id="269" r:id="rId16"/>
    <p:sldId id="26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8F5AB-C74D-4D8F-BCCB-1AC7C07C3B86}" v="24" dt="2023-12-12T08:30:49.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A579-1DEA-A2E5-12C1-C110F0EB65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3C1EBC2-6AF4-3B4C-846C-2148144E8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452E7D4-1F54-ECD2-8C80-DE25867569B2}"/>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5" name="Footer Placeholder 4">
            <a:extLst>
              <a:ext uri="{FF2B5EF4-FFF2-40B4-BE49-F238E27FC236}">
                <a16:creationId xmlns:a16="http://schemas.microsoft.com/office/drawing/2014/main" id="{C1D337ED-14C0-0E65-B563-716BA4F43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DD314-C132-D553-8B5B-46821AAD4DFC}"/>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385064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2FCA-0804-051D-DC4B-092B51DC6AE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26AD75-5D39-ABE8-F678-C093435E4BF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384BBD-44B4-42A6-E609-40A6FC4E16C9}"/>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5" name="Footer Placeholder 4">
            <a:extLst>
              <a:ext uri="{FF2B5EF4-FFF2-40B4-BE49-F238E27FC236}">
                <a16:creationId xmlns:a16="http://schemas.microsoft.com/office/drawing/2014/main" id="{C8C8D54F-5E0C-8DF0-802C-83C38C011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3AE3B-8B56-83DB-DD27-B43E442FC19F}"/>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374946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E6AAC5-FB36-47B1-0CF8-8738FBB666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4412F3-3494-C616-BE82-76BA1E3611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3A4198-D5C3-7014-B8AE-036D4665A58A}"/>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5" name="Footer Placeholder 4">
            <a:extLst>
              <a:ext uri="{FF2B5EF4-FFF2-40B4-BE49-F238E27FC236}">
                <a16:creationId xmlns:a16="http://schemas.microsoft.com/office/drawing/2014/main" id="{EE2478F1-7512-8F62-F2EF-935B5FC6A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898FB-F2EC-8C75-1815-0B222E5D5B36}"/>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402678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4555-75F6-1D0D-5E42-CC8C2CAD72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7489A1-C0CF-46FD-4CED-04F0F3972B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9CFB5A-C2E9-00F0-4F5F-EA4F2457C981}"/>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5" name="Footer Placeholder 4">
            <a:extLst>
              <a:ext uri="{FF2B5EF4-FFF2-40B4-BE49-F238E27FC236}">
                <a16:creationId xmlns:a16="http://schemas.microsoft.com/office/drawing/2014/main" id="{EBF8486A-7CC0-961E-063A-0C2CA89E7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0008E-5AB4-5916-99C9-B51B6FE74FD1}"/>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297640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ADAF-E740-60A6-B681-9415276873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82F421-DCDD-8BD2-EDD0-64E6D0776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327D38-D651-887F-EF83-E813B18DA1A1}"/>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5" name="Footer Placeholder 4">
            <a:extLst>
              <a:ext uri="{FF2B5EF4-FFF2-40B4-BE49-F238E27FC236}">
                <a16:creationId xmlns:a16="http://schemas.microsoft.com/office/drawing/2014/main" id="{7B266B92-93C1-F61E-ADE8-6C3E45AA2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90C6-1C8B-8642-01E6-80ACC5C994FB}"/>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233364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4C2F-4624-1663-72A0-B918F18285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B36AD4-3B12-1A5C-607D-852641F3DE0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85BEBFB-4162-4B7D-AD81-F3064CE582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EA37FCE-E692-59F4-D7ED-90F1801D9A5B}"/>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6" name="Footer Placeholder 5">
            <a:extLst>
              <a:ext uri="{FF2B5EF4-FFF2-40B4-BE49-F238E27FC236}">
                <a16:creationId xmlns:a16="http://schemas.microsoft.com/office/drawing/2014/main" id="{853BF9F8-610D-5977-F220-43EE36E48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60AF0-FA36-BAAF-5CFF-0FAFD6BEB204}"/>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63973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F253-25FB-A270-8C7C-BB1C964A51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D1FC96-99AA-C75D-B484-7C8FCBE81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D568F7-D91F-AFF9-B926-98F84B1B13E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F37F2A6-8C7C-CD2D-E2F4-7B44A3F25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BA1C35D-E2F7-D262-3865-4387241838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E39057-4CF9-3699-5C57-8420F885945E}"/>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8" name="Footer Placeholder 7">
            <a:extLst>
              <a:ext uri="{FF2B5EF4-FFF2-40B4-BE49-F238E27FC236}">
                <a16:creationId xmlns:a16="http://schemas.microsoft.com/office/drawing/2014/main" id="{49FBD7B1-9F56-D5BE-DB10-BAC55789D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A8B359-4722-5DFB-0281-BE3B4E60B48E}"/>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56962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A78F-DE3B-FD42-2A3A-946454C5AFD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7B353DD-50E7-4006-0829-D08922F07CBA}"/>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4" name="Footer Placeholder 3">
            <a:extLst>
              <a:ext uri="{FF2B5EF4-FFF2-40B4-BE49-F238E27FC236}">
                <a16:creationId xmlns:a16="http://schemas.microsoft.com/office/drawing/2014/main" id="{54DB00B6-FAB7-2F7E-9E80-FE27E79805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68AC8-B66A-12DC-9705-FA1EBF86D7DD}"/>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163120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12E27-CD61-FFD5-34A6-C5D170CD5FD2}"/>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3" name="Footer Placeholder 2">
            <a:extLst>
              <a:ext uri="{FF2B5EF4-FFF2-40B4-BE49-F238E27FC236}">
                <a16:creationId xmlns:a16="http://schemas.microsoft.com/office/drawing/2014/main" id="{1A2CC6D1-9EB8-39F4-01FC-9313939CD4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5305EB-550F-02BE-A1E4-04FE31EC56D2}"/>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291149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C34B-DBB1-97F0-A565-7D82E9A01A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C89562A-A03A-5B43-8E25-6868B40D7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44A34A5-8397-A00F-5EED-192E3BDC5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D9369F-DDA0-F891-DAB7-8CEF8D648379}"/>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6" name="Footer Placeholder 5">
            <a:extLst>
              <a:ext uri="{FF2B5EF4-FFF2-40B4-BE49-F238E27FC236}">
                <a16:creationId xmlns:a16="http://schemas.microsoft.com/office/drawing/2014/main" id="{AD96234A-B0EB-2AAD-A604-520183E3C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CE198-78BA-F8EC-2D0F-3226D3D40487}"/>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18311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345C-4290-EBD7-5CD3-9F89D9FECD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A7E92F3-8A0A-1A95-D899-F0E817E12A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86221-D82C-52D4-C2FB-1B6039BA4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C8AD38-BF79-D41A-82B2-244B92788313}"/>
              </a:ext>
            </a:extLst>
          </p:cNvPr>
          <p:cNvSpPr>
            <a:spLocks noGrp="1"/>
          </p:cNvSpPr>
          <p:nvPr>
            <p:ph type="dt" sz="half" idx="10"/>
          </p:nvPr>
        </p:nvSpPr>
        <p:spPr/>
        <p:txBody>
          <a:bodyPr/>
          <a:lstStyle/>
          <a:p>
            <a:fld id="{8DA354EB-D34D-4A18-851C-EB742CB211F3}" type="datetimeFigureOut">
              <a:rPr lang="en-US" smtClean="0"/>
              <a:t>12/17/2023</a:t>
            </a:fld>
            <a:endParaRPr lang="en-US"/>
          </a:p>
        </p:txBody>
      </p:sp>
      <p:sp>
        <p:nvSpPr>
          <p:cNvPr id="6" name="Footer Placeholder 5">
            <a:extLst>
              <a:ext uri="{FF2B5EF4-FFF2-40B4-BE49-F238E27FC236}">
                <a16:creationId xmlns:a16="http://schemas.microsoft.com/office/drawing/2014/main" id="{AC7D7D3D-2A76-89EA-97F5-A9ECDC958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60683-ACEC-A7D0-5248-06A9F88B9C7F}"/>
              </a:ext>
            </a:extLst>
          </p:cNvPr>
          <p:cNvSpPr>
            <a:spLocks noGrp="1"/>
          </p:cNvSpPr>
          <p:nvPr>
            <p:ph type="sldNum" sz="quarter" idx="12"/>
          </p:nvPr>
        </p:nvSpPr>
        <p:spPr/>
        <p:txBody>
          <a:bodyPr/>
          <a:lstStyle/>
          <a:p>
            <a:fld id="{ACBA2749-3376-49D7-B110-4DC486B63F2F}" type="slidenum">
              <a:rPr lang="en-US" smtClean="0"/>
              <a:t>‹#›</a:t>
            </a:fld>
            <a:endParaRPr lang="en-US"/>
          </a:p>
        </p:txBody>
      </p:sp>
    </p:spTree>
    <p:extLst>
      <p:ext uri="{BB962C8B-B14F-4D97-AF65-F5344CB8AC3E}">
        <p14:creationId xmlns:p14="http://schemas.microsoft.com/office/powerpoint/2010/main" val="9959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BA1BA-06EC-D733-34F8-63649C9C9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DBDD89-889D-D854-3DF6-D33D5B0D6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54EFBA-B622-F913-836E-A06D3FBA6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354EB-D34D-4A18-851C-EB742CB211F3}" type="datetimeFigureOut">
              <a:rPr lang="en-US" smtClean="0"/>
              <a:t>12/17/2023</a:t>
            </a:fld>
            <a:endParaRPr lang="en-US"/>
          </a:p>
        </p:txBody>
      </p:sp>
      <p:sp>
        <p:nvSpPr>
          <p:cNvPr id="5" name="Footer Placeholder 4">
            <a:extLst>
              <a:ext uri="{FF2B5EF4-FFF2-40B4-BE49-F238E27FC236}">
                <a16:creationId xmlns:a16="http://schemas.microsoft.com/office/drawing/2014/main" id="{619B7E87-C9DC-4661-985F-9A6E0DAAF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3CBA23-194E-C31F-41DF-124D226FC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A2749-3376-49D7-B110-4DC486B63F2F}" type="slidenum">
              <a:rPr lang="en-US" smtClean="0"/>
              <a:t>‹#›</a:t>
            </a:fld>
            <a:endParaRPr lang="en-US"/>
          </a:p>
        </p:txBody>
      </p:sp>
    </p:spTree>
    <p:extLst>
      <p:ext uri="{BB962C8B-B14F-4D97-AF65-F5344CB8AC3E}">
        <p14:creationId xmlns:p14="http://schemas.microsoft.com/office/powerpoint/2010/main" val="129670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ache Spark - Wikipedia">
            <a:extLst>
              <a:ext uri="{FF2B5EF4-FFF2-40B4-BE49-F238E27FC236}">
                <a16:creationId xmlns:a16="http://schemas.microsoft.com/office/drawing/2014/main" id="{B11B7DC8-E2ED-88A2-7036-426C4384E6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9303" y="1119116"/>
            <a:ext cx="4263297" cy="2213635"/>
          </a:xfrm>
          <a:prstGeom prst="rect">
            <a:avLst/>
          </a:prstGeom>
          <a:noFill/>
          <a:extLst>
            <a:ext uri="{909E8E84-426E-40DD-AFC4-6F175D3DCCD1}">
              <a14:hiddenFill xmlns:a14="http://schemas.microsoft.com/office/drawing/2010/main">
                <a:solidFill>
                  <a:srgbClr val="FFFFFF"/>
                </a:solidFill>
              </a14:hiddenFill>
            </a:ext>
          </a:extLst>
        </p:spPr>
      </p:pic>
      <p:sp>
        <p:nvSpPr>
          <p:cNvPr id="1033" name="Right Triangle 103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1DFD6-FB5F-5D1B-3776-22DEAA4F86EF}"/>
              </a:ext>
            </a:extLst>
          </p:cNvPr>
          <p:cNvSpPr>
            <a:spLocks noGrp="1"/>
          </p:cNvSpPr>
          <p:nvPr>
            <p:ph type="ctrTitle"/>
          </p:nvPr>
        </p:nvSpPr>
        <p:spPr>
          <a:xfrm>
            <a:off x="1289304" y="3429000"/>
            <a:ext cx="8921672" cy="1713305"/>
          </a:xfrm>
        </p:spPr>
        <p:txBody>
          <a:bodyPr anchor="b">
            <a:normAutofit/>
          </a:bodyPr>
          <a:lstStyle/>
          <a:p>
            <a:pPr algn="l"/>
            <a:endParaRPr lang="en-US" sz="8000"/>
          </a:p>
        </p:txBody>
      </p:sp>
      <p:sp>
        <p:nvSpPr>
          <p:cNvPr id="3" name="Subtitle 2">
            <a:extLst>
              <a:ext uri="{FF2B5EF4-FFF2-40B4-BE49-F238E27FC236}">
                <a16:creationId xmlns:a16="http://schemas.microsoft.com/office/drawing/2014/main" id="{F46CB2E9-1A64-5D4D-9BB6-F7F1DF8A654D}"/>
              </a:ext>
            </a:extLst>
          </p:cNvPr>
          <p:cNvSpPr>
            <a:spLocks noGrp="1"/>
          </p:cNvSpPr>
          <p:nvPr>
            <p:ph type="subTitle" idx="1"/>
          </p:nvPr>
        </p:nvSpPr>
        <p:spPr>
          <a:xfrm>
            <a:off x="1289303" y="5142305"/>
            <a:ext cx="7321298" cy="753165"/>
          </a:xfrm>
        </p:spPr>
        <p:txBody>
          <a:bodyPr anchor="t">
            <a:normAutofit/>
          </a:bodyPr>
          <a:lstStyle/>
          <a:p>
            <a:pPr algn="l"/>
            <a:endParaRPr lang="en-US"/>
          </a:p>
        </p:txBody>
      </p:sp>
    </p:spTree>
    <p:extLst>
      <p:ext uri="{BB962C8B-B14F-4D97-AF65-F5344CB8AC3E}">
        <p14:creationId xmlns:p14="http://schemas.microsoft.com/office/powerpoint/2010/main" val="219248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CD5D-BA65-6413-8D3F-B735B7A86E8D}"/>
              </a:ext>
            </a:extLst>
          </p:cNvPr>
          <p:cNvSpPr>
            <a:spLocks noGrp="1"/>
          </p:cNvSpPr>
          <p:nvPr>
            <p:ph type="title"/>
          </p:nvPr>
        </p:nvSpPr>
        <p:spPr/>
        <p:txBody>
          <a:bodyPr/>
          <a:lstStyle/>
          <a:p>
            <a:r>
              <a:rPr lang="tr-TR" dirty="0" err="1"/>
              <a:t>Spark</a:t>
            </a:r>
            <a:r>
              <a:rPr lang="tr-TR" dirty="0"/>
              <a:t> SQL</a:t>
            </a:r>
            <a:endParaRPr lang="en-US" dirty="0"/>
          </a:p>
        </p:txBody>
      </p:sp>
      <p:sp>
        <p:nvSpPr>
          <p:cNvPr id="3" name="Content Placeholder 2">
            <a:extLst>
              <a:ext uri="{FF2B5EF4-FFF2-40B4-BE49-F238E27FC236}">
                <a16:creationId xmlns:a16="http://schemas.microsoft.com/office/drawing/2014/main" id="{5048C027-47B0-4097-73C5-61219D85950D}"/>
              </a:ext>
            </a:extLst>
          </p:cNvPr>
          <p:cNvSpPr>
            <a:spLocks noGrp="1"/>
          </p:cNvSpPr>
          <p:nvPr>
            <p:ph idx="1"/>
          </p:nvPr>
        </p:nvSpPr>
        <p:spPr/>
        <p:txBody>
          <a:bodyPr/>
          <a:lstStyle/>
          <a:p>
            <a:r>
              <a:rPr lang="en-US" b="0" i="0" dirty="0">
                <a:solidFill>
                  <a:srgbClr val="374151"/>
                </a:solidFill>
                <a:effectLst/>
                <a:latin typeface="Söhne"/>
              </a:rPr>
              <a:t>Spark SQL is a module in Apache Spark used for running SQL queries on Spark. It is designed to transform data into </a:t>
            </a:r>
            <a:r>
              <a:rPr lang="en-US" b="0" i="0" dirty="0" err="1">
                <a:solidFill>
                  <a:srgbClr val="374151"/>
                </a:solidFill>
                <a:effectLst/>
                <a:latin typeface="Söhne"/>
              </a:rPr>
              <a:t>DataFrame</a:t>
            </a:r>
            <a:r>
              <a:rPr lang="en-US" b="0" i="0" dirty="0">
                <a:solidFill>
                  <a:srgbClr val="374151"/>
                </a:solidFill>
                <a:effectLst/>
                <a:latin typeface="Söhne"/>
              </a:rPr>
              <a:t> structures, making it easier to apply SQL-like queries and facilitating data manipulation.</a:t>
            </a:r>
            <a:endParaRPr lang="tr-TR" b="0" i="0" dirty="0">
              <a:solidFill>
                <a:srgbClr val="444444"/>
              </a:solidFill>
              <a:effectLst/>
              <a:latin typeface="Georgia" panose="02040502050405020303" pitchFamily="18" charset="0"/>
            </a:endParaRPr>
          </a:p>
          <a:p>
            <a:pPr marL="0" indent="0">
              <a:buNone/>
            </a:pPr>
            <a:endParaRPr lang="en-US" dirty="0"/>
          </a:p>
        </p:txBody>
      </p:sp>
    </p:spTree>
    <p:extLst>
      <p:ext uri="{BB962C8B-B14F-4D97-AF65-F5344CB8AC3E}">
        <p14:creationId xmlns:p14="http://schemas.microsoft.com/office/powerpoint/2010/main" val="161715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042A-33AC-BBDC-D30E-00F3A84B7DCE}"/>
              </a:ext>
            </a:extLst>
          </p:cNvPr>
          <p:cNvSpPr>
            <a:spLocks noGrp="1"/>
          </p:cNvSpPr>
          <p:nvPr>
            <p:ph type="title"/>
          </p:nvPr>
        </p:nvSpPr>
        <p:spPr/>
        <p:txBody>
          <a:bodyPr/>
          <a:lstStyle/>
          <a:p>
            <a:r>
              <a:rPr lang="tr-TR" dirty="0" err="1"/>
              <a:t>Spark</a:t>
            </a:r>
            <a:r>
              <a:rPr lang="tr-TR" dirty="0"/>
              <a:t> </a:t>
            </a:r>
            <a:r>
              <a:rPr lang="tr-TR" dirty="0" err="1"/>
              <a:t>Streaming</a:t>
            </a:r>
            <a:endParaRPr lang="en-US" dirty="0"/>
          </a:p>
        </p:txBody>
      </p:sp>
      <p:sp>
        <p:nvSpPr>
          <p:cNvPr id="3" name="Content Placeholder 2">
            <a:extLst>
              <a:ext uri="{FF2B5EF4-FFF2-40B4-BE49-F238E27FC236}">
                <a16:creationId xmlns:a16="http://schemas.microsoft.com/office/drawing/2014/main" id="{57029A91-C481-27DF-EAEA-866CEA86FAA0}"/>
              </a:ext>
            </a:extLst>
          </p:cNvPr>
          <p:cNvSpPr>
            <a:spLocks noGrp="1"/>
          </p:cNvSpPr>
          <p:nvPr>
            <p:ph idx="1"/>
          </p:nvPr>
        </p:nvSpPr>
        <p:spPr/>
        <p:txBody>
          <a:bodyPr/>
          <a:lstStyle/>
          <a:p>
            <a:r>
              <a:rPr lang="en-US" dirty="0"/>
              <a:t>It is an add-on to core Spark API which allows scalable, high-throughput, fault-tolerant stream processing of live data streams. Spark can access data from sources like Kafka, Flume, Kinesis or TCP socket.</a:t>
            </a:r>
            <a:endParaRPr lang="tr-TR" dirty="0"/>
          </a:p>
        </p:txBody>
      </p:sp>
    </p:spTree>
    <p:extLst>
      <p:ext uri="{BB962C8B-B14F-4D97-AF65-F5344CB8AC3E}">
        <p14:creationId xmlns:p14="http://schemas.microsoft.com/office/powerpoint/2010/main" val="2650232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67BC-C897-DCF3-C553-6589CD20B7AD}"/>
              </a:ext>
            </a:extLst>
          </p:cNvPr>
          <p:cNvSpPr>
            <a:spLocks noGrp="1"/>
          </p:cNvSpPr>
          <p:nvPr>
            <p:ph type="title"/>
          </p:nvPr>
        </p:nvSpPr>
        <p:spPr>
          <a:xfrm>
            <a:off x="1441882" y="-274068"/>
            <a:ext cx="10515600" cy="1325563"/>
          </a:xfrm>
        </p:spPr>
        <p:txBody>
          <a:bodyPr/>
          <a:lstStyle/>
          <a:p>
            <a:r>
              <a:rPr lang="en-US"/>
              <a:t>How does Spark Streaming Works?</a:t>
            </a:r>
            <a:endParaRPr lang="en-US" dirty="0"/>
          </a:p>
        </p:txBody>
      </p:sp>
      <p:sp>
        <p:nvSpPr>
          <p:cNvPr id="3" name="Content Placeholder 2">
            <a:extLst>
              <a:ext uri="{FF2B5EF4-FFF2-40B4-BE49-F238E27FC236}">
                <a16:creationId xmlns:a16="http://schemas.microsoft.com/office/drawing/2014/main" id="{D3F8C415-66C5-D116-28CD-68842CE572C8}"/>
              </a:ext>
            </a:extLst>
          </p:cNvPr>
          <p:cNvSpPr>
            <a:spLocks noGrp="1"/>
          </p:cNvSpPr>
          <p:nvPr>
            <p:ph idx="1"/>
          </p:nvPr>
        </p:nvSpPr>
        <p:spPr>
          <a:xfrm>
            <a:off x="367683" y="911225"/>
            <a:ext cx="10515600" cy="5312022"/>
          </a:xfrm>
        </p:spPr>
        <p:txBody>
          <a:bodyPr>
            <a:normAutofit/>
          </a:bodyPr>
          <a:lstStyle/>
          <a:p>
            <a:r>
              <a:rPr lang="en-US" b="1" dirty="0"/>
              <a:t>G</a:t>
            </a:r>
            <a:r>
              <a:rPr lang="tr-TR" b="1" dirty="0" err="1"/>
              <a:t>athering</a:t>
            </a:r>
            <a:r>
              <a:rPr lang="tr-TR" b="1" dirty="0"/>
              <a:t>: </a:t>
            </a:r>
          </a:p>
          <a:p>
            <a:pPr lvl="1"/>
            <a:r>
              <a:rPr lang="en-US" b="1" dirty="0"/>
              <a:t>Basic sources: </a:t>
            </a:r>
            <a:r>
              <a:rPr lang="en-US" dirty="0"/>
              <a:t>These are the sources which are available in the </a:t>
            </a:r>
            <a:r>
              <a:rPr lang="en-US" dirty="0" err="1"/>
              <a:t>StreamingContext</a:t>
            </a:r>
            <a:r>
              <a:rPr lang="en-US" dirty="0"/>
              <a:t> API. Examples: file systems, and socket connections.</a:t>
            </a:r>
          </a:p>
          <a:p>
            <a:pPr lvl="1"/>
            <a:r>
              <a:rPr lang="en-US" b="1" dirty="0"/>
              <a:t>Advanced sources:</a:t>
            </a:r>
            <a:r>
              <a:rPr lang="en-US" dirty="0"/>
              <a:t> Spark access data from different sources like Kafka, Flume, Kinesis, or TCP sockets.</a:t>
            </a:r>
            <a:endParaRPr lang="tr-TR" b="1" dirty="0"/>
          </a:p>
          <a:p>
            <a:r>
              <a:rPr lang="tr-TR" b="1" dirty="0" err="1"/>
              <a:t>Processing</a:t>
            </a:r>
            <a:r>
              <a:rPr lang="tr-TR" b="1" dirty="0"/>
              <a:t>: </a:t>
            </a:r>
            <a:r>
              <a:rPr lang="en-US" dirty="0"/>
              <a:t>The gathered data is processed using complex algorithms expressed with a high-level function. For example, map, reduce, join and window.</a:t>
            </a:r>
            <a:endParaRPr lang="tr-TR" dirty="0"/>
          </a:p>
          <a:p>
            <a:r>
              <a:rPr lang="tr-TR" b="1" dirty="0"/>
              <a:t>Data Storage: </a:t>
            </a:r>
            <a:r>
              <a:rPr lang="en-US" dirty="0"/>
              <a:t>The Processed data is pushed out to file systems, databases, and live dashboards.</a:t>
            </a:r>
            <a:endParaRPr lang="tr-TR" dirty="0"/>
          </a:p>
          <a:p>
            <a:endParaRPr lang="tr-TR" b="1" dirty="0"/>
          </a:p>
        </p:txBody>
      </p:sp>
    </p:spTree>
    <p:extLst>
      <p:ext uri="{BB962C8B-B14F-4D97-AF65-F5344CB8AC3E}">
        <p14:creationId xmlns:p14="http://schemas.microsoft.com/office/powerpoint/2010/main" val="315580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5A2A-7F7C-4295-0B13-3CFCA0502FEF}"/>
              </a:ext>
            </a:extLst>
          </p:cNvPr>
          <p:cNvSpPr>
            <a:spLocks noGrp="1"/>
          </p:cNvSpPr>
          <p:nvPr>
            <p:ph type="title"/>
          </p:nvPr>
        </p:nvSpPr>
        <p:spPr/>
        <p:txBody>
          <a:bodyPr/>
          <a:lstStyle/>
          <a:p>
            <a:r>
              <a:rPr lang="en-US" dirty="0"/>
              <a:t>Spark </a:t>
            </a:r>
            <a:r>
              <a:rPr lang="en-US" dirty="0" err="1"/>
              <a:t>MLlib</a:t>
            </a:r>
            <a:endParaRPr lang="en-US" dirty="0"/>
          </a:p>
        </p:txBody>
      </p:sp>
      <p:sp>
        <p:nvSpPr>
          <p:cNvPr id="3" name="Content Placeholder 2">
            <a:extLst>
              <a:ext uri="{FF2B5EF4-FFF2-40B4-BE49-F238E27FC236}">
                <a16:creationId xmlns:a16="http://schemas.microsoft.com/office/drawing/2014/main" id="{BFC0383C-6FE0-88C9-239D-0EFDA6532A9A}"/>
              </a:ext>
            </a:extLst>
          </p:cNvPr>
          <p:cNvSpPr>
            <a:spLocks noGrp="1"/>
          </p:cNvSpPr>
          <p:nvPr>
            <p:ph idx="1"/>
          </p:nvPr>
        </p:nvSpPr>
        <p:spPr/>
        <p:txBody>
          <a:bodyPr/>
          <a:lstStyle/>
          <a:p>
            <a:r>
              <a:rPr lang="en-US" dirty="0" err="1"/>
              <a:t>MLlib</a:t>
            </a:r>
            <a:r>
              <a:rPr lang="en-US" dirty="0"/>
              <a:t> in Spark is a scalable Machine learning library that discusses both high-quality algorithm and high speed.</a:t>
            </a:r>
            <a:r>
              <a:rPr lang="tr-TR" dirty="0"/>
              <a:t> </a:t>
            </a:r>
            <a:r>
              <a:rPr lang="en-US" dirty="0"/>
              <a:t>The motive behind </a:t>
            </a:r>
            <a:r>
              <a:rPr lang="en-US" dirty="0" err="1"/>
              <a:t>MLlib</a:t>
            </a:r>
            <a:r>
              <a:rPr lang="en-US" dirty="0"/>
              <a:t> creation is to make machine learning scalable and easy. </a:t>
            </a:r>
          </a:p>
        </p:txBody>
      </p:sp>
    </p:spTree>
    <p:extLst>
      <p:ext uri="{BB962C8B-B14F-4D97-AF65-F5344CB8AC3E}">
        <p14:creationId xmlns:p14="http://schemas.microsoft.com/office/powerpoint/2010/main" val="134543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5F8C-D410-826A-6012-AA1CE6C9CBF7}"/>
              </a:ext>
            </a:extLst>
          </p:cNvPr>
          <p:cNvSpPr>
            <a:spLocks noGrp="1"/>
          </p:cNvSpPr>
          <p:nvPr>
            <p:ph type="title"/>
          </p:nvPr>
        </p:nvSpPr>
        <p:spPr/>
        <p:txBody>
          <a:bodyPr/>
          <a:lstStyle/>
          <a:p>
            <a:r>
              <a:rPr lang="en-US" dirty="0"/>
              <a:t>Spark </a:t>
            </a:r>
            <a:r>
              <a:rPr lang="en-US" dirty="0" err="1"/>
              <a:t>GraphX</a:t>
            </a:r>
            <a:endParaRPr lang="en-US" dirty="0"/>
          </a:p>
        </p:txBody>
      </p:sp>
      <p:sp>
        <p:nvSpPr>
          <p:cNvPr id="3" name="Content Placeholder 2">
            <a:extLst>
              <a:ext uri="{FF2B5EF4-FFF2-40B4-BE49-F238E27FC236}">
                <a16:creationId xmlns:a16="http://schemas.microsoft.com/office/drawing/2014/main" id="{9947EA2D-DAC0-B552-4712-C668E8A1DCD4}"/>
              </a:ext>
            </a:extLst>
          </p:cNvPr>
          <p:cNvSpPr>
            <a:spLocks noGrp="1"/>
          </p:cNvSpPr>
          <p:nvPr>
            <p:ph idx="1"/>
          </p:nvPr>
        </p:nvSpPr>
        <p:spPr/>
        <p:txBody>
          <a:bodyPr/>
          <a:lstStyle/>
          <a:p>
            <a:r>
              <a:rPr lang="en-US" dirty="0" err="1"/>
              <a:t>GraphX</a:t>
            </a:r>
            <a:r>
              <a:rPr lang="en-US" dirty="0"/>
              <a:t> in Spark is API for graphs and graph parallel execution.</a:t>
            </a:r>
            <a:endParaRPr lang="tr-TR" dirty="0"/>
          </a:p>
          <a:p>
            <a:r>
              <a:rPr lang="en-US" dirty="0"/>
              <a:t>Seamlessly work with both graphs and collections.</a:t>
            </a:r>
            <a:endParaRPr lang="tr-TR" dirty="0"/>
          </a:p>
          <a:p>
            <a:endParaRPr lang="tr-TR" dirty="0"/>
          </a:p>
          <a:p>
            <a:endParaRPr lang="tr-TR" dirty="0"/>
          </a:p>
          <a:p>
            <a:endParaRPr lang="en-US" dirty="0"/>
          </a:p>
        </p:txBody>
      </p:sp>
      <p:pic>
        <p:nvPicPr>
          <p:cNvPr id="5" name="Picture 4">
            <a:extLst>
              <a:ext uri="{FF2B5EF4-FFF2-40B4-BE49-F238E27FC236}">
                <a16:creationId xmlns:a16="http://schemas.microsoft.com/office/drawing/2014/main" id="{72809B85-E352-53E1-0BBE-F25E4F5946D8}"/>
              </a:ext>
            </a:extLst>
          </p:cNvPr>
          <p:cNvPicPr>
            <a:picLocks noChangeAspect="1"/>
          </p:cNvPicPr>
          <p:nvPr/>
        </p:nvPicPr>
        <p:blipFill>
          <a:blip r:embed="rId2"/>
          <a:stretch>
            <a:fillRect/>
          </a:stretch>
        </p:blipFill>
        <p:spPr>
          <a:xfrm>
            <a:off x="3884395" y="3050728"/>
            <a:ext cx="3438525" cy="3676650"/>
          </a:xfrm>
          <a:prstGeom prst="rect">
            <a:avLst/>
          </a:prstGeom>
        </p:spPr>
      </p:pic>
    </p:spTree>
    <p:extLst>
      <p:ext uri="{BB962C8B-B14F-4D97-AF65-F5344CB8AC3E}">
        <p14:creationId xmlns:p14="http://schemas.microsoft.com/office/powerpoint/2010/main" val="52232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F44E-1683-6395-1C18-2774DA567D34}"/>
              </a:ext>
            </a:extLst>
          </p:cNvPr>
          <p:cNvSpPr>
            <a:spLocks noGrp="1"/>
          </p:cNvSpPr>
          <p:nvPr>
            <p:ph type="title"/>
          </p:nvPr>
        </p:nvSpPr>
        <p:spPr/>
        <p:txBody>
          <a:bodyPr/>
          <a:lstStyle/>
          <a:p>
            <a:r>
              <a:rPr lang="tr-TR" dirty="0"/>
              <a:t>Apache </a:t>
            </a:r>
            <a:r>
              <a:rPr lang="tr-TR" dirty="0" err="1"/>
              <a:t>Hadoop</a:t>
            </a:r>
            <a:endParaRPr lang="en-US" dirty="0"/>
          </a:p>
        </p:txBody>
      </p:sp>
      <p:sp>
        <p:nvSpPr>
          <p:cNvPr id="3" name="Content Placeholder 2">
            <a:extLst>
              <a:ext uri="{FF2B5EF4-FFF2-40B4-BE49-F238E27FC236}">
                <a16:creationId xmlns:a16="http://schemas.microsoft.com/office/drawing/2014/main" id="{24E27603-2976-4062-E25A-0EFEF760D9D9}"/>
              </a:ext>
            </a:extLst>
          </p:cNvPr>
          <p:cNvSpPr>
            <a:spLocks noGrp="1"/>
          </p:cNvSpPr>
          <p:nvPr>
            <p:ph idx="1"/>
          </p:nvPr>
        </p:nvSpPr>
        <p:spPr/>
        <p:txBody>
          <a:bodyPr/>
          <a:lstStyle/>
          <a:p>
            <a:r>
              <a:rPr lang="en-US" dirty="0"/>
              <a:t>Apache Hadoop is an open-source software utility that allows users to manage big data sets</a:t>
            </a:r>
            <a:r>
              <a:rPr lang="tr-TR" dirty="0"/>
              <a:t>. </a:t>
            </a:r>
            <a:r>
              <a:rPr lang="en-US" dirty="0"/>
              <a:t>It is a highly scalable, cost-effective solution that stores and processes structured, semi-structured and unstructured data</a:t>
            </a:r>
            <a:r>
              <a:rPr lang="tr-TR" dirty="0"/>
              <a:t>.</a:t>
            </a:r>
            <a:endParaRPr lang="en-US" dirty="0"/>
          </a:p>
        </p:txBody>
      </p:sp>
    </p:spTree>
    <p:extLst>
      <p:ext uri="{BB962C8B-B14F-4D97-AF65-F5344CB8AC3E}">
        <p14:creationId xmlns:p14="http://schemas.microsoft.com/office/powerpoint/2010/main" val="319681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3AF7D-C141-CE32-D702-A527F495B9DF}"/>
              </a:ext>
            </a:extLst>
          </p:cNvPr>
          <p:cNvSpPr>
            <a:spLocks noGrp="1"/>
          </p:cNvSpPr>
          <p:nvPr>
            <p:ph type="title"/>
          </p:nvPr>
        </p:nvSpPr>
        <p:spPr>
          <a:xfrm>
            <a:off x="572493" y="238539"/>
            <a:ext cx="11018520" cy="1434415"/>
          </a:xfrm>
        </p:spPr>
        <p:txBody>
          <a:bodyPr anchor="b">
            <a:normAutofit/>
          </a:bodyPr>
          <a:lstStyle/>
          <a:p>
            <a:r>
              <a:rPr lang="tr-TR" sz="5400"/>
              <a:t>Spark vs Hadoop</a:t>
            </a:r>
            <a:endParaRPr lang="en-US" sz="540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B4ECD9-FB16-5438-74BE-53EB6038B62E}"/>
              </a:ext>
            </a:extLst>
          </p:cNvPr>
          <p:cNvSpPr>
            <a:spLocks noGrp="1"/>
          </p:cNvSpPr>
          <p:nvPr>
            <p:ph idx="1"/>
          </p:nvPr>
        </p:nvSpPr>
        <p:spPr>
          <a:xfrm>
            <a:off x="572493" y="2071316"/>
            <a:ext cx="6713552" cy="4119172"/>
          </a:xfrm>
        </p:spPr>
        <p:txBody>
          <a:bodyPr anchor="t">
            <a:normAutofit/>
          </a:bodyPr>
          <a:lstStyle/>
          <a:p>
            <a:r>
              <a:rPr lang="en-US" sz="2200" b="1"/>
              <a:t>Performance</a:t>
            </a:r>
            <a:r>
              <a:rPr lang="en-US" sz="2200"/>
              <a:t>: Spark is faster because it uses random access memory (RAM) instead of reading and writing intermediate data to disks. Hadoop stores data on multiple sources and processes it in batches via MapReduce.</a:t>
            </a:r>
          </a:p>
          <a:p>
            <a:r>
              <a:rPr lang="en-US" sz="2200" b="1"/>
              <a:t>Processing: </a:t>
            </a:r>
            <a:r>
              <a:rPr lang="en-US" sz="2200"/>
              <a:t>Though both platforms process data in a distributed environment, Hadoop is ideal for batch processing and linear data processing. Spark is ideal for real-time processing and processing live unstructured data streams.</a:t>
            </a:r>
          </a:p>
        </p:txBody>
      </p:sp>
      <p:pic>
        <p:nvPicPr>
          <p:cNvPr id="9" name="Picture 8">
            <a:extLst>
              <a:ext uri="{FF2B5EF4-FFF2-40B4-BE49-F238E27FC236}">
                <a16:creationId xmlns:a16="http://schemas.microsoft.com/office/drawing/2014/main" id="{024F6ADE-C171-4C56-9CFC-06F79558E446}"/>
              </a:ext>
            </a:extLst>
          </p:cNvPr>
          <p:cNvPicPr>
            <a:picLocks noChangeAspect="1"/>
          </p:cNvPicPr>
          <p:nvPr/>
        </p:nvPicPr>
        <p:blipFill>
          <a:blip r:embed="rId2"/>
          <a:stretch>
            <a:fillRect/>
          </a:stretch>
        </p:blipFill>
        <p:spPr>
          <a:xfrm>
            <a:off x="7858538" y="2071316"/>
            <a:ext cx="3362325" cy="2581275"/>
          </a:xfrm>
          <a:prstGeom prst="rect">
            <a:avLst/>
          </a:prstGeom>
        </p:spPr>
      </p:pic>
    </p:spTree>
    <p:extLst>
      <p:ext uri="{BB962C8B-B14F-4D97-AF65-F5344CB8AC3E}">
        <p14:creationId xmlns:p14="http://schemas.microsoft.com/office/powerpoint/2010/main" val="406884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9380-9651-D651-7796-F6BCBF750EE3}"/>
              </a:ext>
            </a:extLst>
          </p:cNvPr>
          <p:cNvSpPr>
            <a:spLocks noGrp="1"/>
          </p:cNvSpPr>
          <p:nvPr>
            <p:ph type="title"/>
          </p:nvPr>
        </p:nvSpPr>
        <p:spPr/>
        <p:txBody>
          <a:bodyPr/>
          <a:lstStyle/>
          <a:p>
            <a:r>
              <a:rPr lang="tr-TR" dirty="0"/>
              <a:t>Project</a:t>
            </a:r>
            <a:endParaRPr lang="en-US" dirty="0"/>
          </a:p>
        </p:txBody>
      </p:sp>
      <p:pic>
        <p:nvPicPr>
          <p:cNvPr id="1026" name="Picture 2" descr="PostgreSQL Nedir? | Özkula Blog">
            <a:extLst>
              <a:ext uri="{FF2B5EF4-FFF2-40B4-BE49-F238E27FC236}">
                <a16:creationId xmlns:a16="http://schemas.microsoft.com/office/drawing/2014/main" id="{23E51BE0-4AEA-4ABF-319A-146BBEBD5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209" y="3562532"/>
            <a:ext cx="2367078"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MySQL? - MySQL Relational Databases Explained - AWS">
            <a:extLst>
              <a:ext uri="{FF2B5EF4-FFF2-40B4-BE49-F238E27FC236}">
                <a16:creationId xmlns:a16="http://schemas.microsoft.com/office/drawing/2014/main" id="{83251223-A00D-5F31-EE8B-7971B434F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487" y="3452933"/>
            <a:ext cx="1724025" cy="8896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ache Spark - Wikipedia">
            <a:extLst>
              <a:ext uri="{FF2B5EF4-FFF2-40B4-BE49-F238E27FC236}">
                <a16:creationId xmlns:a16="http://schemas.microsoft.com/office/drawing/2014/main" id="{3734ED9F-76D5-D06E-5852-C13AB2397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924" y="3502161"/>
            <a:ext cx="2038350" cy="1058374"/>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CF81F961-97A8-2176-295B-E8C138480B79}"/>
              </a:ext>
            </a:extLst>
          </p:cNvPr>
          <p:cNvSpPr/>
          <p:nvPr/>
        </p:nvSpPr>
        <p:spPr>
          <a:xfrm>
            <a:off x="2427500" y="4069699"/>
            <a:ext cx="2038350" cy="3112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4">
            <a:extLst>
              <a:ext uri="{FF2B5EF4-FFF2-40B4-BE49-F238E27FC236}">
                <a16:creationId xmlns:a16="http://schemas.microsoft.com/office/drawing/2014/main" id="{171C0413-10C1-AF7F-2BCB-1616C37D0CF5}"/>
              </a:ext>
            </a:extLst>
          </p:cNvPr>
          <p:cNvSpPr/>
          <p:nvPr/>
        </p:nvSpPr>
        <p:spPr>
          <a:xfrm>
            <a:off x="7027138" y="4031348"/>
            <a:ext cx="2038350" cy="3112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5F6E258-CFA2-AF0F-15DA-AFE25CD781E5}"/>
              </a:ext>
            </a:extLst>
          </p:cNvPr>
          <p:cNvSpPr txBox="1"/>
          <p:nvPr/>
        </p:nvSpPr>
        <p:spPr>
          <a:xfrm>
            <a:off x="2967361" y="3662016"/>
            <a:ext cx="1498489" cy="369332"/>
          </a:xfrm>
          <a:prstGeom prst="rect">
            <a:avLst/>
          </a:prstGeom>
          <a:noFill/>
        </p:spPr>
        <p:txBody>
          <a:bodyPr wrap="square">
            <a:spAutoFit/>
          </a:bodyPr>
          <a:lstStyle/>
          <a:p>
            <a:r>
              <a:rPr lang="tr-TR" dirty="0" err="1"/>
              <a:t>Extract</a:t>
            </a:r>
            <a:endParaRPr lang="en-US" dirty="0"/>
          </a:p>
        </p:txBody>
      </p:sp>
      <p:sp>
        <p:nvSpPr>
          <p:cNvPr id="9" name="TextBox 8">
            <a:extLst>
              <a:ext uri="{FF2B5EF4-FFF2-40B4-BE49-F238E27FC236}">
                <a16:creationId xmlns:a16="http://schemas.microsoft.com/office/drawing/2014/main" id="{5324554B-825F-F7E9-A260-4F4403CB0EFF}"/>
              </a:ext>
            </a:extLst>
          </p:cNvPr>
          <p:cNvSpPr txBox="1"/>
          <p:nvPr/>
        </p:nvSpPr>
        <p:spPr>
          <a:xfrm>
            <a:off x="7648653" y="3562532"/>
            <a:ext cx="1498489" cy="369332"/>
          </a:xfrm>
          <a:prstGeom prst="rect">
            <a:avLst/>
          </a:prstGeom>
          <a:noFill/>
        </p:spPr>
        <p:txBody>
          <a:bodyPr wrap="square">
            <a:spAutoFit/>
          </a:bodyPr>
          <a:lstStyle/>
          <a:p>
            <a:r>
              <a:rPr lang="tr-TR" dirty="0" err="1"/>
              <a:t>Load</a:t>
            </a:r>
            <a:endParaRPr lang="en-US" dirty="0"/>
          </a:p>
        </p:txBody>
      </p:sp>
      <p:sp>
        <p:nvSpPr>
          <p:cNvPr id="11" name="TextBox 10">
            <a:extLst>
              <a:ext uri="{FF2B5EF4-FFF2-40B4-BE49-F238E27FC236}">
                <a16:creationId xmlns:a16="http://schemas.microsoft.com/office/drawing/2014/main" id="{58376F73-C9B7-BC50-F92D-58CD16BE24B1}"/>
              </a:ext>
            </a:extLst>
          </p:cNvPr>
          <p:cNvSpPr txBox="1"/>
          <p:nvPr/>
        </p:nvSpPr>
        <p:spPr>
          <a:xfrm>
            <a:off x="4829175" y="1516054"/>
            <a:ext cx="2197963" cy="461665"/>
          </a:xfrm>
          <a:prstGeom prst="rect">
            <a:avLst/>
          </a:prstGeom>
          <a:noFill/>
        </p:spPr>
        <p:txBody>
          <a:bodyPr wrap="square">
            <a:spAutoFit/>
          </a:bodyPr>
          <a:lstStyle/>
          <a:p>
            <a:r>
              <a:rPr lang="tr-TR" sz="2400" b="1" dirty="0"/>
              <a:t>ETL PROCESS</a:t>
            </a:r>
            <a:endParaRPr lang="en-US" sz="2400" b="1" dirty="0"/>
          </a:p>
        </p:txBody>
      </p:sp>
      <p:pic>
        <p:nvPicPr>
          <p:cNvPr id="3" name="Picture 2">
            <a:extLst>
              <a:ext uri="{FF2B5EF4-FFF2-40B4-BE49-F238E27FC236}">
                <a16:creationId xmlns:a16="http://schemas.microsoft.com/office/drawing/2014/main" id="{6DFF7544-1C57-E6AC-D9F7-B19CC7214D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749" y="1902426"/>
            <a:ext cx="693998" cy="693998"/>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90698F10-02E3-A9E6-91CE-645D1C3CE767}"/>
              </a:ext>
            </a:extLst>
          </p:cNvPr>
          <p:cNvSpPr/>
          <p:nvPr/>
        </p:nvSpPr>
        <p:spPr>
          <a:xfrm>
            <a:off x="1405110" y="2808162"/>
            <a:ext cx="223275"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AF909AD-3E8B-AE65-802A-598EEAC7C478}"/>
              </a:ext>
            </a:extLst>
          </p:cNvPr>
          <p:cNvSpPr txBox="1"/>
          <p:nvPr/>
        </p:nvSpPr>
        <p:spPr>
          <a:xfrm>
            <a:off x="1678255" y="3039101"/>
            <a:ext cx="1498489" cy="369332"/>
          </a:xfrm>
          <a:prstGeom prst="rect">
            <a:avLst/>
          </a:prstGeom>
          <a:noFill/>
        </p:spPr>
        <p:txBody>
          <a:bodyPr wrap="square">
            <a:spAutoFit/>
          </a:bodyPr>
          <a:lstStyle/>
          <a:p>
            <a:r>
              <a:rPr lang="tr-TR" dirty="0" err="1"/>
              <a:t>Load</a:t>
            </a:r>
            <a:endParaRPr lang="en-US" dirty="0"/>
          </a:p>
        </p:txBody>
      </p:sp>
      <p:sp>
        <p:nvSpPr>
          <p:cNvPr id="12" name="TextBox 11">
            <a:extLst>
              <a:ext uri="{FF2B5EF4-FFF2-40B4-BE49-F238E27FC236}">
                <a16:creationId xmlns:a16="http://schemas.microsoft.com/office/drawing/2014/main" id="{E6F16172-FD4D-4DD1-FBC3-0D29FC3F1A0C}"/>
              </a:ext>
            </a:extLst>
          </p:cNvPr>
          <p:cNvSpPr txBox="1"/>
          <p:nvPr/>
        </p:nvSpPr>
        <p:spPr>
          <a:xfrm>
            <a:off x="5178911" y="2943982"/>
            <a:ext cx="1498489" cy="369332"/>
          </a:xfrm>
          <a:prstGeom prst="rect">
            <a:avLst/>
          </a:prstGeom>
          <a:noFill/>
        </p:spPr>
        <p:txBody>
          <a:bodyPr wrap="square">
            <a:spAutoFit/>
          </a:bodyPr>
          <a:lstStyle/>
          <a:p>
            <a:r>
              <a:rPr lang="tr-TR" dirty="0" err="1"/>
              <a:t>Transform</a:t>
            </a:r>
            <a:endParaRPr lang="en-US" dirty="0"/>
          </a:p>
        </p:txBody>
      </p:sp>
    </p:spTree>
    <p:extLst>
      <p:ext uri="{BB962C8B-B14F-4D97-AF65-F5344CB8AC3E}">
        <p14:creationId xmlns:p14="http://schemas.microsoft.com/office/powerpoint/2010/main" val="16478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EF74-6133-1F60-E4BB-608E38DCFD67}"/>
              </a:ext>
            </a:extLst>
          </p:cNvPr>
          <p:cNvSpPr>
            <a:spLocks noGrp="1"/>
          </p:cNvSpPr>
          <p:nvPr>
            <p:ph type="title"/>
          </p:nvPr>
        </p:nvSpPr>
        <p:spPr/>
        <p:txBody>
          <a:bodyPr/>
          <a:lstStyle/>
          <a:p>
            <a:r>
              <a:rPr lang="tr-TR" dirty="0" err="1"/>
              <a:t>What</a:t>
            </a:r>
            <a:r>
              <a:rPr lang="tr-TR" dirty="0"/>
              <a:t> is Apache </a:t>
            </a:r>
            <a:r>
              <a:rPr lang="tr-TR" dirty="0" err="1"/>
              <a:t>Spark</a:t>
            </a:r>
            <a:r>
              <a:rPr lang="tr-TR" dirty="0"/>
              <a:t>?</a:t>
            </a:r>
            <a:endParaRPr lang="en-US" dirty="0"/>
          </a:p>
        </p:txBody>
      </p:sp>
      <p:sp>
        <p:nvSpPr>
          <p:cNvPr id="3" name="Content Placeholder 2">
            <a:extLst>
              <a:ext uri="{FF2B5EF4-FFF2-40B4-BE49-F238E27FC236}">
                <a16:creationId xmlns:a16="http://schemas.microsoft.com/office/drawing/2014/main" id="{30A500FA-F412-A575-280C-7410D85E56E7}"/>
              </a:ext>
            </a:extLst>
          </p:cNvPr>
          <p:cNvSpPr>
            <a:spLocks noGrp="1"/>
          </p:cNvSpPr>
          <p:nvPr>
            <p:ph idx="1"/>
          </p:nvPr>
        </p:nvSpPr>
        <p:spPr>
          <a:xfrm>
            <a:off x="838200" y="1825625"/>
            <a:ext cx="10515600" cy="1325563"/>
          </a:xfrm>
        </p:spPr>
        <p:txBody>
          <a:bodyPr>
            <a:normAutofit fontScale="77500" lnSpcReduction="20000"/>
          </a:bodyPr>
          <a:lstStyle/>
          <a:p>
            <a:r>
              <a:rPr lang="en-US" b="0" i="0" dirty="0">
                <a:solidFill>
                  <a:srgbClr val="374151"/>
                </a:solidFill>
                <a:effectLst/>
                <a:latin typeface="Söhne"/>
              </a:rPr>
              <a:t>Apache Spark is an open-source big data processing and analytics framework. It is a platform that can process and analyze large datasets in a parallel and fast manner, providing high scalability for various data processing tasks. Apache Spark has a broad ecosystem and is utilized in many application domains, including big data analytics, data mining, data processing, machine learning, real-time analytics, and graph processing.</a:t>
            </a:r>
            <a:endParaRPr lang="tr-TR" dirty="0">
              <a:solidFill>
                <a:srgbClr val="374151"/>
              </a:solidFill>
              <a:latin typeface="Söhne"/>
            </a:endParaRPr>
          </a:p>
        </p:txBody>
      </p:sp>
    </p:spTree>
    <p:extLst>
      <p:ext uri="{BB962C8B-B14F-4D97-AF65-F5344CB8AC3E}">
        <p14:creationId xmlns:p14="http://schemas.microsoft.com/office/powerpoint/2010/main" val="281467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CB88-C2ED-AEFE-1312-5A6A72D2D424}"/>
              </a:ext>
            </a:extLst>
          </p:cNvPr>
          <p:cNvSpPr>
            <a:spLocks noGrp="1"/>
          </p:cNvSpPr>
          <p:nvPr>
            <p:ph type="title"/>
          </p:nvPr>
        </p:nvSpPr>
        <p:spPr/>
        <p:txBody>
          <a:bodyPr/>
          <a:lstStyle/>
          <a:p>
            <a:r>
              <a:rPr lang="tr-TR" dirty="0" err="1"/>
              <a:t>Spark</a:t>
            </a:r>
            <a:r>
              <a:rPr lang="tr-TR" dirty="0"/>
              <a:t> </a:t>
            </a:r>
            <a:r>
              <a:rPr lang="tr-TR" dirty="0" err="1"/>
              <a:t>Use</a:t>
            </a:r>
            <a:r>
              <a:rPr lang="tr-TR" dirty="0"/>
              <a:t> </a:t>
            </a:r>
            <a:r>
              <a:rPr lang="tr-TR" dirty="0" err="1"/>
              <a:t>Cases</a:t>
            </a:r>
            <a:endParaRPr lang="en-US" dirty="0"/>
          </a:p>
        </p:txBody>
      </p:sp>
      <p:sp>
        <p:nvSpPr>
          <p:cNvPr id="3" name="Content Placeholder 2">
            <a:extLst>
              <a:ext uri="{FF2B5EF4-FFF2-40B4-BE49-F238E27FC236}">
                <a16:creationId xmlns:a16="http://schemas.microsoft.com/office/drawing/2014/main" id="{771A3426-2D09-D1A0-7BB8-B0262B229FF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000000"/>
                </a:solidFill>
                <a:effectLst/>
                <a:latin typeface="IBM Plex Sans" panose="020B0503050203000203" pitchFamily="34" charset="0"/>
              </a:rPr>
              <a:t>Analyzing stream data analysis in real time</a:t>
            </a:r>
          </a:p>
          <a:p>
            <a:pPr algn="l" fontAlgn="base">
              <a:buFont typeface="Arial" panose="020B0604020202020204" pitchFamily="34" charset="0"/>
              <a:buChar char="•"/>
            </a:pPr>
            <a:r>
              <a:rPr lang="en-US" b="0" i="0" dirty="0">
                <a:solidFill>
                  <a:srgbClr val="000000"/>
                </a:solidFill>
                <a:effectLst/>
                <a:latin typeface="IBM Plex Sans" panose="020B0503050203000203" pitchFamily="34" charset="0"/>
              </a:rPr>
              <a:t>Graph-parallel processing to model data</a:t>
            </a:r>
          </a:p>
          <a:p>
            <a:pPr algn="l" fontAlgn="base">
              <a:buFont typeface="Arial" panose="020B0604020202020204" pitchFamily="34" charset="0"/>
              <a:buChar char="•"/>
            </a:pPr>
            <a:r>
              <a:rPr lang="en-US" b="0" i="0" dirty="0">
                <a:solidFill>
                  <a:srgbClr val="000000"/>
                </a:solidFill>
                <a:effectLst/>
                <a:latin typeface="IBM Plex Sans" panose="020B0503050203000203" pitchFamily="34" charset="0"/>
              </a:rPr>
              <a:t>All ML applications</a:t>
            </a:r>
            <a:endParaRPr lang="tr-TR" b="0" i="0" dirty="0">
              <a:solidFill>
                <a:srgbClr val="000000"/>
              </a:solidFill>
              <a:effectLst/>
              <a:latin typeface="IBM Plex Sans" panose="020B0503050203000203" pitchFamily="34" charset="0"/>
            </a:endParaRPr>
          </a:p>
          <a:p>
            <a:pPr algn="l" fontAlgn="base">
              <a:buFont typeface="Arial" panose="020B0604020202020204" pitchFamily="34" charset="0"/>
              <a:buChar char="•"/>
            </a:pPr>
            <a:r>
              <a:rPr lang="tr-TR" dirty="0">
                <a:solidFill>
                  <a:srgbClr val="374151"/>
                </a:solidFill>
                <a:latin typeface="Söhne"/>
              </a:rPr>
              <a:t>D</a:t>
            </a:r>
            <a:r>
              <a:rPr lang="en-US" b="0" i="0" dirty="0" err="1">
                <a:solidFill>
                  <a:srgbClr val="374151"/>
                </a:solidFill>
                <a:effectLst/>
                <a:latin typeface="Söhne"/>
              </a:rPr>
              <a:t>ata</a:t>
            </a:r>
            <a:r>
              <a:rPr lang="en-US" b="0" i="0" dirty="0">
                <a:solidFill>
                  <a:srgbClr val="374151"/>
                </a:solidFill>
                <a:effectLst/>
                <a:latin typeface="Söhne"/>
              </a:rPr>
              <a:t> mining</a:t>
            </a:r>
            <a:endParaRPr lang="tr-TR" b="0" i="0" dirty="0">
              <a:solidFill>
                <a:srgbClr val="374151"/>
              </a:solidFill>
              <a:effectLst/>
              <a:latin typeface="Söhne"/>
            </a:endParaRPr>
          </a:p>
          <a:p>
            <a:pPr algn="l" fontAlgn="base">
              <a:buFont typeface="Arial" panose="020B0604020202020204" pitchFamily="34" charset="0"/>
              <a:buChar char="•"/>
            </a:pPr>
            <a:r>
              <a:rPr lang="tr-TR" dirty="0">
                <a:solidFill>
                  <a:srgbClr val="374151"/>
                </a:solidFill>
                <a:latin typeface="Söhne"/>
              </a:rPr>
              <a:t>ETL </a:t>
            </a:r>
            <a:r>
              <a:rPr lang="tr-TR" dirty="0" err="1">
                <a:solidFill>
                  <a:srgbClr val="374151"/>
                </a:solidFill>
                <a:latin typeface="Söhne"/>
              </a:rPr>
              <a:t>processes</a:t>
            </a:r>
            <a:endParaRPr lang="en-US" b="0" i="0" dirty="0">
              <a:solidFill>
                <a:srgbClr val="000000"/>
              </a:solidFill>
              <a:effectLst/>
              <a:latin typeface="IBM Plex Sans" panose="020B0503050203000203" pitchFamily="34" charset="0"/>
            </a:endParaRPr>
          </a:p>
          <a:p>
            <a:pPr marL="0" indent="0">
              <a:buNone/>
            </a:pPr>
            <a:endParaRPr lang="en-US" dirty="0"/>
          </a:p>
        </p:txBody>
      </p:sp>
    </p:spTree>
    <p:extLst>
      <p:ext uri="{BB962C8B-B14F-4D97-AF65-F5344CB8AC3E}">
        <p14:creationId xmlns:p14="http://schemas.microsoft.com/office/powerpoint/2010/main" val="119874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5BAF-9D93-35F9-D19B-C567249DB7EA}"/>
              </a:ext>
            </a:extLst>
          </p:cNvPr>
          <p:cNvSpPr>
            <a:spLocks noGrp="1"/>
          </p:cNvSpPr>
          <p:nvPr>
            <p:ph type="title"/>
          </p:nvPr>
        </p:nvSpPr>
        <p:spPr/>
        <p:txBody>
          <a:bodyPr/>
          <a:lstStyle/>
          <a:p>
            <a:r>
              <a:rPr lang="tr-TR" dirty="0" err="1"/>
              <a:t>Advantages</a:t>
            </a:r>
            <a:endParaRPr lang="en-US" dirty="0"/>
          </a:p>
        </p:txBody>
      </p:sp>
      <p:sp>
        <p:nvSpPr>
          <p:cNvPr id="3" name="Content Placeholder 2">
            <a:extLst>
              <a:ext uri="{FF2B5EF4-FFF2-40B4-BE49-F238E27FC236}">
                <a16:creationId xmlns:a16="http://schemas.microsoft.com/office/drawing/2014/main" id="{555B2144-B402-526B-8363-C25C16102952}"/>
              </a:ext>
            </a:extLst>
          </p:cNvPr>
          <p:cNvSpPr>
            <a:spLocks noGrp="1"/>
          </p:cNvSpPr>
          <p:nvPr>
            <p:ph idx="1"/>
          </p:nvPr>
        </p:nvSpPr>
        <p:spPr/>
        <p:txBody>
          <a:bodyPr/>
          <a:lstStyle/>
          <a:p>
            <a:r>
              <a:rPr lang="en-US" b="1" i="0" dirty="0">
                <a:effectLst/>
                <a:latin typeface="Söhne"/>
              </a:rPr>
              <a:t>Speed</a:t>
            </a:r>
            <a:r>
              <a:rPr lang="tr-TR" b="1" i="0" dirty="0">
                <a:effectLst/>
                <a:latin typeface="Söhne"/>
              </a:rPr>
              <a:t>: </a:t>
            </a:r>
            <a:r>
              <a:rPr lang="en-US" b="0" i="0" dirty="0">
                <a:solidFill>
                  <a:srgbClr val="374151"/>
                </a:solidFill>
                <a:effectLst/>
                <a:latin typeface="Söhne"/>
              </a:rPr>
              <a:t>Spark accelerates processing by storing intermediate data in memory. This feature allows for fast iterative algorithms and interactive data exploration.</a:t>
            </a:r>
            <a:endParaRPr lang="tr-TR" b="0" i="0" dirty="0">
              <a:solidFill>
                <a:srgbClr val="374151"/>
              </a:solidFill>
              <a:effectLst/>
              <a:latin typeface="Söhne"/>
            </a:endParaRPr>
          </a:p>
          <a:p>
            <a:r>
              <a:rPr lang="en-US" b="1" i="0" dirty="0">
                <a:effectLst/>
                <a:latin typeface="Söhne"/>
              </a:rPr>
              <a:t>High-Level APIs</a:t>
            </a:r>
            <a:r>
              <a:rPr lang="tr-TR" dirty="0">
                <a:solidFill>
                  <a:srgbClr val="374151"/>
                </a:solidFill>
                <a:latin typeface="Söhne"/>
              </a:rPr>
              <a:t>: </a:t>
            </a:r>
            <a:r>
              <a:rPr lang="en-US" b="0" i="0" dirty="0">
                <a:solidFill>
                  <a:srgbClr val="374151"/>
                </a:solidFill>
                <a:effectLst/>
                <a:latin typeface="Söhne"/>
              </a:rPr>
              <a:t>Spark provides high-level APIs in Java, Scala, Python, and R, making it accessible to developers with different language preferences.</a:t>
            </a:r>
            <a:endParaRPr lang="tr-TR" dirty="0">
              <a:solidFill>
                <a:srgbClr val="374151"/>
              </a:solidFill>
              <a:latin typeface="Söhne"/>
            </a:endParaRPr>
          </a:p>
          <a:p>
            <a:r>
              <a:rPr lang="en-US" b="1" i="0" dirty="0">
                <a:effectLst/>
                <a:latin typeface="Söhne"/>
              </a:rPr>
              <a:t>Fault Tolerance</a:t>
            </a:r>
            <a:r>
              <a:rPr lang="tr-TR" b="1" i="0" dirty="0">
                <a:solidFill>
                  <a:srgbClr val="374151"/>
                </a:solidFill>
                <a:effectLst/>
                <a:latin typeface="Söhne"/>
              </a:rPr>
              <a:t>: </a:t>
            </a:r>
            <a:r>
              <a:rPr lang="en-US" b="0" i="0" dirty="0">
                <a:solidFill>
                  <a:srgbClr val="374151"/>
                </a:solidFill>
                <a:effectLst/>
                <a:latin typeface="Söhne"/>
              </a:rPr>
              <a:t>Spark uses RDDs, which are fault-tolerant, immutable distributed collections of objects. In case of node failures, Spark can recover lost data by recomputing it from the lineage information stored in RDDs.</a:t>
            </a:r>
            <a:endParaRPr lang="en-US" dirty="0"/>
          </a:p>
        </p:txBody>
      </p:sp>
    </p:spTree>
    <p:extLst>
      <p:ext uri="{BB962C8B-B14F-4D97-AF65-F5344CB8AC3E}">
        <p14:creationId xmlns:p14="http://schemas.microsoft.com/office/powerpoint/2010/main" val="239115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E4BF-DE65-2035-27DD-0CD2048EE5BA}"/>
              </a:ext>
            </a:extLst>
          </p:cNvPr>
          <p:cNvSpPr>
            <a:spLocks noGrp="1"/>
          </p:cNvSpPr>
          <p:nvPr>
            <p:ph type="title"/>
          </p:nvPr>
        </p:nvSpPr>
        <p:spPr/>
        <p:txBody>
          <a:bodyPr/>
          <a:lstStyle/>
          <a:p>
            <a:r>
              <a:rPr lang="tr-TR" dirty="0" err="1"/>
              <a:t>Spark</a:t>
            </a:r>
            <a:r>
              <a:rPr lang="tr-TR" dirty="0"/>
              <a:t> Architecture</a:t>
            </a:r>
            <a:endParaRPr lang="en-US" dirty="0"/>
          </a:p>
        </p:txBody>
      </p:sp>
      <p:sp>
        <p:nvSpPr>
          <p:cNvPr id="3" name="Content Placeholder 2">
            <a:extLst>
              <a:ext uri="{FF2B5EF4-FFF2-40B4-BE49-F238E27FC236}">
                <a16:creationId xmlns:a16="http://schemas.microsoft.com/office/drawing/2014/main" id="{4C399CEC-83FD-0960-732C-92AC777F346E}"/>
              </a:ext>
            </a:extLst>
          </p:cNvPr>
          <p:cNvSpPr>
            <a:spLocks noGrp="1"/>
          </p:cNvSpPr>
          <p:nvPr>
            <p:ph idx="1"/>
          </p:nvPr>
        </p:nvSpPr>
        <p:spPr/>
        <p:txBody>
          <a:bodyPr/>
          <a:lstStyle/>
          <a:p>
            <a:pPr algn="just"/>
            <a:r>
              <a:rPr lang="en-US" b="0" i="0" dirty="0">
                <a:solidFill>
                  <a:srgbClr val="333333"/>
                </a:solidFill>
                <a:effectLst/>
                <a:latin typeface="inter-regular"/>
              </a:rPr>
              <a:t>The Spark follows the master-slave architecture. Its cluster consists of a single master and multiple slaves.</a:t>
            </a:r>
          </a:p>
          <a:p>
            <a:pPr algn="just"/>
            <a:r>
              <a:rPr lang="en-US" b="0" i="0" dirty="0">
                <a:solidFill>
                  <a:srgbClr val="333333"/>
                </a:solidFill>
                <a:effectLst/>
                <a:latin typeface="inter-regular"/>
              </a:rPr>
              <a:t>The Spark architecture depends upon two abstractions:</a:t>
            </a:r>
          </a:p>
          <a:p>
            <a:pPr lvl="1" algn="just"/>
            <a:r>
              <a:rPr lang="en-US" b="0" i="0" dirty="0">
                <a:solidFill>
                  <a:srgbClr val="000000"/>
                </a:solidFill>
                <a:effectLst/>
                <a:latin typeface="inter-regular"/>
              </a:rPr>
              <a:t>Resilient Distributed Dataset (RDD)</a:t>
            </a:r>
          </a:p>
          <a:p>
            <a:pPr lvl="1" algn="just"/>
            <a:r>
              <a:rPr lang="en-US" b="0" i="0" dirty="0">
                <a:solidFill>
                  <a:srgbClr val="000000"/>
                </a:solidFill>
                <a:effectLst/>
                <a:latin typeface="inter-regular"/>
              </a:rPr>
              <a:t>Directed Acyclic Graph (DAG)</a:t>
            </a:r>
          </a:p>
          <a:p>
            <a:endParaRPr lang="en-US" dirty="0"/>
          </a:p>
        </p:txBody>
      </p:sp>
    </p:spTree>
    <p:extLst>
      <p:ext uri="{BB962C8B-B14F-4D97-AF65-F5344CB8AC3E}">
        <p14:creationId xmlns:p14="http://schemas.microsoft.com/office/powerpoint/2010/main" val="191925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9655-8137-B066-3313-AA318910CEEC}"/>
              </a:ext>
            </a:extLst>
          </p:cNvPr>
          <p:cNvSpPr>
            <a:spLocks noGrp="1"/>
          </p:cNvSpPr>
          <p:nvPr>
            <p:ph type="title"/>
          </p:nvPr>
        </p:nvSpPr>
        <p:spPr/>
        <p:txBody>
          <a:bodyPr/>
          <a:lstStyle/>
          <a:p>
            <a:r>
              <a:rPr lang="en-US" i="0" dirty="0">
                <a:effectLst/>
                <a:latin typeface="Söhne"/>
              </a:rPr>
              <a:t>RDD (Resilient Distributed Datasets)</a:t>
            </a:r>
            <a:endParaRPr lang="en-US" dirty="0"/>
          </a:p>
        </p:txBody>
      </p:sp>
      <p:sp>
        <p:nvSpPr>
          <p:cNvPr id="3" name="Content Placeholder 2">
            <a:extLst>
              <a:ext uri="{FF2B5EF4-FFF2-40B4-BE49-F238E27FC236}">
                <a16:creationId xmlns:a16="http://schemas.microsoft.com/office/drawing/2014/main" id="{65327958-8891-5625-C8E3-D03F1B9E3A02}"/>
              </a:ext>
            </a:extLst>
          </p:cNvPr>
          <p:cNvSpPr>
            <a:spLocks noGrp="1"/>
          </p:cNvSpPr>
          <p:nvPr>
            <p:ph idx="1"/>
          </p:nvPr>
        </p:nvSpPr>
        <p:spPr/>
        <p:txBody>
          <a:bodyPr/>
          <a:lstStyle/>
          <a:p>
            <a:r>
              <a:rPr lang="tr-TR" b="0" i="0" dirty="0">
                <a:solidFill>
                  <a:srgbClr val="374151"/>
                </a:solidFill>
                <a:effectLst/>
                <a:latin typeface="Söhne"/>
              </a:rPr>
              <a:t>F</a:t>
            </a:r>
            <a:r>
              <a:rPr lang="en-US" b="0" i="0" dirty="0" err="1">
                <a:solidFill>
                  <a:srgbClr val="374151"/>
                </a:solidFill>
                <a:effectLst/>
                <a:latin typeface="Söhne"/>
              </a:rPr>
              <a:t>undamental</a:t>
            </a:r>
            <a:r>
              <a:rPr lang="en-US" b="0" i="0" dirty="0">
                <a:solidFill>
                  <a:srgbClr val="374151"/>
                </a:solidFill>
                <a:effectLst/>
                <a:latin typeface="Söhne"/>
              </a:rPr>
              <a:t> data structure in Apache Spark</a:t>
            </a:r>
            <a:r>
              <a:rPr lang="tr-TR" b="0" i="0" dirty="0">
                <a:solidFill>
                  <a:srgbClr val="374151"/>
                </a:solidFill>
                <a:effectLst/>
                <a:latin typeface="Söhne"/>
              </a:rPr>
              <a:t> </a:t>
            </a:r>
            <a:r>
              <a:rPr lang="en-US" b="0" i="0" dirty="0">
                <a:solidFill>
                  <a:srgbClr val="333333"/>
                </a:solidFill>
                <a:effectLst/>
                <a:latin typeface="inter-regular"/>
              </a:rPr>
              <a:t>that can be stored in-memory on worker nodes</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365492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8851-DCD2-F64D-D814-905ACED80F6D}"/>
              </a:ext>
            </a:extLst>
          </p:cNvPr>
          <p:cNvSpPr>
            <a:spLocks noGrp="1"/>
          </p:cNvSpPr>
          <p:nvPr>
            <p:ph type="title"/>
          </p:nvPr>
        </p:nvSpPr>
        <p:spPr/>
        <p:txBody>
          <a:bodyPr/>
          <a:lstStyle/>
          <a:p>
            <a:r>
              <a:rPr lang="tr-TR" dirty="0"/>
              <a:t>RDD </a:t>
            </a:r>
            <a:r>
              <a:rPr lang="tr-TR" dirty="0" err="1"/>
              <a:t>Features</a:t>
            </a:r>
            <a:endParaRPr lang="en-US" dirty="0"/>
          </a:p>
        </p:txBody>
      </p:sp>
      <p:sp>
        <p:nvSpPr>
          <p:cNvPr id="3" name="Content Placeholder 2">
            <a:extLst>
              <a:ext uri="{FF2B5EF4-FFF2-40B4-BE49-F238E27FC236}">
                <a16:creationId xmlns:a16="http://schemas.microsoft.com/office/drawing/2014/main" id="{376146A3-404E-BFC2-BC64-2041B148A2BB}"/>
              </a:ext>
            </a:extLst>
          </p:cNvPr>
          <p:cNvSpPr>
            <a:spLocks noGrp="1"/>
          </p:cNvSpPr>
          <p:nvPr>
            <p:ph idx="1"/>
          </p:nvPr>
        </p:nvSpPr>
        <p:spPr/>
        <p:txBody>
          <a:bodyPr/>
          <a:lstStyle/>
          <a:p>
            <a:pPr algn="l"/>
            <a:r>
              <a:rPr lang="en-US" b="1" i="0" dirty="0">
                <a:solidFill>
                  <a:srgbClr val="374151"/>
                </a:solidFill>
                <a:effectLst/>
                <a:latin typeface="Söhne"/>
              </a:rPr>
              <a:t>Immutability:</a:t>
            </a:r>
            <a:r>
              <a:rPr lang="tr-TR" dirty="0">
                <a:solidFill>
                  <a:srgbClr val="374151"/>
                </a:solidFill>
                <a:latin typeface="Söhne"/>
              </a:rPr>
              <a:t> </a:t>
            </a:r>
            <a:r>
              <a:rPr lang="en-US" b="0" i="0" dirty="0">
                <a:solidFill>
                  <a:srgbClr val="374151"/>
                </a:solidFill>
                <a:effectLst/>
                <a:latin typeface="Söhne"/>
              </a:rPr>
              <a:t>Once created, RDDs are immutable, meaning their content cannot be changed. However, you can apply transformations to create new RDDs.</a:t>
            </a:r>
            <a:endParaRPr lang="tr-TR" b="0" i="0" dirty="0">
              <a:solidFill>
                <a:srgbClr val="374151"/>
              </a:solidFill>
              <a:effectLst/>
              <a:latin typeface="Söhne"/>
            </a:endParaRPr>
          </a:p>
          <a:p>
            <a:pPr algn="l"/>
            <a:r>
              <a:rPr lang="en-US" b="1" i="0" dirty="0">
                <a:solidFill>
                  <a:srgbClr val="374151"/>
                </a:solidFill>
                <a:effectLst/>
                <a:latin typeface="Söhne"/>
              </a:rPr>
              <a:t>Distributed:</a:t>
            </a:r>
            <a:r>
              <a:rPr lang="tr-TR" dirty="0">
                <a:solidFill>
                  <a:srgbClr val="374151"/>
                </a:solidFill>
                <a:latin typeface="Söhne"/>
              </a:rPr>
              <a:t> </a:t>
            </a:r>
            <a:r>
              <a:rPr lang="en-US" b="0" i="0" dirty="0">
                <a:solidFill>
                  <a:srgbClr val="374151"/>
                </a:solidFill>
                <a:effectLst/>
                <a:latin typeface="Söhne"/>
              </a:rPr>
              <a:t>RDDs are distributed across multiple nodes in a cluster, allowing parallel processing of data.</a:t>
            </a:r>
            <a:endParaRPr lang="tr-TR" b="0" i="0" dirty="0">
              <a:solidFill>
                <a:srgbClr val="374151"/>
              </a:solidFill>
              <a:effectLst/>
              <a:latin typeface="Söhne"/>
            </a:endParaRPr>
          </a:p>
          <a:p>
            <a:pPr algn="l"/>
            <a:r>
              <a:rPr lang="en-US" b="1" i="0" dirty="0">
                <a:solidFill>
                  <a:srgbClr val="374151"/>
                </a:solidFill>
                <a:effectLst/>
                <a:latin typeface="Söhne"/>
              </a:rPr>
              <a:t>Resilience:</a:t>
            </a:r>
            <a:r>
              <a:rPr lang="tr-TR" dirty="0">
                <a:solidFill>
                  <a:srgbClr val="374151"/>
                </a:solidFill>
                <a:latin typeface="Söhne"/>
              </a:rPr>
              <a:t> </a:t>
            </a:r>
            <a:r>
              <a:rPr lang="en-US" b="0" i="0" dirty="0">
                <a:solidFill>
                  <a:srgbClr val="374151"/>
                </a:solidFill>
                <a:effectLst/>
                <a:latin typeface="Söhne"/>
              </a:rPr>
              <a:t>RDDs are fault-tolerant. If a partition of an RDD is lost due to a node failure, Spark can recompute it using the lineage information, which is a record of the transformations applied to the base data.</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77322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456C3F-5205-49FE-E041-FA4CF9741553}"/>
              </a:ext>
            </a:extLst>
          </p:cNvPr>
          <p:cNvPicPr>
            <a:picLocks noGrp="1" noChangeAspect="1"/>
          </p:cNvPicPr>
          <p:nvPr>
            <p:ph idx="1"/>
          </p:nvPr>
        </p:nvPicPr>
        <p:blipFill>
          <a:blip r:embed="rId2"/>
          <a:stretch>
            <a:fillRect/>
          </a:stretch>
        </p:blipFill>
        <p:spPr>
          <a:xfrm>
            <a:off x="5560381" y="954185"/>
            <a:ext cx="6329778" cy="5571067"/>
          </a:xfrm>
          <a:prstGeom prst="rect">
            <a:avLst/>
          </a:prstGeom>
        </p:spPr>
      </p:pic>
      <p:sp>
        <p:nvSpPr>
          <p:cNvPr id="7" name="TextBox 6">
            <a:extLst>
              <a:ext uri="{FF2B5EF4-FFF2-40B4-BE49-F238E27FC236}">
                <a16:creationId xmlns:a16="http://schemas.microsoft.com/office/drawing/2014/main" id="{1607E0E6-262B-CDA0-526A-0227BF9EEB42}"/>
              </a:ext>
            </a:extLst>
          </p:cNvPr>
          <p:cNvSpPr txBox="1"/>
          <p:nvPr/>
        </p:nvSpPr>
        <p:spPr>
          <a:xfrm>
            <a:off x="153136" y="1483406"/>
            <a:ext cx="4578658" cy="1477328"/>
          </a:xfrm>
          <a:prstGeom prst="rect">
            <a:avLst/>
          </a:prstGeom>
          <a:noFill/>
        </p:spPr>
        <p:txBody>
          <a:bodyPr wrap="square">
            <a:spAutoFit/>
          </a:bodyPr>
          <a:lstStyle/>
          <a:p>
            <a:r>
              <a:rPr lang="en-US" b="1" i="0" dirty="0">
                <a:solidFill>
                  <a:srgbClr val="333333"/>
                </a:solidFill>
                <a:effectLst/>
                <a:latin typeface="inter-regular"/>
              </a:rPr>
              <a:t>The Driver Program</a:t>
            </a:r>
            <a:r>
              <a:rPr lang="tr-TR" b="1" i="0" dirty="0">
                <a:solidFill>
                  <a:srgbClr val="333333"/>
                </a:solidFill>
                <a:effectLst/>
                <a:latin typeface="inter-regular"/>
              </a:rPr>
              <a:t>:</a:t>
            </a:r>
            <a:r>
              <a:rPr lang="en-US" b="1" i="0" dirty="0">
                <a:solidFill>
                  <a:srgbClr val="333333"/>
                </a:solidFill>
                <a:effectLst/>
                <a:latin typeface="inter-regular"/>
              </a:rPr>
              <a:t> </a:t>
            </a:r>
            <a:r>
              <a:rPr lang="en-US" b="0" i="0" dirty="0">
                <a:solidFill>
                  <a:srgbClr val="333333"/>
                </a:solidFill>
                <a:effectLst/>
                <a:latin typeface="inter-regular"/>
              </a:rPr>
              <a:t>is a process that runs the main() function of the application and creates the </a:t>
            </a:r>
            <a:r>
              <a:rPr lang="en-US" i="0" dirty="0" err="1">
                <a:solidFill>
                  <a:srgbClr val="333333"/>
                </a:solidFill>
                <a:effectLst/>
                <a:latin typeface="inter-bold"/>
              </a:rPr>
              <a:t>SparkContext</a:t>
            </a:r>
            <a:r>
              <a:rPr lang="en-US" b="0" i="0" dirty="0">
                <a:solidFill>
                  <a:srgbClr val="333333"/>
                </a:solidFill>
                <a:effectLst/>
                <a:latin typeface="inter-regular"/>
              </a:rPr>
              <a:t> object.</a:t>
            </a:r>
            <a:r>
              <a:rPr lang="en-US" i="0" dirty="0">
                <a:solidFill>
                  <a:srgbClr val="333333"/>
                </a:solidFill>
                <a:effectLst/>
                <a:latin typeface="inter-regular"/>
              </a:rPr>
              <a:t> The purpose of </a:t>
            </a:r>
            <a:r>
              <a:rPr lang="en-US" i="0" dirty="0" err="1">
                <a:solidFill>
                  <a:srgbClr val="333333"/>
                </a:solidFill>
                <a:effectLst/>
                <a:latin typeface="inter-regular"/>
              </a:rPr>
              <a:t>SparkContext</a:t>
            </a:r>
            <a:r>
              <a:rPr lang="en-US" i="0" dirty="0">
                <a:solidFill>
                  <a:srgbClr val="333333"/>
                </a:solidFill>
                <a:effectLst/>
                <a:latin typeface="inter-regular"/>
              </a:rPr>
              <a:t> is to coordinate the spark applications</a:t>
            </a:r>
            <a:r>
              <a:rPr lang="tr-TR" i="0" dirty="0">
                <a:solidFill>
                  <a:srgbClr val="333333"/>
                </a:solidFill>
                <a:effectLst/>
                <a:latin typeface="inter-regular"/>
              </a:rPr>
              <a:t>.</a:t>
            </a:r>
            <a:endParaRPr lang="en-US" dirty="0"/>
          </a:p>
        </p:txBody>
      </p:sp>
      <p:sp>
        <p:nvSpPr>
          <p:cNvPr id="13" name="TextBox 12">
            <a:extLst>
              <a:ext uri="{FF2B5EF4-FFF2-40B4-BE49-F238E27FC236}">
                <a16:creationId xmlns:a16="http://schemas.microsoft.com/office/drawing/2014/main" id="{8EA81C51-C0D2-89BB-98D0-68C83492D5AF}"/>
              </a:ext>
            </a:extLst>
          </p:cNvPr>
          <p:cNvSpPr txBox="1"/>
          <p:nvPr/>
        </p:nvSpPr>
        <p:spPr>
          <a:xfrm>
            <a:off x="153136" y="3129351"/>
            <a:ext cx="4072631" cy="923330"/>
          </a:xfrm>
          <a:prstGeom prst="rect">
            <a:avLst/>
          </a:prstGeom>
          <a:noFill/>
        </p:spPr>
        <p:txBody>
          <a:bodyPr wrap="square">
            <a:spAutoFit/>
          </a:bodyPr>
          <a:lstStyle/>
          <a:p>
            <a:r>
              <a:rPr lang="tr-TR" b="1" i="0" dirty="0">
                <a:solidFill>
                  <a:srgbClr val="333333"/>
                </a:solidFill>
                <a:effectLst/>
                <a:latin typeface="inter-regular"/>
              </a:rPr>
              <a:t>Cluster Manager: </a:t>
            </a:r>
            <a:r>
              <a:rPr lang="en-US" b="0" i="0" dirty="0">
                <a:solidFill>
                  <a:srgbClr val="333333"/>
                </a:solidFill>
                <a:effectLst/>
                <a:latin typeface="inter-regular"/>
              </a:rPr>
              <a:t>The role of the cluster manager is to allocate resources across applications.</a:t>
            </a:r>
            <a:endParaRPr lang="en-US" dirty="0"/>
          </a:p>
        </p:txBody>
      </p:sp>
      <p:sp>
        <p:nvSpPr>
          <p:cNvPr id="16" name="TextBox 15">
            <a:extLst>
              <a:ext uri="{FF2B5EF4-FFF2-40B4-BE49-F238E27FC236}">
                <a16:creationId xmlns:a16="http://schemas.microsoft.com/office/drawing/2014/main" id="{AD9EAAC4-2695-80F6-313E-B420E8DC6810}"/>
              </a:ext>
            </a:extLst>
          </p:cNvPr>
          <p:cNvSpPr txBox="1"/>
          <p:nvPr/>
        </p:nvSpPr>
        <p:spPr>
          <a:xfrm>
            <a:off x="153137" y="4378366"/>
            <a:ext cx="4072631" cy="646331"/>
          </a:xfrm>
          <a:prstGeom prst="rect">
            <a:avLst/>
          </a:prstGeom>
          <a:noFill/>
        </p:spPr>
        <p:txBody>
          <a:bodyPr wrap="square">
            <a:spAutoFit/>
          </a:bodyPr>
          <a:lstStyle/>
          <a:p>
            <a:r>
              <a:rPr lang="tr-TR" b="1" i="0" dirty="0" err="1">
                <a:solidFill>
                  <a:srgbClr val="333333"/>
                </a:solidFill>
                <a:effectLst/>
                <a:latin typeface="inter-regular"/>
              </a:rPr>
              <a:t>Worker</a:t>
            </a:r>
            <a:r>
              <a:rPr lang="tr-TR" b="1" i="0" dirty="0">
                <a:solidFill>
                  <a:srgbClr val="333333"/>
                </a:solidFill>
                <a:effectLst/>
                <a:latin typeface="inter-regular"/>
              </a:rPr>
              <a:t> </a:t>
            </a:r>
            <a:r>
              <a:rPr lang="tr-TR" b="1" i="0" dirty="0" err="1">
                <a:solidFill>
                  <a:srgbClr val="333333"/>
                </a:solidFill>
                <a:effectLst/>
                <a:latin typeface="inter-regular"/>
              </a:rPr>
              <a:t>Node</a:t>
            </a:r>
            <a:r>
              <a:rPr lang="tr-TR" b="1" i="0" dirty="0">
                <a:solidFill>
                  <a:srgbClr val="333333"/>
                </a:solidFill>
                <a:effectLst/>
                <a:latin typeface="inter-regular"/>
              </a:rPr>
              <a:t>: </a:t>
            </a:r>
            <a:r>
              <a:rPr lang="en-US" b="0" i="0" dirty="0">
                <a:solidFill>
                  <a:srgbClr val="333333"/>
                </a:solidFill>
                <a:effectLst/>
                <a:latin typeface="inter-regular"/>
              </a:rPr>
              <a:t>Its role is to run the application code in the cluster</a:t>
            </a:r>
            <a:r>
              <a:rPr lang="tr-TR" b="0" i="0" dirty="0">
                <a:solidFill>
                  <a:srgbClr val="333333"/>
                </a:solidFill>
                <a:effectLst/>
                <a:latin typeface="inter-regular"/>
              </a:rPr>
              <a:t>.</a:t>
            </a:r>
            <a:endParaRPr lang="en-US" dirty="0"/>
          </a:p>
        </p:txBody>
      </p:sp>
      <p:sp>
        <p:nvSpPr>
          <p:cNvPr id="18" name="TextBox 17">
            <a:extLst>
              <a:ext uri="{FF2B5EF4-FFF2-40B4-BE49-F238E27FC236}">
                <a16:creationId xmlns:a16="http://schemas.microsoft.com/office/drawing/2014/main" id="{5B1EAAF8-2A29-F3F5-032F-551E075F67BF}"/>
              </a:ext>
            </a:extLst>
          </p:cNvPr>
          <p:cNvSpPr txBox="1"/>
          <p:nvPr/>
        </p:nvSpPr>
        <p:spPr>
          <a:xfrm>
            <a:off x="153138" y="5193314"/>
            <a:ext cx="4072631" cy="923330"/>
          </a:xfrm>
          <a:prstGeom prst="rect">
            <a:avLst/>
          </a:prstGeom>
          <a:noFill/>
        </p:spPr>
        <p:txBody>
          <a:bodyPr wrap="square">
            <a:spAutoFit/>
          </a:bodyPr>
          <a:lstStyle/>
          <a:p>
            <a:r>
              <a:rPr lang="tr-TR" b="1" dirty="0" err="1">
                <a:solidFill>
                  <a:srgbClr val="333333"/>
                </a:solidFill>
                <a:latin typeface="inter-regular"/>
              </a:rPr>
              <a:t>Executer</a:t>
            </a:r>
            <a:r>
              <a:rPr lang="tr-TR" b="1" i="0" dirty="0">
                <a:solidFill>
                  <a:srgbClr val="333333"/>
                </a:solidFill>
                <a:effectLst/>
                <a:latin typeface="inter-regular"/>
              </a:rPr>
              <a:t>: </a:t>
            </a:r>
            <a:r>
              <a:rPr lang="en-US" b="0" i="0" dirty="0">
                <a:solidFill>
                  <a:srgbClr val="000000"/>
                </a:solidFill>
                <a:effectLst/>
                <a:latin typeface="inter-regular"/>
              </a:rPr>
              <a:t>An executor is a process launched for an application on a worker node.</a:t>
            </a:r>
          </a:p>
        </p:txBody>
      </p:sp>
      <p:sp>
        <p:nvSpPr>
          <p:cNvPr id="20" name="TextBox 19">
            <a:extLst>
              <a:ext uri="{FF2B5EF4-FFF2-40B4-BE49-F238E27FC236}">
                <a16:creationId xmlns:a16="http://schemas.microsoft.com/office/drawing/2014/main" id="{9AAC11B7-0A2A-B0E4-13FC-027839927A33}"/>
              </a:ext>
            </a:extLst>
          </p:cNvPr>
          <p:cNvSpPr txBox="1"/>
          <p:nvPr/>
        </p:nvSpPr>
        <p:spPr>
          <a:xfrm>
            <a:off x="4225767" y="315879"/>
            <a:ext cx="3329130" cy="646331"/>
          </a:xfrm>
          <a:prstGeom prst="rect">
            <a:avLst/>
          </a:prstGeom>
          <a:noFill/>
        </p:spPr>
        <p:txBody>
          <a:bodyPr wrap="square">
            <a:spAutoFit/>
          </a:bodyPr>
          <a:lstStyle/>
          <a:p>
            <a:pPr algn="just"/>
            <a:r>
              <a:rPr lang="tr-TR" sz="3600" b="0" i="0" dirty="0">
                <a:solidFill>
                  <a:srgbClr val="000000"/>
                </a:solidFill>
                <a:effectLst/>
                <a:latin typeface="inter-regular"/>
              </a:rPr>
              <a:t>Architecture</a:t>
            </a:r>
            <a:endParaRPr lang="en-US" sz="3600" b="0" i="0" dirty="0">
              <a:solidFill>
                <a:srgbClr val="000000"/>
              </a:solidFill>
              <a:effectLst/>
              <a:latin typeface="inter-regular"/>
            </a:endParaRPr>
          </a:p>
        </p:txBody>
      </p:sp>
    </p:spTree>
    <p:extLst>
      <p:ext uri="{BB962C8B-B14F-4D97-AF65-F5344CB8AC3E}">
        <p14:creationId xmlns:p14="http://schemas.microsoft.com/office/powerpoint/2010/main" val="411162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6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98CFF-B146-267A-BB44-DAB8996F79C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Ecosystem</a:t>
            </a:r>
          </a:p>
        </p:txBody>
      </p:sp>
      <p:pic>
        <p:nvPicPr>
          <p:cNvPr id="7" name="Content Placeholder 6">
            <a:extLst>
              <a:ext uri="{FF2B5EF4-FFF2-40B4-BE49-F238E27FC236}">
                <a16:creationId xmlns:a16="http://schemas.microsoft.com/office/drawing/2014/main" id="{F7916AAD-5021-4B4D-8651-07B5CE0E8A21}"/>
              </a:ext>
            </a:extLst>
          </p:cNvPr>
          <p:cNvPicPr>
            <a:picLocks noGrp="1" noChangeAspect="1"/>
          </p:cNvPicPr>
          <p:nvPr>
            <p:ph idx="1"/>
          </p:nvPr>
        </p:nvPicPr>
        <p:blipFill>
          <a:blip r:embed="rId2"/>
          <a:stretch>
            <a:fillRect/>
          </a:stretch>
        </p:blipFill>
        <p:spPr>
          <a:xfrm>
            <a:off x="4038600" y="1711123"/>
            <a:ext cx="7188199" cy="3432364"/>
          </a:xfrm>
          <a:prstGeom prst="rect">
            <a:avLst/>
          </a:prstGeom>
        </p:spPr>
      </p:pic>
    </p:spTree>
    <p:extLst>
      <p:ext uri="{BB962C8B-B14F-4D97-AF65-F5344CB8AC3E}">
        <p14:creationId xmlns:p14="http://schemas.microsoft.com/office/powerpoint/2010/main" val="168261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782</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Georgia</vt:lpstr>
      <vt:lpstr>IBM Plex Sans</vt:lpstr>
      <vt:lpstr>inter-bold</vt:lpstr>
      <vt:lpstr>inter-regular</vt:lpstr>
      <vt:lpstr>Söhne</vt:lpstr>
      <vt:lpstr>Office Theme</vt:lpstr>
      <vt:lpstr>PowerPoint Presentation</vt:lpstr>
      <vt:lpstr>What is Apache Spark?</vt:lpstr>
      <vt:lpstr>Spark Use Cases</vt:lpstr>
      <vt:lpstr>Advantages</vt:lpstr>
      <vt:lpstr>Spark Architecture</vt:lpstr>
      <vt:lpstr>RDD (Resilient Distributed Datasets)</vt:lpstr>
      <vt:lpstr>RDD Features</vt:lpstr>
      <vt:lpstr>PowerPoint Presentation</vt:lpstr>
      <vt:lpstr>Ecosystem</vt:lpstr>
      <vt:lpstr>Spark SQL</vt:lpstr>
      <vt:lpstr>Spark Streaming</vt:lpstr>
      <vt:lpstr>How does Spark Streaming Works?</vt:lpstr>
      <vt:lpstr>Spark MLlib</vt:lpstr>
      <vt:lpstr>Spark GraphX</vt:lpstr>
      <vt:lpstr>Apache Hadoop</vt:lpstr>
      <vt:lpstr>Spark vs Hadoop</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berk polat</dc:creator>
  <cp:lastModifiedBy>berk polat</cp:lastModifiedBy>
  <cp:revision>16</cp:revision>
  <dcterms:created xsi:type="dcterms:W3CDTF">2023-12-10T11:02:01Z</dcterms:created>
  <dcterms:modified xsi:type="dcterms:W3CDTF">2023-12-17T17:40:52Z</dcterms:modified>
</cp:coreProperties>
</file>