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72" r:id="rId13"/>
    <p:sldId id="262" r:id="rId14"/>
    <p:sldId id="264" r:id="rId15"/>
    <p:sldId id="263" r:id="rId16"/>
    <p:sldId id="265" r:id="rId17"/>
    <p:sldId id="275" r:id="rId18"/>
    <p:sldId id="278" r:id="rId19"/>
    <p:sldId id="277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3" r:id="rId31"/>
    <p:sldId id="274" r:id="rId32"/>
    <p:sldId id="288" r:id="rId3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5EC88-E95E-4D24-9548-09A0E71E44D4}" type="datetime1">
              <a:rPr lang="tr-TR" smtClean="0"/>
              <a:t>21.04.2025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B79020-0477-4227-8193-C4446835B4F2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tr-TR" noProof="0" smtClean="0"/>
              <a:t>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5845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C82E86C-8CD7-419E-A625-74A1A4AA75EC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06F0F-C125-42D8-8D06-60EED92A8F4B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70B332-0F3B-4347-A31E-4DF0CD32E73A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D688D-FB2C-48CA-89D5-6903252A17F3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765136-928E-49D4-B331-A1BA882B7588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58F8E-0482-4791-914A-065FB3C4105B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D3276-729C-4C17-B6E2-2867EDA2643F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6354-688A-4E0E-A795-B8F42E1E179F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B85D0-1F54-43FE-A7FC-CEF3014256E7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EAC3C1-1CA8-4BA7-AED1-DB1E45F5FEAA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DE148-BA19-4084-9A4E-C83E85DE3DB5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4EFCC0D1-9FEB-4659-94A8-C690836DA060}" type="datetime1">
              <a:rPr lang="tr-TR" noProof="0" smtClean="0"/>
              <a:t>21.04.2025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204111"/>
          </a:xfrm>
        </p:spPr>
        <p:txBody>
          <a:bodyPr rtlCol="0">
            <a:noAutofit/>
          </a:bodyPr>
          <a:lstStyle/>
          <a:p>
            <a:pPr algn="ctr" rtl="0"/>
            <a:r>
              <a:rPr lang="tr-TR" sz="4800" dirty="0" err="1">
                <a:solidFill>
                  <a:schemeClr val="bg1"/>
                </a:solidFill>
              </a:rPr>
              <a:t>LoRa</a:t>
            </a:r>
            <a:r>
              <a:rPr lang="tr-TR" sz="4800" dirty="0">
                <a:solidFill>
                  <a:schemeClr val="bg1"/>
                </a:solidFill>
              </a:rPr>
              <a:t> Teknolojisi ve Uygulamaları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7420-62D6-63BD-F1C6-E23A9669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EE6C16-25F7-E749-B3FB-5DD98578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SINIFLARI Ve güvenlik Katmanları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82406E-B7C7-E4AA-469C-E752E6AC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04264"/>
          </a:xfrm>
        </p:spPr>
        <p:txBody>
          <a:bodyPr/>
          <a:lstStyle/>
          <a:p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b="1" dirty="0"/>
              <a:t> </a:t>
            </a:r>
            <a:r>
              <a:rPr lang="en-US" b="1" dirty="0" err="1"/>
              <a:t>güvenlik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err="1"/>
              <a:t>ağda</a:t>
            </a:r>
            <a:r>
              <a:rPr lang="en-US" dirty="0"/>
              <a:t> </a:t>
            </a:r>
            <a:r>
              <a:rPr lang="en-US" dirty="0" err="1"/>
              <a:t>yetkili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doğrular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b="1" dirty="0"/>
              <a:t> </a:t>
            </a:r>
            <a:r>
              <a:rPr lang="en-US" b="1" dirty="0" err="1"/>
              <a:t>güvenlik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gittiğini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AES-128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6606DC8-C6F1-0C15-1491-A2810FCE5BAE}"/>
              </a:ext>
            </a:extLst>
          </p:cNvPr>
          <p:cNvSpPr txBox="1">
            <a:spLocks/>
          </p:cNvSpPr>
          <p:nvPr/>
        </p:nvSpPr>
        <p:spPr>
          <a:xfrm>
            <a:off x="581191" y="3763344"/>
            <a:ext cx="11029615" cy="1504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Sınıf</a:t>
            </a:r>
            <a:r>
              <a:rPr lang="en-US" b="1" dirty="0"/>
              <a:t> A (Ultra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güç</a:t>
            </a:r>
            <a:r>
              <a:rPr lang="en-US" b="1" dirty="0"/>
              <a:t>):</a:t>
            </a:r>
            <a:r>
              <a:rPr lang="en-US" dirty="0"/>
              <a:t> Yalnızca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gönderdikten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alıcıya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Sınıf</a:t>
            </a:r>
            <a:r>
              <a:rPr lang="en-US" b="1" dirty="0"/>
              <a:t> B: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moduna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Sınıf</a:t>
            </a:r>
            <a:r>
              <a:rPr lang="en-US" b="1" dirty="0"/>
              <a:t> C: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modundadır</a:t>
            </a:r>
            <a:r>
              <a:rPr lang="en-US" dirty="0"/>
              <a:t>,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5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63506-B4B0-3980-97C9-7E93B33C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LoRaWAN</a:t>
            </a:r>
            <a:r>
              <a:rPr lang="en-US" dirty="0"/>
              <a:t> </a:t>
            </a:r>
            <a:r>
              <a:rPr lang="en-US" dirty="0" err="1"/>
              <a:t>Farkı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C5B691-8E6C-F6DF-033C-F586A9AE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LoRa</a:t>
            </a:r>
            <a:r>
              <a:rPr lang="en-US" dirty="0"/>
              <a:t>,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LoRaWAN</a:t>
            </a:r>
            <a:r>
              <a:rPr lang="en-US" dirty="0"/>
              <a:t>, LoRa </a:t>
            </a:r>
            <a:r>
              <a:rPr lang="en-US" dirty="0" err="1"/>
              <a:t>teknolojisini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protokolüdür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tr-TR" b="1" dirty="0"/>
              <a:t>Örneğin</a:t>
            </a:r>
            <a:r>
              <a:rPr lang="tr-TR" dirty="0"/>
              <a:t> </a:t>
            </a:r>
            <a:r>
              <a:rPr lang="tr-TR" b="1" dirty="0"/>
              <a:t>: </a:t>
            </a:r>
            <a:r>
              <a:rPr lang="en-US" b="1" dirty="0"/>
              <a:t>P2P (</a:t>
            </a:r>
            <a:r>
              <a:rPr lang="en-US" b="1" dirty="0" err="1"/>
              <a:t>cihazdan</a:t>
            </a:r>
            <a:r>
              <a:rPr lang="en-US" b="1" dirty="0"/>
              <a:t> </a:t>
            </a:r>
            <a:r>
              <a:rPr lang="en-US" b="1" dirty="0" err="1"/>
              <a:t>cihaza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yapacaksan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/>
              <a:t>LoRa</a:t>
            </a:r>
            <a:r>
              <a:rPr lang="tr-TR" dirty="0"/>
              <a:t>, </a:t>
            </a:r>
            <a:r>
              <a:rPr lang="en-US" b="1" dirty="0" err="1"/>
              <a:t>geniş</a:t>
            </a:r>
            <a:r>
              <a:rPr lang="en-US" b="1" dirty="0"/>
              <a:t> </a:t>
            </a:r>
            <a:r>
              <a:rPr lang="en-US" b="1" dirty="0" err="1"/>
              <a:t>alan</a:t>
            </a:r>
            <a:r>
              <a:rPr lang="en-US" b="1" dirty="0"/>
              <a:t> </a:t>
            </a:r>
            <a:r>
              <a:rPr lang="en-US" b="1" dirty="0" err="1"/>
              <a:t>ağı</a:t>
            </a:r>
            <a:r>
              <a:rPr lang="en-US" dirty="0"/>
              <a:t> </a:t>
            </a:r>
            <a:r>
              <a:rPr lang="en-US" dirty="0" err="1"/>
              <a:t>kurarak</a:t>
            </a:r>
            <a:r>
              <a:rPr lang="en-US" dirty="0"/>
              <a:t> IoT </a:t>
            </a:r>
            <a:r>
              <a:rPr lang="en-US" dirty="0" err="1"/>
              <a:t>cihazlarını</a:t>
            </a:r>
            <a:r>
              <a:rPr lang="en-US" dirty="0"/>
              <a:t> </a:t>
            </a:r>
            <a:r>
              <a:rPr lang="en-US" b="1" dirty="0" err="1"/>
              <a:t>merkezi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sunucuya</a:t>
            </a:r>
            <a:r>
              <a:rPr lang="en-US" b="1" dirty="0"/>
              <a:t> </a:t>
            </a:r>
            <a:r>
              <a:rPr lang="en-US" b="1" dirty="0" err="1"/>
              <a:t>bağlamak</a:t>
            </a:r>
            <a:r>
              <a:rPr lang="tr-TR" dirty="0"/>
              <a:t> için </a:t>
            </a:r>
            <a:r>
              <a:rPr lang="en-US" b="1" dirty="0" err="1"/>
              <a:t>LoRaWAN</a:t>
            </a:r>
            <a:r>
              <a:rPr lang="en-US" b="1" dirty="0"/>
              <a:t> </a:t>
            </a:r>
            <a:r>
              <a:rPr lang="tr-TR" dirty="0"/>
              <a:t>kullanılmalıdır.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E22B7-8AC3-1404-1BDA-A230102B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B7674-D50B-A20E-EB8F-B720660A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ÖRENK VERİ AKIŞI</a:t>
            </a:r>
            <a:endParaRPr lang="en-US" dirty="0"/>
          </a:p>
        </p:txBody>
      </p:sp>
      <p:pic>
        <p:nvPicPr>
          <p:cNvPr id="8" name="İçerik Yer Tutucusu 7" descr="metin, ekran görüntüsü, yazı tipi, siyah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4FD3707-A8AF-51C9-D9E5-8E2ABD47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323" y="1209056"/>
            <a:ext cx="2375638" cy="5358041"/>
          </a:xfrm>
        </p:spPr>
      </p:pic>
    </p:spTree>
    <p:extLst>
      <p:ext uri="{BB962C8B-B14F-4D97-AF65-F5344CB8AC3E}">
        <p14:creationId xmlns:p14="http://schemas.microsoft.com/office/powerpoint/2010/main" val="374702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A1DA1-548E-A83D-77A0-1FE6C2AA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Chirp Spread Spectrum</a:t>
            </a:r>
            <a:r>
              <a:rPr lang="tr-TR" b="1" dirty="0"/>
              <a:t> </a:t>
            </a:r>
            <a:r>
              <a:rPr lang="en-US" b="1" dirty="0"/>
              <a:t>(CSS - </a:t>
            </a:r>
            <a:r>
              <a:rPr lang="en-US" b="1" dirty="0" err="1"/>
              <a:t>Çirp</a:t>
            </a:r>
            <a:r>
              <a:rPr lang="en-US" b="1" dirty="0"/>
              <a:t> </a:t>
            </a:r>
            <a:r>
              <a:rPr lang="en-US" b="1" dirty="0" err="1"/>
              <a:t>Yayılım</a:t>
            </a:r>
            <a:r>
              <a:rPr lang="en-US" b="1" dirty="0"/>
              <a:t> </a:t>
            </a:r>
            <a:r>
              <a:rPr lang="en-US" b="1" dirty="0" err="1"/>
              <a:t>Spektrumu</a:t>
            </a:r>
            <a:r>
              <a:rPr lang="en-US" b="1" dirty="0"/>
              <a:t>)</a:t>
            </a:r>
            <a:r>
              <a:rPr lang="en-US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D37F28-90B6-511E-874E-9127E412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LoRa, </a:t>
            </a:r>
            <a:r>
              <a:rPr lang="en-US" b="1" dirty="0"/>
              <a:t>Chirp Spread Spectrum (CSS - </a:t>
            </a:r>
            <a:r>
              <a:rPr lang="en-US" b="1" dirty="0" err="1"/>
              <a:t>Çirp</a:t>
            </a:r>
            <a:r>
              <a:rPr lang="en-US" b="1" dirty="0"/>
              <a:t> </a:t>
            </a:r>
            <a:r>
              <a:rPr lang="en-US" b="1" dirty="0" err="1"/>
              <a:t>Yayılım</a:t>
            </a:r>
            <a:r>
              <a:rPr lang="en-US" b="1" dirty="0"/>
              <a:t> </a:t>
            </a:r>
            <a:r>
              <a:rPr lang="en-US" b="1" dirty="0" err="1"/>
              <a:t>Spektrumu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tekniğini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mesafeler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b="1" dirty="0" err="1"/>
              <a:t>kablosuz</a:t>
            </a:r>
            <a:r>
              <a:rPr lang="en-US" b="1" dirty="0"/>
              <a:t> </a:t>
            </a:r>
            <a:r>
              <a:rPr lang="en-US" b="1" dirty="0" err="1"/>
              <a:t>sinyal</a:t>
            </a:r>
            <a:r>
              <a:rPr lang="en-US" b="1" dirty="0"/>
              <a:t> </a:t>
            </a:r>
            <a:r>
              <a:rPr lang="en-US" b="1" dirty="0" err="1"/>
              <a:t>yayılımı</a:t>
            </a:r>
            <a:r>
              <a:rPr lang="en-US" b="1" dirty="0"/>
              <a:t>, </a:t>
            </a:r>
            <a:r>
              <a:rPr lang="en-US" b="1" dirty="0" err="1"/>
              <a:t>modülasyon</a:t>
            </a:r>
            <a:r>
              <a:rPr lang="en-US" b="1" dirty="0"/>
              <a:t>, </a:t>
            </a:r>
            <a:r>
              <a:rPr lang="en-US" b="1" dirty="0" err="1"/>
              <a:t>veri</a:t>
            </a:r>
            <a:r>
              <a:rPr lang="en-US" b="1" dirty="0"/>
              <a:t> </a:t>
            </a:r>
            <a:r>
              <a:rPr lang="en-US" b="1" dirty="0" err="1"/>
              <a:t>iletimi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yapısı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"Chirp" (</a:t>
            </a:r>
            <a:r>
              <a:rPr lang="en-US" b="1" dirty="0" err="1"/>
              <a:t>çirp</a:t>
            </a:r>
            <a:r>
              <a:rPr lang="en-US" b="1" dirty="0"/>
              <a:t>) </a:t>
            </a:r>
            <a:r>
              <a:rPr lang="en-US" b="1" dirty="0" err="1"/>
              <a:t>sinyali</a:t>
            </a:r>
            <a:r>
              <a:rPr lang="en-US" dirty="0"/>
              <a:t>, </a:t>
            </a:r>
            <a:r>
              <a:rPr lang="en-US" dirty="0" err="1"/>
              <a:t>frekansın</a:t>
            </a:r>
            <a:r>
              <a:rPr lang="en-US" dirty="0"/>
              <a:t> </a:t>
            </a:r>
            <a:r>
              <a:rPr lang="en-US" dirty="0" err="1"/>
              <a:t>zamanla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artması</a:t>
            </a:r>
            <a:r>
              <a:rPr lang="en-US" dirty="0"/>
              <a:t> (upchirp)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azalması</a:t>
            </a:r>
            <a:r>
              <a:rPr lang="en-US" dirty="0"/>
              <a:t> (downchirp)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geleneksel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bant </a:t>
            </a:r>
            <a:r>
              <a:rPr lang="en-US" dirty="0" err="1"/>
              <a:t>modülasyonlarından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uzun</a:t>
            </a:r>
            <a:r>
              <a:rPr lang="en-US" b="1" dirty="0"/>
              <a:t> </a:t>
            </a:r>
            <a:r>
              <a:rPr lang="en-US" b="1" dirty="0" err="1"/>
              <a:t>mesafeli</a:t>
            </a:r>
            <a:r>
              <a:rPr lang="en-US" b="1" dirty="0"/>
              <a:t> </a:t>
            </a:r>
            <a:r>
              <a:rPr lang="en-US" b="1" dirty="0" err="1"/>
              <a:t>iletimde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dayanıklılık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güç</a:t>
            </a:r>
            <a:r>
              <a:rPr lang="en-US" b="1" dirty="0"/>
              <a:t> </a:t>
            </a:r>
            <a:r>
              <a:rPr lang="en-US" b="1" dirty="0" err="1"/>
              <a:t>tüketimi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u="sng" dirty="0"/>
              <a:t>Chirp Spread </a:t>
            </a:r>
            <a:r>
              <a:rPr lang="en-US" b="1" u="sng" dirty="0" err="1"/>
              <a:t>Spectrum'un</a:t>
            </a:r>
            <a:r>
              <a:rPr lang="en-US" b="1" u="sng" dirty="0"/>
              <a:t> </a:t>
            </a:r>
            <a:r>
              <a:rPr lang="en-US" b="1" u="sng" dirty="0" err="1"/>
              <a:t>Avantajları</a:t>
            </a:r>
            <a:r>
              <a:rPr lang="en-US" b="1" u="sng" dirty="0"/>
              <a:t>:</a:t>
            </a:r>
            <a:endParaRPr lang="tr-TR" b="1" u="sng" dirty="0"/>
          </a:p>
          <a:p>
            <a:r>
              <a:rPr lang="en-US" dirty="0" err="1"/>
              <a:t>Gürültüye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parazite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dayanıklıdır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GPS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RF </a:t>
            </a:r>
            <a:r>
              <a:rPr lang="en-US" dirty="0" err="1"/>
              <a:t>sistemleriyle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çakışır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Düşük</a:t>
            </a:r>
            <a:r>
              <a:rPr lang="en-US" dirty="0"/>
              <a:t> SNR (</a:t>
            </a:r>
            <a:r>
              <a:rPr lang="en-US" dirty="0" err="1"/>
              <a:t>sinyal-gürültü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) </a:t>
            </a:r>
            <a:r>
              <a:rPr lang="en-US" dirty="0" err="1"/>
              <a:t>ortamlarında</a:t>
            </a:r>
            <a:r>
              <a:rPr lang="en-US" dirty="0"/>
              <a:t> bile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4A5095-ED78-39E3-D459-8AD704AF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Chirp Spread Spectrum (CSS) </a:t>
            </a:r>
            <a:r>
              <a:rPr lang="en-US" dirty="0" err="1"/>
              <a:t>Modülasyonu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Veri </a:t>
            </a:r>
            <a:r>
              <a:rPr lang="en-US" dirty="0" err="1"/>
              <a:t>Yayılımı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EB5B07-A51C-AB70-1FA4-19A3C12F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122"/>
            <a:ext cx="11029615" cy="4974878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1600" b="1" dirty="0"/>
          </a:p>
          <a:p>
            <a:pPr>
              <a:buNone/>
            </a:pPr>
            <a:r>
              <a:rPr lang="tr-TR" sz="1600" b="1" dirty="0"/>
              <a:t>1.</a:t>
            </a:r>
            <a:r>
              <a:rPr lang="en-US" sz="1600" b="1" dirty="0" err="1"/>
              <a:t>Verinin</a:t>
            </a:r>
            <a:r>
              <a:rPr lang="en-US" sz="1600" b="1" dirty="0"/>
              <a:t> </a:t>
            </a:r>
            <a:r>
              <a:rPr lang="en-US" sz="1600" b="1" dirty="0" err="1"/>
              <a:t>Modülasyonu</a:t>
            </a:r>
            <a:r>
              <a:rPr lang="en-US" sz="1600" b="1" dirty="0"/>
              <a:t>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Gönderilecek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belirli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b="1" dirty="0"/>
              <a:t>chirp </a:t>
            </a:r>
            <a:r>
              <a:rPr lang="en-US" sz="1600" b="1" dirty="0" err="1"/>
              <a:t>sembolü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eşleştirilir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Her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sembolü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up-chirp </a:t>
            </a:r>
            <a:r>
              <a:rPr lang="en-US" sz="1600" dirty="0" err="1"/>
              <a:t>veya</a:t>
            </a:r>
            <a:r>
              <a:rPr lang="en-US" sz="1600" dirty="0"/>
              <a:t> down-chirp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edilir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tr-TR" sz="1600" b="1" dirty="0"/>
              <a:t>2.</a:t>
            </a:r>
            <a:r>
              <a:rPr lang="en-US" sz="1600" b="1" dirty="0"/>
              <a:t>Chirp </a:t>
            </a:r>
            <a:r>
              <a:rPr lang="en-US" sz="1600" b="1" dirty="0" err="1"/>
              <a:t>Sinyalinin</a:t>
            </a:r>
            <a:r>
              <a:rPr lang="en-US" sz="1600" b="1" dirty="0"/>
              <a:t> </a:t>
            </a:r>
            <a:r>
              <a:rPr lang="en-US" sz="1600" b="1" dirty="0" err="1"/>
              <a:t>Üretilmesi</a:t>
            </a:r>
            <a:r>
              <a:rPr lang="en-US" sz="1600" b="1" dirty="0"/>
              <a:t>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Up-chirp: </a:t>
            </a:r>
            <a:r>
              <a:rPr lang="en-US" sz="1600" dirty="0" err="1"/>
              <a:t>Frekans</a:t>
            </a:r>
            <a:r>
              <a:rPr lang="en-US" sz="1600" dirty="0"/>
              <a:t> </a:t>
            </a:r>
            <a:r>
              <a:rPr lang="en-US" sz="1600" dirty="0" err="1"/>
              <a:t>zamanla</a:t>
            </a:r>
            <a:r>
              <a:rPr lang="en-US" sz="1600" dirty="0"/>
              <a:t> </a:t>
            </a:r>
            <a:r>
              <a:rPr lang="en-US" sz="1600" b="1" dirty="0" err="1"/>
              <a:t>artan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Down-chirp: </a:t>
            </a:r>
            <a:r>
              <a:rPr lang="en-US" sz="1600" dirty="0" err="1"/>
              <a:t>Frekans</a:t>
            </a:r>
            <a:r>
              <a:rPr lang="en-US" sz="1600" dirty="0"/>
              <a:t> </a:t>
            </a:r>
            <a:r>
              <a:rPr lang="en-US" sz="1600" dirty="0" err="1"/>
              <a:t>zamanla</a:t>
            </a:r>
            <a:r>
              <a:rPr lang="en-US" sz="1600" dirty="0"/>
              <a:t> </a:t>
            </a:r>
            <a:r>
              <a:rPr lang="en-US" sz="1600" b="1" dirty="0" err="1"/>
              <a:t>azalan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.</a:t>
            </a:r>
            <a:endParaRPr lang="tr-TR" sz="1600" dirty="0"/>
          </a:p>
          <a:p>
            <a:pPr>
              <a:buNone/>
            </a:pPr>
            <a:r>
              <a:rPr lang="tr-TR" sz="1600" b="1" dirty="0"/>
              <a:t>3.</a:t>
            </a:r>
            <a:r>
              <a:rPr lang="en-US" sz="1600" b="1" dirty="0" err="1"/>
              <a:t>Spektral</a:t>
            </a:r>
            <a:r>
              <a:rPr lang="en-US" sz="1600" b="1" dirty="0"/>
              <a:t> </a:t>
            </a:r>
            <a:r>
              <a:rPr lang="en-US" sz="1600" b="1" dirty="0" err="1"/>
              <a:t>Yayılım</a:t>
            </a:r>
            <a:r>
              <a:rPr lang="en-US" sz="1600" b="1" dirty="0"/>
              <a:t>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Chirp </a:t>
            </a:r>
            <a:r>
              <a:rPr lang="en-US" sz="1600" dirty="0" err="1"/>
              <a:t>sinyali</a:t>
            </a:r>
            <a:r>
              <a:rPr lang="en-US" sz="1600" dirty="0"/>
              <a:t>, </a:t>
            </a:r>
            <a:r>
              <a:rPr lang="en-US" sz="1600" dirty="0" err="1"/>
              <a:t>belirlenen</a:t>
            </a:r>
            <a:r>
              <a:rPr lang="en-US" sz="1600" dirty="0"/>
              <a:t> </a:t>
            </a:r>
            <a:r>
              <a:rPr lang="en-US" sz="1600" b="1" dirty="0"/>
              <a:t>bant </a:t>
            </a:r>
            <a:r>
              <a:rPr lang="en-US" sz="1600" b="1" dirty="0" err="1"/>
              <a:t>genişliğinde</a:t>
            </a:r>
            <a:r>
              <a:rPr lang="en-US" sz="1600" dirty="0"/>
              <a:t> </a:t>
            </a:r>
            <a:r>
              <a:rPr lang="en-US" sz="1600" dirty="0" err="1"/>
              <a:t>yayılır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Yüksek </a:t>
            </a:r>
            <a:r>
              <a:rPr lang="en-US" sz="1600" dirty="0" err="1"/>
              <a:t>frekans</a:t>
            </a:r>
            <a:r>
              <a:rPr lang="en-US" sz="1600" dirty="0"/>
              <a:t> </a:t>
            </a:r>
            <a:r>
              <a:rPr lang="en-US" sz="1600" dirty="0" err="1"/>
              <a:t>değişimleri</a:t>
            </a:r>
            <a:r>
              <a:rPr lang="en-US" sz="1600" dirty="0"/>
              <a:t> </a:t>
            </a:r>
            <a:r>
              <a:rPr lang="en-US" sz="1600" dirty="0" err="1"/>
              <a:t>sayesinde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b="1" dirty="0" err="1"/>
              <a:t>düşük</a:t>
            </a:r>
            <a:r>
              <a:rPr lang="en-US" sz="1600" b="1" dirty="0"/>
              <a:t> SNR (</a:t>
            </a:r>
            <a:r>
              <a:rPr lang="en-US" sz="1600" b="1" dirty="0" err="1"/>
              <a:t>Sinyal-Gürültü</a:t>
            </a:r>
            <a:r>
              <a:rPr lang="en-US" sz="1600" b="1" dirty="0"/>
              <a:t> </a:t>
            </a:r>
            <a:r>
              <a:rPr lang="en-US" sz="1600" b="1" dirty="0" err="1"/>
              <a:t>Oranı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  <a:r>
              <a:rPr lang="en-US" sz="1600" dirty="0" err="1"/>
              <a:t>ortamlarında</a:t>
            </a:r>
            <a:r>
              <a:rPr lang="en-US" sz="1600" dirty="0"/>
              <a:t> bile </a:t>
            </a:r>
            <a:r>
              <a:rPr lang="en-US" sz="1600" dirty="0" err="1"/>
              <a:t>algılanabilir</a:t>
            </a:r>
            <a:r>
              <a:rPr lang="en-US" sz="1600" dirty="0"/>
              <a:t>.</a:t>
            </a:r>
            <a:endParaRPr lang="tr-TR" sz="1600" dirty="0"/>
          </a:p>
          <a:p>
            <a:pPr>
              <a:buNone/>
            </a:pPr>
            <a:r>
              <a:rPr lang="tr-TR" sz="1600" b="1" dirty="0"/>
              <a:t>4.</a:t>
            </a:r>
            <a:r>
              <a:rPr lang="en-US" sz="1600" b="1" dirty="0" err="1"/>
              <a:t>Demodülasyon</a:t>
            </a:r>
            <a:r>
              <a:rPr lang="en-US" sz="1600" b="1" dirty="0"/>
              <a:t> (</a:t>
            </a:r>
            <a:r>
              <a:rPr lang="en-US" sz="1600" b="1" dirty="0" err="1"/>
              <a:t>Alıcı</a:t>
            </a:r>
            <a:r>
              <a:rPr lang="en-US" sz="1600" b="1" dirty="0"/>
              <a:t> </a:t>
            </a:r>
            <a:r>
              <a:rPr lang="en-US" sz="1600" b="1" dirty="0" err="1"/>
              <a:t>Tarafında</a:t>
            </a:r>
            <a:r>
              <a:rPr lang="en-US" sz="1600" b="1" dirty="0"/>
              <a:t> </a:t>
            </a:r>
            <a:r>
              <a:rPr lang="en-US" sz="1600" b="1" dirty="0" err="1"/>
              <a:t>Çözüme</a:t>
            </a:r>
            <a:r>
              <a:rPr lang="en-US" sz="1600" b="1" dirty="0"/>
              <a:t> </a:t>
            </a:r>
            <a:r>
              <a:rPr lang="en-US" sz="1600" b="1" dirty="0" err="1"/>
              <a:t>Süreci</a:t>
            </a:r>
            <a:r>
              <a:rPr lang="en-US" sz="1600" b="1" dirty="0"/>
              <a:t>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Alıcı</a:t>
            </a:r>
            <a:r>
              <a:rPr lang="en-US" sz="1600" dirty="0"/>
              <a:t>, </a:t>
            </a:r>
            <a:r>
              <a:rPr lang="en-US" sz="1600" dirty="0" err="1"/>
              <a:t>gelen</a:t>
            </a:r>
            <a:r>
              <a:rPr lang="en-US" sz="1600" dirty="0"/>
              <a:t> </a:t>
            </a:r>
            <a:r>
              <a:rPr lang="en-US" sz="1600" dirty="0" err="1"/>
              <a:t>sinyali</a:t>
            </a:r>
            <a:r>
              <a:rPr lang="en-US" sz="1600" dirty="0"/>
              <a:t> </a:t>
            </a:r>
            <a:r>
              <a:rPr lang="en-US" sz="1600" dirty="0" err="1"/>
              <a:t>bilinen</a:t>
            </a:r>
            <a:r>
              <a:rPr lang="en-US" sz="1600" dirty="0"/>
              <a:t> up-chirp </a:t>
            </a:r>
            <a:r>
              <a:rPr lang="en-US" sz="1600" dirty="0" err="1"/>
              <a:t>ve</a:t>
            </a:r>
            <a:r>
              <a:rPr lang="en-US" sz="1600" dirty="0"/>
              <a:t> down-chirp </a:t>
            </a:r>
            <a:r>
              <a:rPr lang="en-US" sz="1600" dirty="0" err="1"/>
              <a:t>referanslarıyla</a:t>
            </a:r>
            <a:r>
              <a:rPr lang="en-US" sz="1600" dirty="0"/>
              <a:t> </a:t>
            </a:r>
            <a:r>
              <a:rPr lang="en-US" sz="1600" dirty="0" err="1"/>
              <a:t>karşılaştırarak</a:t>
            </a:r>
            <a:r>
              <a:rPr lang="en-US" sz="1600" dirty="0"/>
              <a:t> </a:t>
            </a:r>
            <a:r>
              <a:rPr lang="en-US" sz="1600" dirty="0" err="1"/>
              <a:t>veriyi</a:t>
            </a:r>
            <a:r>
              <a:rPr lang="en-US" sz="1600" dirty="0"/>
              <a:t> </a:t>
            </a:r>
            <a:r>
              <a:rPr lang="en-US" sz="1600" dirty="0" err="1"/>
              <a:t>çözümler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Girişim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gürültüye</a:t>
            </a:r>
            <a:r>
              <a:rPr lang="en-US" sz="1600" dirty="0"/>
              <a:t> </a:t>
            </a:r>
            <a:r>
              <a:rPr lang="en-US" sz="1600" dirty="0" err="1"/>
              <a:t>karşı</a:t>
            </a:r>
            <a:r>
              <a:rPr lang="en-US" sz="1600" dirty="0"/>
              <a:t> </a:t>
            </a:r>
            <a:r>
              <a:rPr lang="en-US" sz="1600" dirty="0" err="1"/>
              <a:t>dayanıklı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b="1" dirty="0" err="1"/>
              <a:t>uzun</a:t>
            </a:r>
            <a:r>
              <a:rPr lang="en-US" sz="1600" b="1" dirty="0"/>
              <a:t> </a:t>
            </a:r>
            <a:r>
              <a:rPr lang="en-US" sz="1600" b="1" dirty="0" err="1"/>
              <a:t>mesafeli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güvenilir</a:t>
            </a:r>
            <a:r>
              <a:rPr lang="en-US" sz="1600" b="1" dirty="0"/>
              <a:t> </a:t>
            </a:r>
            <a:r>
              <a:rPr lang="en-US" sz="1600" b="1" dirty="0" err="1"/>
              <a:t>haberleşme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D7E8E-DE31-E97A-5FA0-9E2806F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Chirp Spread Spectrum</a:t>
            </a:r>
            <a:endParaRPr lang="en-US" dirty="0"/>
          </a:p>
        </p:txBody>
      </p:sp>
      <p:pic>
        <p:nvPicPr>
          <p:cNvPr id="5" name="İçerik Yer Tutucusu 4" descr="ekran görüntüsü, renklilik, metin, gökkuşağ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4E184DB-C2F8-CFF5-061C-9ADBC129B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14" y="2181225"/>
            <a:ext cx="7011171" cy="3678238"/>
          </a:xfrm>
        </p:spPr>
      </p:pic>
    </p:spTree>
    <p:extLst>
      <p:ext uri="{BB962C8B-B14F-4D97-AF65-F5344CB8AC3E}">
        <p14:creationId xmlns:p14="http://schemas.microsoft.com/office/powerpoint/2010/main" val="165250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BD0987-8DF0-256E-349F-6F286619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</a:t>
            </a:r>
            <a:r>
              <a:rPr lang="en-US" dirty="0" err="1"/>
              <a:t>Frekans</a:t>
            </a:r>
            <a:r>
              <a:rPr lang="en-US" dirty="0"/>
              <a:t> </a:t>
            </a:r>
            <a:r>
              <a:rPr lang="en-US" dirty="0" err="1"/>
              <a:t>Bantları</a:t>
            </a:r>
            <a:endParaRPr lang="en-US" dirty="0"/>
          </a:p>
        </p:txBody>
      </p:sp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DCBC99D1-154A-925C-0512-7192CAC24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95079"/>
              </p:ext>
            </p:extLst>
          </p:nvPr>
        </p:nvGraphicFramePr>
        <p:xfrm>
          <a:off x="581025" y="2181225"/>
          <a:ext cx="1102994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2388205635"/>
                    </a:ext>
                  </a:extLst>
                </a:gridCol>
                <a:gridCol w="2256530">
                  <a:extLst>
                    <a:ext uri="{9D8B030D-6E8A-4147-A177-3AD203B41FA5}">
                      <a16:colId xmlns:a16="http://schemas.microsoft.com/office/drawing/2014/main" val="2431166847"/>
                    </a:ext>
                  </a:extLst>
                </a:gridCol>
                <a:gridCol w="2381061">
                  <a:extLst>
                    <a:ext uri="{9D8B030D-6E8A-4147-A177-3AD203B41FA5}">
                      <a16:colId xmlns:a16="http://schemas.microsoft.com/office/drawing/2014/main" val="1112604918"/>
                    </a:ext>
                  </a:extLst>
                </a:gridCol>
                <a:gridCol w="3634870">
                  <a:extLst>
                    <a:ext uri="{9D8B030D-6E8A-4147-A177-3AD203B41FA5}">
                      <a16:colId xmlns:a16="http://schemas.microsoft.com/office/drawing/2014/main" val="113651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Bölge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Bant </a:t>
                      </a:r>
                      <a:r>
                        <a:rPr lang="en-US" b="1" dirty="0" err="1"/>
                        <a:t>Aralığı</a:t>
                      </a:r>
                      <a:r>
                        <a:rPr lang="en-US" b="1" dirty="0"/>
                        <a:t> (MHz)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Kanal </a:t>
                      </a:r>
                      <a:r>
                        <a:rPr lang="en-US" b="1" dirty="0" err="1"/>
                        <a:t>Sayısı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AB (</a:t>
                      </a:r>
                      <a:r>
                        <a:rPr lang="en-US" b="0" dirty="0" err="1"/>
                        <a:t>Avrupa</a:t>
                      </a:r>
                      <a:r>
                        <a:rPr lang="en-US" b="0" dirty="0"/>
                        <a:t>) - EU868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863 - 870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ana </a:t>
                      </a:r>
                      <a:r>
                        <a:rPr lang="en-US" dirty="0" err="1"/>
                        <a:t>kanal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Duty cycle (%1 </a:t>
                      </a:r>
                      <a:r>
                        <a:rPr lang="en-US" dirty="0" err="1"/>
                        <a:t>sınırı</a:t>
                      </a:r>
                      <a:r>
                        <a:rPr lang="en-US" dirty="0"/>
                        <a:t>) var.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ABD - US915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902 - 928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uplink + 8 downlink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Frekans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atlamalı</a:t>
                      </a:r>
                      <a:r>
                        <a:rPr lang="en-US" dirty="0"/>
                        <a:t> (FHSS) </a:t>
                      </a:r>
                      <a:r>
                        <a:rPr lang="en-US" dirty="0" err="1"/>
                        <a:t>kullanır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8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Asya - AS923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915 - 928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Bölgeye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değişir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Japonya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Singapur</a:t>
                      </a:r>
                      <a:r>
                        <a:rPr lang="en-US" dirty="0"/>
                        <a:t>, Tayvan </a:t>
                      </a:r>
                      <a:r>
                        <a:rPr lang="en-US" dirty="0" err="1"/>
                        <a:t>gibi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ülkelerde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Hindistan</a:t>
                      </a:r>
                      <a:r>
                        <a:rPr lang="en-US" b="0" dirty="0"/>
                        <a:t> - IN865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865 - 867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kanal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400mW </a:t>
                      </a:r>
                      <a:r>
                        <a:rPr lang="en-US" dirty="0" err="1"/>
                        <a:t>çıkış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gücü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vardır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8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Avustralya</a:t>
                      </a:r>
                      <a:r>
                        <a:rPr lang="en-US" b="0" dirty="0"/>
                        <a:t> - AU915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915 - 928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uplink + 8 downlink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ABD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benzer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planı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farklıdır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Çin</a:t>
                      </a:r>
                      <a:r>
                        <a:rPr lang="en-US" b="0" dirty="0"/>
                        <a:t> - CN470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470 - 510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</a:t>
                      </a:r>
                      <a:r>
                        <a:rPr lang="en-US" dirty="0" err="1"/>
                        <a:t>kanal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Duty cycle </a:t>
                      </a:r>
                      <a:r>
                        <a:rPr lang="en-US" dirty="0" err="1"/>
                        <a:t>kısıtlaması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yoktur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Güney Kore - KR920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920 - 923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ana </a:t>
                      </a:r>
                      <a:r>
                        <a:rPr lang="en-US" dirty="0" err="1"/>
                        <a:t>kanal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 </a:t>
                      </a:r>
                      <a:r>
                        <a:rPr lang="en-US" dirty="0" err="1"/>
                        <a:t>maksimum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vardır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Rusya</a:t>
                      </a:r>
                      <a:r>
                        <a:rPr lang="en-US" b="0" dirty="0"/>
                        <a:t> - RU864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864 - 870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kanal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Avrupa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benzerdir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1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9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8E2624-F433-2CF0-40B3-41AED5BF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AVANTAJLARI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9149A8-A1CB-8475-DF58-AD633713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Uzun </a:t>
            </a:r>
            <a:r>
              <a:rPr lang="en-US" b="1" dirty="0" err="1"/>
              <a:t>Menzil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sağlama</a:t>
            </a:r>
            <a:r>
              <a:rPr lang="en-US" dirty="0"/>
              <a:t> </a:t>
            </a:r>
            <a:r>
              <a:rPr lang="en-US" dirty="0" err="1"/>
              <a:t>yeteneğine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Tipik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2-5 km </a:t>
            </a:r>
            <a:r>
              <a:rPr lang="en-US" dirty="0" err="1"/>
              <a:t>şehir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, 15-20 km </a:t>
            </a:r>
            <a:r>
              <a:rPr lang="en-US" dirty="0" err="1"/>
              <a:t>kırsal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Bu,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bölgelerdeki</a:t>
            </a:r>
            <a:r>
              <a:rPr lang="en-US" dirty="0"/>
              <a:t> IoT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avantajdır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Düşük</a:t>
            </a:r>
            <a:r>
              <a:rPr lang="en-US" b="1" dirty="0"/>
              <a:t> Güç </a:t>
            </a:r>
            <a:r>
              <a:rPr lang="en-US" b="1" dirty="0" err="1"/>
              <a:t>Tüketimi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yıllarca</a:t>
            </a:r>
            <a:r>
              <a:rPr lang="en-US" dirty="0"/>
              <a:t> </a:t>
            </a:r>
            <a:r>
              <a:rPr lang="en-US" dirty="0" err="1"/>
              <a:t>batarya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özellik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batarya</a:t>
            </a:r>
            <a:r>
              <a:rPr lang="en-US" dirty="0"/>
              <a:t> </a:t>
            </a:r>
            <a:r>
              <a:rPr lang="en-US" dirty="0" err="1"/>
              <a:t>gücü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Maliyet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/>
              <a:t>. Hem </a:t>
            </a:r>
            <a:r>
              <a:rPr lang="en-US" dirty="0" err="1"/>
              <a:t>donanım</a:t>
            </a:r>
            <a:r>
              <a:rPr lang="en-US" dirty="0"/>
              <a:t> hem de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ekonomik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IoT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6F48B-ACFB-433C-C99F-25BB9C1B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2FCEAB-8310-CEE3-8084-AD8A22ED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AVANTAJLARI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726DD5-3EB0-31F2-6DFA-CA84C9CB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Kurulum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Yönetim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süreçlerine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</a:t>
            </a:r>
            <a:r>
              <a:rPr lang="en-US" dirty="0" err="1"/>
              <a:t>Altyapı</a:t>
            </a:r>
            <a:r>
              <a:rPr lang="en-US" dirty="0"/>
              <a:t>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(</a:t>
            </a:r>
            <a:r>
              <a:rPr lang="en-US" dirty="0" err="1"/>
              <a:t>LoRaWAN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genişletilebilir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gerektirmez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Geniş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Alanı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şehirler</a:t>
            </a:r>
            <a:r>
              <a:rPr lang="en-US" dirty="0"/>
              <a:t>, </a:t>
            </a:r>
            <a:r>
              <a:rPr lang="en-US" dirty="0" err="1"/>
              <a:t>tarım</a:t>
            </a:r>
            <a:r>
              <a:rPr lang="en-US" dirty="0"/>
              <a:t>,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,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Çiftliklerde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sayaçları</a:t>
            </a:r>
            <a:r>
              <a:rPr lang="en-US" dirty="0"/>
              <a:t>, </a:t>
            </a:r>
            <a:r>
              <a:rPr lang="en-US" dirty="0" err="1"/>
              <a:t>hava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istasyonları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Ağda</a:t>
            </a:r>
            <a:r>
              <a:rPr lang="en-US" b="1" dirty="0"/>
              <a:t> Yüksek </a:t>
            </a:r>
            <a:r>
              <a:rPr lang="en-US" b="1" dirty="0" err="1"/>
              <a:t>Kapasite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ağda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destekleyebilir</a:t>
            </a:r>
            <a:r>
              <a:rPr lang="en-US" dirty="0"/>
              <a:t>. </a:t>
            </a:r>
            <a:r>
              <a:rPr lang="en-US" dirty="0" err="1"/>
              <a:t>LoRaWAN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,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iletmesini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kılar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48F08-F323-747F-1C7C-82594485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471258-7BBE-819D-EC8E-51B0FA60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DEZAVANTAJLARI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3FCEF-2A73-7665-348F-7B6BBB92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Sınırlı</a:t>
            </a:r>
            <a:r>
              <a:rPr lang="en-US" b="1" dirty="0"/>
              <a:t> </a:t>
            </a:r>
            <a:r>
              <a:rPr lang="en-US" b="1" dirty="0" err="1"/>
              <a:t>Bağlantı</a:t>
            </a:r>
            <a:r>
              <a:rPr lang="en-US" b="1" dirty="0"/>
              <a:t> </a:t>
            </a:r>
            <a:r>
              <a:rPr lang="en-US" b="1" dirty="0" err="1"/>
              <a:t>Desteği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 </a:t>
            </a:r>
            <a:r>
              <a:rPr lang="en-US" dirty="0" err="1"/>
              <a:t>ağları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desteklese</a:t>
            </a:r>
            <a:r>
              <a:rPr lang="en-US" dirty="0"/>
              <a:t> de,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yoğunluğu</a:t>
            </a:r>
            <a:r>
              <a:rPr lang="en-US" dirty="0"/>
              <a:t> </a:t>
            </a:r>
            <a:r>
              <a:rPr lang="en-US" dirty="0" err="1"/>
              <a:t>arttıkça</a:t>
            </a:r>
            <a:r>
              <a:rPr lang="en-US" dirty="0"/>
              <a:t> </a:t>
            </a:r>
            <a:r>
              <a:rPr lang="en-US" dirty="0" err="1"/>
              <a:t>gecikmeler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yaşanabilir</a:t>
            </a:r>
            <a:r>
              <a:rPr lang="en-US" dirty="0"/>
              <a:t>. Yüksek </a:t>
            </a:r>
            <a:r>
              <a:rPr lang="en-US" dirty="0" err="1"/>
              <a:t>yoğunluklu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düşebilir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Atmosferik</a:t>
            </a:r>
            <a:r>
              <a:rPr lang="en-US" b="1" dirty="0"/>
              <a:t> </a:t>
            </a:r>
            <a:r>
              <a:rPr lang="en-US" b="1" dirty="0" err="1"/>
              <a:t>Koşullardan</a:t>
            </a:r>
            <a:r>
              <a:rPr lang="en-US" b="1" dirty="0"/>
              <a:t> </a:t>
            </a:r>
            <a:r>
              <a:rPr lang="en-US" b="1" dirty="0" err="1"/>
              <a:t>Etkilenme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koşullarından</a:t>
            </a:r>
            <a:r>
              <a:rPr lang="en-US" dirty="0"/>
              <a:t> (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yağmur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rüzgar</a:t>
            </a:r>
            <a:r>
              <a:rPr lang="en-US" dirty="0"/>
              <a:t>) </a:t>
            </a:r>
            <a:r>
              <a:rPr lang="en-US" dirty="0" err="1"/>
              <a:t>etkilenebilir</a:t>
            </a:r>
            <a:r>
              <a:rPr lang="en-US" dirty="0"/>
              <a:t>. Bu,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gücünün</a:t>
            </a:r>
            <a:r>
              <a:rPr lang="en-US" dirty="0"/>
              <a:t> </a:t>
            </a:r>
            <a:r>
              <a:rPr lang="en-US" dirty="0" err="1"/>
              <a:t>azalmasına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etkileyebilir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Sadece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Veri </a:t>
            </a:r>
            <a:r>
              <a:rPr lang="en-US" b="1" dirty="0" err="1"/>
              <a:t>Paketleri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</a:t>
            </a:r>
            <a:r>
              <a:rPr lang="en-US" dirty="0"/>
              <a:t> </a:t>
            </a:r>
            <a:r>
              <a:rPr lang="en-US" dirty="0" err="1"/>
              <a:t>iletebilir</a:t>
            </a:r>
            <a:r>
              <a:rPr lang="en-US" dirty="0"/>
              <a:t>. Bu,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mesajlar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analitiği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duyan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F0FD0-1154-D909-D117-96199F69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ve </a:t>
            </a:r>
            <a:r>
              <a:rPr lang="tr-TR" dirty="0" err="1"/>
              <a:t>lorawan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BA7E36-19E0-8525-DAD2-96E678D4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483814" cy="1164684"/>
          </a:xfrm>
        </p:spPr>
        <p:txBody>
          <a:bodyPr>
            <a:normAutofit lnSpcReduction="10000"/>
          </a:bodyPr>
          <a:lstStyle/>
          <a:p>
            <a:r>
              <a:rPr lang="tr-TR" sz="2400" b="1" dirty="0" err="1"/>
              <a:t>Lo</a:t>
            </a:r>
            <a:r>
              <a:rPr lang="tr-TR" sz="2400" b="1" dirty="0"/>
              <a:t>:</a:t>
            </a:r>
            <a:r>
              <a:rPr lang="tr-TR" dirty="0"/>
              <a:t> </a:t>
            </a:r>
            <a:r>
              <a:rPr lang="tr-TR" dirty="0" err="1"/>
              <a:t>Long</a:t>
            </a:r>
            <a:r>
              <a:rPr lang="tr-TR" dirty="0"/>
              <a:t> (Uzun)</a:t>
            </a:r>
          </a:p>
          <a:p>
            <a:r>
              <a:rPr lang="tr-TR" sz="2400" b="1" dirty="0" err="1"/>
              <a:t>Ra</a:t>
            </a:r>
            <a:r>
              <a:rPr lang="tr-TR" sz="2400" b="1" dirty="0"/>
              <a:t>: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(Menzilli)								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A5FC42-0496-2B5D-20C8-2028C2C2322F}"/>
              </a:ext>
            </a:extLst>
          </p:cNvPr>
          <p:cNvSpPr txBox="1"/>
          <p:nvPr/>
        </p:nvSpPr>
        <p:spPr>
          <a:xfrm>
            <a:off x="5187335" y="2361642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/>
              <a:t>LoRa</a:t>
            </a:r>
            <a:r>
              <a:rPr lang="tr-TR" sz="2400" b="1" dirty="0"/>
              <a:t> (Uzun Menzilli)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509A460C-4DA0-7806-EBE4-A980D2918B13}"/>
              </a:ext>
            </a:extLst>
          </p:cNvPr>
          <p:cNvSpPr txBox="1">
            <a:spLocks/>
          </p:cNvSpPr>
          <p:nvPr/>
        </p:nvSpPr>
        <p:spPr>
          <a:xfrm>
            <a:off x="520232" y="3977360"/>
            <a:ext cx="3785067" cy="1524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 err="1"/>
              <a:t>Lo</a:t>
            </a:r>
            <a:r>
              <a:rPr lang="tr-TR" sz="2400" b="1" dirty="0"/>
              <a:t>:</a:t>
            </a:r>
            <a:r>
              <a:rPr lang="tr-TR" dirty="0"/>
              <a:t> </a:t>
            </a:r>
            <a:r>
              <a:rPr lang="tr-TR" dirty="0" err="1"/>
              <a:t>Long</a:t>
            </a:r>
            <a:r>
              <a:rPr lang="tr-TR" dirty="0"/>
              <a:t> (Uzun)</a:t>
            </a:r>
          </a:p>
          <a:p>
            <a:r>
              <a:rPr lang="tr-TR" sz="2400" b="1" dirty="0" err="1"/>
              <a:t>Ra</a:t>
            </a:r>
            <a:r>
              <a:rPr lang="tr-TR" sz="2400" b="1" dirty="0"/>
              <a:t>: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(Menzilli)		</a:t>
            </a:r>
          </a:p>
          <a:p>
            <a:r>
              <a:rPr lang="tr-TR" sz="2400" b="1" dirty="0" err="1"/>
              <a:t>Wan</a:t>
            </a:r>
            <a:r>
              <a:rPr lang="tr-TR" sz="2400" b="1" dirty="0"/>
              <a:t>: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(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			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6F7AB9F-077D-E1E6-4B08-3E7B68C84857}"/>
              </a:ext>
            </a:extLst>
          </p:cNvPr>
          <p:cNvSpPr txBox="1"/>
          <p:nvPr/>
        </p:nvSpPr>
        <p:spPr>
          <a:xfrm>
            <a:off x="5187335" y="4277835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/>
              <a:t>LoRaWan</a:t>
            </a:r>
            <a:r>
              <a:rPr lang="tr-TR" sz="2400" b="1" dirty="0"/>
              <a:t> (Uzun Menzilli Geniş Alan Ağı)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13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EF678-97CA-DD40-DC41-5B9731B29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29C02-BA38-7A84-F18F-5D09EA68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DEZAVANTAJLARI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A57C0-AB73-ADD4-4D51-9FDF8105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Düşük</a:t>
            </a:r>
            <a:r>
              <a:rPr lang="en-US" b="1" dirty="0"/>
              <a:t> Veri </a:t>
            </a:r>
            <a:r>
              <a:rPr lang="en-US" b="1" dirty="0" err="1"/>
              <a:t>Hızı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LoRa,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hızlarında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(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kbps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sınırlıdır</a:t>
            </a:r>
            <a:r>
              <a:rPr lang="en-US" dirty="0"/>
              <a:t>).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video </a:t>
            </a:r>
            <a:r>
              <a:rPr lang="en-US" dirty="0" err="1"/>
              <a:t>akışı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transferi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LoRa'da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Sınırlı</a:t>
            </a:r>
            <a:r>
              <a:rPr lang="en-US" b="1" dirty="0"/>
              <a:t> Bant </a:t>
            </a:r>
            <a:r>
              <a:rPr lang="en-US" b="1" dirty="0" err="1"/>
              <a:t>Genişliği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LoRa'nın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bant </a:t>
            </a:r>
            <a:r>
              <a:rPr lang="en-US" dirty="0" err="1"/>
              <a:t>genişliği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paketlerinin</a:t>
            </a:r>
            <a:r>
              <a:rPr lang="en-US" dirty="0"/>
              <a:t> </a:t>
            </a:r>
            <a:r>
              <a:rPr lang="en-US" dirty="0" err="1"/>
              <a:t>iletilmesini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bant </a:t>
            </a:r>
            <a:r>
              <a:rPr lang="en-US" dirty="0" err="1"/>
              <a:t>genişliği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kısıtlama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Seviyesi</a:t>
            </a:r>
            <a:r>
              <a:rPr lang="en-US" b="1" dirty="0"/>
              <a:t> (</a:t>
            </a:r>
            <a:r>
              <a:rPr lang="en-US" b="1" dirty="0" err="1"/>
              <a:t>LoRaWAN</a:t>
            </a:r>
            <a:r>
              <a:rPr lang="en-US" b="1" dirty="0"/>
              <a:t> </a:t>
            </a:r>
            <a:r>
              <a:rPr lang="en-US" b="1" dirty="0" err="1"/>
              <a:t>İçin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ek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şifrelenmesi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korunması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B244A-A325-D9A8-DE9A-C1BEC664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8C0C10-5A7E-4EAF-91A4-1A7D38D6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Sigfox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9B297E-C4CC-D03C-630C-06DA433B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849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Sigfox</a:t>
            </a:r>
            <a:r>
              <a:rPr lang="tr-TR" b="1" u="sng" dirty="0"/>
              <a:t> </a:t>
            </a:r>
          </a:p>
          <a:p>
            <a:pPr marL="0" indent="0">
              <a:buNone/>
            </a:pPr>
            <a:r>
              <a:rPr lang="en-US" dirty="0"/>
              <a:t>Sigfox,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menzilli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IoT </a:t>
            </a:r>
            <a:r>
              <a:rPr lang="en-US" dirty="0" err="1"/>
              <a:t>teknolojisidir</a:t>
            </a:r>
            <a:r>
              <a:rPr lang="en-US" dirty="0"/>
              <a:t>. Sigfox,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hızları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60BD275B-5D09-1F0B-EEC8-BB812ADD8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182"/>
              </p:ext>
            </p:extLst>
          </p:nvPr>
        </p:nvGraphicFramePr>
        <p:xfrm>
          <a:off x="581191" y="3965419"/>
          <a:ext cx="110296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18744982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11931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Avantaj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Dezavantaj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tüketimi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saniyede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birkaç</a:t>
                      </a:r>
                      <a:r>
                        <a:rPr lang="en-US" dirty="0"/>
                        <a:t> 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Küresel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alanı</a:t>
                      </a:r>
                      <a:r>
                        <a:rPr lang="en-US" dirty="0"/>
                        <a:t> (Sigfox, </a:t>
                      </a:r>
                      <a:r>
                        <a:rPr lang="en-US" dirty="0" err="1"/>
                        <a:t>dünya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çapında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geniş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altyapısına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sahiptir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Yalnızca </a:t>
                      </a:r>
                      <a:r>
                        <a:rPr lang="en-US" dirty="0" err="1"/>
                        <a:t>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yönlü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iletimi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isteğe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bağlı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dönüş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sinyali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zordur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Kolay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entegrasyon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Kısıtlı</a:t>
                      </a:r>
                      <a:r>
                        <a:rPr lang="en-US" dirty="0"/>
                        <a:t> bant </a:t>
                      </a:r>
                      <a:r>
                        <a:rPr lang="en-US" dirty="0" err="1"/>
                        <a:t>genişliği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26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C17C-7453-531B-70C0-91C6E068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4256C3-5800-F36C-DC57-2B44E643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NB-IoT (Narrowband IoT)</a:t>
            </a:r>
            <a:r>
              <a:rPr lang="tr-TR" b="1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8C55A-A85C-81E5-321A-A32A2E77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849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NB-IoT (Narrowband IoT)</a:t>
            </a:r>
            <a:r>
              <a:rPr lang="tr-TR" b="1" u="sng" dirty="0"/>
              <a:t> </a:t>
            </a:r>
          </a:p>
          <a:p>
            <a:pPr marL="0" indent="0">
              <a:buNone/>
            </a:pPr>
            <a:r>
              <a:rPr lang="en-US" dirty="0"/>
              <a:t>NB-IoT, 4G LTE </a:t>
            </a:r>
            <a:r>
              <a:rPr lang="en-US" dirty="0" err="1"/>
              <a:t>şebekelerini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güçle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teknolojidir</a:t>
            </a:r>
            <a:r>
              <a:rPr lang="en-US" dirty="0"/>
              <a:t>. Mobil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altyapısı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şehir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3AE48CAD-8DE2-9668-B022-AB43AA6C4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5023"/>
              </p:ext>
            </p:extLst>
          </p:nvPr>
        </p:nvGraphicFramePr>
        <p:xfrm>
          <a:off x="581192" y="3965419"/>
          <a:ext cx="1102961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7">
                  <a:extLst>
                    <a:ext uri="{9D8B030D-6E8A-4147-A177-3AD203B41FA5}">
                      <a16:colId xmlns:a16="http://schemas.microsoft.com/office/drawing/2014/main" val="1874498294"/>
                    </a:ext>
                  </a:extLst>
                </a:gridCol>
                <a:gridCol w="5514807">
                  <a:extLst>
                    <a:ext uri="{9D8B030D-6E8A-4147-A177-3AD203B41FA5}">
                      <a16:colId xmlns:a16="http://schemas.microsoft.com/office/drawing/2014/main" val="11931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Avantaj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Dezavantaj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Yüksek </a:t>
                      </a:r>
                      <a:r>
                        <a:rPr lang="en-US" dirty="0" err="1"/>
                        <a:t>güvenlik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seviyesi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mobil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güvenliği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Daha </a:t>
                      </a:r>
                      <a:r>
                        <a:rPr lang="en-US" dirty="0" err="1"/>
                        <a:t>yüksek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maliyetler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mobil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altyapısı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gerektirdiği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Daha </a:t>
                      </a:r>
                      <a:r>
                        <a:rPr lang="en-US" dirty="0" err="1"/>
                        <a:t>yüksek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hızları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LoRa'ya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iletimi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Daha </a:t>
                      </a:r>
                      <a:r>
                        <a:rPr lang="en-US" dirty="0" err="1"/>
                        <a:t>yüksek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enerji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tüketimi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LoRa'ya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Küresel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mobil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üzerinden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Daha </a:t>
                      </a:r>
                      <a:r>
                        <a:rPr lang="en-US" dirty="0" err="1"/>
                        <a:t>sınırlı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kapsama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istasyonlarına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bağlıdır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10C5-3E81-7460-E7E1-90D134743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E3F8D-5866-73DA-8DB5-97B2644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Zigbee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2DD71B-B4AC-11A1-80AF-733ED5C9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849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Zigbee</a:t>
            </a:r>
            <a:endParaRPr lang="tr-TR" b="1" u="sng" dirty="0"/>
          </a:p>
          <a:p>
            <a:pPr marL="0" indent="0">
              <a:buNone/>
            </a:pPr>
            <a:r>
              <a:rPr lang="en-US" dirty="0"/>
              <a:t>Zigbee,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güçle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protokolüdür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ağlarda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973F16F-1F3E-8A54-50FE-B58326C93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87184"/>
              </p:ext>
            </p:extLst>
          </p:nvPr>
        </p:nvGraphicFramePr>
        <p:xfrm>
          <a:off x="581192" y="3965419"/>
          <a:ext cx="11029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7">
                  <a:extLst>
                    <a:ext uri="{9D8B030D-6E8A-4147-A177-3AD203B41FA5}">
                      <a16:colId xmlns:a16="http://schemas.microsoft.com/office/drawing/2014/main" val="1874498294"/>
                    </a:ext>
                  </a:extLst>
                </a:gridCol>
                <a:gridCol w="5514807">
                  <a:extLst>
                    <a:ext uri="{9D8B030D-6E8A-4147-A177-3AD203B41FA5}">
                      <a16:colId xmlns:a16="http://schemas.microsoft.com/office/drawing/2014/main" val="11931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Avantaj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Dezavantaj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Yüksek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LoRa'ya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iletimi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menzil</a:t>
                      </a:r>
                      <a:r>
                        <a:rPr lang="en-US" dirty="0"/>
                        <a:t> (LoRa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kıyaslandığında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kısa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menzil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yapısı</a:t>
                      </a:r>
                      <a:r>
                        <a:rPr lang="en-US" dirty="0"/>
                        <a:t> (Cihazlar </a:t>
                      </a:r>
                      <a:r>
                        <a:rPr lang="en-US" dirty="0" err="1"/>
                        <a:t>arası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iletişim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sağlar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Yüksek </a:t>
                      </a:r>
                      <a:r>
                        <a:rPr lang="en-US" dirty="0" err="1"/>
                        <a:t>güç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tüketimi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LoRa'ya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göre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maliyetli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donanım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Yoğun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trafiğinde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performans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düşüşü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2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71811-C71F-B707-4FD6-3828562C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87B95-8E97-B005-B5BA-BE7CE5F0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Wi-Fi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74E494-4A5B-8A2F-8E8B-1FC1CC21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849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Wi-Fi</a:t>
            </a:r>
            <a:endParaRPr lang="tr-TR" b="1" u="sng" dirty="0"/>
          </a:p>
          <a:p>
            <a:pPr marL="0" indent="0">
              <a:buNone/>
            </a:pPr>
            <a:r>
              <a:rPr lang="en-US" dirty="0"/>
              <a:t>Wi-Fi,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ofislerde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teknolojisidir</a:t>
            </a:r>
            <a:r>
              <a:rPr lang="en-US" dirty="0"/>
              <a:t>. Wi-Fi,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hızları</a:t>
            </a:r>
            <a:r>
              <a:rPr lang="en-US" dirty="0"/>
              <a:t> </a:t>
            </a:r>
            <a:r>
              <a:rPr lang="en-US" dirty="0" err="1"/>
              <a:t>sağlasa</a:t>
            </a:r>
            <a:r>
              <a:rPr lang="en-US" dirty="0"/>
              <a:t> da, IoT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menzil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dezavantajları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2B6139D5-9EAA-8DED-5F2E-4F3EF20B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88057"/>
              </p:ext>
            </p:extLst>
          </p:nvPr>
        </p:nvGraphicFramePr>
        <p:xfrm>
          <a:off x="581192" y="3965419"/>
          <a:ext cx="11029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7">
                  <a:extLst>
                    <a:ext uri="{9D8B030D-6E8A-4147-A177-3AD203B41FA5}">
                      <a16:colId xmlns:a16="http://schemas.microsoft.com/office/drawing/2014/main" val="1874498294"/>
                    </a:ext>
                  </a:extLst>
                </a:gridCol>
                <a:gridCol w="5514807">
                  <a:extLst>
                    <a:ext uri="{9D8B030D-6E8A-4147-A177-3AD203B41FA5}">
                      <a16:colId xmlns:a16="http://schemas.microsoft.com/office/drawing/2014/main" val="11931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Avantaj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Dezavantaj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Yüksek </a:t>
                      </a:r>
                      <a:r>
                        <a:rPr lang="en-US" dirty="0" err="1"/>
                        <a:t>veri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Yüksek </a:t>
                      </a:r>
                      <a:r>
                        <a:rPr lang="en-US" dirty="0" err="1"/>
                        <a:t>enerji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tüketimi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LoRa'dan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fazla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enerji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harcar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Geniş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altyapısı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özellikle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şehir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ticari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alanlarda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menzil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Kurulum için daha az kalifiye personel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Ağa </a:t>
                      </a:r>
                      <a:r>
                        <a:rPr lang="en-US" dirty="0" err="1"/>
                        <a:t>bağlı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cihaz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sayısı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sınırlıdır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53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2E45-2513-EF12-96EB-41F41BD1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33EDAA-B240-152F-F4C0-1748DBDA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Thread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ABC337-B023-1640-7A45-B75FBE7F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849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Thread</a:t>
            </a:r>
            <a:endParaRPr lang="tr-TR" b="1" u="sng" dirty="0"/>
          </a:p>
          <a:p>
            <a:pPr marL="0" indent="0">
              <a:buNone/>
            </a:pPr>
            <a:r>
              <a:rPr lang="en-US" dirty="0"/>
              <a:t>Thread,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, IoT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protokolüdür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otomasyonunda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E47834B0-9CBB-ECF3-D2AD-7C951197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36285"/>
              </p:ext>
            </p:extLst>
          </p:nvPr>
        </p:nvGraphicFramePr>
        <p:xfrm>
          <a:off x="581192" y="3965419"/>
          <a:ext cx="11029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7">
                  <a:extLst>
                    <a:ext uri="{9D8B030D-6E8A-4147-A177-3AD203B41FA5}">
                      <a16:colId xmlns:a16="http://schemas.microsoft.com/office/drawing/2014/main" val="1874498294"/>
                    </a:ext>
                  </a:extLst>
                </a:gridCol>
                <a:gridCol w="5514807">
                  <a:extLst>
                    <a:ext uri="{9D8B030D-6E8A-4147-A177-3AD203B41FA5}">
                      <a16:colId xmlns:a16="http://schemas.microsoft.com/office/drawing/2014/main" val="119313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Avantaj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Dezavantaj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4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Güçlü </a:t>
                      </a:r>
                      <a:r>
                        <a:rPr lang="en-US" dirty="0" err="1"/>
                        <a:t>güvenlik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menzil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Mesh </a:t>
                      </a:r>
                      <a:r>
                        <a:rPr lang="en-US" dirty="0" err="1"/>
                        <a:t>ağ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yapısı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cihazlar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iletişim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Hız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sınırlamaları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enerji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tüketimi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Yeni bir teknoloji olması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8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65EC4-243B-3188-66A8-00FDE4DB0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7B0A14-22F3-15EF-AA78-51A8B548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Thread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BE7B5-1CDB-9C50-2049-0DE4C8A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297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Thread</a:t>
            </a:r>
            <a:r>
              <a:rPr lang="en-US" dirty="0"/>
              <a:t>, IoT (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İnterneti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, </a:t>
            </a:r>
            <a:r>
              <a:rPr lang="en-US" b="1" dirty="0"/>
              <a:t>IP </a:t>
            </a:r>
            <a:r>
              <a:rPr lang="en-US" b="1" dirty="0" err="1"/>
              <a:t>tabanlı</a:t>
            </a:r>
            <a:r>
              <a:rPr lang="en-US" b="1" dirty="0"/>
              <a:t>,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güçlü</a:t>
            </a:r>
            <a:r>
              <a:rPr lang="en-US" b="1" dirty="0"/>
              <a:t>, </a:t>
            </a:r>
            <a:r>
              <a:rPr lang="en-US" b="1" dirty="0" err="1"/>
              <a:t>güvenli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protokolüdür</a:t>
            </a:r>
            <a:r>
              <a:rPr lang="en-US" dirty="0"/>
              <a:t>. </a:t>
            </a:r>
            <a:r>
              <a:rPr lang="en-US" dirty="0" err="1"/>
              <a:t>Zigbee'ye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2.4 GHz </a:t>
            </a:r>
            <a:r>
              <a:rPr lang="en-US" dirty="0" err="1"/>
              <a:t>frekansında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mesh (</a:t>
            </a:r>
            <a:r>
              <a:rPr lang="en-US" b="1" dirty="0" err="1"/>
              <a:t>örgü</a:t>
            </a:r>
            <a:r>
              <a:rPr lang="en-US" b="1" dirty="0"/>
              <a:t>)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yapısını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Thread'in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, </a:t>
            </a:r>
            <a:r>
              <a:rPr lang="en-US" dirty="0" err="1"/>
              <a:t>internetle</a:t>
            </a:r>
            <a:r>
              <a:rPr lang="en-US" dirty="0"/>
              <a:t> </a:t>
            </a:r>
            <a:r>
              <a:rPr lang="en-US" b="1" dirty="0" err="1"/>
              <a:t>doğrudan</a:t>
            </a:r>
            <a:r>
              <a:rPr lang="en-US" b="1" dirty="0"/>
              <a:t> IP </a:t>
            </a:r>
            <a:r>
              <a:rPr lang="en-US" b="1" dirty="0" err="1"/>
              <a:t>üzerinden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kurabilmesidir</a:t>
            </a:r>
            <a:r>
              <a:rPr lang="en-US" dirty="0"/>
              <a:t> (IPv6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).</a:t>
            </a:r>
            <a:endParaRPr lang="tr-TR" dirty="0"/>
          </a:p>
          <a:p>
            <a:r>
              <a:rPr lang="en-US" b="1" dirty="0"/>
              <a:t>IEEE 802.15.4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IPv6 / 6LoWPAN</a:t>
            </a:r>
            <a:r>
              <a:rPr lang="en-US" dirty="0"/>
              <a:t> </a:t>
            </a:r>
            <a:r>
              <a:rPr lang="en-US" dirty="0" err="1"/>
              <a:t>uyumludur</a:t>
            </a:r>
            <a:r>
              <a:rPr lang="en-US" dirty="0"/>
              <a:t> (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internetle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).</a:t>
            </a:r>
            <a:endParaRPr lang="tr-TR" dirty="0"/>
          </a:p>
          <a:p>
            <a:r>
              <a:rPr lang="en-US" b="1" dirty="0"/>
              <a:t>Mesh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yapısı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bağlanabilir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güç</a:t>
            </a:r>
            <a:r>
              <a:rPr lang="en-US" b="1" dirty="0"/>
              <a:t> </a:t>
            </a:r>
            <a:r>
              <a:rPr lang="en-US" b="1" dirty="0" err="1"/>
              <a:t>tüketimi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(</a:t>
            </a:r>
            <a:r>
              <a:rPr lang="en-US" dirty="0" err="1"/>
              <a:t>pil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).</a:t>
            </a:r>
            <a:endParaRPr lang="tr-TR" dirty="0"/>
          </a:p>
          <a:p>
            <a:r>
              <a:rPr lang="en-US" b="1" dirty="0"/>
              <a:t>Kendi </a:t>
            </a:r>
            <a:r>
              <a:rPr lang="en-US" b="1" dirty="0" err="1"/>
              <a:t>kendini</a:t>
            </a:r>
            <a:r>
              <a:rPr lang="en-US" b="1" dirty="0"/>
              <a:t> </a:t>
            </a:r>
            <a:r>
              <a:rPr lang="en-US" b="1" dirty="0" err="1"/>
              <a:t>iyileştiren</a:t>
            </a:r>
            <a:r>
              <a:rPr lang="en-US" b="1" dirty="0"/>
              <a:t> </a:t>
            </a:r>
            <a:r>
              <a:rPr lang="en-US" b="1" dirty="0" err="1"/>
              <a:t>ağ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(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koparsa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yollar</a:t>
            </a:r>
            <a:r>
              <a:rPr lang="en-US" dirty="0"/>
              <a:t> </a:t>
            </a:r>
            <a:r>
              <a:rPr lang="en-US" dirty="0" err="1"/>
              <a:t>bulur</a:t>
            </a:r>
            <a:r>
              <a:rPr lang="en-US" dirty="0"/>
              <a:t>).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51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20425-14BC-B0A3-B786-DDFBEDBD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E3D6D-3DB6-ABED-B6CA-B1D5054F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Thread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F60D4-9E1E-37CA-AD6A-4180B5D6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29768"/>
          </a:xfrm>
        </p:spPr>
        <p:txBody>
          <a:bodyPr/>
          <a:lstStyle/>
          <a:p>
            <a:pPr marL="0" indent="0">
              <a:buNone/>
            </a:pPr>
            <a:r>
              <a:rPr lang="tr-TR" b="1" u="sng" dirty="0"/>
              <a:t>AVANTAJLARI</a:t>
            </a:r>
          </a:p>
          <a:p>
            <a:pPr>
              <a:buNone/>
            </a:pPr>
            <a:r>
              <a:rPr lang="en-US" b="1" dirty="0"/>
              <a:t>IP </a:t>
            </a:r>
            <a:r>
              <a:rPr lang="en-US" b="1" dirty="0" err="1"/>
              <a:t>Tabanlı</a:t>
            </a:r>
            <a:r>
              <a:rPr lang="en-US" b="1" dirty="0"/>
              <a:t> </a:t>
            </a:r>
            <a:r>
              <a:rPr lang="en-US" b="1" dirty="0" err="1"/>
              <a:t>Yapı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Cihazlar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internete</a:t>
            </a:r>
            <a:r>
              <a:rPr lang="en-US" dirty="0"/>
              <a:t> </a:t>
            </a:r>
            <a:r>
              <a:rPr lang="en-US" dirty="0" err="1"/>
              <a:t>bağlanabilir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Akıllı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"</a:t>
            </a:r>
            <a:r>
              <a:rPr lang="en-US" dirty="0" err="1"/>
              <a:t>köprü</a:t>
            </a:r>
            <a:r>
              <a:rPr lang="en-US" dirty="0"/>
              <a:t>"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Güçlü </a:t>
            </a:r>
            <a:r>
              <a:rPr lang="en-US" b="1" dirty="0" err="1"/>
              <a:t>Güvenlik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AES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şifrelemesi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Mesh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Desteği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genişledikçe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düşmez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Kapsama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genişletilebilir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dayanıklılığı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CCE35-0F07-8701-73DD-8F2316796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CE5735-E1AE-98AA-06FC-5E2FB3EC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Thread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8E4422-0E1C-5BF8-E10F-00FD3EBD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29768"/>
          </a:xfrm>
        </p:spPr>
        <p:txBody>
          <a:bodyPr/>
          <a:lstStyle/>
          <a:p>
            <a:pPr marL="0" indent="0">
              <a:buNone/>
            </a:pPr>
            <a:r>
              <a:rPr lang="tr-TR" b="1" u="sng" dirty="0"/>
              <a:t>AVANTAJLARI</a:t>
            </a:r>
          </a:p>
          <a:p>
            <a:pPr>
              <a:buNone/>
            </a:pPr>
            <a:r>
              <a:rPr lang="en-US" b="1" dirty="0" err="1"/>
              <a:t>Uyumlu</a:t>
            </a:r>
            <a:r>
              <a:rPr lang="en-US" b="1" dirty="0"/>
              <a:t> </a:t>
            </a:r>
            <a:r>
              <a:rPr lang="en-US" b="1" dirty="0" err="1"/>
              <a:t>Ekosistem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Matter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tam </a:t>
            </a:r>
            <a:r>
              <a:rPr lang="en-US" dirty="0" err="1"/>
              <a:t>uyumludur</a:t>
            </a:r>
            <a:r>
              <a:rPr lang="en-US" dirty="0"/>
              <a:t>. (Matter, Apple, Google, Amazon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desteklenen</a:t>
            </a:r>
            <a:r>
              <a:rPr lang="en-US" dirty="0"/>
              <a:t> yeni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standardıdır</a:t>
            </a:r>
            <a:r>
              <a:rPr lang="en-US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Apple HomeKit, Google Nest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sistemlerle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Düşük</a:t>
            </a:r>
            <a:r>
              <a:rPr lang="en-US" b="1" dirty="0"/>
              <a:t> Enerji </a:t>
            </a:r>
            <a:r>
              <a:rPr lang="en-US" b="1" dirty="0" err="1"/>
              <a:t>Tüketimi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Uyku</a:t>
            </a:r>
            <a:r>
              <a:rPr lang="en-US" dirty="0"/>
              <a:t> </a:t>
            </a:r>
            <a:r>
              <a:rPr lang="en-US" dirty="0" err="1"/>
              <a:t>modları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pil</a:t>
            </a:r>
            <a:r>
              <a:rPr lang="en-US" dirty="0"/>
              <a:t> </a:t>
            </a:r>
            <a:r>
              <a:rPr lang="en-US" dirty="0" err="1"/>
              <a:t>ömrü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C7D85-F57A-1D4D-4B86-4A4C7B33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E452FC-E784-B7BF-D94D-068337CD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Rakip Teknolojileri - </a:t>
            </a:r>
            <a:r>
              <a:rPr lang="en-US" b="1" dirty="0"/>
              <a:t>Thread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676110-5488-CFBC-39DB-16117759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129768"/>
          </a:xfrm>
        </p:spPr>
        <p:txBody>
          <a:bodyPr/>
          <a:lstStyle/>
          <a:p>
            <a:pPr marL="0" indent="0">
              <a:buNone/>
            </a:pPr>
            <a:r>
              <a:rPr lang="tr-TR" b="1" u="sng" dirty="0"/>
              <a:t>DEZAVATAJLARI</a:t>
            </a:r>
          </a:p>
          <a:p>
            <a:pPr>
              <a:buNone/>
            </a:pPr>
            <a:r>
              <a:rPr lang="en-US" b="1" dirty="0" err="1"/>
              <a:t>Karmaşık</a:t>
            </a:r>
            <a:r>
              <a:rPr lang="en-US" b="1" dirty="0"/>
              <a:t> </a:t>
            </a:r>
            <a:r>
              <a:rPr lang="en-US" b="1" dirty="0" err="1"/>
              <a:t>Kurulum</a:t>
            </a:r>
            <a:r>
              <a:rPr lang="en-US" b="1" dirty="0"/>
              <a:t> (</a:t>
            </a:r>
            <a:r>
              <a:rPr lang="en-US" b="1" dirty="0" err="1"/>
              <a:t>şu</a:t>
            </a:r>
            <a:r>
              <a:rPr lang="en-US" b="1" dirty="0"/>
              <a:t> an </a:t>
            </a:r>
            <a:r>
              <a:rPr lang="en-US" b="1" dirty="0" err="1"/>
              <a:t>için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tüketici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hâlâ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karışık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Yeni Bir </a:t>
            </a:r>
            <a:r>
              <a:rPr lang="en-US" b="1" dirty="0" err="1"/>
              <a:t>Teknoloji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Zigbee </a:t>
            </a:r>
            <a:r>
              <a:rPr lang="en-US" dirty="0" err="1"/>
              <a:t>veya</a:t>
            </a:r>
            <a:r>
              <a:rPr lang="en-US" dirty="0"/>
              <a:t> Wi-Fi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hâlâ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Matter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Donanım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Wi-Fi </a:t>
            </a:r>
            <a:r>
              <a:rPr lang="en-US" dirty="0" err="1"/>
              <a:t>veya</a:t>
            </a:r>
            <a:r>
              <a:rPr lang="en-US" dirty="0"/>
              <a:t> Zigbee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07A44-7888-E62E-261F-992385D2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8B8349-AA10-0B36-D154-FEB11156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287680"/>
          </a:xfrm>
        </p:spPr>
        <p:txBody>
          <a:bodyPr>
            <a:normAutofit/>
          </a:bodyPr>
          <a:lstStyle/>
          <a:p>
            <a:r>
              <a:rPr lang="en-US" sz="2000" dirty="0"/>
              <a:t>LoRa (Long Range), </a:t>
            </a:r>
            <a:r>
              <a:rPr lang="en-US" sz="2000" dirty="0" err="1"/>
              <a:t>düşük</a:t>
            </a:r>
            <a:r>
              <a:rPr lang="en-US" sz="2000" dirty="0"/>
              <a:t> </a:t>
            </a:r>
            <a:r>
              <a:rPr lang="en-US" sz="2000" dirty="0" err="1"/>
              <a:t>güç</a:t>
            </a:r>
            <a:r>
              <a:rPr lang="en-US" sz="2000" dirty="0"/>
              <a:t> </a:t>
            </a:r>
            <a:r>
              <a:rPr lang="en-US" sz="2000" dirty="0" err="1"/>
              <a:t>tüketimiyle</a:t>
            </a:r>
            <a:r>
              <a:rPr lang="en-US" sz="2000" dirty="0"/>
              <a:t> </a:t>
            </a:r>
            <a:r>
              <a:rPr lang="en-US" sz="2000" dirty="0" err="1"/>
              <a:t>uzun</a:t>
            </a:r>
            <a:r>
              <a:rPr lang="en-US" sz="2000" dirty="0"/>
              <a:t> </a:t>
            </a:r>
            <a:r>
              <a:rPr lang="en-US" sz="2000" dirty="0" err="1"/>
              <a:t>mesafeli</a:t>
            </a:r>
            <a:r>
              <a:rPr lang="en-US" sz="2000" dirty="0"/>
              <a:t> </a:t>
            </a:r>
            <a:r>
              <a:rPr lang="en-US" sz="2000" dirty="0" err="1"/>
              <a:t>kablosuz</a:t>
            </a:r>
            <a:r>
              <a:rPr lang="en-US" sz="2000" dirty="0"/>
              <a:t> </a:t>
            </a:r>
            <a:r>
              <a:rPr lang="en-US" sz="2000" dirty="0" err="1"/>
              <a:t>iletişim</a:t>
            </a:r>
            <a:r>
              <a:rPr lang="en-US" sz="2000" dirty="0"/>
              <a:t> </a:t>
            </a:r>
            <a:r>
              <a:rPr lang="en-US" sz="2000" dirty="0" err="1"/>
              <a:t>sağlayan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/>
              <a:t>düşük</a:t>
            </a:r>
            <a:r>
              <a:rPr lang="en-US" sz="2000" b="1" dirty="0"/>
              <a:t> </a:t>
            </a:r>
            <a:r>
              <a:rPr lang="en-US" sz="2000" b="1" dirty="0" err="1"/>
              <a:t>güç</a:t>
            </a:r>
            <a:r>
              <a:rPr lang="en-US" sz="2000" b="1" dirty="0"/>
              <a:t> </a:t>
            </a:r>
            <a:r>
              <a:rPr lang="en-US" sz="2000" b="1" dirty="0" err="1"/>
              <a:t>geniş</a:t>
            </a:r>
            <a:r>
              <a:rPr lang="en-US" sz="2000" b="1" dirty="0"/>
              <a:t> </a:t>
            </a:r>
            <a:r>
              <a:rPr lang="en-US" sz="2000" b="1" dirty="0" err="1"/>
              <a:t>alan</a:t>
            </a:r>
            <a:r>
              <a:rPr lang="en-US" sz="2000" b="1" dirty="0"/>
              <a:t> </a:t>
            </a:r>
            <a:r>
              <a:rPr lang="en-US" sz="2000" b="1" dirty="0" err="1"/>
              <a:t>ağı</a:t>
            </a:r>
            <a:r>
              <a:rPr lang="en-US" sz="2000" b="1" dirty="0"/>
              <a:t> (LPWAN - Low Power Wide Area Network)</a:t>
            </a:r>
            <a:r>
              <a:rPr lang="en-US" sz="2000" dirty="0"/>
              <a:t> </a:t>
            </a:r>
            <a:r>
              <a:rPr lang="en-US" sz="2000" dirty="0" err="1"/>
              <a:t>teknolojisidir</a:t>
            </a:r>
            <a:r>
              <a:rPr lang="en-US" sz="2000" dirty="0"/>
              <a:t>. </a:t>
            </a:r>
            <a:endParaRPr lang="tr-TR" sz="2000" dirty="0"/>
          </a:p>
          <a:p>
            <a:r>
              <a:rPr lang="en-US" sz="2000" dirty="0"/>
              <a:t>LoRa, </a:t>
            </a:r>
            <a:r>
              <a:rPr lang="en-US" sz="2000" dirty="0" err="1"/>
              <a:t>özellikle</a:t>
            </a:r>
            <a:r>
              <a:rPr lang="en-US" sz="2000" dirty="0"/>
              <a:t> </a:t>
            </a:r>
            <a:r>
              <a:rPr lang="en-US" sz="2000" b="1" dirty="0"/>
              <a:t>IoT (</a:t>
            </a:r>
            <a:r>
              <a:rPr lang="en-US" sz="2000" b="1" dirty="0" err="1"/>
              <a:t>Nesnelerin</a:t>
            </a:r>
            <a:r>
              <a:rPr lang="en-US" sz="2000" b="1" dirty="0"/>
              <a:t> </a:t>
            </a:r>
            <a:r>
              <a:rPr lang="en-US" sz="2000" b="1" dirty="0" err="1"/>
              <a:t>İnterneti</a:t>
            </a:r>
            <a:r>
              <a:rPr lang="en-US" sz="2000" b="1" dirty="0"/>
              <a:t>) </a:t>
            </a:r>
            <a:r>
              <a:rPr lang="en-US" sz="2000" b="1" dirty="0" err="1"/>
              <a:t>uygulamaları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geliştirilmiştir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Sensörler</a:t>
            </a:r>
            <a:r>
              <a:rPr lang="en-US" sz="2000" dirty="0"/>
              <a:t>, GPS </a:t>
            </a:r>
            <a:r>
              <a:rPr lang="en-US" sz="2000" dirty="0" err="1"/>
              <a:t>izleme</a:t>
            </a:r>
            <a:r>
              <a:rPr lang="en-US" sz="2000" dirty="0"/>
              <a:t>, </a:t>
            </a:r>
            <a:r>
              <a:rPr lang="en-US" sz="2000" dirty="0" err="1"/>
              <a:t>akıllı</a:t>
            </a:r>
            <a:r>
              <a:rPr lang="en-US" sz="2000" dirty="0"/>
              <a:t> </a:t>
            </a:r>
            <a:r>
              <a:rPr lang="en-US" sz="2000" dirty="0" err="1"/>
              <a:t>şehirler</a:t>
            </a:r>
            <a:r>
              <a:rPr lang="en-US" sz="2000" dirty="0"/>
              <a:t>, </a:t>
            </a:r>
            <a:r>
              <a:rPr lang="en-US" sz="2000" dirty="0" err="1"/>
              <a:t>tarım</a:t>
            </a:r>
            <a:r>
              <a:rPr lang="en-US" sz="2000" dirty="0"/>
              <a:t>, </a:t>
            </a:r>
            <a:r>
              <a:rPr lang="en-US" sz="2000" dirty="0" err="1"/>
              <a:t>endüstriyel</a:t>
            </a:r>
            <a:r>
              <a:rPr lang="en-US" sz="2000" dirty="0"/>
              <a:t> </a:t>
            </a:r>
            <a:r>
              <a:rPr lang="en-US" sz="2000" dirty="0" err="1"/>
              <a:t>otomasyon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birçok</a:t>
            </a:r>
            <a:r>
              <a:rPr lang="en-US" sz="2000" dirty="0"/>
              <a:t> </a:t>
            </a:r>
            <a:r>
              <a:rPr lang="en-US" sz="2000" dirty="0" err="1"/>
              <a:t>alanda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  <a:endParaRPr lang="tr-TR" sz="2000" dirty="0"/>
          </a:p>
          <a:p>
            <a:r>
              <a:rPr lang="en-US" sz="1600" b="1" u="sng" dirty="0" err="1"/>
              <a:t>LoRa'nın</a:t>
            </a:r>
            <a:r>
              <a:rPr lang="en-US" sz="1600" b="1" u="sng" dirty="0"/>
              <a:t> Temel </a:t>
            </a:r>
            <a:r>
              <a:rPr lang="en-US" sz="1600" b="1" u="sng" dirty="0" err="1"/>
              <a:t>Özellikleri</a:t>
            </a:r>
            <a:endParaRPr lang="en-US" sz="1600" b="1" u="sng" dirty="0"/>
          </a:p>
          <a:p>
            <a:r>
              <a:rPr lang="en-US" sz="1600" b="1" dirty="0"/>
              <a:t>Uzun </a:t>
            </a:r>
            <a:r>
              <a:rPr lang="en-US" sz="1600" b="1" dirty="0" err="1"/>
              <a:t>Mesafe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Kırsal</a:t>
            </a:r>
            <a:r>
              <a:rPr lang="en-US" sz="1600" dirty="0"/>
              <a:t> </a:t>
            </a:r>
            <a:r>
              <a:rPr lang="en-US" sz="1600" dirty="0" err="1"/>
              <a:t>alanlarda</a:t>
            </a:r>
            <a:r>
              <a:rPr lang="en-US" sz="1600" dirty="0"/>
              <a:t> 15-20 km, </a:t>
            </a:r>
            <a:r>
              <a:rPr lang="en-US" sz="1600" dirty="0" err="1"/>
              <a:t>kentsel</a:t>
            </a:r>
            <a:r>
              <a:rPr lang="en-US" sz="1600" dirty="0"/>
              <a:t> </a:t>
            </a:r>
            <a:r>
              <a:rPr lang="en-US" sz="1600" dirty="0" err="1"/>
              <a:t>alanlarda</a:t>
            </a:r>
            <a:r>
              <a:rPr lang="en-US" sz="1600" dirty="0"/>
              <a:t> 2-5 </a:t>
            </a:r>
            <a:r>
              <a:rPr lang="en-US" sz="1600" dirty="0" err="1"/>
              <a:t>km'ye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iletimi</a:t>
            </a:r>
            <a:r>
              <a:rPr lang="en-US" sz="1600" dirty="0"/>
              <a:t> </a:t>
            </a:r>
            <a:r>
              <a:rPr lang="en-US" sz="1600" dirty="0" err="1"/>
              <a:t>sağlayabilir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Düşük</a:t>
            </a:r>
            <a:r>
              <a:rPr lang="en-US" sz="1600" b="1" dirty="0"/>
              <a:t> Güç </a:t>
            </a:r>
            <a:r>
              <a:rPr lang="en-US" sz="1600" b="1" dirty="0" err="1"/>
              <a:t>Tüketimi</a:t>
            </a:r>
            <a:r>
              <a:rPr lang="en-US" sz="1600" b="1" dirty="0"/>
              <a:t>:</a:t>
            </a:r>
            <a:r>
              <a:rPr lang="en-US" sz="1600" dirty="0"/>
              <a:t> Pil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çalışan</a:t>
            </a:r>
            <a:r>
              <a:rPr lang="en-US" sz="1600" dirty="0"/>
              <a:t> </a:t>
            </a:r>
            <a:r>
              <a:rPr lang="en-US" sz="1600" dirty="0" err="1"/>
              <a:t>cihazların</a:t>
            </a:r>
            <a:r>
              <a:rPr lang="en-US" sz="1600" dirty="0"/>
              <a:t> </a:t>
            </a:r>
            <a:r>
              <a:rPr lang="en-US" sz="1600" dirty="0" err="1"/>
              <a:t>yıllarca</a:t>
            </a:r>
            <a:r>
              <a:rPr lang="en-US" sz="1600" dirty="0"/>
              <a:t> (</a:t>
            </a:r>
            <a:r>
              <a:rPr lang="en-US" sz="1600" dirty="0" err="1"/>
              <a:t>genellikle</a:t>
            </a:r>
            <a:r>
              <a:rPr lang="en-US" sz="1600" dirty="0"/>
              <a:t> 5-10 </a:t>
            </a:r>
            <a:r>
              <a:rPr lang="en-US" sz="1600" dirty="0" err="1"/>
              <a:t>yıl</a:t>
            </a:r>
            <a:r>
              <a:rPr lang="en-US" sz="1600" dirty="0"/>
              <a:t>) </a:t>
            </a:r>
            <a:r>
              <a:rPr lang="en-US" sz="1600" dirty="0" err="1"/>
              <a:t>çalışmasını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Düşük</a:t>
            </a:r>
            <a:r>
              <a:rPr lang="en-US" sz="1600" b="1" dirty="0"/>
              <a:t> Bant </a:t>
            </a:r>
            <a:r>
              <a:rPr lang="en-US" sz="1600" b="1" dirty="0" err="1"/>
              <a:t>Genişliği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Küçük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paketleri</a:t>
            </a:r>
            <a:r>
              <a:rPr lang="en-US" sz="1600" dirty="0"/>
              <a:t> </a:t>
            </a:r>
            <a:r>
              <a:rPr lang="en-US" sz="1600" dirty="0" err="1"/>
              <a:t>iletir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yüzden</a:t>
            </a:r>
            <a:r>
              <a:rPr lang="en-US" sz="1600" dirty="0"/>
              <a:t> </a:t>
            </a:r>
            <a:r>
              <a:rPr lang="en-US" sz="1600" dirty="0" err="1"/>
              <a:t>ses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video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yüksek</a:t>
            </a:r>
            <a:r>
              <a:rPr lang="en-US" sz="1600" dirty="0"/>
              <a:t> bant </a:t>
            </a:r>
            <a:r>
              <a:rPr lang="en-US" sz="1600" dirty="0" err="1"/>
              <a:t>genişliği</a:t>
            </a:r>
            <a:r>
              <a:rPr lang="en-US" sz="1600" dirty="0"/>
              <a:t> </a:t>
            </a:r>
            <a:r>
              <a:rPr lang="en-US" sz="1600" dirty="0" err="1"/>
              <a:t>gerektiren</a:t>
            </a:r>
            <a:r>
              <a:rPr lang="en-US" sz="1600" dirty="0"/>
              <a:t> </a:t>
            </a:r>
            <a:r>
              <a:rPr lang="en-US" sz="1600" dirty="0" err="1"/>
              <a:t>uygulamalara</a:t>
            </a:r>
            <a:r>
              <a:rPr lang="en-US" sz="1600" dirty="0"/>
              <a:t> </a:t>
            </a:r>
            <a:r>
              <a:rPr lang="en-US" sz="1600" dirty="0" err="1"/>
              <a:t>uygun</a:t>
            </a:r>
            <a:r>
              <a:rPr lang="en-US" sz="1600" dirty="0"/>
              <a:t> </a:t>
            </a:r>
            <a:r>
              <a:rPr lang="en-US" sz="1600" dirty="0" err="1"/>
              <a:t>değildir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Lisanssız</a:t>
            </a:r>
            <a:r>
              <a:rPr lang="en-US" sz="1600" b="1" dirty="0"/>
              <a:t> </a:t>
            </a:r>
            <a:r>
              <a:rPr lang="en-US" sz="1600" b="1" dirty="0" err="1"/>
              <a:t>Frekans</a:t>
            </a:r>
            <a:r>
              <a:rPr lang="en-US" sz="1600" b="1" dirty="0"/>
              <a:t> </a:t>
            </a:r>
            <a:r>
              <a:rPr lang="en-US" sz="1600" b="1" dirty="0" err="1"/>
              <a:t>Kullanımı</a:t>
            </a:r>
            <a:r>
              <a:rPr lang="en-US" sz="1600" b="1" dirty="0"/>
              <a:t>:</a:t>
            </a:r>
            <a:r>
              <a:rPr lang="en-US" sz="1600" dirty="0"/>
              <a:t> 868 MHz (</a:t>
            </a:r>
            <a:r>
              <a:rPr lang="en-US" sz="1600" dirty="0" err="1"/>
              <a:t>Avrupa</a:t>
            </a:r>
            <a:r>
              <a:rPr lang="en-US" sz="1600" dirty="0"/>
              <a:t>), 915 MHz (ABD)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endüstriyel</a:t>
            </a:r>
            <a:r>
              <a:rPr lang="en-US" sz="1600" dirty="0"/>
              <a:t>, </a:t>
            </a:r>
            <a:r>
              <a:rPr lang="en-US" sz="1600" dirty="0" err="1"/>
              <a:t>bilimsel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tıbbi</a:t>
            </a:r>
            <a:r>
              <a:rPr lang="en-US" sz="1600" dirty="0"/>
              <a:t> (ISM) </a:t>
            </a:r>
            <a:r>
              <a:rPr lang="en-US" sz="1600" dirty="0" err="1"/>
              <a:t>bantlarında</a:t>
            </a:r>
            <a:r>
              <a:rPr lang="en-US" sz="1600" dirty="0"/>
              <a:t> </a:t>
            </a:r>
            <a:r>
              <a:rPr lang="en-US" sz="1600" dirty="0" err="1"/>
              <a:t>çalışır</a:t>
            </a:r>
            <a:r>
              <a:rPr lang="en-US" sz="1600" dirty="0"/>
              <a:t>, </a:t>
            </a:r>
            <a:r>
              <a:rPr lang="en-US" sz="1600" dirty="0" err="1"/>
              <a:t>yani</a:t>
            </a:r>
            <a:r>
              <a:rPr lang="en-US" sz="1600" dirty="0"/>
              <a:t> </a:t>
            </a:r>
            <a:r>
              <a:rPr lang="en-US" sz="1600" dirty="0" err="1"/>
              <a:t>kullanımı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lisans</a:t>
            </a:r>
            <a:r>
              <a:rPr lang="en-US" sz="1600" dirty="0"/>
              <a:t> </a:t>
            </a:r>
            <a:r>
              <a:rPr lang="en-US" sz="1600" dirty="0" err="1"/>
              <a:t>gerekmez</a:t>
            </a:r>
            <a:r>
              <a:rPr lang="en-US" sz="1600" dirty="0"/>
              <a:t>.</a:t>
            </a:r>
          </a:p>
          <a:p>
            <a:r>
              <a:rPr lang="en-US" sz="1600" b="1" dirty="0"/>
              <a:t>Yüksek </a:t>
            </a:r>
            <a:r>
              <a:rPr lang="en-US" sz="1600" b="1" dirty="0" err="1"/>
              <a:t>Güvenlik</a:t>
            </a:r>
            <a:r>
              <a:rPr lang="en-US" sz="1600" b="1" dirty="0"/>
              <a:t>:</a:t>
            </a:r>
            <a:r>
              <a:rPr lang="en-US" sz="1600" dirty="0"/>
              <a:t> 128-bit AES </a:t>
            </a:r>
            <a:r>
              <a:rPr lang="en-US" sz="1600" dirty="0" err="1"/>
              <a:t>şifreleme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güvenli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iletimi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5384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40E6F-8C2D-13BC-8B8A-66571CD2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TARİHÇESİ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1C02E9-02ED-BB32-4699-6AA87129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 (Long Range) </a:t>
            </a:r>
            <a:r>
              <a:rPr lang="en-US" dirty="0" err="1"/>
              <a:t>teknolojisi</a:t>
            </a:r>
            <a:r>
              <a:rPr lang="en-US" dirty="0"/>
              <a:t>,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menzilli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tüketimli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protokolüdür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IoT (Internet of Things)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teknolojisi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popülerlik</a:t>
            </a:r>
            <a:r>
              <a:rPr lang="en-US" dirty="0"/>
              <a:t> </a:t>
            </a:r>
            <a:r>
              <a:rPr lang="en-US" dirty="0" err="1"/>
              <a:t>kazanmıştır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teknolojisinin</a:t>
            </a:r>
            <a:r>
              <a:rPr lang="en-US" dirty="0"/>
              <a:t> </a:t>
            </a:r>
            <a:r>
              <a:rPr lang="en-US" dirty="0" err="1"/>
              <a:t>temelleri</a:t>
            </a:r>
            <a:r>
              <a:rPr lang="en-US" dirty="0"/>
              <a:t>, 2009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Fransız</a:t>
            </a:r>
            <a:r>
              <a:rPr lang="en-US" dirty="0"/>
              <a:t> </a:t>
            </a:r>
            <a:r>
              <a:rPr lang="en-US" dirty="0" err="1"/>
              <a:t>şirketi</a:t>
            </a:r>
            <a:r>
              <a:rPr lang="en-US" dirty="0"/>
              <a:t> </a:t>
            </a:r>
            <a:r>
              <a:rPr lang="en-US" i="1" dirty="0"/>
              <a:t>Semtech Corporation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atılmıştır</a:t>
            </a:r>
            <a:r>
              <a:rPr lang="en-US" dirty="0"/>
              <a:t>. Semtech, LoRa </a:t>
            </a:r>
            <a:r>
              <a:rPr lang="en-US" dirty="0" err="1"/>
              <a:t>modülasyon</a:t>
            </a:r>
            <a:r>
              <a:rPr lang="en-US" dirty="0"/>
              <a:t> </a:t>
            </a:r>
            <a:r>
              <a:rPr lang="en-US" dirty="0" err="1"/>
              <a:t>tekniğini</a:t>
            </a:r>
            <a:r>
              <a:rPr lang="en-US" dirty="0"/>
              <a:t> </a:t>
            </a:r>
            <a:r>
              <a:rPr lang="en-US" dirty="0" err="1"/>
              <a:t>geliştirmiştir</a:t>
            </a:r>
            <a:r>
              <a:rPr lang="en-US" dirty="0"/>
              <a:t>. Bu </a:t>
            </a:r>
            <a:r>
              <a:rPr lang="en-US" dirty="0" err="1"/>
              <a:t>teknoloji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iletimi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LoRa'nın</a:t>
            </a:r>
            <a:r>
              <a:rPr lang="en-US" dirty="0"/>
              <a:t> ilk </a:t>
            </a:r>
            <a:r>
              <a:rPr lang="en-US" dirty="0" err="1"/>
              <a:t>modülasyon</a:t>
            </a:r>
            <a:r>
              <a:rPr lang="en-US" dirty="0"/>
              <a:t> </a:t>
            </a:r>
            <a:r>
              <a:rPr lang="en-US" dirty="0" err="1"/>
              <a:t>tekniği</a:t>
            </a:r>
            <a:r>
              <a:rPr lang="en-US" dirty="0"/>
              <a:t> </a:t>
            </a:r>
            <a:r>
              <a:rPr lang="en-US" dirty="0" err="1"/>
              <a:t>başarıyla</a:t>
            </a:r>
            <a:r>
              <a:rPr lang="en-US" dirty="0"/>
              <a:t> </a:t>
            </a:r>
            <a:r>
              <a:rPr lang="en-US" dirty="0" err="1"/>
              <a:t>kullanılmaya</a:t>
            </a:r>
            <a:r>
              <a:rPr lang="en-US" dirty="0"/>
              <a:t> </a:t>
            </a:r>
            <a:r>
              <a:rPr lang="en-US" dirty="0" err="1"/>
              <a:t>başlanırken</a:t>
            </a:r>
            <a:r>
              <a:rPr lang="en-US" dirty="0"/>
              <a:t>, </a:t>
            </a:r>
            <a:r>
              <a:rPr lang="en-US" dirty="0" err="1"/>
              <a:t>LoRaWAN</a:t>
            </a:r>
            <a:r>
              <a:rPr lang="en-US" dirty="0"/>
              <a:t> (Long Range Wide Area Network) </a:t>
            </a:r>
            <a:r>
              <a:rPr lang="en-US" dirty="0" err="1"/>
              <a:t>protokolü</a:t>
            </a:r>
            <a:r>
              <a:rPr lang="en-US" dirty="0"/>
              <a:t> de 2015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</a:t>
            </a:r>
            <a:r>
              <a:rPr lang="en-US" dirty="0" err="1"/>
              <a:t>LoRaWAN</a:t>
            </a:r>
            <a:r>
              <a:rPr lang="en-US" dirty="0"/>
              <a:t>, LoRa </a:t>
            </a:r>
            <a:r>
              <a:rPr lang="en-US" dirty="0" err="1"/>
              <a:t>teknolojisinin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seviyesini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LoRa </a:t>
            </a:r>
            <a:r>
              <a:rPr lang="en-US" dirty="0" err="1"/>
              <a:t>cihazlarının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 </a:t>
            </a:r>
            <a:r>
              <a:rPr lang="en-US" dirty="0" err="1"/>
              <a:t>LoRaWAN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güçle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menzil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optimize </a:t>
            </a:r>
            <a:r>
              <a:rPr lang="en-US" dirty="0" err="1"/>
              <a:t>edilmiştir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IoT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15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D93D-4DC5-C7AD-D9D6-9307D4AFF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BF8B84-7F31-81A8-ABB4-29527107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LORA TARİHÇESİ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D2419F-EF13-FFD3-2EE9-7EEC97DF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 </a:t>
            </a:r>
            <a:r>
              <a:rPr lang="en-US" dirty="0" err="1"/>
              <a:t>ağları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desteklese</a:t>
            </a:r>
            <a:r>
              <a:rPr lang="en-US" dirty="0"/>
              <a:t> de,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yoğunluğu</a:t>
            </a:r>
            <a:r>
              <a:rPr lang="en-US" dirty="0"/>
              <a:t> </a:t>
            </a:r>
            <a:r>
              <a:rPr lang="en-US" dirty="0" err="1"/>
              <a:t>arttıkça</a:t>
            </a:r>
            <a:r>
              <a:rPr lang="en-US" dirty="0"/>
              <a:t> </a:t>
            </a:r>
            <a:r>
              <a:rPr lang="en-US" dirty="0" err="1"/>
              <a:t>gecikmeler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yaşanabilir</a:t>
            </a:r>
            <a:r>
              <a:rPr lang="en-US" dirty="0"/>
              <a:t>. Yüksek </a:t>
            </a:r>
            <a:r>
              <a:rPr lang="en-US" dirty="0" err="1"/>
              <a:t>yoğunluklu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düşebilir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LoRa,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koşullarından</a:t>
            </a:r>
            <a:r>
              <a:rPr lang="en-US" dirty="0"/>
              <a:t> (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yağmur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rüzgar</a:t>
            </a:r>
            <a:r>
              <a:rPr lang="en-US" dirty="0"/>
              <a:t>) </a:t>
            </a:r>
            <a:r>
              <a:rPr lang="en-US" dirty="0" err="1"/>
              <a:t>etkilenebilir</a:t>
            </a:r>
            <a:r>
              <a:rPr lang="en-US" dirty="0"/>
              <a:t>. Bu,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gücünün</a:t>
            </a:r>
            <a:r>
              <a:rPr lang="en-US" dirty="0"/>
              <a:t> </a:t>
            </a:r>
            <a:r>
              <a:rPr lang="en-US" dirty="0" err="1"/>
              <a:t>azalmasına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etkileyebilir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LoRa,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</a:t>
            </a:r>
            <a:r>
              <a:rPr lang="en-US" dirty="0"/>
              <a:t> </a:t>
            </a:r>
            <a:r>
              <a:rPr lang="en-US" dirty="0" err="1"/>
              <a:t>iletebilir</a:t>
            </a:r>
            <a:r>
              <a:rPr lang="en-US" dirty="0"/>
              <a:t>. Bu,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mesajlar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analitiği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duyan</a:t>
            </a:r>
            <a:r>
              <a:rPr lang="en-US" dirty="0"/>
              <a:t> </a:t>
            </a:r>
            <a:r>
              <a:rPr lang="en-US" dirty="0" err="1"/>
              <a:t>uygulamalarda</a:t>
            </a:r>
            <a:r>
              <a:rPr lang="en-US" dirty="0"/>
              <a:t> </a:t>
            </a:r>
            <a:r>
              <a:rPr lang="en-US" dirty="0" err="1"/>
              <a:t>kullanılmaz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713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5FED-8274-68E3-6E2E-9F591D73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9243DB-6AA8-FC92-A1E5-8E6B9576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</a:t>
            </a:r>
            <a:r>
              <a:rPr lang="tr-TR" dirty="0"/>
              <a:t> geleceği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33F97D-2C6E-AF24-470D-22E1CFC6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81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Akıllı </a:t>
            </a:r>
            <a:r>
              <a:rPr lang="en-US" b="1" dirty="0" err="1"/>
              <a:t>Tarımda</a:t>
            </a:r>
            <a:r>
              <a:rPr lang="en-US" b="1" dirty="0"/>
              <a:t> </a:t>
            </a:r>
            <a:r>
              <a:rPr lang="en-US" b="1" dirty="0" err="1"/>
              <a:t>Yaygın</a:t>
            </a:r>
            <a:r>
              <a:rPr lang="en-US" b="1" dirty="0"/>
              <a:t> </a:t>
            </a:r>
            <a:r>
              <a:rPr lang="en-US" b="1" dirty="0" err="1"/>
              <a:t>Kullanım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Nem, </a:t>
            </a:r>
            <a:r>
              <a:rPr lang="en-US" dirty="0" err="1"/>
              <a:t>sıcaklık</a:t>
            </a:r>
            <a:r>
              <a:rPr lang="en-US" dirty="0"/>
              <a:t>, </a:t>
            </a:r>
            <a:r>
              <a:rPr lang="en-US" dirty="0" err="1"/>
              <a:t>toprak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izlenmesiyle</a:t>
            </a:r>
            <a:r>
              <a:rPr lang="en-US" dirty="0"/>
              <a:t> </a:t>
            </a:r>
            <a:r>
              <a:rPr lang="en-US" dirty="0" err="1"/>
              <a:t>verim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sulama</a:t>
            </a:r>
            <a:r>
              <a:rPr lang="en-US" dirty="0"/>
              <a:t> </a:t>
            </a:r>
            <a:r>
              <a:rPr lang="en-US" dirty="0" err="1"/>
              <a:t>sistemleriyle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LoRa </a:t>
            </a:r>
            <a:r>
              <a:rPr lang="en-US" dirty="0" err="1"/>
              <a:t>sensörleri</a:t>
            </a:r>
            <a:r>
              <a:rPr lang="en-US" dirty="0"/>
              <a:t> </a:t>
            </a:r>
            <a:r>
              <a:rPr lang="en-US" dirty="0" err="1"/>
              <a:t>artacak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Akıllı </a:t>
            </a:r>
            <a:r>
              <a:rPr lang="en-US" b="1" dirty="0" err="1"/>
              <a:t>Şehirlerde</a:t>
            </a:r>
            <a:r>
              <a:rPr lang="en-US" b="1" dirty="0"/>
              <a:t> Daha </a:t>
            </a:r>
            <a:r>
              <a:rPr lang="en-US" b="1" dirty="0" err="1"/>
              <a:t>Fazla</a:t>
            </a:r>
            <a:r>
              <a:rPr lang="en-US" b="1" dirty="0"/>
              <a:t> </a:t>
            </a:r>
            <a:r>
              <a:rPr lang="en-US" b="1" dirty="0" err="1"/>
              <a:t>Uygulama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Atık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, park </a:t>
            </a: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,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Uygun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tüketimli</a:t>
            </a:r>
            <a:r>
              <a:rPr lang="en-US" dirty="0"/>
              <a:t> </a:t>
            </a:r>
            <a:r>
              <a:rPr lang="en-US" dirty="0" err="1"/>
              <a:t>altyapılar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ideal.</a:t>
            </a:r>
          </a:p>
          <a:p>
            <a:pPr>
              <a:buNone/>
            </a:pPr>
            <a:r>
              <a:rPr lang="en-US" b="1" dirty="0" err="1"/>
              <a:t>Endüstriyel</a:t>
            </a:r>
            <a:r>
              <a:rPr lang="en-US" b="1" dirty="0"/>
              <a:t> IoT (</a:t>
            </a:r>
            <a:r>
              <a:rPr lang="en-US" b="1" dirty="0" err="1"/>
              <a:t>IIoT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Fabrika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konularında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7/24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gerektirmeyen</a:t>
            </a:r>
            <a:r>
              <a:rPr lang="en-US" dirty="0"/>
              <a:t> </a:t>
            </a:r>
            <a:r>
              <a:rPr lang="en-US" dirty="0" err="1"/>
              <a:t>sistemlerde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LoRaWAN’ın</a:t>
            </a:r>
            <a:r>
              <a:rPr lang="en-US" b="1" dirty="0"/>
              <a:t> </a:t>
            </a:r>
            <a:r>
              <a:rPr lang="en-US" b="1" dirty="0" err="1"/>
              <a:t>Evrimi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uyumluluğu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sunarak</a:t>
            </a:r>
            <a:r>
              <a:rPr lang="en-US" dirty="0"/>
              <a:t> </a:t>
            </a:r>
            <a:r>
              <a:rPr lang="en-US" dirty="0" err="1"/>
              <a:t>gelişiyor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Hibrit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yapılarıyla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5G + LoRa)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Enerji </a:t>
            </a:r>
            <a:r>
              <a:rPr lang="en-US" b="1" dirty="0" err="1"/>
              <a:t>ve</a:t>
            </a:r>
            <a:r>
              <a:rPr lang="en-US" b="1" dirty="0"/>
              <a:t> Su </a:t>
            </a:r>
            <a:r>
              <a:rPr lang="en-US" b="1" dirty="0" err="1"/>
              <a:t>Şebekeleri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Sayaç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, </a:t>
            </a:r>
            <a:r>
              <a:rPr lang="en-US" dirty="0" err="1"/>
              <a:t>kaçak</a:t>
            </a:r>
            <a:r>
              <a:rPr lang="en-US" dirty="0"/>
              <a:t> </a:t>
            </a:r>
            <a:r>
              <a:rPr lang="en-US" dirty="0" err="1"/>
              <a:t>tespiti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ideal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Gelişen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politikalarıyla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yaygınlaşacak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BB5BD8-BF80-2EAE-83BE-52EEC809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nedir 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3BCAC8-6ED1-37FA-B1F5-BB28F282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6321"/>
          </a:xfrm>
        </p:spPr>
        <p:txBody>
          <a:bodyPr>
            <a:normAutofit/>
          </a:bodyPr>
          <a:lstStyle/>
          <a:p>
            <a:r>
              <a:rPr lang="en-US" dirty="0" err="1"/>
              <a:t>LoRaWAN</a:t>
            </a:r>
            <a:r>
              <a:rPr lang="en-US" dirty="0"/>
              <a:t> (Long Range Wide Area Network), </a:t>
            </a:r>
            <a:r>
              <a:rPr lang="en-US" b="1" dirty="0"/>
              <a:t>LoRa (Long Range) </a:t>
            </a:r>
            <a:r>
              <a:rPr lang="en-US" b="1" dirty="0" err="1"/>
              <a:t>modülasyonu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güçlü</a:t>
            </a:r>
            <a:r>
              <a:rPr lang="en-US" b="1" dirty="0"/>
              <a:t>, </a:t>
            </a:r>
            <a:r>
              <a:rPr lang="en-US" b="1" dirty="0" err="1"/>
              <a:t>geniş</a:t>
            </a:r>
            <a:r>
              <a:rPr lang="en-US" b="1" dirty="0"/>
              <a:t> </a:t>
            </a:r>
            <a:r>
              <a:rPr lang="en-US" b="1" dirty="0" err="1"/>
              <a:t>alan</a:t>
            </a:r>
            <a:r>
              <a:rPr lang="en-US" b="1" dirty="0"/>
              <a:t> </a:t>
            </a:r>
            <a:r>
              <a:rPr lang="en-US" b="1" dirty="0" err="1"/>
              <a:t>kapsama</a:t>
            </a:r>
            <a:r>
              <a:rPr lang="en-US" b="1" dirty="0"/>
              <a:t> </a:t>
            </a:r>
            <a:r>
              <a:rPr lang="en-US" b="1" dirty="0" err="1"/>
              <a:t>sağlayan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protokolüdür</a:t>
            </a:r>
            <a:r>
              <a:rPr lang="en-US" dirty="0"/>
              <a:t>. </a:t>
            </a:r>
            <a:r>
              <a:rPr lang="en-US" dirty="0" err="1"/>
              <a:t>LoRaWAN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b="1" dirty="0"/>
              <a:t>IoT (</a:t>
            </a:r>
            <a:r>
              <a:rPr lang="en-US" b="1" dirty="0" err="1"/>
              <a:t>Nesnelerin</a:t>
            </a:r>
            <a:r>
              <a:rPr lang="en-US" b="1" dirty="0"/>
              <a:t> </a:t>
            </a:r>
            <a:r>
              <a:rPr lang="en-US" b="1" dirty="0" err="1"/>
              <a:t>İnterneti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tüketimiyle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mesafelerde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u="sng" dirty="0" err="1"/>
              <a:t>LoRaWAN’ın</a:t>
            </a:r>
            <a:r>
              <a:rPr lang="en-US" u="sng" dirty="0"/>
              <a:t> Temel </a:t>
            </a:r>
            <a:r>
              <a:rPr lang="en-US" u="sng" dirty="0" err="1"/>
              <a:t>Özellikleri</a:t>
            </a:r>
            <a:endParaRPr lang="tr-TR" u="sng" dirty="0"/>
          </a:p>
          <a:p>
            <a:r>
              <a:rPr lang="en-US" b="1" dirty="0"/>
              <a:t>Uzun </a:t>
            </a:r>
            <a:r>
              <a:rPr lang="en-US" b="1" dirty="0" err="1"/>
              <a:t>Menzil</a:t>
            </a:r>
            <a:r>
              <a:rPr lang="en-US" dirty="0"/>
              <a:t>: </a:t>
            </a:r>
            <a:r>
              <a:rPr lang="en-US" dirty="0" err="1"/>
              <a:t>Şehir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kilometre</a:t>
            </a:r>
            <a:r>
              <a:rPr lang="en-US" dirty="0"/>
              <a:t>,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arazide</a:t>
            </a:r>
            <a:r>
              <a:rPr lang="en-US" dirty="0"/>
              <a:t> 10-15 </a:t>
            </a:r>
            <a:r>
              <a:rPr lang="en-US" dirty="0" err="1"/>
              <a:t>km'ye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mesafesi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Düşük</a:t>
            </a:r>
            <a:r>
              <a:rPr lang="en-US" b="1" dirty="0"/>
              <a:t> Güç </a:t>
            </a:r>
            <a:r>
              <a:rPr lang="en-US" b="1" dirty="0" err="1"/>
              <a:t>Tüketimi</a:t>
            </a:r>
            <a:r>
              <a:rPr lang="en-US" dirty="0"/>
              <a:t>: </a:t>
            </a:r>
            <a:r>
              <a:rPr lang="en-US" dirty="0" err="1"/>
              <a:t>Batarya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IoT </a:t>
            </a:r>
            <a:r>
              <a:rPr lang="en-US" dirty="0" err="1"/>
              <a:t>cihazlarının</a:t>
            </a:r>
            <a:r>
              <a:rPr lang="en-US" dirty="0"/>
              <a:t> </a:t>
            </a:r>
            <a:r>
              <a:rPr lang="en-US" dirty="0" err="1"/>
              <a:t>yıllarca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Düşük</a:t>
            </a:r>
            <a:r>
              <a:rPr lang="en-US" b="1" dirty="0"/>
              <a:t> Veri </a:t>
            </a:r>
            <a:r>
              <a:rPr lang="en-US" b="1" dirty="0" err="1"/>
              <a:t>Hızı</a:t>
            </a:r>
            <a:r>
              <a:rPr lang="en-US" dirty="0"/>
              <a:t>: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 (</a:t>
            </a:r>
            <a:r>
              <a:rPr lang="en-US" dirty="0" err="1"/>
              <a:t>örn</a:t>
            </a:r>
            <a:r>
              <a:rPr lang="en-US" dirty="0"/>
              <a:t>. </a:t>
            </a:r>
            <a:r>
              <a:rPr lang="en-US" dirty="0" err="1"/>
              <a:t>sıcaklık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konum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).</a:t>
            </a:r>
            <a:endParaRPr lang="tr-TR" dirty="0"/>
          </a:p>
          <a:p>
            <a:r>
              <a:rPr lang="en-US" b="1" dirty="0"/>
              <a:t>Yüksek </a:t>
            </a:r>
            <a:r>
              <a:rPr lang="en-US" b="1" dirty="0" err="1"/>
              <a:t>Cihaz</a:t>
            </a:r>
            <a:r>
              <a:rPr lang="en-US" b="1" dirty="0"/>
              <a:t> </a:t>
            </a:r>
            <a:r>
              <a:rPr lang="en-US" b="1" dirty="0" err="1"/>
              <a:t>Kapasitesi</a:t>
            </a:r>
            <a:r>
              <a:rPr lang="en-US" dirty="0"/>
              <a:t>: Tek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geçidi</a:t>
            </a:r>
            <a:r>
              <a:rPr lang="en-US" dirty="0"/>
              <a:t> (gateway) </a:t>
            </a:r>
            <a:r>
              <a:rPr lang="en-US" dirty="0" err="1"/>
              <a:t>binlerce</a:t>
            </a:r>
            <a:r>
              <a:rPr lang="en-US" dirty="0"/>
              <a:t> LoRa </a:t>
            </a:r>
            <a:r>
              <a:rPr lang="en-US" dirty="0" err="1"/>
              <a:t>cihazına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Lisanssız</a:t>
            </a:r>
            <a:r>
              <a:rPr lang="en-US" b="1" dirty="0"/>
              <a:t> </a:t>
            </a:r>
            <a:r>
              <a:rPr lang="en-US" b="1" dirty="0" err="1"/>
              <a:t>Frekans</a:t>
            </a:r>
            <a:r>
              <a:rPr lang="en-US" b="1" dirty="0"/>
              <a:t> </a:t>
            </a:r>
            <a:r>
              <a:rPr lang="en-US" b="1" dirty="0" err="1"/>
              <a:t>Bantları</a:t>
            </a:r>
            <a:r>
              <a:rPr lang="en-US" dirty="0"/>
              <a:t>: ISM (Industrial, Scientific and Medical) </a:t>
            </a:r>
            <a:r>
              <a:rPr lang="en-US" dirty="0" err="1"/>
              <a:t>bandını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(</a:t>
            </a:r>
            <a:r>
              <a:rPr lang="en-US" dirty="0" err="1"/>
              <a:t>Avrupa’da</a:t>
            </a:r>
            <a:r>
              <a:rPr lang="en-US" dirty="0"/>
              <a:t> 868 MHz, </a:t>
            </a:r>
            <a:r>
              <a:rPr lang="en-US" dirty="0" err="1"/>
              <a:t>ABD’de</a:t>
            </a:r>
            <a:r>
              <a:rPr lang="en-US" dirty="0"/>
              <a:t> 915 MHz </a:t>
            </a:r>
            <a:r>
              <a:rPr lang="en-US" dirty="0" err="1"/>
              <a:t>gibi</a:t>
            </a:r>
            <a:r>
              <a:rPr lang="en-US" dirty="0"/>
              <a:t>).</a:t>
            </a:r>
            <a:endParaRPr lang="tr-TR" dirty="0"/>
          </a:p>
          <a:p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Mimarisi</a:t>
            </a:r>
            <a:r>
              <a:rPr lang="en-US" dirty="0"/>
              <a:t>: Yıldız (Star) </a:t>
            </a:r>
            <a:r>
              <a:rPr lang="en-US" dirty="0" err="1"/>
              <a:t>topolojisi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LoRa </a:t>
            </a:r>
            <a:r>
              <a:rPr lang="en-US" dirty="0" err="1"/>
              <a:t>cihazları</a:t>
            </a:r>
            <a:r>
              <a:rPr lang="en-US" dirty="0"/>
              <a:t> (</a:t>
            </a:r>
            <a:r>
              <a:rPr lang="en-US" dirty="0" err="1"/>
              <a:t>düğümler</a:t>
            </a:r>
            <a:r>
              <a:rPr lang="en-US" dirty="0"/>
              <a:t>) </a:t>
            </a:r>
            <a:r>
              <a:rPr lang="en-US" dirty="0" err="1"/>
              <a:t>bir</a:t>
            </a:r>
            <a:r>
              <a:rPr lang="en-US" dirty="0"/>
              <a:t> LoRa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geçidine</a:t>
            </a:r>
            <a:r>
              <a:rPr lang="en-US" dirty="0"/>
              <a:t> (gateway) </a:t>
            </a:r>
            <a:r>
              <a:rPr lang="en-US" dirty="0" err="1"/>
              <a:t>bağlanır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iletilir</a:t>
            </a:r>
            <a:r>
              <a:rPr lang="en-US" dirty="0"/>
              <a:t>.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874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054439-3088-473D-534B-DBC5A61F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katmanlı yapısı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80D504-0348-89FD-74B7-83FD11CF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Katman</a:t>
            </a:r>
            <a:r>
              <a:rPr lang="en-US" b="1" dirty="0"/>
              <a:t> (Physical Layer - PHY)</a:t>
            </a:r>
            <a:endParaRPr lang="tr-TR" b="1" dirty="0"/>
          </a:p>
          <a:p>
            <a:r>
              <a:rPr lang="en-US" b="1" dirty="0"/>
              <a:t>2. MAC </a:t>
            </a:r>
            <a:r>
              <a:rPr lang="en-US" b="1" dirty="0" err="1"/>
              <a:t>Katmanı</a:t>
            </a:r>
            <a:r>
              <a:rPr lang="en-US" b="1" dirty="0"/>
              <a:t> (Medium Access Control)</a:t>
            </a:r>
            <a:endParaRPr lang="tr-TR" b="1" dirty="0"/>
          </a:p>
          <a:p>
            <a:r>
              <a:rPr lang="tr-TR" b="1" dirty="0"/>
              <a:t>3. </a:t>
            </a:r>
            <a:r>
              <a:rPr lang="en-US" b="1" dirty="0" err="1"/>
              <a:t>Ağ</a:t>
            </a:r>
            <a:r>
              <a:rPr lang="en-US" b="1" dirty="0"/>
              <a:t> </a:t>
            </a:r>
            <a:r>
              <a:rPr lang="en-US" b="1" dirty="0" err="1"/>
              <a:t>Katmanı</a:t>
            </a:r>
            <a:r>
              <a:rPr lang="en-US" b="1" dirty="0"/>
              <a:t> (Network Layer)</a:t>
            </a:r>
            <a:endParaRPr lang="tr-TR" b="1" dirty="0"/>
          </a:p>
          <a:p>
            <a:r>
              <a:rPr lang="en-US" b="1" dirty="0"/>
              <a:t>4. 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Katmanı</a:t>
            </a:r>
            <a:r>
              <a:rPr lang="en-US" b="1" dirty="0"/>
              <a:t> (Application Layer)</a:t>
            </a:r>
            <a:endParaRPr lang="tr-T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281F38-04E9-0F84-F46A-7CB6DA3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katmanlı yapısı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Katman</a:t>
            </a:r>
            <a:r>
              <a:rPr lang="en-US" b="1" dirty="0"/>
              <a:t> (Physical Layer - PHY)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C66E8-9AAF-E4B1-4A59-E666AA78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Radyo</a:t>
            </a:r>
            <a:r>
              <a:rPr lang="en-US" dirty="0"/>
              <a:t> </a:t>
            </a:r>
            <a:r>
              <a:rPr lang="en-US" dirty="0" err="1"/>
              <a:t>sinyallerini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Chirp Spread Spectrum (CSS) </a:t>
            </a:r>
            <a:r>
              <a:rPr lang="en-US" dirty="0" err="1"/>
              <a:t>modülasyonu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LoRa </a:t>
            </a:r>
            <a:r>
              <a:rPr lang="en-US" dirty="0" err="1"/>
              <a:t>modülü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SX1276, SX1262)</a:t>
            </a:r>
            <a:r>
              <a:rPr lang="tr-TR" dirty="0"/>
              <a:t> gibi </a:t>
            </a:r>
            <a:r>
              <a:rPr lang="tr-TR" dirty="0" err="1"/>
              <a:t>LoRa</a:t>
            </a:r>
            <a:r>
              <a:rPr lang="tr-TR" dirty="0"/>
              <a:t> cihazları ile </a:t>
            </a:r>
            <a:r>
              <a:rPr lang="tr-TR" dirty="0" err="1"/>
              <a:t>gönderirir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93EE-CE4D-9D07-2E6D-F77006AB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88CD5-3EB8-A77F-4E84-DEFD44EE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katmanlı yapısı </a:t>
            </a:r>
            <a:r>
              <a:rPr lang="en-US" dirty="0"/>
              <a:t>MAC </a:t>
            </a:r>
            <a:r>
              <a:rPr lang="en-US" dirty="0" err="1"/>
              <a:t>Katmanı</a:t>
            </a:r>
            <a:r>
              <a:rPr lang="en-US" dirty="0"/>
              <a:t> (Medium 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95A0F-0C98-10DC-1154-442722B0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Hangi </a:t>
            </a:r>
            <a:r>
              <a:rPr lang="en-US" dirty="0" err="1"/>
              <a:t>cihaz</a:t>
            </a:r>
            <a:r>
              <a:rPr lang="en-US" dirty="0"/>
              <a:t> ne zaman </a:t>
            </a:r>
            <a:r>
              <a:rPr lang="en-US" dirty="0" err="1"/>
              <a:t>konuşacak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bölünecek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Görevleri: </a:t>
            </a:r>
            <a:r>
              <a:rPr lang="en-US" dirty="0"/>
              <a:t>Frame </a:t>
            </a:r>
            <a:r>
              <a:rPr lang="en-US" dirty="0" err="1"/>
              <a:t>yapısı</a:t>
            </a:r>
            <a:r>
              <a:rPr lang="tr-TR" dirty="0"/>
              <a:t>,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tr-TR" dirty="0"/>
              <a:t>,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zamanlaması</a:t>
            </a:r>
            <a:r>
              <a:rPr lang="tr-TR" dirty="0"/>
              <a:t>,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kuralları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29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5811-D8FC-243B-EAF9-3AC0AA4B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F6E3B-B70F-DB00-0E52-569AFEE1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katmanlı yapısı -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(Network Layer)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E98A14-E06D-B87F-210B-E54D5A92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adreslenmiş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Gateway (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geçidi</a:t>
            </a:r>
            <a:r>
              <a:rPr lang="en-US" dirty="0"/>
              <a:t>)</a:t>
            </a:r>
            <a:r>
              <a:rPr lang="tr-TR" dirty="0"/>
              <a:t>, </a:t>
            </a:r>
            <a:r>
              <a:rPr lang="en-US" dirty="0"/>
              <a:t>Network Server (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)</a:t>
            </a:r>
            <a:r>
              <a:rPr lang="tr-TR" dirty="0"/>
              <a:t> içerir.</a:t>
            </a:r>
          </a:p>
          <a:p>
            <a:r>
              <a:rPr lang="en-US" dirty="0"/>
              <a:t>Paket </a:t>
            </a:r>
            <a:r>
              <a:rPr lang="en-US" dirty="0" err="1"/>
              <a:t>yönlendirme</a:t>
            </a:r>
            <a:r>
              <a:rPr lang="tr-TR" dirty="0"/>
              <a:t>,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err="1"/>
              <a:t>Çakışmaları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tr-TR" dirty="0"/>
              <a:t> gibi görevlere sahiptir.</a:t>
            </a:r>
          </a:p>
        </p:txBody>
      </p:sp>
    </p:spTree>
    <p:extLst>
      <p:ext uri="{BB962C8B-B14F-4D97-AF65-F5344CB8AC3E}">
        <p14:creationId xmlns:p14="http://schemas.microsoft.com/office/powerpoint/2010/main" val="11266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84DA-52F9-B937-3B42-CEBDCD003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2460C-41D9-2DA6-5DEE-C7EE6A07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Lorawan</a:t>
            </a:r>
            <a:r>
              <a:rPr lang="tr-TR" dirty="0"/>
              <a:t> katmanlı yapısı -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(Application Layer)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4CC469-E203-A4DF-472F-7C1E1E7C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yorumlandığı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dönüştüğü</a:t>
            </a:r>
            <a:r>
              <a:rPr lang="en-US" dirty="0"/>
              <a:t> </a:t>
            </a:r>
            <a:r>
              <a:rPr lang="en-US" dirty="0" err="1"/>
              <a:t>katmandır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sunucusu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girer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verisi</a:t>
            </a:r>
            <a:r>
              <a:rPr lang="en-US" dirty="0"/>
              <a:t>, alarm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sıcaklık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konum</a:t>
            </a:r>
            <a:r>
              <a:rPr lang="en-US" dirty="0"/>
              <a:t> vs.</a:t>
            </a:r>
            <a:r>
              <a:rPr lang="tr-TR" dirty="0"/>
              <a:t> gibi veriler ile uğraşır.</a:t>
            </a:r>
          </a:p>
        </p:txBody>
      </p:sp>
    </p:spTree>
    <p:extLst>
      <p:ext uri="{BB962C8B-B14F-4D97-AF65-F5344CB8AC3E}">
        <p14:creationId xmlns:p14="http://schemas.microsoft.com/office/powerpoint/2010/main" val="141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5_TF56390039_Win32" id="{61AAB6DA-FD2C-46BC-BB90-122D6C7E365B}" vid="{B7651F85-28B1-45E5-97E1-99F6D84C4664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{BAF9F4F7-E46B-400E-B478-923A4D058D9B}tf56390039_win32</Template>
  <TotalTime>761</TotalTime>
  <Words>2605</Words>
  <Application>Microsoft Office PowerPoint</Application>
  <PresentationFormat>Geniş ekran</PresentationFormat>
  <Paragraphs>263</Paragraphs>
  <Slides>32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 2</vt:lpstr>
      <vt:lpstr>Kar Payı</vt:lpstr>
      <vt:lpstr>LoRa Teknolojisi ve Uygulamaları</vt:lpstr>
      <vt:lpstr>Lora ve lorawan nedir ?</vt:lpstr>
      <vt:lpstr>Lora nedir ?</vt:lpstr>
      <vt:lpstr>Lorawan nedir ?</vt:lpstr>
      <vt:lpstr>Lorawan katmanlı yapısı </vt:lpstr>
      <vt:lpstr>Lorawan katmanlı yapısı Fiziksel Katman (Physical Layer - PHY)</vt:lpstr>
      <vt:lpstr>Lorawan katmanlı yapısı MAC Katmanı (Medium Access Control)</vt:lpstr>
      <vt:lpstr>Lorawan katmanlı yapısı - Ağ Katmanı (Network Layer)</vt:lpstr>
      <vt:lpstr>Lorawan katmanlı yapısı - Uygulama Katmanı (Application Layer)</vt:lpstr>
      <vt:lpstr>Lorawan SINIFLARI Ve güvenlik Katmanları</vt:lpstr>
      <vt:lpstr>LoRa ve LoRaWAN Farkı</vt:lpstr>
      <vt:lpstr>ÖRENK VERİ AKIŞI</vt:lpstr>
      <vt:lpstr>Chirp Spread Spectrum (CSS - Çirp Yayılım Spektrumu) </vt:lpstr>
      <vt:lpstr>Chirp Spread Spectrum (CSS) Modülasyonu ve Veri Yayılımı</vt:lpstr>
      <vt:lpstr>Chirp Spread Spectrum</vt:lpstr>
      <vt:lpstr>LoRa Frekans Bantları</vt:lpstr>
      <vt:lpstr>LORA AVANTAJLARI</vt:lpstr>
      <vt:lpstr>LORA AVANTAJLARI</vt:lpstr>
      <vt:lpstr>LORA DEZAVANTAJLARI</vt:lpstr>
      <vt:lpstr>LORA DEZAVANTAJLARI</vt:lpstr>
      <vt:lpstr>LORA Rakip Teknolojileri - Sigfox</vt:lpstr>
      <vt:lpstr>LORA Rakip Teknolojileri - NB-IoT (Narrowband IoT) </vt:lpstr>
      <vt:lpstr>LORA Rakip Teknolojileri - Zigbee</vt:lpstr>
      <vt:lpstr>LORA Rakip Teknolojileri - Wi-Fi</vt:lpstr>
      <vt:lpstr>LORA Rakip Teknolojileri - Thread</vt:lpstr>
      <vt:lpstr>LORA Rakip Teknolojileri - Thread</vt:lpstr>
      <vt:lpstr>LORA Rakip Teknolojileri - Thread</vt:lpstr>
      <vt:lpstr>LORA Rakip Teknolojileri - Thread</vt:lpstr>
      <vt:lpstr>LORA Rakip Teknolojileri - Thread</vt:lpstr>
      <vt:lpstr>LORA TARİHÇESİ</vt:lpstr>
      <vt:lpstr>LORA TARİHÇESİ</vt:lpstr>
      <vt:lpstr>LORa geleceği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 Acar</dc:creator>
  <cp:lastModifiedBy>Berk Acar</cp:lastModifiedBy>
  <cp:revision>39</cp:revision>
  <dcterms:created xsi:type="dcterms:W3CDTF">2024-12-21T23:25:43Z</dcterms:created>
  <dcterms:modified xsi:type="dcterms:W3CDTF">2025-04-21T22:49:01Z</dcterms:modified>
</cp:coreProperties>
</file>