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317" r:id="rId5"/>
    <p:sldId id="277" r:id="rId6"/>
    <p:sldId id="397" r:id="rId7"/>
    <p:sldId id="392" r:id="rId8"/>
    <p:sldId id="393" r:id="rId9"/>
    <p:sldId id="394" r:id="rId10"/>
    <p:sldId id="395" r:id="rId11"/>
    <p:sldId id="396" r:id="rId12"/>
    <p:sldId id="398" r:id="rId13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25" autoAdjust="0"/>
  </p:normalViewPr>
  <p:slideViewPr>
    <p:cSldViewPr snapToGrid="0">
      <p:cViewPr>
        <p:scale>
          <a:sx n="100" d="100"/>
          <a:sy n="100" d="100"/>
        </p:scale>
        <p:origin x="990" y="2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D42ED23-981A-47F0-A975-9F9DBE60B5D2}" type="datetime1">
              <a:rPr lang="tr-TR" smtClean="0"/>
              <a:t>5.01.2025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F25B81-550B-4C70-AB0F-9B1B0907CDCD}" type="datetime1">
              <a:rPr lang="tr-TR" smtClean="0"/>
              <a:t>5.01.2025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tr-TR" smtClean="0"/>
              <a:t>1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00E72E9-DEFC-4D8F-B629-ACDF7B1E1FD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B70F0F3-9AE8-4CF9-AA32-8CF1CD68D989}" type="datetime1">
              <a:rPr lang="tr-TR" smtClean="0"/>
              <a:t>5.01.2025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tr-TR" sz="4800"/>
              <a:t>3DFloat</a:t>
            </a:r>
          </a:p>
        </p:txBody>
      </p:sp>
      <p:sp>
        <p:nvSpPr>
          <p:cNvPr id="14" name="Resim Yer Tutucusu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Serbest Biçim: Şekil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</p:grp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İçerik 3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Serbest Form: Şekil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tr-TR" dirty="0"/>
            </a:p>
          </p:txBody>
        </p:sp>
        <p:sp>
          <p:nvSpPr>
            <p:cNvPr id="36" name="Serbest Biçim: Şekil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tr-T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</p:grpSp>
      <p:sp>
        <p:nvSpPr>
          <p:cNvPr id="19" name="Serbest Biçim: Şekil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sp>
        <p:nvSpPr>
          <p:cNvPr id="15" name="Başlık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tr-T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tr-TR"/>
              <a:t>Asıl başlık stilini düzenlemek için tıklayın</a:t>
            </a:r>
          </a:p>
        </p:txBody>
      </p:sp>
      <p:sp>
        <p:nvSpPr>
          <p:cNvPr id="16" name="Metin Yer Tutucusu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17" name="İçerik Yer Tutucusu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</a:p>
        </p:txBody>
      </p:sp>
      <p:sp>
        <p:nvSpPr>
          <p:cNvPr id="22" name="Metin Yer Tutucusu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tr-T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tr-TR"/>
              <a:t>Asıl metin stillerini düzenlemek için tıklayın</a:t>
            </a:r>
          </a:p>
        </p:txBody>
      </p:sp>
      <p:sp>
        <p:nvSpPr>
          <p:cNvPr id="23" name="İçerik Yer Tutucusu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</a:p>
        </p:txBody>
      </p:sp>
      <p:sp>
        <p:nvSpPr>
          <p:cNvPr id="18" name="Metin Yer Tutucusu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tr-T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tr-TR"/>
              <a:t>DÜZENLEMEK için tıklayın</a:t>
            </a:r>
          </a:p>
        </p:txBody>
      </p:sp>
      <p:sp>
        <p:nvSpPr>
          <p:cNvPr id="21" name="İçerik Yer Tutucusu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2 Şubat 20XX, Salı</a:t>
            </a:r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Öz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tr-TR"/>
              <a:t>Asıl başlık stilini düzenlemek için tıklayın</a:t>
            </a:r>
          </a:p>
        </p:txBody>
      </p:sp>
      <p:sp>
        <p:nvSpPr>
          <p:cNvPr id="10" name="Resim Yer Tutucusu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2 Şubat 20XX, Salı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Kapan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Başlık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1" name="Alt Başlık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tr-TR">
                <a:solidFill>
                  <a:schemeClr val="tx1">
                    <a:alpha val="60000"/>
                  </a:schemeClr>
                </a:solidFill>
              </a:rPr>
              <a:t>Asıl alt başlık stilini düzenlemek için tıklayın</a:t>
            </a:r>
            <a:endParaRPr lang="tr-T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Resim Yer Tutucusu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sp>
        <p:nvSpPr>
          <p:cNvPr id="42" name="Resim Yer Tutucusu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grpSp>
        <p:nvGrpSpPr>
          <p:cNvPr id="43" name="Gr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Serbest Biçim: Şekil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tr-TR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46" name="Serbest Biçim: Şekil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tr-T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Serbest Biçim: Şekil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</p:grp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2 Şubat 20XX, Salı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/>
              <a:t>Asıl alt başlık stilini düzenlemek için tıklayın</a:t>
            </a:r>
            <a:endParaRPr lang="tr-TR" dirty="0"/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2 Şubat 20XX, Salı</a:t>
            </a:r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  <p:sp>
        <p:nvSpPr>
          <p:cNvPr id="19" name="Serbest Biçim: Şekil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grpSp>
        <p:nvGrpSpPr>
          <p:cNvPr id="34" name="Gr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Serbest Form: Şekil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tr-TR" dirty="0"/>
            </a:p>
          </p:txBody>
        </p:sp>
        <p:sp>
          <p:nvSpPr>
            <p:cNvPr id="36" name="Serbest Biçim: Şekil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tr-T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grpSp>
        <p:nvGrpSpPr>
          <p:cNvPr id="13" name="Gr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Serbest Biçim: Şekil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2 Şubat 20XX, Salı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2 Şubat 20XX, Salı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Serbest Biçim: Şekil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2 Şubat 20XX, Salı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ünd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tr-TR"/>
              <a:t>Başlık eklemek için tıklayın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tr-TR" sz="1600"/>
              <a:t>Metin eklemek için tıklayın</a:t>
            </a:r>
          </a:p>
        </p:txBody>
      </p:sp>
      <p:sp>
        <p:nvSpPr>
          <p:cNvPr id="17" name="Resim Yer Tutucusu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22" name="Resim Yer Tutucusu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25" name="Resim Yer Tutucusu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2 Şubat 20XX, Salı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grpSp>
        <p:nvGrpSpPr>
          <p:cNvPr id="10" name="Gr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Serbest Biçim: Şekil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iri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şlık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12" name="Resim Yer Tutucusu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18" name="Resim Yer Tutucusu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19" name="Resim Yer Tutucusu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20" name="Resim Yer Tutucusu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2 Şubat 20XX, Salı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İçerik Yer Tutucusu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ölüm so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sim Yer Tutucusu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/>
              <a:t>2 Şubat 20XX, Salı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/>
          </a:p>
        </p:txBody>
      </p:sp>
      <p:sp>
        <p:nvSpPr>
          <p:cNvPr id="15" name="Başlık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16" name="Alt Başlık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tr-TR">
                <a:solidFill>
                  <a:schemeClr val="tx1">
                    <a:alpha val="60000"/>
                  </a:schemeClr>
                </a:solidFill>
              </a:rPr>
              <a:t>Asıl alt başlık stilini düzenlemek için tıklayın</a:t>
            </a:r>
            <a:endParaRPr lang="tr-TR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ölüm so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sim Yer Tutucusu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16" name="Alt Başlık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tr-TR">
                <a:solidFill>
                  <a:schemeClr val="tx1">
                    <a:alpha val="60000"/>
                  </a:schemeClr>
                </a:solidFill>
              </a:rPr>
              <a:t>Asıl alt başlık stilini düzenlemek için tıklayın</a:t>
            </a:r>
            <a:endParaRPr lang="tr-T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Başlık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Grafik Tablosu Zaman Çizelg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Serbest Biçim: Şekil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tr-T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16" name="Serbest Biçim: Şekil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tr-T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tr-TR" dirty="0"/>
            </a:lvl1pPr>
          </a:lstStyle>
          <a:p>
            <a:pPr lvl="0" rtl="0">
              <a:lnSpc>
                <a:spcPct val="100000"/>
              </a:lnSpc>
            </a:pPr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2 Şubat 20XX, Salı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Serbest 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10" name="Serbest 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11" name="Serbest 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sp>
        <p:nvSpPr>
          <p:cNvPr id="17" name="İçerik Yer Tutucusu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15" name="Resim Yer Tutucusu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2 Şubat 20XX, Salı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k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ikdörtgen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tr-T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sp>
        <p:nvSpPr>
          <p:cNvPr id="40" name="Başlık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tr-TR"/>
              <a:t>Ekip</a:t>
            </a:r>
          </a:p>
        </p:txBody>
      </p:sp>
      <p:grpSp>
        <p:nvGrpSpPr>
          <p:cNvPr id="51" name="Gr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Serbest Biçim: Şekil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53" name="Serbest Biçim: Şekil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tr-TR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</p:grpSp>
      <p:sp>
        <p:nvSpPr>
          <p:cNvPr id="56" name="Resim Yer Tutucusu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57" name="Resim Yer Tutucusu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58" name="Resim Yer Tutucusu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sp>
        <p:nvSpPr>
          <p:cNvPr id="59" name="Resim Yer Tutucusu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63" name="Metin Yer Tutucusu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tr-TR"/>
              <a:t>Ad</a:t>
            </a:r>
          </a:p>
        </p:txBody>
      </p:sp>
      <p:sp>
        <p:nvSpPr>
          <p:cNvPr id="61" name="Metin Yer Tutucusu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tr-TR"/>
              <a:t>Başlık</a:t>
            </a:r>
          </a:p>
        </p:txBody>
      </p:sp>
      <p:sp>
        <p:nvSpPr>
          <p:cNvPr id="65" name="Metin Yer Tutucusu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tr-TR"/>
              <a:t>Ad</a:t>
            </a:r>
          </a:p>
        </p:txBody>
      </p:sp>
      <p:sp>
        <p:nvSpPr>
          <p:cNvPr id="64" name="Metin Yer Tutucusu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tr-TR"/>
              <a:t>Başlık</a:t>
            </a:r>
          </a:p>
        </p:txBody>
      </p:sp>
      <p:sp>
        <p:nvSpPr>
          <p:cNvPr id="67" name="Metin Yer Tutucusu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tr-TR"/>
              <a:t>Ad</a:t>
            </a:r>
          </a:p>
        </p:txBody>
      </p:sp>
      <p:sp>
        <p:nvSpPr>
          <p:cNvPr id="66" name="Metin Yer Tutucusu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tr-TR"/>
              <a:t>Başlık</a:t>
            </a:r>
          </a:p>
        </p:txBody>
      </p:sp>
      <p:sp>
        <p:nvSpPr>
          <p:cNvPr id="69" name="Metin Yer Tutucusu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tr-TR"/>
              <a:t>Ad</a:t>
            </a:r>
          </a:p>
        </p:txBody>
      </p:sp>
      <p:sp>
        <p:nvSpPr>
          <p:cNvPr id="68" name="Metin Yer Tutucusu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tr-TR"/>
              <a:t>Başlık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2 Şubat 20XX, Salı</a:t>
            </a:r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İçerik 2 sütunu (karşılaştırma slaydı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tr-T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tr-TR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</a:p>
        </p:txBody>
      </p:sp>
      <p:sp>
        <p:nvSpPr>
          <p:cNvPr id="7" name="Tarih Yer Tutucusu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2 Şubat 20XX, Salı</a:t>
            </a:r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tr-TR" dirty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tr-TR"/>
              <a:t>2 Şubat 20XX, Salı</a:t>
            </a:r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tr-TR"/>
              <a:t>Örnek Alt Bilgi Metni</a:t>
            </a:r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tr-TR" sz="4800" kern="1200" dirty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erbest Biçim: Şekil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grpSp>
        <p:nvGrpSpPr>
          <p:cNvPr id="40" name="Gr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Serbest Biçim: Şekil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/>
            </a:p>
          </p:txBody>
        </p:sp>
        <p:sp>
          <p:nvSpPr>
            <p:cNvPr id="42" name="Serbest Biçim: Şekil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</p:grpSp>
      <p:sp useBgFill="1">
        <p:nvSpPr>
          <p:cNvPr id="46" name="Dikdörtgen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/>
          </a:p>
        </p:txBody>
      </p:sp>
      <p:pic>
        <p:nvPicPr>
          <p:cNvPr id="8" name="Resim Yer Tutucusu 7" descr="Veri Noktaları Dijital arka planı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Dikdörtgen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/>
          </a:p>
        </p:txBody>
      </p:sp>
      <p:sp>
        <p:nvSpPr>
          <p:cNvPr id="50" name="Dikdörtgen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/>
          </a:p>
        </p:txBody>
      </p:sp>
      <p:sp>
        <p:nvSpPr>
          <p:cNvPr id="15" name="Başlık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9" y="549274"/>
            <a:ext cx="12082272" cy="308143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 rtl="0">
              <a:lnSpc>
                <a:spcPct val="100000"/>
              </a:lnSpc>
            </a:pPr>
            <a:r>
              <a:rPr lang="tr-TR" sz="4800" kern="1200" dirty="0">
                <a:solidFill>
                  <a:schemeClr val="tx1"/>
                </a:solidFill>
                <a:ea typeface="+mj-ea"/>
                <a:cs typeface="+mj-cs"/>
              </a:rPr>
              <a:t>Bir Veri Paketi TCP/IP </a:t>
            </a:r>
            <a:r>
              <a:rPr lang="tr-TR" sz="4800" dirty="0"/>
              <a:t>M</a:t>
            </a:r>
            <a:r>
              <a:rPr lang="tr-TR" sz="4800" kern="1200" dirty="0">
                <a:solidFill>
                  <a:schemeClr val="tx1"/>
                </a:solidFill>
                <a:ea typeface="+mj-ea"/>
                <a:cs typeface="+mj-cs"/>
              </a:rPr>
              <a:t>odelinde Katmanlar Arasında Nasıl Hareket Eder ?</a:t>
            </a:r>
          </a:p>
        </p:txBody>
      </p:sp>
      <p:sp>
        <p:nvSpPr>
          <p:cNvPr id="16" name="Alt Başlık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4301224"/>
            <a:ext cx="5437187" cy="662094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tr-TR" sz="3200" kern="1200" dirty="0">
                <a:latin typeface="+mn-lt"/>
                <a:ea typeface="+mn-ea"/>
                <a:cs typeface="+mn-cs"/>
              </a:rPr>
              <a:t>Berk ACAR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9275"/>
            <a:ext cx="12192000" cy="1332000"/>
          </a:xfrm>
        </p:spPr>
        <p:txBody>
          <a:bodyPr rtlCol="0"/>
          <a:lstStyle/>
          <a:p>
            <a:pPr algn="ctr" rtl="0"/>
            <a:r>
              <a:rPr lang="tr-TR" dirty="0"/>
              <a:t>TCP/IP MODELİ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tr-TR" smtClean="0"/>
              <a:pPr rtl="0"/>
              <a:t>2</a:t>
            </a:fld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1174AF1-573A-4D40-193F-C0CE26A59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683431"/>
            <a:ext cx="11090274" cy="995761"/>
          </a:xfrm>
        </p:spPr>
        <p:txBody>
          <a:bodyPr/>
          <a:lstStyle/>
          <a:p>
            <a:r>
              <a:rPr lang="tr-TR" b="1" dirty="0"/>
              <a:t>TCP/IP modeli</a:t>
            </a:r>
            <a:r>
              <a:rPr lang="tr-TR" dirty="0"/>
              <a:t>, ağ iletişiminde en yaygın kullanılan protokol setlerinden biridir. OSI modeline göre daha basit ve pratik bir yapıya sahiptir ve dört katmandan oluşur. TCP/IP modeli, internet ve modern ağların temelini oluşturur. </a:t>
            </a:r>
          </a:p>
        </p:txBody>
      </p:sp>
      <p:pic>
        <p:nvPicPr>
          <p:cNvPr id="12" name="Resim 11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15F9240E-6DAA-C87B-5034-828F8334A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219" y="2887415"/>
            <a:ext cx="2836911" cy="313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F2C18-F313-E3FA-676F-EFBD7C531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E6AD3090-B610-23F4-58EC-58F055BCE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9275"/>
            <a:ext cx="12192000" cy="1332000"/>
          </a:xfrm>
        </p:spPr>
        <p:txBody>
          <a:bodyPr rtlCol="0"/>
          <a:lstStyle/>
          <a:p>
            <a:pPr algn="ctr" rtl="0"/>
            <a:r>
              <a:rPr lang="tr-TR" dirty="0"/>
              <a:t>TCP/IP MODELİ / OSI MODELİ</a:t>
            </a:r>
            <a:br>
              <a:rPr lang="tr-TR" dirty="0"/>
            </a:br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EF022B3-30DB-27D4-9EC6-3A026546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tr-TR" smtClean="0"/>
              <a:pPr rtl="0"/>
              <a:t>3</a:t>
            </a:fld>
            <a:endParaRPr lang="tr-TR"/>
          </a:p>
        </p:txBody>
      </p:sp>
      <p:pic>
        <p:nvPicPr>
          <p:cNvPr id="15" name="İçerik Yer Tutucusu 14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B0E91B79-575B-442F-C9FD-349B73888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950" y="1570673"/>
            <a:ext cx="7833347" cy="4738052"/>
          </a:xfrm>
        </p:spPr>
      </p:pic>
    </p:spTree>
    <p:extLst>
      <p:ext uri="{BB962C8B-B14F-4D97-AF65-F5344CB8AC3E}">
        <p14:creationId xmlns:p14="http://schemas.microsoft.com/office/powerpoint/2010/main" val="3885391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8F763-D433-408D-7414-D8141ACE3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F9142779-5AF6-B33D-AA52-D1FFE6E6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9275"/>
            <a:ext cx="12192000" cy="1332000"/>
          </a:xfrm>
        </p:spPr>
        <p:txBody>
          <a:bodyPr rtlCol="0"/>
          <a:lstStyle/>
          <a:p>
            <a:pPr algn="ctr" rtl="0"/>
            <a:r>
              <a:rPr lang="tr-TR" dirty="0"/>
              <a:t>TCP/IP MODELİ / APPLICATION LAYER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B8E522F-0F92-80FD-28CD-5DA7EF24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tr-TR" smtClean="0"/>
              <a:pPr rtl="0"/>
              <a:t>4</a:t>
            </a:fld>
            <a:endParaRPr lang="tr-TR"/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A5E6D50E-786B-780D-F846-2B2E107D9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695450"/>
            <a:ext cx="11090274" cy="4724400"/>
          </a:xfrm>
        </p:spPr>
        <p:txBody>
          <a:bodyPr/>
          <a:lstStyle/>
          <a:p>
            <a:r>
              <a:rPr lang="tr-TR" b="1" dirty="0"/>
              <a:t>Görev: </a:t>
            </a:r>
            <a:r>
              <a:rPr lang="tr-TR" dirty="0"/>
              <a:t>Kullanıcıların veri gönderme veya alma işlemini gerçekleştirdiği katmandır.</a:t>
            </a:r>
          </a:p>
          <a:p>
            <a:r>
              <a:rPr lang="tr-TR" b="1" dirty="0"/>
              <a:t>Veri Formatı :</a:t>
            </a:r>
            <a:r>
              <a:rPr lang="tr-TR" dirty="0"/>
              <a:t> Mesaj (Message).</a:t>
            </a:r>
          </a:p>
          <a:p>
            <a:r>
              <a:rPr lang="tr-TR" dirty="0"/>
              <a:t>HTTP</a:t>
            </a:r>
          </a:p>
          <a:p>
            <a:r>
              <a:rPr lang="tr-TR" dirty="0"/>
              <a:t>FTTP</a:t>
            </a:r>
          </a:p>
          <a:p>
            <a:r>
              <a:rPr lang="tr-TR" dirty="0"/>
              <a:t>Telnet</a:t>
            </a:r>
          </a:p>
          <a:p>
            <a:r>
              <a:rPr lang="tr-TR" dirty="0"/>
              <a:t>NTP</a:t>
            </a:r>
          </a:p>
          <a:p>
            <a:r>
              <a:rPr lang="tr-TR" dirty="0"/>
              <a:t>DHCP</a:t>
            </a:r>
          </a:p>
          <a:p>
            <a:r>
              <a:rPr lang="tr-TR" dirty="0"/>
              <a:t>PING</a:t>
            </a:r>
          </a:p>
        </p:txBody>
      </p:sp>
    </p:spTree>
    <p:extLst>
      <p:ext uri="{BB962C8B-B14F-4D97-AF65-F5344CB8AC3E}">
        <p14:creationId xmlns:p14="http://schemas.microsoft.com/office/powerpoint/2010/main" val="266068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C2511-E63D-647E-537C-E6DF415D2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403CB46B-A891-2395-E4FD-286FF5481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9275"/>
            <a:ext cx="12192000" cy="1332000"/>
          </a:xfrm>
        </p:spPr>
        <p:txBody>
          <a:bodyPr rtlCol="0"/>
          <a:lstStyle/>
          <a:p>
            <a:pPr algn="ctr" rtl="0"/>
            <a:r>
              <a:rPr lang="tr-TR" dirty="0"/>
              <a:t>TCP/IP MODELİ / TRANSPORT LAYER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97CD08D-B3E6-AE80-81E5-3533BA1D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tr-TR" smtClean="0"/>
              <a:pPr rtl="0"/>
              <a:t>5</a:t>
            </a:fld>
            <a:endParaRPr lang="tr-TR"/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1D4CC2A7-4062-D703-130C-6E2547D84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695450"/>
            <a:ext cx="11090274" cy="4724400"/>
          </a:xfrm>
        </p:spPr>
        <p:txBody>
          <a:bodyPr/>
          <a:lstStyle/>
          <a:p>
            <a:r>
              <a:rPr lang="tr-TR" b="1" dirty="0"/>
              <a:t>Görev: </a:t>
            </a:r>
            <a:r>
              <a:rPr lang="tr-TR" dirty="0"/>
              <a:t>Veriyi güvenilir bir şekilde iletmek ve alıcı cihazdaki doğru uygulamaya teslim edilmesini sağlamak. Bu katmanda TCP veya UDP protokolleri kullanılır.</a:t>
            </a:r>
          </a:p>
          <a:p>
            <a:r>
              <a:rPr lang="tr-TR" b="1" dirty="0"/>
              <a:t>Veri Formatı :</a:t>
            </a:r>
            <a:r>
              <a:rPr lang="tr-TR" dirty="0"/>
              <a:t> </a:t>
            </a:r>
            <a:r>
              <a:rPr lang="tr-TR" b="1" dirty="0">
                <a:solidFill>
                  <a:srgbClr val="FF0000">
                    <a:alpha val="60000"/>
                  </a:srgbClr>
                </a:solidFill>
              </a:rPr>
              <a:t>Segment (TCP) </a:t>
            </a:r>
            <a:r>
              <a:rPr lang="tr-TR" dirty="0"/>
              <a:t>veya </a:t>
            </a:r>
            <a:r>
              <a:rPr lang="tr-TR" b="1" dirty="0">
                <a:solidFill>
                  <a:srgbClr val="FF0000">
                    <a:alpha val="60000"/>
                  </a:srgbClr>
                </a:solidFill>
              </a:rPr>
              <a:t>Datagram (UDP)</a:t>
            </a:r>
            <a:r>
              <a:rPr lang="tr-TR" b="1" dirty="0"/>
              <a:t>.</a:t>
            </a:r>
          </a:p>
          <a:p>
            <a:r>
              <a:rPr lang="tr-TR" dirty="0"/>
              <a:t>Veri, segmentlere bölünür ve her bir segmente bir port numarası eklenir. Bu, hangi uygulamanın veriyi alması gerektiğini belirler.</a:t>
            </a:r>
          </a:p>
        </p:txBody>
      </p:sp>
    </p:spTree>
    <p:extLst>
      <p:ext uri="{BB962C8B-B14F-4D97-AF65-F5344CB8AC3E}">
        <p14:creationId xmlns:p14="http://schemas.microsoft.com/office/powerpoint/2010/main" val="296672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DEA3A-8827-DA7B-81E0-F64679808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6CA62BCC-9233-475E-4BE5-88535CDC7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9275"/>
            <a:ext cx="12192000" cy="1332000"/>
          </a:xfrm>
        </p:spPr>
        <p:txBody>
          <a:bodyPr rtlCol="0"/>
          <a:lstStyle/>
          <a:p>
            <a:pPr algn="ctr" rtl="0"/>
            <a:r>
              <a:rPr lang="tr-TR" dirty="0"/>
              <a:t>TCP/IP MODELİ / INTERNET LAYER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A85AED7-BEA0-71EE-53BB-35FB3283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tr-TR" smtClean="0"/>
              <a:pPr rtl="0"/>
              <a:t>6</a:t>
            </a:fld>
            <a:endParaRPr lang="tr-TR"/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ED55E451-1EAC-210C-B128-DAEFBDB27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695450"/>
            <a:ext cx="11090274" cy="4724400"/>
          </a:xfrm>
        </p:spPr>
        <p:txBody>
          <a:bodyPr/>
          <a:lstStyle/>
          <a:p>
            <a:r>
              <a:rPr lang="tr-TR" b="1" dirty="0"/>
              <a:t>Görev: </a:t>
            </a:r>
            <a:r>
              <a:rPr lang="tr-TR" dirty="0"/>
              <a:t>Verinin kaynak cihazdan hedef cihaza yönlendirilmesini sağlamak. Bu katmanda IP protokolü kullanılır.</a:t>
            </a:r>
          </a:p>
          <a:p>
            <a:r>
              <a:rPr lang="tr-TR" b="1" dirty="0"/>
              <a:t>Veri Formatı:</a:t>
            </a:r>
            <a:r>
              <a:rPr lang="tr-TR" dirty="0"/>
              <a:t> </a:t>
            </a:r>
            <a:r>
              <a:rPr lang="tr-TR" b="1" dirty="0">
                <a:solidFill>
                  <a:srgbClr val="FF0000">
                    <a:alpha val="60000"/>
                  </a:srgbClr>
                </a:solidFill>
              </a:rPr>
              <a:t>Paket (</a:t>
            </a:r>
            <a:r>
              <a:rPr lang="tr-TR" b="1" dirty="0" err="1">
                <a:solidFill>
                  <a:srgbClr val="FF0000">
                    <a:alpha val="60000"/>
                  </a:srgbClr>
                </a:solidFill>
              </a:rPr>
              <a:t>Packet</a:t>
            </a:r>
            <a:r>
              <a:rPr lang="tr-TR" b="1" dirty="0">
                <a:solidFill>
                  <a:srgbClr val="FF0000">
                    <a:alpha val="60000"/>
                  </a:srgbClr>
                </a:solidFill>
              </a:rPr>
              <a:t>)</a:t>
            </a:r>
            <a:r>
              <a:rPr lang="tr-TR" dirty="0"/>
              <a:t>.</a:t>
            </a:r>
          </a:p>
          <a:p>
            <a:r>
              <a:rPr lang="tr-TR" dirty="0"/>
              <a:t>Her segment, IP başlık bilgisiyle zarf içine alınır. IP adresleri (kaynak ve hedef) bu başlıkta yer alır. Rotalama işlemleri bu katmanda gerçekleştirilir</a:t>
            </a:r>
          </a:p>
        </p:txBody>
      </p:sp>
    </p:spTree>
    <p:extLst>
      <p:ext uri="{BB962C8B-B14F-4D97-AF65-F5344CB8AC3E}">
        <p14:creationId xmlns:p14="http://schemas.microsoft.com/office/powerpoint/2010/main" val="100175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1C1F2-F410-DA5A-34BA-77AC26EB1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731D828A-0DDE-39AE-3A82-05217061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9275"/>
            <a:ext cx="12192000" cy="1332000"/>
          </a:xfrm>
        </p:spPr>
        <p:txBody>
          <a:bodyPr rtlCol="0"/>
          <a:lstStyle/>
          <a:p>
            <a:pPr algn="ctr" rtl="0"/>
            <a:r>
              <a:rPr lang="tr-TR" dirty="0"/>
              <a:t>TCP/IP MODELİ / NETWORK ACCES LAYER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4A9081F-0B73-08BD-C96B-D5754ED7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tr-TR" smtClean="0"/>
              <a:pPr rtl="0"/>
              <a:t>7</a:t>
            </a:fld>
            <a:endParaRPr lang="tr-TR"/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36631577-F0F3-545E-2777-5BDCC4BB6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1936700"/>
            <a:ext cx="11090274" cy="4724400"/>
          </a:xfrm>
        </p:spPr>
        <p:txBody>
          <a:bodyPr/>
          <a:lstStyle/>
          <a:p>
            <a:r>
              <a:rPr lang="tr-TR" b="1" dirty="0"/>
              <a:t>Görev: </a:t>
            </a:r>
            <a:r>
              <a:rPr lang="tr-TR" dirty="0"/>
              <a:t>Verinin fiziksel ağ üzerinden iletilmesini sağlamak. Bu katman, veriyi fiziksel donanım ve bağlantılar aracılığıyla taşır.</a:t>
            </a:r>
          </a:p>
          <a:p>
            <a:r>
              <a:rPr lang="tr-TR" b="1" dirty="0"/>
              <a:t>Veri Formatı:</a:t>
            </a:r>
            <a:r>
              <a:rPr lang="tr-TR" dirty="0"/>
              <a:t> </a:t>
            </a:r>
            <a:r>
              <a:rPr lang="tr-TR" b="1" dirty="0">
                <a:solidFill>
                  <a:srgbClr val="FF0000">
                    <a:alpha val="60000"/>
                  </a:srgbClr>
                </a:solidFill>
              </a:rPr>
              <a:t>Çerçeve (</a:t>
            </a:r>
            <a:r>
              <a:rPr lang="tr-TR" b="1" dirty="0" err="1">
                <a:solidFill>
                  <a:srgbClr val="FF0000">
                    <a:alpha val="60000"/>
                  </a:srgbClr>
                </a:solidFill>
              </a:rPr>
              <a:t>Frame</a:t>
            </a:r>
            <a:r>
              <a:rPr lang="tr-TR" b="1" dirty="0">
                <a:solidFill>
                  <a:srgbClr val="FF0000">
                    <a:alpha val="60000"/>
                  </a:srgbClr>
                </a:solidFill>
              </a:rPr>
              <a:t>)</a:t>
            </a:r>
          </a:p>
          <a:p>
            <a:r>
              <a:rPr lang="tr-TR" dirty="0"/>
              <a:t>Paketler, fiziksel ağ (örneğin, Ethernet, </a:t>
            </a:r>
            <a:r>
              <a:rPr lang="tr-TR" dirty="0" err="1"/>
              <a:t>Wi</a:t>
            </a:r>
            <a:r>
              <a:rPr lang="tr-TR" dirty="0"/>
              <a:t>-Fi) için uygun çerçevelere dönüştürülür ve MAC adresleri eklenir. Veriler daha sonra fiziksel ortamda taşınır.</a:t>
            </a:r>
          </a:p>
        </p:txBody>
      </p:sp>
    </p:spTree>
    <p:extLst>
      <p:ext uri="{BB962C8B-B14F-4D97-AF65-F5344CB8AC3E}">
        <p14:creationId xmlns:p14="http://schemas.microsoft.com/office/powerpoint/2010/main" val="421120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1E429-3AF8-DA92-0AC0-820E4680D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EB02E276-DF17-258A-D749-D7D97ED56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9275"/>
            <a:ext cx="12192000" cy="1332000"/>
          </a:xfrm>
        </p:spPr>
        <p:txBody>
          <a:bodyPr rtlCol="0"/>
          <a:lstStyle/>
          <a:p>
            <a:pPr algn="ctr" rtl="0"/>
            <a:r>
              <a:rPr lang="tr-TR" b="1" dirty="0"/>
              <a:t>TCP/IP MODELİNDE VERİ PAKETİNİN İŞLENMESİ</a:t>
            </a:r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3D7637C-2040-E236-5839-BC6E0673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tr-TR" smtClean="0"/>
              <a:pPr rtl="0"/>
              <a:t>8</a:t>
            </a:fld>
            <a:endParaRPr lang="tr-TR"/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86D7AF01-54EE-8728-421C-74AA3A585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1936700"/>
            <a:ext cx="11090274" cy="4724400"/>
          </a:xfrm>
        </p:spPr>
        <p:txBody>
          <a:bodyPr/>
          <a:lstStyle/>
          <a:p>
            <a:r>
              <a:rPr lang="tr-TR" b="1" dirty="0">
                <a:solidFill>
                  <a:srgbClr val="FF0000">
                    <a:alpha val="60000"/>
                  </a:srgbClr>
                </a:solidFill>
              </a:rPr>
              <a:t>1-Uygulama Katmanı: </a:t>
            </a:r>
            <a:r>
              <a:rPr lang="tr-TR" dirty="0"/>
              <a:t>Mesaj oluşturulur.</a:t>
            </a:r>
          </a:p>
          <a:p>
            <a:endParaRPr lang="tr-TR" dirty="0"/>
          </a:p>
          <a:p>
            <a:r>
              <a:rPr lang="tr-TR" b="1" dirty="0">
                <a:solidFill>
                  <a:srgbClr val="FF0000">
                    <a:alpha val="60000"/>
                  </a:srgbClr>
                </a:solidFill>
              </a:rPr>
              <a:t>2-Taşıma Katmanı: </a:t>
            </a:r>
            <a:r>
              <a:rPr lang="tr-TR" dirty="0"/>
              <a:t>Mesaj, TCP/UDP segmentlerine bölünür.</a:t>
            </a:r>
          </a:p>
          <a:p>
            <a:endParaRPr lang="tr-TR" dirty="0"/>
          </a:p>
          <a:p>
            <a:r>
              <a:rPr lang="tr-TR" b="1" dirty="0">
                <a:solidFill>
                  <a:srgbClr val="FF0000">
                    <a:alpha val="60000"/>
                  </a:srgbClr>
                </a:solidFill>
              </a:rPr>
              <a:t>3-İnternet Katmanı: </a:t>
            </a:r>
            <a:r>
              <a:rPr lang="tr-TR" dirty="0"/>
              <a:t>Segmentler, IP paketlerine dönüştürülür.</a:t>
            </a:r>
          </a:p>
          <a:p>
            <a:endParaRPr lang="tr-TR" dirty="0"/>
          </a:p>
          <a:p>
            <a:r>
              <a:rPr lang="tr-TR" b="1" dirty="0">
                <a:solidFill>
                  <a:srgbClr val="FF0000">
                    <a:alpha val="60000"/>
                  </a:srgbClr>
                </a:solidFill>
              </a:rPr>
              <a:t>4-Ağ Erişim Katmanı: </a:t>
            </a:r>
            <a:r>
              <a:rPr lang="tr-TR" dirty="0"/>
              <a:t>Paketler, çerçeveye dönüştürülerek fiziksel iletim başlar.</a:t>
            </a:r>
          </a:p>
        </p:txBody>
      </p:sp>
    </p:spTree>
    <p:extLst>
      <p:ext uri="{BB962C8B-B14F-4D97-AF65-F5344CB8AC3E}">
        <p14:creationId xmlns:p14="http://schemas.microsoft.com/office/powerpoint/2010/main" val="418969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A7C6DB-2728-7909-83FB-5C9C0A9C3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VERİ PAKETİ İÇERİĞİ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9C8D3D2-D71E-2C88-1278-280259BAE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Başlık (</a:t>
            </a:r>
            <a:r>
              <a:rPr lang="tr-TR" b="1" dirty="0" err="1"/>
              <a:t>Header</a:t>
            </a:r>
            <a:r>
              <a:rPr lang="tr-TR" b="1" dirty="0"/>
              <a:t>):</a:t>
            </a:r>
            <a:r>
              <a:rPr lang="tr-TR" dirty="0"/>
              <a:t> Her katman, veriyi yönetmek için gerekli bilgileri içeren bir başlık ekler.  Örneğin, IP başlığı kaynak ve hedef IP adreslerini içerirken,  TCP başlığı port bilgilerini içerir.</a:t>
            </a:r>
          </a:p>
          <a:p>
            <a:endParaRPr lang="tr-TR" dirty="0"/>
          </a:p>
          <a:p>
            <a:r>
              <a:rPr lang="tr-TR" b="1" dirty="0"/>
              <a:t>Veri (</a:t>
            </a:r>
            <a:r>
              <a:rPr lang="tr-TR" b="1" dirty="0" err="1"/>
              <a:t>Payload</a:t>
            </a:r>
            <a:r>
              <a:rPr lang="tr-TR" b="1" dirty="0"/>
              <a:t>):</a:t>
            </a:r>
            <a:r>
              <a:rPr lang="tr-TR" dirty="0"/>
              <a:t> Kullanıcı verisinin taşındığı kısmıdır.</a:t>
            </a:r>
          </a:p>
          <a:p>
            <a:endParaRPr lang="tr-TR" dirty="0"/>
          </a:p>
          <a:p>
            <a:r>
              <a:rPr lang="tr-TR" b="1" dirty="0"/>
              <a:t>Sonlandırıcı (</a:t>
            </a:r>
            <a:r>
              <a:rPr lang="tr-TR" b="1" dirty="0" err="1"/>
              <a:t>Trailer</a:t>
            </a:r>
            <a:r>
              <a:rPr lang="tr-TR" b="1" dirty="0"/>
              <a:t>): </a:t>
            </a:r>
            <a:r>
              <a:rPr lang="tr-TR" dirty="0"/>
              <a:t>Çoğunlukla fiziksel katmanda, hata kontrolü için eklenir.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172A858-83F9-4BB2-82FD-F03CDD0E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039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592.tgt.Office_50301377_TF33713516_Win32_OJ112196127.potx" id="{BF394F44-30C1-4C04-B59A-E4AA2608C8F0}" vid="{3EE38AD3-D7C6-4B0B-8677-B0CED5DA8C99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{C6D82300-DC31-4F59-B2A3-C141D337A481}tf33713516_win32</Template>
  <TotalTime>168</TotalTime>
  <Words>398</Words>
  <Application>Microsoft Office PowerPoint</Application>
  <PresentationFormat>Geniş ekran</PresentationFormat>
  <Paragraphs>51</Paragraphs>
  <Slides>9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Times New Roman</vt:lpstr>
      <vt:lpstr>3DFloatVTI</vt:lpstr>
      <vt:lpstr>Bir Veri Paketi TCP/IP Modelinde Katmanlar Arasında Nasıl Hareket Eder ?</vt:lpstr>
      <vt:lpstr>TCP/IP MODELİ</vt:lpstr>
      <vt:lpstr>TCP/IP MODELİ / OSI MODELİ </vt:lpstr>
      <vt:lpstr>TCP/IP MODELİ / APPLICATION LAYER</vt:lpstr>
      <vt:lpstr>TCP/IP MODELİ / TRANSPORT LAYER</vt:lpstr>
      <vt:lpstr>TCP/IP MODELİ / INTERNET LAYER</vt:lpstr>
      <vt:lpstr>TCP/IP MODELİ / NETWORK ACCES LAYER</vt:lpstr>
      <vt:lpstr>TCP/IP MODELİNDE VERİ PAKETİNİN İŞLENMESİ</vt:lpstr>
      <vt:lpstr>VERİ PAKETİ İÇERİĞİ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Berk Acar</dc:creator>
  <cp:lastModifiedBy>Berk Acar</cp:lastModifiedBy>
  <cp:revision>39</cp:revision>
  <dcterms:created xsi:type="dcterms:W3CDTF">2025-01-05T20:02:30Z</dcterms:created>
  <dcterms:modified xsi:type="dcterms:W3CDTF">2025-01-05T22:50:48Z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