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7" r:id="rId1"/>
  </p:sldMasterIdLst>
  <p:sldIdLst>
    <p:sldId id="256" r:id="rId2"/>
    <p:sldId id="262" r:id="rId3"/>
    <p:sldId id="258" r:id="rId4"/>
    <p:sldId id="268" r:id="rId5"/>
    <p:sldId id="259" r:id="rId6"/>
    <p:sldId id="260" r:id="rId7"/>
    <p:sldId id="261" r:id="rId8"/>
    <p:sldId id="265" r:id="rId9"/>
    <p:sldId id="264" r:id="rId10"/>
    <p:sldId id="263" r:id="rId11"/>
    <p:sldId id="269" r:id="rId12"/>
    <p:sldId id="267" r:id="rId13"/>
    <p:sldId id="266" r:id="rId14"/>
    <p:sldId id="270" r:id="rId15"/>
    <p:sldId id="257"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a:t>Asıl başlık stilini düzenlemek için tıklayın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7DA38F49-B3E2-4BF0-BEC7-C30D34ABBB8D}" type="datetime1">
              <a:rPr lang="en-US" smtClean="0"/>
              <a:t>3/10/2025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46262009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7DA38F49-B3E2-4BF0-BEC7-C30D34ABBB8D}" type="datetime1">
              <a:rPr lang="en-US" smtClean="0"/>
              <a:t>3/10/2025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16384961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a:t>Asıl başlık stilini düzenlemek için tıklayın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DA38F49-B3E2-4BF0-BEC7-C30D34ABBB8D}" type="datetime1">
              <a:rPr lang="en-US" smtClean="0"/>
              <a:t>3/10/2025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19509454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tr-TR"/>
              <a:t>Asıl başlık stilini düzenlemek için tıklayın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tr-TR"/>
              <a:t>Asıl metin stillerini düzenlemek için tıklayın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DA38F49-B3E2-4BF0-BEC7-C30D34ABBB8D}" type="datetime1">
              <a:rPr lang="en-US" smtClean="0"/>
              <a:t>3/10/2025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7664620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DA38F49-B3E2-4BF0-BEC7-C30D34ABBB8D}" type="datetime1">
              <a:rPr lang="en-US" smtClean="0"/>
              <a:t>3/10/2025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82913267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DA38F49-B3E2-4BF0-BEC7-C30D34ABBB8D}" type="datetime1">
              <a:rPr lang="en-US" smtClean="0"/>
              <a:t>3/10/2025</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75733466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DA38F49-B3E2-4BF0-BEC7-C30D34ABBB8D}" type="datetime1">
              <a:rPr lang="en-US" smtClean="0"/>
              <a:t>3/10/2025</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6138919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DA38F49-B3E2-4BF0-BEC7-C30D34ABBB8D}" type="datetime1">
              <a:rPr lang="en-US" smtClean="0"/>
              <a:t>3/10/2025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2195472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DA38F49-B3E2-4BF0-BEC7-C30D34ABBB8D}" type="datetime1">
              <a:rPr lang="en-US" smtClean="0"/>
              <a:t>3/10/2025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24315816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3"/>
          <p:cNvSpPr>
            <a:spLocks noGrp="1"/>
          </p:cNvSpPr>
          <p:nvPr>
            <p:ph type="dt" sz="half" idx="10"/>
          </p:nvPr>
        </p:nvSpPr>
        <p:spPr/>
        <p:txBody>
          <a:bodyPr/>
          <a:lstStyle/>
          <a:p>
            <a:fld id="{7DA38F49-B3E2-4BF0-BEC7-C30D34ABBB8D}" type="datetime1">
              <a:rPr lang="en-US" smtClean="0"/>
              <a:t>3/10/2025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42841963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DA38F49-B3E2-4BF0-BEC7-C30D34ABBB8D}" type="datetime1">
              <a:rPr lang="en-US" smtClean="0"/>
              <a:t>3/10/2025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89465763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7DA38F49-B3E2-4BF0-BEC7-C30D34ABBB8D}" type="datetime1">
              <a:rPr lang="en-US" smtClean="0"/>
              <a:t>3/10/2025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00879408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7DA38F49-B3E2-4BF0-BEC7-C30D34ABBB8D}" type="datetime1">
              <a:rPr lang="en-US" smtClean="0"/>
              <a:t>3/10/2025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79238642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7" name="Date Placeholder 2"/>
          <p:cNvSpPr>
            <a:spLocks noGrp="1"/>
          </p:cNvSpPr>
          <p:nvPr>
            <p:ph type="dt" sz="half" idx="10"/>
          </p:nvPr>
        </p:nvSpPr>
        <p:spPr/>
        <p:txBody>
          <a:bodyPr/>
          <a:lstStyle/>
          <a:p>
            <a:fld id="{7DA38F49-B3E2-4BF0-BEC7-C30D34ABBB8D}" type="datetime1">
              <a:rPr lang="en-US" smtClean="0"/>
              <a:t>3/10/2025</a:t>
            </a:fld>
            <a:endParaRPr lang="en-US"/>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45425708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DA38F49-B3E2-4BF0-BEC7-C30D34ABBB8D}" type="datetime1">
              <a:rPr lang="en-US" smtClean="0"/>
              <a:t>3/10/2025</a:t>
            </a:fld>
            <a:endParaRPr lang="en-US"/>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79057064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7" name="Date Placeholder 4"/>
          <p:cNvSpPr>
            <a:spLocks noGrp="1"/>
          </p:cNvSpPr>
          <p:nvPr>
            <p:ph type="dt" sz="half" idx="10"/>
          </p:nvPr>
        </p:nvSpPr>
        <p:spPr/>
        <p:txBody>
          <a:bodyPr/>
          <a:lstStyle/>
          <a:p>
            <a:fld id="{7DA38F49-B3E2-4BF0-BEC7-C30D34ABBB8D}" type="datetime1">
              <a:rPr lang="en-US" smtClean="0"/>
              <a:t>3/10/2025</a:t>
            </a:fld>
            <a:endParaRPr lang="en-US"/>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90841745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7DA38F49-B3E2-4BF0-BEC7-C30D34ABBB8D}" type="datetime1">
              <a:rPr lang="en-US" smtClean="0"/>
              <a:t>3/10/2025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74512872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DA38F49-B3E2-4BF0-BEC7-C30D34ABBB8D}" type="datetime1">
              <a:rPr lang="en-US" smtClean="0"/>
              <a:t>3/10/2025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0C12960-6E85-460F-B6E3-5B82CB31AF3D}" type="slidenum">
              <a:rPr lang="en-US" smtClean="0"/>
              <a:t>‹#›</a:t>
            </a:fld>
            <a:endParaRPr lang="en-US"/>
          </a:p>
        </p:txBody>
      </p:sp>
    </p:spTree>
    <p:extLst>
      <p:ext uri="{BB962C8B-B14F-4D97-AF65-F5344CB8AC3E}">
        <p14:creationId xmlns:p14="http://schemas.microsoft.com/office/powerpoint/2010/main" val="2631480520"/>
      </p:ext>
    </p:extLst>
  </p:cSld>
  <p:clrMap bg1="dk1" tx1="lt1" bg2="dk2" tx2="lt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 id="2147483802" r:id="rId15"/>
    <p:sldLayoutId id="2147483803" r:id="rId16"/>
    <p:sldLayoutId id="2147483804"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 name="Picture 3" descr="3B Daire Sanat Neon">
            <a:extLst>
              <a:ext uri="{FF2B5EF4-FFF2-40B4-BE49-F238E27FC236}">
                <a16:creationId xmlns:a16="http://schemas.microsoft.com/office/drawing/2014/main" id="{0FC6510E-6CA7-97AC-4A6E-67FFA3BE6363}"/>
              </a:ext>
            </a:extLst>
          </p:cNvPr>
          <p:cNvPicPr>
            <a:picLocks noChangeAspect="1"/>
          </p:cNvPicPr>
          <p:nvPr/>
        </p:nvPicPr>
        <p:blipFill>
          <a:blip r:embed="rId3">
            <a:duotone>
              <a:prstClr val="black"/>
              <a:schemeClr val="accent5">
                <a:tint val="45000"/>
                <a:satMod val="400000"/>
              </a:schemeClr>
            </a:duotone>
            <a:alphaModFix amt="25000"/>
          </a:blip>
          <a:srcRect t="28481" r="9091"/>
          <a:stretch/>
        </p:blipFill>
        <p:spPr>
          <a:xfrm>
            <a:off x="20" y="10"/>
            <a:ext cx="12191979" cy="6857990"/>
          </a:xfrm>
          <a:prstGeom prst="rect">
            <a:avLst/>
          </a:prstGeom>
        </p:spPr>
      </p:pic>
      <p:sp>
        <p:nvSpPr>
          <p:cNvPr id="2" name="Başlık 1">
            <a:extLst>
              <a:ext uri="{FF2B5EF4-FFF2-40B4-BE49-F238E27FC236}">
                <a16:creationId xmlns:a16="http://schemas.microsoft.com/office/drawing/2014/main" id="{A78401A4-5CE6-3842-03EE-D97372CEC35D}"/>
              </a:ext>
            </a:extLst>
          </p:cNvPr>
          <p:cNvSpPr>
            <a:spLocks noGrp="1"/>
          </p:cNvSpPr>
          <p:nvPr>
            <p:ph type="ctrTitle"/>
          </p:nvPr>
        </p:nvSpPr>
        <p:spPr>
          <a:xfrm>
            <a:off x="200025" y="657224"/>
            <a:ext cx="8825658" cy="3329581"/>
          </a:xfrm>
        </p:spPr>
        <p:txBody>
          <a:bodyPr>
            <a:normAutofit/>
          </a:bodyPr>
          <a:lstStyle/>
          <a:p>
            <a:r>
              <a:rPr lang="tr-TR" dirty="0" err="1">
                <a:latin typeface="Times New Roman" panose="02020603050405020304" pitchFamily="18" charset="0"/>
                <a:cs typeface="Times New Roman" panose="02020603050405020304" pitchFamily="18" charset="0"/>
              </a:rPr>
              <a:t>WiMax</a:t>
            </a:r>
            <a:r>
              <a:rPr lang="tr-TR" dirty="0">
                <a:latin typeface="Times New Roman" panose="02020603050405020304" pitchFamily="18" charset="0"/>
                <a:cs typeface="Times New Roman" panose="02020603050405020304" pitchFamily="18" charset="0"/>
              </a:rPr>
              <a:t> ?</a:t>
            </a:r>
          </a:p>
        </p:txBody>
      </p:sp>
      <p:sp>
        <p:nvSpPr>
          <p:cNvPr id="3" name="Alt Başlık 2">
            <a:extLst>
              <a:ext uri="{FF2B5EF4-FFF2-40B4-BE49-F238E27FC236}">
                <a16:creationId xmlns:a16="http://schemas.microsoft.com/office/drawing/2014/main" id="{8B8CA08D-E7A0-742A-0509-44551D8AD003}"/>
              </a:ext>
            </a:extLst>
          </p:cNvPr>
          <p:cNvSpPr>
            <a:spLocks noGrp="1"/>
          </p:cNvSpPr>
          <p:nvPr>
            <p:ph type="subTitle" idx="1"/>
          </p:nvPr>
        </p:nvSpPr>
        <p:spPr>
          <a:xfrm>
            <a:off x="278655" y="5196480"/>
            <a:ext cx="8825658" cy="861420"/>
          </a:xfrm>
        </p:spPr>
        <p:txBody>
          <a:bodyPr>
            <a:normAutofit/>
          </a:bodyPr>
          <a:lstStyle/>
          <a:p>
            <a:r>
              <a:rPr lang="tr-TR" dirty="0">
                <a:latin typeface="Times New Roman" panose="02020603050405020304" pitchFamily="18" charset="0"/>
                <a:cs typeface="Times New Roman" panose="02020603050405020304" pitchFamily="18" charset="0"/>
              </a:rPr>
              <a:t>himmet </a:t>
            </a:r>
            <a:r>
              <a:rPr lang="tr-TR" dirty="0" err="1">
                <a:latin typeface="Times New Roman" panose="02020603050405020304" pitchFamily="18" charset="0"/>
                <a:cs typeface="Times New Roman" panose="02020603050405020304" pitchFamily="18" charset="0"/>
              </a:rPr>
              <a:t>enes</a:t>
            </a:r>
            <a:r>
              <a:rPr lang="tr-TR" dirty="0">
                <a:latin typeface="Times New Roman" panose="02020603050405020304" pitchFamily="18" charset="0"/>
                <a:cs typeface="Times New Roman" panose="02020603050405020304" pitchFamily="18" charset="0"/>
              </a:rPr>
              <a:t> kabak</a:t>
            </a:r>
          </a:p>
          <a:p>
            <a:r>
              <a:rPr lang="tr-TR" dirty="0">
                <a:latin typeface="Times New Roman" panose="02020603050405020304" pitchFamily="18" charset="0"/>
                <a:cs typeface="Times New Roman" panose="02020603050405020304" pitchFamily="18" charset="0"/>
              </a:rPr>
              <a:t>2022772021</a:t>
            </a:r>
          </a:p>
        </p:txBody>
      </p:sp>
    </p:spTree>
    <p:extLst>
      <p:ext uri="{BB962C8B-B14F-4D97-AF65-F5344CB8AC3E}">
        <p14:creationId xmlns:p14="http://schemas.microsoft.com/office/powerpoint/2010/main" val="10871484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F50E32-482A-2916-D1BB-41137B900F99}"/>
              </a:ext>
            </a:extLst>
          </p:cNvPr>
          <p:cNvSpPr>
            <a:spLocks noGrp="1"/>
          </p:cNvSpPr>
          <p:nvPr>
            <p:ph type="title"/>
          </p:nvPr>
        </p:nvSpPr>
        <p:spPr>
          <a:xfrm>
            <a:off x="1103312" y="443574"/>
            <a:ext cx="9404723" cy="1400530"/>
          </a:xfrm>
        </p:spPr>
        <p:txBody>
          <a:bodyPr/>
          <a:lstStyle/>
          <a:p>
            <a:r>
              <a:rPr lang="tr-TR" dirty="0">
                <a:latin typeface="Times New Roman" panose="02020603050405020304" pitchFamily="18" charset="0"/>
                <a:cs typeface="Times New Roman" panose="02020603050405020304" pitchFamily="18" charset="0"/>
              </a:rPr>
              <a:t>802.16e (802.16-2005)</a:t>
            </a:r>
          </a:p>
        </p:txBody>
      </p:sp>
      <p:sp>
        <p:nvSpPr>
          <p:cNvPr id="3" name="İçerik Yer Tutucusu 2">
            <a:extLst>
              <a:ext uri="{FF2B5EF4-FFF2-40B4-BE49-F238E27FC236}">
                <a16:creationId xmlns:a16="http://schemas.microsoft.com/office/drawing/2014/main" id="{29F656B6-A0DD-310F-5551-98A74E8315FE}"/>
              </a:ext>
            </a:extLst>
          </p:cNvPr>
          <p:cNvSpPr>
            <a:spLocks noGrp="1"/>
          </p:cNvSpPr>
          <p:nvPr>
            <p:ph idx="1"/>
          </p:nvPr>
        </p:nvSpPr>
        <p:spPr>
          <a:xfrm>
            <a:off x="512064" y="2052918"/>
            <a:ext cx="10936224" cy="4195481"/>
          </a:xfrm>
        </p:spPr>
        <p:txBody>
          <a:bodyPr>
            <a:normAutofit/>
          </a:bodyPr>
          <a:lstStyle/>
          <a:p>
            <a:r>
              <a:rPr lang="tr-TR" sz="2400" dirty="0">
                <a:latin typeface="Times New Roman" panose="02020603050405020304" pitchFamily="18" charset="0"/>
                <a:cs typeface="Times New Roman" panose="02020603050405020304" pitchFamily="18" charset="0"/>
              </a:rPr>
              <a:t>802.16 grubu tarafından geliştirilen bu standart ile hareket halinde olunan koşullarda mobil cihazlar vasıtasıyla internete erişim hedeflenmiştir. Bu sayede sabit ve hareketli sistemler arasında haberleşme mümkün olacak ve böylelikle mobilite tam anlamı ile desteklenmiş olacaktır. Bu standardın frekans aralığı 2.3 GHz ve 2.6 </a:t>
            </a:r>
            <a:r>
              <a:rPr lang="tr-TR" sz="2400" dirty="0" err="1">
                <a:latin typeface="Times New Roman" panose="02020603050405020304" pitchFamily="18" charset="0"/>
                <a:cs typeface="Times New Roman" panose="02020603050405020304" pitchFamily="18" charset="0"/>
              </a:rPr>
              <a:t>GHz’dir</a:t>
            </a:r>
            <a:r>
              <a:rPr lang="tr-TR" sz="2400" dirty="0">
                <a:latin typeface="Times New Roman" panose="02020603050405020304" pitchFamily="18" charset="0"/>
                <a:cs typeface="Times New Roman" panose="02020603050405020304" pitchFamily="18" charset="0"/>
              </a:rPr>
              <a:t>. 802.16e standardı da yine IEEE 802.16d standardında olduğu gibi NLOS yapıda çalışabilmektedir.</a:t>
            </a:r>
          </a:p>
        </p:txBody>
      </p:sp>
    </p:spTree>
    <p:extLst>
      <p:ext uri="{BB962C8B-B14F-4D97-AF65-F5344CB8AC3E}">
        <p14:creationId xmlns:p14="http://schemas.microsoft.com/office/powerpoint/2010/main" val="38824339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5" name="Freeform: Shape 14">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tr-TR"/>
          </a:p>
        </p:txBody>
      </p:sp>
      <p:pic>
        <p:nvPicPr>
          <p:cNvPr id="5" name="İçerik Yer Tutucusu 4" descr="ekran görüntüsü, diyagram, metin, tasarım içeren bir resim&#10;&#10;Yapay zeka tarafından oluşturulan içerik yanlış olabilir.">
            <a:extLst>
              <a:ext uri="{FF2B5EF4-FFF2-40B4-BE49-F238E27FC236}">
                <a16:creationId xmlns:a16="http://schemas.microsoft.com/office/drawing/2014/main" id="{9DDDFC8D-E822-E98F-F216-B67D508362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3992" y="1480663"/>
            <a:ext cx="5449889" cy="3896670"/>
          </a:xfrm>
          <a:prstGeom prst="rect">
            <a:avLst/>
          </a:prstGeom>
          <a:effectLst/>
        </p:spPr>
      </p:pic>
      <p:sp>
        <p:nvSpPr>
          <p:cNvPr id="17" name="Rectangle 16">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6" name="Metin kutusu 5">
            <a:extLst>
              <a:ext uri="{FF2B5EF4-FFF2-40B4-BE49-F238E27FC236}">
                <a16:creationId xmlns:a16="http://schemas.microsoft.com/office/drawing/2014/main" id="{1E6198A6-69F1-A755-669E-73D7E6A63670}"/>
              </a:ext>
            </a:extLst>
          </p:cNvPr>
          <p:cNvSpPr txBox="1"/>
          <p:nvPr/>
        </p:nvSpPr>
        <p:spPr>
          <a:xfrm>
            <a:off x="648931" y="2438400"/>
            <a:ext cx="4166509" cy="3785419"/>
          </a:xfrm>
          <a:prstGeom prst="rect">
            <a:avLst/>
          </a:prstGeom>
        </p:spPr>
        <p:txBody>
          <a:bodyPr vert="horz" lIns="91440" tIns="45720" rIns="91440" bIns="45720" rtlCol="0">
            <a:normAutofit/>
          </a:bodyPr>
          <a:lstStyle/>
          <a:p>
            <a:pPr marL="342900" indent="-342900">
              <a:spcBef>
                <a:spcPts val="1000"/>
              </a:spcBef>
              <a:buClr>
                <a:schemeClr val="bg2">
                  <a:lumMod val="40000"/>
                  <a:lumOff val="60000"/>
                </a:schemeClr>
              </a:buClr>
              <a:buSzPct val="80000"/>
              <a:buFont typeface="Wingdings 3" charset="2"/>
              <a:buChar char=""/>
            </a:pPr>
            <a:r>
              <a:rPr lang="en-US">
                <a:solidFill>
                  <a:srgbClr val="EBEBEB"/>
                </a:solidFill>
                <a:latin typeface="+mj-lt"/>
                <a:ea typeface="+mj-ea"/>
                <a:cs typeface="+mj-cs"/>
              </a:rPr>
              <a:t>WiMAX standardının 802.16e revizyonu ile birlikte, otobüs veya trende seyahat ederken ya da benzer koşullar altında akıllı telefonlar ya da taşınabilir bilgisayarlarla mobil, kesintisiz ve yüksek hızlarda erişim sağlanabilmektedir. </a:t>
            </a:r>
          </a:p>
        </p:txBody>
      </p:sp>
    </p:spTree>
    <p:extLst>
      <p:ext uri="{BB962C8B-B14F-4D97-AF65-F5344CB8AC3E}">
        <p14:creationId xmlns:p14="http://schemas.microsoft.com/office/powerpoint/2010/main" val="648333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3FB8736-49F1-1EFA-66D4-0D16D1F457CD}"/>
              </a:ext>
            </a:extLst>
          </p:cNvPr>
          <p:cNvSpPr>
            <a:spLocks noGrp="1"/>
          </p:cNvSpPr>
          <p:nvPr>
            <p:ph idx="1"/>
          </p:nvPr>
        </p:nvSpPr>
        <p:spPr>
          <a:xfrm>
            <a:off x="310896" y="1065366"/>
            <a:ext cx="11073384" cy="4195481"/>
          </a:xfrm>
        </p:spPr>
        <p:txBody>
          <a:bodyPr>
            <a:normAutofit/>
          </a:bodyPr>
          <a:lstStyle/>
          <a:p>
            <a:r>
              <a:rPr lang="tr-TR" sz="2400" dirty="0" err="1">
                <a:latin typeface="Times New Roman" panose="02020603050405020304" pitchFamily="18" charset="0"/>
                <a:cs typeface="Times New Roman" panose="02020603050405020304" pitchFamily="18" charset="0"/>
              </a:rPr>
              <a:t>WiMAX’de</a:t>
            </a:r>
            <a:r>
              <a:rPr lang="tr-TR" sz="2400" dirty="0">
                <a:latin typeface="Times New Roman" panose="02020603050405020304" pitchFamily="18" charset="0"/>
                <a:cs typeface="Times New Roman" panose="02020603050405020304" pitchFamily="18" charset="0"/>
              </a:rPr>
              <a:t> NLOS uygulama OFDM (</a:t>
            </a:r>
            <a:r>
              <a:rPr lang="tr-TR" sz="2400" dirty="0" err="1">
                <a:latin typeface="Times New Roman" panose="02020603050405020304" pitchFamily="18" charset="0"/>
                <a:cs typeface="Times New Roman" panose="02020603050405020304" pitchFamily="18" charset="0"/>
              </a:rPr>
              <a:t>Orthogonal</a:t>
            </a: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Frequency</a:t>
            </a: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Division</a:t>
            </a: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Multiplexing</a:t>
            </a:r>
            <a:r>
              <a:rPr lang="tr-TR" sz="2400" dirty="0">
                <a:latin typeface="Times New Roman" panose="02020603050405020304" pitchFamily="18" charset="0"/>
                <a:cs typeface="Times New Roman" panose="02020603050405020304" pitchFamily="18" charset="0"/>
              </a:rPr>
              <a:t> - Ortogonal Frekans Bölmeli Çoklama) ve MIMO (</a:t>
            </a:r>
            <a:r>
              <a:rPr lang="tr-TR" sz="2400" dirty="0" err="1">
                <a:latin typeface="Times New Roman" panose="02020603050405020304" pitchFamily="18" charset="0"/>
                <a:cs typeface="Times New Roman" panose="02020603050405020304" pitchFamily="18" charset="0"/>
              </a:rPr>
              <a:t>multi-input</a:t>
            </a: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multi-output</a:t>
            </a:r>
            <a:r>
              <a:rPr lang="tr-TR" sz="2400" dirty="0">
                <a:latin typeface="Times New Roman" panose="02020603050405020304" pitchFamily="18" charset="0"/>
                <a:cs typeface="Times New Roman" panose="02020603050405020304" pitchFamily="18" charset="0"/>
              </a:rPr>
              <a:t> – çoklu giriş çoklu çıkış) alıcı teknolojisi sayesinde gerçekleştirilmektedir. Birçok yeni nesil </a:t>
            </a:r>
            <a:r>
              <a:rPr lang="tr-TR" sz="2400" dirty="0" err="1">
                <a:latin typeface="Times New Roman" panose="02020603050405020304" pitchFamily="18" charset="0"/>
                <a:cs typeface="Times New Roman" panose="02020603050405020304" pitchFamily="18" charset="0"/>
              </a:rPr>
              <a:t>genişbant</a:t>
            </a:r>
            <a:r>
              <a:rPr lang="tr-TR" sz="2400" dirty="0">
                <a:latin typeface="Times New Roman" panose="02020603050405020304" pitchFamily="18" charset="0"/>
                <a:cs typeface="Times New Roman" panose="02020603050405020304" pitchFamily="18" charset="0"/>
              </a:rPr>
              <a:t> kablosuz erişim teknolojisi OFDM teknolojisini kullanmaktadır. Bu teknoloji asgari bant genişliği ile engebeli alanlarda yüksek hızda verinin elde edilmesi için kullanılır.</a:t>
            </a:r>
          </a:p>
          <a:p>
            <a:r>
              <a:rPr lang="tr-TR" sz="2400" dirty="0">
                <a:latin typeface="Times New Roman" panose="02020603050405020304" pitchFamily="18" charset="0"/>
                <a:cs typeface="Times New Roman" panose="02020603050405020304" pitchFamily="18" charset="0"/>
              </a:rPr>
              <a:t> MIMO (</a:t>
            </a:r>
            <a:r>
              <a:rPr lang="tr-TR" sz="2400" dirty="0" err="1">
                <a:latin typeface="Times New Roman" panose="02020603050405020304" pitchFamily="18" charset="0"/>
                <a:cs typeface="Times New Roman" panose="02020603050405020304" pitchFamily="18" charset="0"/>
              </a:rPr>
              <a:t>multi-input</a:t>
            </a: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multi-output</a:t>
            </a:r>
            <a:r>
              <a:rPr lang="tr-TR" sz="2400" dirty="0">
                <a:latin typeface="Times New Roman" panose="02020603050405020304" pitchFamily="18" charset="0"/>
                <a:cs typeface="Times New Roman" panose="02020603050405020304" pitchFamily="18" charset="0"/>
              </a:rPr>
              <a:t> – çoklu giriş çoklu çıkış) teknolojisinin görevi ise, kablosuz sistemlerde sistem performansını, hızı ve güvenilirliği artırmaktır</a:t>
            </a:r>
          </a:p>
        </p:txBody>
      </p:sp>
    </p:spTree>
    <p:extLst>
      <p:ext uri="{BB962C8B-B14F-4D97-AF65-F5344CB8AC3E}">
        <p14:creationId xmlns:p14="http://schemas.microsoft.com/office/powerpoint/2010/main" val="9262439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A76228-425C-676F-C46D-7D1C6424AF19}"/>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802.16m (802.16-2011)</a:t>
            </a:r>
          </a:p>
        </p:txBody>
      </p:sp>
      <p:sp>
        <p:nvSpPr>
          <p:cNvPr id="3" name="İçerik Yer Tutucusu 2">
            <a:extLst>
              <a:ext uri="{FF2B5EF4-FFF2-40B4-BE49-F238E27FC236}">
                <a16:creationId xmlns:a16="http://schemas.microsoft.com/office/drawing/2014/main" id="{7F6BAA90-1692-AE41-1EE5-3621D9DB0E67}"/>
              </a:ext>
            </a:extLst>
          </p:cNvPr>
          <p:cNvSpPr>
            <a:spLocks noGrp="1"/>
          </p:cNvSpPr>
          <p:nvPr>
            <p:ph idx="1"/>
          </p:nvPr>
        </p:nvSpPr>
        <p:spPr>
          <a:xfrm>
            <a:off x="521208" y="1853248"/>
            <a:ext cx="10579608" cy="4395151"/>
          </a:xfrm>
        </p:spPr>
        <p:txBody>
          <a:bodyPr>
            <a:normAutofit/>
          </a:bodyPr>
          <a:lstStyle/>
          <a:p>
            <a:r>
              <a:rPr lang="tr-TR" sz="2400" dirty="0">
                <a:latin typeface="Times New Roman" panose="02020603050405020304" pitchFamily="18" charset="0"/>
                <a:cs typeface="Times New Roman" panose="02020603050405020304" pitchFamily="18" charset="0"/>
              </a:rPr>
              <a:t>802.16m (802.16-2011) Bu standart WiMAX2 olarak anılmaktadır. 802.16m tam anlamıyla mobil iletişim için geliştirilmiştir, çok yüksek hızlar ve daha geniş kapsama alanına sahiptir. WiMAX2, ITU tarafından 4G standardı olarak onaylanmıştır.</a:t>
            </a:r>
          </a:p>
        </p:txBody>
      </p:sp>
    </p:spTree>
    <p:extLst>
      <p:ext uri="{BB962C8B-B14F-4D97-AF65-F5344CB8AC3E}">
        <p14:creationId xmlns:p14="http://schemas.microsoft.com/office/powerpoint/2010/main" val="20173160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A5A9853-065D-A8FB-80A5-5487E1E1117E}"/>
              </a:ext>
            </a:extLst>
          </p:cNvPr>
          <p:cNvSpPr>
            <a:spLocks noGrp="1"/>
          </p:cNvSpPr>
          <p:nvPr>
            <p:ph type="title"/>
          </p:nvPr>
        </p:nvSpPr>
        <p:spPr/>
        <p:txBody>
          <a:bodyPr/>
          <a:lstStyle/>
          <a:p>
            <a:pPr algn="ctr"/>
            <a:r>
              <a:rPr lang="tr-TR" dirty="0">
                <a:latin typeface="Times New Roman" panose="02020603050405020304" pitchFamily="18" charset="0"/>
                <a:cs typeface="Times New Roman" panose="02020603050405020304" pitchFamily="18" charset="0"/>
              </a:rPr>
              <a:t>DÜNYADA </a:t>
            </a:r>
            <a:r>
              <a:rPr lang="tr-TR" dirty="0" err="1">
                <a:latin typeface="Times New Roman" panose="02020603050405020304" pitchFamily="18" charset="0"/>
                <a:cs typeface="Times New Roman" panose="02020603050405020304" pitchFamily="18" charset="0"/>
              </a:rPr>
              <a:t>WiMax</a:t>
            </a:r>
            <a:r>
              <a:rPr lang="tr-TR" dirty="0">
                <a:latin typeface="Times New Roman" panose="02020603050405020304" pitchFamily="18" charset="0"/>
                <a:cs typeface="Times New Roman" panose="02020603050405020304" pitchFamily="18" charset="0"/>
              </a:rPr>
              <a:t> ?</a:t>
            </a:r>
          </a:p>
        </p:txBody>
      </p:sp>
      <p:pic>
        <p:nvPicPr>
          <p:cNvPr id="5" name="İçerik Yer Tutucusu 4" descr="metin, harita, grafik tasarım, ekran görüntüsü içeren bir resim&#10;&#10;Yapay zeka tarafından oluşturulan içerik yanlış olabilir.">
            <a:extLst>
              <a:ext uri="{FF2B5EF4-FFF2-40B4-BE49-F238E27FC236}">
                <a16:creationId xmlns:a16="http://schemas.microsoft.com/office/drawing/2014/main" id="{324C7B1F-9899-5B91-34F9-2553E1B001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9627" y="1447655"/>
            <a:ext cx="9011207" cy="4783891"/>
          </a:xfrm>
        </p:spPr>
      </p:pic>
    </p:spTree>
    <p:extLst>
      <p:ext uri="{BB962C8B-B14F-4D97-AF65-F5344CB8AC3E}">
        <p14:creationId xmlns:p14="http://schemas.microsoft.com/office/powerpoint/2010/main" val="21150021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çerik Yer Tutucusu 8" descr="metin, ekran görüntüsü, sayı, numara, yazı tipi içeren bir resim&#10;&#10;Yapay zeka tarafından oluşturulan içerik yanlış olabilir.">
            <a:extLst>
              <a:ext uri="{FF2B5EF4-FFF2-40B4-BE49-F238E27FC236}">
                <a16:creationId xmlns:a16="http://schemas.microsoft.com/office/drawing/2014/main" id="{151016DF-B8B6-D8B7-D6CC-A0D1A8F61C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7151" y="374945"/>
            <a:ext cx="8382689" cy="6108109"/>
          </a:xfrm>
          <a:effectLst/>
        </p:spPr>
      </p:pic>
    </p:spTree>
    <p:extLst>
      <p:ext uri="{BB962C8B-B14F-4D97-AF65-F5344CB8AC3E}">
        <p14:creationId xmlns:p14="http://schemas.microsoft.com/office/powerpoint/2010/main" val="36848886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E316B069-6A15-EA14-B301-6BAD7DA1CDFF}"/>
              </a:ext>
            </a:extLst>
          </p:cNvPr>
          <p:cNvPicPr>
            <a:picLocks noGrp="1" noChangeAspect="1"/>
          </p:cNvPicPr>
          <p:nvPr>
            <p:ph idx="1"/>
          </p:nvPr>
        </p:nvPicPr>
        <p:blipFill>
          <a:blip r:embed="rId2"/>
          <a:stretch>
            <a:fillRect/>
          </a:stretch>
        </p:blipFill>
        <p:spPr>
          <a:xfrm>
            <a:off x="1451834" y="695783"/>
            <a:ext cx="8652286" cy="5620829"/>
          </a:xfrm>
        </p:spPr>
      </p:pic>
    </p:spTree>
    <p:extLst>
      <p:ext uri="{BB962C8B-B14F-4D97-AF65-F5344CB8AC3E}">
        <p14:creationId xmlns:p14="http://schemas.microsoft.com/office/powerpoint/2010/main" val="31743166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0F9F600-3C5F-508C-C237-0BF1346854B4}"/>
              </a:ext>
            </a:extLst>
          </p:cNvPr>
          <p:cNvSpPr>
            <a:spLocks noGrp="1"/>
          </p:cNvSpPr>
          <p:nvPr>
            <p:ph idx="1"/>
          </p:nvPr>
        </p:nvSpPr>
        <p:spPr>
          <a:xfrm>
            <a:off x="572960" y="983070"/>
            <a:ext cx="10765600" cy="4832514"/>
          </a:xfrm>
        </p:spPr>
        <p:txBody>
          <a:bodyPr>
            <a:normAutofit/>
          </a:bodyPr>
          <a:lstStyle/>
          <a:p>
            <a:r>
              <a:rPr lang="tr-TR" sz="2200" dirty="0">
                <a:latin typeface="Times New Roman" panose="02020603050405020304" pitchFamily="18" charset="0"/>
                <a:cs typeface="Times New Roman" panose="02020603050405020304" pitchFamily="18" charset="0"/>
              </a:rPr>
              <a:t>IEEE (</a:t>
            </a:r>
            <a:r>
              <a:rPr lang="en-US" sz="2200" b="1" dirty="0">
                <a:latin typeface="Times New Roman" panose="02020603050405020304" pitchFamily="18" charset="0"/>
                <a:cs typeface="Times New Roman" panose="02020603050405020304" pitchFamily="18" charset="0"/>
              </a:rPr>
              <a:t>Institute of Electrical and Electronics Engineers</a:t>
            </a:r>
            <a:r>
              <a:rPr lang="tr-TR" sz="2200" b="1" dirty="0">
                <a:latin typeface="Times New Roman" panose="02020603050405020304" pitchFamily="18" charset="0"/>
                <a:cs typeface="Times New Roman" panose="02020603050405020304" pitchFamily="18" charset="0"/>
              </a:rPr>
              <a:t>-</a:t>
            </a:r>
            <a:r>
              <a:rPr lang="de-DE" sz="2200" dirty="0">
                <a:latin typeface="Times New Roman" panose="02020603050405020304" pitchFamily="18" charset="0"/>
                <a:cs typeface="Times New Roman" panose="02020603050405020304" pitchFamily="18" charset="0"/>
              </a:rPr>
              <a:t> Elektrik </a:t>
            </a:r>
            <a:r>
              <a:rPr lang="de-DE" sz="2200" dirty="0" err="1">
                <a:latin typeface="Times New Roman" panose="02020603050405020304" pitchFamily="18" charset="0"/>
                <a:cs typeface="Times New Roman" panose="02020603050405020304" pitchFamily="18" charset="0"/>
              </a:rPr>
              <a:t>ve</a:t>
            </a:r>
            <a:r>
              <a:rPr lang="de-DE" sz="2200" dirty="0">
                <a:latin typeface="Times New Roman" panose="02020603050405020304" pitchFamily="18" charset="0"/>
                <a:cs typeface="Times New Roman" panose="02020603050405020304" pitchFamily="18" charset="0"/>
              </a:rPr>
              <a:t> Elektronik </a:t>
            </a:r>
            <a:r>
              <a:rPr lang="de-DE" sz="2200" dirty="0" err="1">
                <a:latin typeface="Times New Roman" panose="02020603050405020304" pitchFamily="18" charset="0"/>
                <a:cs typeface="Times New Roman" panose="02020603050405020304" pitchFamily="18" charset="0"/>
              </a:rPr>
              <a:t>Mühendisleri</a:t>
            </a:r>
            <a:r>
              <a:rPr lang="de-DE" sz="2200" dirty="0">
                <a:latin typeface="Times New Roman" panose="02020603050405020304" pitchFamily="18" charset="0"/>
                <a:cs typeface="Times New Roman" panose="02020603050405020304" pitchFamily="18" charset="0"/>
              </a:rPr>
              <a:t> </a:t>
            </a:r>
            <a:r>
              <a:rPr lang="de-DE" sz="2200" dirty="0" err="1">
                <a:latin typeface="Times New Roman" panose="02020603050405020304" pitchFamily="18" charset="0"/>
                <a:cs typeface="Times New Roman" panose="02020603050405020304" pitchFamily="18" charset="0"/>
              </a:rPr>
              <a:t>Enstitüsü</a:t>
            </a:r>
            <a:r>
              <a:rPr lang="tr-TR" sz="2200" dirty="0">
                <a:latin typeface="Times New Roman" panose="02020603050405020304" pitchFamily="18" charset="0"/>
                <a:cs typeface="Times New Roman" panose="02020603050405020304" pitchFamily="18" charset="0"/>
              </a:rPr>
              <a:t>) tarafından geliştirilen standartlardan 802 ailesinin bir üyesi olan </a:t>
            </a:r>
            <a:r>
              <a:rPr lang="tr-TR" sz="2200" dirty="0" err="1">
                <a:latin typeface="Times New Roman" panose="02020603050405020304" pitchFamily="18" charset="0"/>
                <a:cs typeface="Times New Roman" panose="02020603050405020304" pitchFamily="18" charset="0"/>
              </a:rPr>
              <a:t>WiMAX</a:t>
            </a:r>
            <a:r>
              <a:rPr lang="tr-TR" sz="2200" dirty="0">
                <a:latin typeface="Times New Roman" panose="02020603050405020304" pitchFamily="18" charset="0"/>
                <a:cs typeface="Times New Roman" panose="02020603050405020304" pitchFamily="18" charset="0"/>
              </a:rPr>
              <a:t>, 802.16 standartlarını temel alan bir kablosuz </a:t>
            </a:r>
            <a:r>
              <a:rPr lang="tr-TR" sz="2200" dirty="0" err="1">
                <a:latin typeface="Times New Roman" panose="02020603050405020304" pitchFamily="18" charset="0"/>
                <a:cs typeface="Times New Roman" panose="02020603050405020304" pitchFamily="18" charset="0"/>
              </a:rPr>
              <a:t>genişbant</a:t>
            </a:r>
            <a:r>
              <a:rPr lang="tr-TR" sz="2200" dirty="0">
                <a:latin typeface="Times New Roman" panose="02020603050405020304" pitchFamily="18" charset="0"/>
                <a:cs typeface="Times New Roman" panose="02020603050405020304" pitchFamily="18" charset="0"/>
              </a:rPr>
              <a:t> erişim teknolojisidir. 802.16 standardı ilk sürümdür ve Ekim 2001’de tamamlanan bu sürüm kullanıcılara kablosuz ortamda ses ve yüksek hızda veri iletişimi gerçekleştirebilmek amacıyla bir hava arayüzü ve ortam erişim kontrolü (MAC) sağlamaktadır. </a:t>
            </a:r>
          </a:p>
          <a:p>
            <a:pPr marL="0" indent="0">
              <a:buNone/>
            </a:pPr>
            <a:endParaRPr lang="tr-TR" sz="2200" dirty="0">
              <a:latin typeface="Times New Roman" panose="02020603050405020304" pitchFamily="18" charset="0"/>
              <a:cs typeface="Times New Roman" panose="02020603050405020304" pitchFamily="18" charset="0"/>
            </a:endParaRPr>
          </a:p>
          <a:p>
            <a:r>
              <a:rPr lang="tr-TR" sz="2200" dirty="0">
                <a:latin typeface="Times New Roman" panose="02020603050405020304" pitchFamily="18" charset="0"/>
                <a:cs typeface="Times New Roman" panose="02020603050405020304" pitchFamily="18" charset="0"/>
              </a:rPr>
              <a:t>IEEE (</a:t>
            </a:r>
            <a:r>
              <a:rPr lang="en-US" sz="2200" b="1" dirty="0">
                <a:latin typeface="Times New Roman" panose="02020603050405020304" pitchFamily="18" charset="0"/>
                <a:cs typeface="Times New Roman" panose="02020603050405020304" pitchFamily="18" charset="0"/>
              </a:rPr>
              <a:t>Institute of Electrical and Electronics Engineers</a:t>
            </a:r>
            <a:r>
              <a:rPr lang="tr-TR" sz="2200" b="1" dirty="0">
                <a:latin typeface="Times New Roman" panose="02020603050405020304" pitchFamily="18" charset="0"/>
                <a:cs typeface="Times New Roman" panose="02020603050405020304" pitchFamily="18" charset="0"/>
              </a:rPr>
              <a:t>-</a:t>
            </a:r>
            <a:r>
              <a:rPr lang="de-DE" sz="2200" dirty="0">
                <a:latin typeface="Times New Roman" panose="02020603050405020304" pitchFamily="18" charset="0"/>
                <a:cs typeface="Times New Roman" panose="02020603050405020304" pitchFamily="18" charset="0"/>
              </a:rPr>
              <a:t> Elektrik </a:t>
            </a:r>
            <a:r>
              <a:rPr lang="de-DE" sz="2200" dirty="0" err="1">
                <a:latin typeface="Times New Roman" panose="02020603050405020304" pitchFamily="18" charset="0"/>
                <a:cs typeface="Times New Roman" panose="02020603050405020304" pitchFamily="18" charset="0"/>
              </a:rPr>
              <a:t>ve</a:t>
            </a:r>
            <a:r>
              <a:rPr lang="de-DE" sz="2200" dirty="0">
                <a:latin typeface="Times New Roman" panose="02020603050405020304" pitchFamily="18" charset="0"/>
                <a:cs typeface="Times New Roman" panose="02020603050405020304" pitchFamily="18" charset="0"/>
              </a:rPr>
              <a:t> Elektronik </a:t>
            </a:r>
            <a:r>
              <a:rPr lang="de-DE" sz="2200" dirty="0" err="1">
                <a:latin typeface="Times New Roman" panose="02020603050405020304" pitchFamily="18" charset="0"/>
                <a:cs typeface="Times New Roman" panose="02020603050405020304" pitchFamily="18" charset="0"/>
              </a:rPr>
              <a:t>Mühendisleri</a:t>
            </a:r>
            <a:r>
              <a:rPr lang="de-DE" sz="2200" dirty="0">
                <a:latin typeface="Times New Roman" panose="02020603050405020304" pitchFamily="18" charset="0"/>
                <a:cs typeface="Times New Roman" panose="02020603050405020304" pitchFamily="18" charset="0"/>
              </a:rPr>
              <a:t> </a:t>
            </a:r>
            <a:r>
              <a:rPr lang="de-DE" sz="2200" dirty="0" err="1">
                <a:latin typeface="Times New Roman" panose="02020603050405020304" pitchFamily="18" charset="0"/>
                <a:cs typeface="Times New Roman" panose="02020603050405020304" pitchFamily="18" charset="0"/>
              </a:rPr>
              <a:t>Enstitüsü</a:t>
            </a:r>
            <a:r>
              <a:rPr lang="tr-TR" sz="2200" dirty="0">
                <a:latin typeface="Times New Roman" panose="02020603050405020304" pitchFamily="18" charset="0"/>
                <a:cs typeface="Times New Roman" panose="02020603050405020304" pitchFamily="18" charset="0"/>
              </a:rPr>
              <a:t>) 802.16 standardı noktadan çok noktaya yapıda çalışan kablosuz </a:t>
            </a:r>
            <a:r>
              <a:rPr lang="tr-TR" sz="2200" dirty="0" err="1">
                <a:latin typeface="Times New Roman" panose="02020603050405020304" pitchFamily="18" charset="0"/>
                <a:cs typeface="Times New Roman" panose="02020603050405020304" pitchFamily="18" charset="0"/>
              </a:rPr>
              <a:t>genişbant</a:t>
            </a:r>
            <a:r>
              <a:rPr lang="tr-TR" sz="2200" dirty="0">
                <a:latin typeface="Times New Roman" panose="02020603050405020304" pitchFamily="18" charset="0"/>
                <a:cs typeface="Times New Roman" panose="02020603050405020304" pitchFamily="18" charset="0"/>
              </a:rPr>
              <a:t> erişim sistemlerinin modern bir sürümüdür. Sonradan geliştirilen 802.16a ve 802.16d sürümleri ise örülü ağ (mesh network) şebeke mimarisini de desteklemektedir.</a:t>
            </a:r>
          </a:p>
          <a:p>
            <a:pPr marL="0" indent="0">
              <a:buNone/>
            </a:pP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94535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F58183FB-64D5-6F2B-69B0-FEA3240BC0E8}"/>
            </a:ext>
          </a:extLst>
        </p:cNvPr>
        <p:cNvGrpSpPr/>
        <p:nvPr/>
      </p:nvGrpSpPr>
      <p:grpSpPr>
        <a:xfrm>
          <a:off x="0" y="0"/>
          <a:ext cx="0" cy="0"/>
          <a:chOff x="0" y="0"/>
          <a:chExt cx="0" cy="0"/>
        </a:xfrm>
      </p:grpSpPr>
      <p:pic>
        <p:nvPicPr>
          <p:cNvPr id="4" name="Picture 3" descr="3B Daire Sanat Neon">
            <a:extLst>
              <a:ext uri="{FF2B5EF4-FFF2-40B4-BE49-F238E27FC236}">
                <a16:creationId xmlns:a16="http://schemas.microsoft.com/office/drawing/2014/main" id="{EE85CD61-90DF-AD5E-B9D3-53FC3B3D80BC}"/>
              </a:ext>
            </a:extLst>
          </p:cNvPr>
          <p:cNvPicPr>
            <a:picLocks noChangeAspect="1"/>
          </p:cNvPicPr>
          <p:nvPr/>
        </p:nvPicPr>
        <p:blipFill>
          <a:blip r:embed="rId3">
            <a:duotone>
              <a:prstClr val="black"/>
              <a:schemeClr val="accent5">
                <a:tint val="45000"/>
                <a:satMod val="400000"/>
              </a:schemeClr>
            </a:duotone>
            <a:alphaModFix amt="25000"/>
          </a:blip>
          <a:srcRect t="28481" r="9091"/>
          <a:stretch/>
        </p:blipFill>
        <p:spPr>
          <a:xfrm>
            <a:off x="21" y="0"/>
            <a:ext cx="12191979" cy="6857990"/>
          </a:xfrm>
          <a:prstGeom prst="rect">
            <a:avLst/>
          </a:prstGeom>
        </p:spPr>
      </p:pic>
      <p:sp>
        <p:nvSpPr>
          <p:cNvPr id="2" name="Başlık 1">
            <a:extLst>
              <a:ext uri="{FF2B5EF4-FFF2-40B4-BE49-F238E27FC236}">
                <a16:creationId xmlns:a16="http://schemas.microsoft.com/office/drawing/2014/main" id="{2DBA5E27-AA88-00EF-2DE6-C8D57B488E43}"/>
              </a:ext>
            </a:extLst>
          </p:cNvPr>
          <p:cNvSpPr>
            <a:spLocks noGrp="1"/>
          </p:cNvSpPr>
          <p:nvPr>
            <p:ph type="ctrTitle"/>
          </p:nvPr>
        </p:nvSpPr>
        <p:spPr>
          <a:xfrm>
            <a:off x="807720" y="879935"/>
            <a:ext cx="10315892" cy="874214"/>
          </a:xfrm>
        </p:spPr>
        <p:txBody>
          <a:bodyPr>
            <a:noAutofit/>
          </a:bodyPr>
          <a:lstStyle/>
          <a:p>
            <a:r>
              <a:rPr lang="tr-TR" sz="4200" dirty="0" err="1">
                <a:latin typeface="Times New Roman" panose="02020603050405020304" pitchFamily="18" charset="0"/>
                <a:cs typeface="Times New Roman" panose="02020603050405020304" pitchFamily="18" charset="0"/>
              </a:rPr>
              <a:t>WiMAX</a:t>
            </a:r>
            <a:r>
              <a:rPr lang="tr-TR" sz="4200" dirty="0">
                <a:latin typeface="Times New Roman" panose="02020603050405020304" pitchFamily="18" charset="0"/>
                <a:cs typeface="Times New Roman" panose="02020603050405020304" pitchFamily="18" charset="0"/>
              </a:rPr>
              <a:t> Teknolojisinin Sunduğu Özellikler</a:t>
            </a:r>
          </a:p>
        </p:txBody>
      </p:sp>
      <p:sp>
        <p:nvSpPr>
          <p:cNvPr id="3" name="Alt Başlık 2">
            <a:extLst>
              <a:ext uri="{FF2B5EF4-FFF2-40B4-BE49-F238E27FC236}">
                <a16:creationId xmlns:a16="http://schemas.microsoft.com/office/drawing/2014/main" id="{0827923A-AAF6-C42E-5BEE-058A7A85F4D5}"/>
              </a:ext>
            </a:extLst>
          </p:cNvPr>
          <p:cNvSpPr>
            <a:spLocks noGrp="1"/>
          </p:cNvSpPr>
          <p:nvPr>
            <p:ph type="subTitle" idx="1"/>
          </p:nvPr>
        </p:nvSpPr>
        <p:spPr>
          <a:xfrm>
            <a:off x="188978" y="2365298"/>
            <a:ext cx="6217920" cy="3046988"/>
          </a:xfrm>
        </p:spPr>
        <p:style>
          <a:lnRef idx="2">
            <a:schemeClr val="dk1"/>
          </a:lnRef>
          <a:fillRef idx="1">
            <a:schemeClr val="lt1"/>
          </a:fillRef>
          <a:effectRef idx="0">
            <a:schemeClr val="dk1"/>
          </a:effectRef>
          <a:fontRef idx="minor">
            <a:schemeClr val="dk1"/>
          </a:fontRef>
        </p:style>
        <p:txBody>
          <a:bodyPr>
            <a:noAutofit/>
          </a:bodyPr>
          <a:lstStyle/>
          <a:p>
            <a:pPr marL="342900" indent="-342900">
              <a:buClrTx/>
              <a:buSzPct val="100000"/>
              <a:buFont typeface="Arial" panose="020B0604020202020204" pitchFamily="34" charset="0"/>
              <a:buChar char="•"/>
            </a:pPr>
            <a:r>
              <a:rPr lang="tr-TR" sz="2100" dirty="0">
                <a:solidFill>
                  <a:schemeClr val="bg1"/>
                </a:solidFill>
                <a:latin typeface="Times New Roman" panose="02020603050405020304" pitchFamily="18" charset="0"/>
                <a:cs typeface="Times New Roman" panose="02020603050405020304" pitchFamily="18" charset="0"/>
              </a:rPr>
              <a:t>Düşük maliyet</a:t>
            </a:r>
          </a:p>
          <a:p>
            <a:pPr marL="342900" indent="-342900">
              <a:buClrTx/>
              <a:buSzPct val="100000"/>
              <a:buFont typeface="Arial" panose="020B0604020202020204" pitchFamily="34" charset="0"/>
              <a:buChar char="•"/>
            </a:pPr>
            <a:r>
              <a:rPr lang="tr-TR" sz="2100" dirty="0">
                <a:solidFill>
                  <a:schemeClr val="bg1"/>
                </a:solidFill>
                <a:latin typeface="Times New Roman" panose="02020603050405020304" pitchFamily="18" charset="0"/>
                <a:cs typeface="Times New Roman" panose="02020603050405020304" pitchFamily="18" charset="0"/>
              </a:rPr>
              <a:t>Yüksek kapasite ve geniş kapsama alanı</a:t>
            </a:r>
          </a:p>
          <a:p>
            <a:pPr marL="342900" indent="-342900">
              <a:buClrTx/>
              <a:buSzPct val="100000"/>
              <a:buFont typeface="Arial" panose="020B0604020202020204" pitchFamily="34" charset="0"/>
              <a:buChar char="•"/>
            </a:pPr>
            <a:r>
              <a:rPr lang="tr-TR" sz="2100" dirty="0">
                <a:solidFill>
                  <a:schemeClr val="bg1"/>
                </a:solidFill>
                <a:latin typeface="Times New Roman" panose="02020603050405020304" pitchFamily="18" charset="0"/>
                <a:cs typeface="Times New Roman" panose="02020603050405020304" pitchFamily="18" charset="0"/>
              </a:rPr>
              <a:t>Görüş menzili olmaksızın çalışabilme</a:t>
            </a:r>
          </a:p>
          <a:p>
            <a:pPr marL="342900" indent="-342900">
              <a:buClrTx/>
              <a:buSzPct val="100000"/>
              <a:buFont typeface="Arial" panose="020B0604020202020204" pitchFamily="34" charset="0"/>
              <a:buChar char="•"/>
            </a:pPr>
            <a:r>
              <a:rPr lang="tr-TR" sz="2100" dirty="0">
                <a:solidFill>
                  <a:schemeClr val="bg1"/>
                </a:solidFill>
                <a:latin typeface="Times New Roman" panose="02020603050405020304" pitchFamily="18" charset="0"/>
                <a:cs typeface="Times New Roman" panose="02020603050405020304" pitchFamily="18" charset="0"/>
              </a:rPr>
              <a:t>Yüksek bant genişliği</a:t>
            </a:r>
          </a:p>
          <a:p>
            <a:pPr marL="342900" indent="-342900">
              <a:buClrTx/>
              <a:buSzPct val="100000"/>
              <a:buFont typeface="Arial" panose="020B0604020202020204" pitchFamily="34" charset="0"/>
              <a:buChar char="•"/>
            </a:pPr>
            <a:r>
              <a:rPr lang="tr-TR" sz="2100" dirty="0">
                <a:solidFill>
                  <a:schemeClr val="bg1"/>
                </a:solidFill>
                <a:latin typeface="Times New Roman" panose="02020603050405020304" pitchFamily="18" charset="0"/>
                <a:cs typeface="Times New Roman" panose="02020603050405020304" pitchFamily="18" charset="0"/>
              </a:rPr>
              <a:t>Kolay kurulum</a:t>
            </a:r>
          </a:p>
          <a:p>
            <a:pPr marL="342900" indent="-342900">
              <a:buClrTx/>
              <a:buSzPct val="100000"/>
              <a:buFont typeface="Arial" panose="020B0604020202020204" pitchFamily="34" charset="0"/>
              <a:buChar char="•"/>
            </a:pPr>
            <a:r>
              <a:rPr lang="tr-TR" sz="2100" dirty="0">
                <a:solidFill>
                  <a:schemeClr val="bg1"/>
                </a:solidFill>
                <a:latin typeface="Times New Roman" panose="02020603050405020304" pitchFamily="18" charset="0"/>
                <a:cs typeface="Times New Roman" panose="02020603050405020304" pitchFamily="18" charset="0"/>
              </a:rPr>
              <a:t>Hizmet kalitesi</a:t>
            </a:r>
          </a:p>
        </p:txBody>
      </p:sp>
      <p:sp>
        <p:nvSpPr>
          <p:cNvPr id="5" name="Metin kutusu 4">
            <a:extLst>
              <a:ext uri="{FF2B5EF4-FFF2-40B4-BE49-F238E27FC236}">
                <a16:creationId xmlns:a16="http://schemas.microsoft.com/office/drawing/2014/main" id="{80D2216A-523C-195C-89C1-16B0A7D3AC1C}"/>
              </a:ext>
            </a:extLst>
          </p:cNvPr>
          <p:cNvSpPr txBox="1"/>
          <p:nvPr/>
        </p:nvSpPr>
        <p:spPr>
          <a:xfrm>
            <a:off x="6516626" y="2365298"/>
            <a:ext cx="4956048" cy="304698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Font typeface="Arial" panose="020B0604020202020204" pitchFamily="34" charset="0"/>
              <a:buChar char="•"/>
            </a:pPr>
            <a:r>
              <a:rPr lang="tr-TR" sz="2400" cap="all" dirty="0">
                <a:latin typeface="Times New Roman" panose="02020603050405020304" pitchFamily="18" charset="0"/>
                <a:cs typeface="Times New Roman" panose="02020603050405020304" pitchFamily="18" charset="0"/>
              </a:rPr>
              <a:t>Güvenlik</a:t>
            </a:r>
          </a:p>
          <a:p>
            <a:pPr marL="342900" indent="-342900">
              <a:buFont typeface="Arial" panose="020B0604020202020204" pitchFamily="34" charset="0"/>
              <a:buChar char="•"/>
            </a:pPr>
            <a:r>
              <a:rPr lang="tr-TR" sz="2400" cap="all" dirty="0">
                <a:latin typeface="Times New Roman" panose="02020603050405020304" pitchFamily="18" charset="0"/>
                <a:cs typeface="Times New Roman" panose="02020603050405020304" pitchFamily="18" charset="0"/>
              </a:rPr>
              <a:t>Esneklik</a:t>
            </a:r>
          </a:p>
          <a:p>
            <a:pPr marL="342900" indent="-342900">
              <a:buFont typeface="Arial" panose="020B0604020202020204" pitchFamily="34" charset="0"/>
              <a:buChar char="•"/>
            </a:pPr>
            <a:r>
              <a:rPr lang="tr-TR" sz="2400" cap="all" dirty="0">
                <a:latin typeface="Times New Roman" panose="02020603050405020304" pitchFamily="18" charset="0"/>
                <a:cs typeface="Times New Roman" panose="02020603050405020304" pitchFamily="18" charset="0"/>
              </a:rPr>
              <a:t>Sabit</a:t>
            </a:r>
          </a:p>
          <a:p>
            <a:pPr marL="342900" indent="-342900">
              <a:buFont typeface="Arial" panose="020B0604020202020204" pitchFamily="34" charset="0"/>
              <a:buChar char="•"/>
            </a:pPr>
            <a:r>
              <a:rPr lang="tr-TR" sz="2400" cap="all" dirty="0">
                <a:latin typeface="Times New Roman" panose="02020603050405020304" pitchFamily="18" charset="0"/>
                <a:cs typeface="Times New Roman" panose="02020603050405020304" pitchFamily="18" charset="0"/>
              </a:rPr>
              <a:t>Taşınabilir</a:t>
            </a:r>
          </a:p>
          <a:p>
            <a:pPr marL="342900" indent="-342900">
              <a:buFont typeface="Arial" panose="020B0604020202020204" pitchFamily="34" charset="0"/>
              <a:buChar char="•"/>
            </a:pPr>
            <a:r>
              <a:rPr lang="tr-TR" sz="2400" cap="all" dirty="0">
                <a:latin typeface="Times New Roman" panose="02020603050405020304" pitchFamily="18" charset="0"/>
                <a:cs typeface="Times New Roman" panose="02020603050405020304" pitchFamily="18" charset="0"/>
              </a:rPr>
              <a:t>mobil kullanım olanakları</a:t>
            </a:r>
          </a:p>
          <a:p>
            <a:pPr marL="342900" indent="-342900">
              <a:buFont typeface="Arial" panose="020B0604020202020204" pitchFamily="34" charset="0"/>
              <a:buChar char="•"/>
            </a:pPr>
            <a:r>
              <a:rPr lang="tr-TR" sz="2400" cap="all" dirty="0">
                <a:latin typeface="Times New Roman" panose="02020603050405020304" pitchFamily="18" charset="0"/>
                <a:cs typeface="Times New Roman" panose="02020603050405020304" pitchFamily="18" charset="0"/>
              </a:rPr>
              <a:t>Ölçeklenebilirlik</a:t>
            </a:r>
          </a:p>
          <a:p>
            <a:pPr marL="342900" indent="-342900">
              <a:buFont typeface="Arial" panose="020B0604020202020204" pitchFamily="34" charset="0"/>
              <a:buChar char="•"/>
            </a:pPr>
            <a:r>
              <a:rPr lang="tr-TR" sz="2400" cap="all" dirty="0">
                <a:latin typeface="Times New Roman" panose="02020603050405020304" pitchFamily="18" charset="0"/>
                <a:cs typeface="Times New Roman" panose="02020603050405020304" pitchFamily="18" charset="0"/>
              </a:rPr>
              <a:t>Geniş endüstriyel destek </a:t>
            </a:r>
          </a:p>
        </p:txBody>
      </p:sp>
    </p:spTree>
    <p:extLst>
      <p:ext uri="{BB962C8B-B14F-4D97-AF65-F5344CB8AC3E}">
        <p14:creationId xmlns:p14="http://schemas.microsoft.com/office/powerpoint/2010/main" val="7773421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C93A9F-8619-A0C5-7A04-3C51BFF57BEC}"/>
              </a:ext>
            </a:extLst>
          </p:cNvPr>
          <p:cNvSpPr>
            <a:spLocks noGrp="1"/>
          </p:cNvSpPr>
          <p:nvPr>
            <p:ph type="title"/>
          </p:nvPr>
        </p:nvSpPr>
        <p:spPr/>
        <p:txBody>
          <a:bodyPr/>
          <a:lstStyle/>
          <a:p>
            <a:r>
              <a:rPr lang="tr-TR" sz="4200" dirty="0" err="1">
                <a:latin typeface="Times New Roman" panose="02020603050405020304" pitchFamily="18" charset="0"/>
                <a:cs typeface="Times New Roman" panose="02020603050405020304" pitchFamily="18" charset="0"/>
              </a:rPr>
              <a:t>WiMAX</a:t>
            </a:r>
            <a:r>
              <a:rPr lang="tr-TR" sz="4200" dirty="0">
                <a:latin typeface="Times New Roman" panose="02020603050405020304" pitchFamily="18" charset="0"/>
                <a:cs typeface="Times New Roman" panose="02020603050405020304" pitchFamily="18" charset="0"/>
              </a:rPr>
              <a:t> NEDEN TERCİH EDELİM Kİ ? </a:t>
            </a:r>
            <a:endParaRPr lang="tr-TR" dirty="0"/>
          </a:p>
        </p:txBody>
      </p:sp>
      <p:sp>
        <p:nvSpPr>
          <p:cNvPr id="3" name="İçerik Yer Tutucusu 2">
            <a:extLst>
              <a:ext uri="{FF2B5EF4-FFF2-40B4-BE49-F238E27FC236}">
                <a16:creationId xmlns:a16="http://schemas.microsoft.com/office/drawing/2014/main" id="{39665272-145D-1112-0DFC-F3C9A98E2681}"/>
              </a:ext>
            </a:extLst>
          </p:cNvPr>
          <p:cNvSpPr>
            <a:spLocks noGrp="1"/>
          </p:cNvSpPr>
          <p:nvPr>
            <p:ph idx="1"/>
          </p:nvPr>
        </p:nvSpPr>
        <p:spPr>
          <a:xfrm>
            <a:off x="390080" y="1853248"/>
            <a:ext cx="10893616" cy="4195481"/>
          </a:xfrm>
        </p:spPr>
        <p:txBody>
          <a:bodyPr>
            <a:normAutofit/>
          </a:bodyPr>
          <a:lstStyle/>
          <a:p>
            <a:pPr marL="0" indent="0">
              <a:buNone/>
            </a:pPr>
            <a:r>
              <a:rPr lang="tr-TR" sz="2800" dirty="0">
                <a:latin typeface="Times New Roman" panose="02020603050405020304" pitchFamily="18" charset="0"/>
                <a:cs typeface="Times New Roman" panose="02020603050405020304" pitchFamily="18" charset="0"/>
              </a:rPr>
              <a:t>Gelişimini hızlandıran </a:t>
            </a:r>
            <a:r>
              <a:rPr lang="tr-TR" sz="2800" dirty="0" err="1">
                <a:latin typeface="Times New Roman" panose="02020603050405020304" pitchFamily="18" charset="0"/>
                <a:cs typeface="Times New Roman" panose="02020603050405020304" pitchFamily="18" charset="0"/>
              </a:rPr>
              <a:t>WiMAX</a:t>
            </a:r>
            <a:r>
              <a:rPr lang="tr-TR" sz="2800" dirty="0">
                <a:latin typeface="Times New Roman" panose="02020603050405020304" pitchFamily="18" charset="0"/>
                <a:cs typeface="Times New Roman" panose="02020603050405020304" pitchFamily="18" charset="0"/>
              </a:rPr>
              <a:t> ağ mimarisi özellikle abone sayısının az, kablolu </a:t>
            </a:r>
            <a:r>
              <a:rPr lang="tr-TR" sz="2800" dirty="0" err="1">
                <a:latin typeface="Times New Roman" panose="02020603050405020304" pitchFamily="18" charset="0"/>
                <a:cs typeface="Times New Roman" panose="02020603050405020304" pitchFamily="18" charset="0"/>
              </a:rPr>
              <a:t>genişbant</a:t>
            </a:r>
            <a:r>
              <a:rPr lang="tr-TR" sz="2800" dirty="0">
                <a:latin typeface="Times New Roman" panose="02020603050405020304" pitchFamily="18" charset="0"/>
                <a:cs typeface="Times New Roman" panose="02020603050405020304" pitchFamily="18" charset="0"/>
              </a:rPr>
              <a:t> sistemlerinin kurulumunun zor olduğu ve maliyetinin çok fazla olduğu alanlarda tercih edilmektedir. Hızlı ve güvenilir alt yapısı, görüş hattı kısıtlamasına tabi olmaması, noktadan noktaya, noktadan çok noktaya, çok noktadan çok noktaya uygulamaları desteklemesi </a:t>
            </a:r>
            <a:r>
              <a:rPr lang="tr-TR" sz="2800" dirty="0" err="1">
                <a:latin typeface="Times New Roman" panose="02020603050405020304" pitchFamily="18" charset="0"/>
                <a:cs typeface="Times New Roman" panose="02020603050405020304" pitchFamily="18" charset="0"/>
              </a:rPr>
              <a:t>WiMAX’i</a:t>
            </a:r>
            <a:r>
              <a:rPr lang="tr-TR" sz="2800" dirty="0">
                <a:latin typeface="Times New Roman" panose="02020603050405020304" pitchFamily="18" charset="0"/>
                <a:cs typeface="Times New Roman" panose="02020603050405020304" pitchFamily="18" charset="0"/>
              </a:rPr>
              <a:t> cazip kılan özellikleridir</a:t>
            </a:r>
            <a:r>
              <a:rPr lang="tr-TR"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326880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AF717197-A996-8F45-A219-765487D53F74}"/>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  802.16 </a:t>
            </a:r>
          </a:p>
        </p:txBody>
      </p:sp>
      <p:sp>
        <p:nvSpPr>
          <p:cNvPr id="5" name="İçerik Yer Tutucusu 4">
            <a:extLst>
              <a:ext uri="{FF2B5EF4-FFF2-40B4-BE49-F238E27FC236}">
                <a16:creationId xmlns:a16="http://schemas.microsoft.com/office/drawing/2014/main" id="{7D3C6EBA-9E1A-FE34-F6E3-920F3FCF7059}"/>
              </a:ext>
            </a:extLst>
          </p:cNvPr>
          <p:cNvSpPr>
            <a:spLocks noGrp="1"/>
          </p:cNvSpPr>
          <p:nvPr>
            <p:ph idx="1"/>
          </p:nvPr>
        </p:nvSpPr>
        <p:spPr>
          <a:xfrm>
            <a:off x="646111" y="2052918"/>
            <a:ext cx="10847897" cy="4195481"/>
          </a:xfrm>
        </p:spPr>
        <p:txBody>
          <a:bodyPr/>
          <a:lstStyle/>
          <a:p>
            <a:r>
              <a:rPr lang="tr-TR" sz="2400" dirty="0">
                <a:latin typeface="Times New Roman" panose="02020603050405020304" pitchFamily="18" charset="0"/>
                <a:cs typeface="Times New Roman" panose="02020603050405020304" pitchFamily="18" charset="0"/>
              </a:rPr>
              <a:t>802.16 grubu ilk olarak 1998 yılında kablosuz </a:t>
            </a:r>
            <a:r>
              <a:rPr lang="tr-TR" sz="2400" dirty="0" err="1">
                <a:latin typeface="Times New Roman" panose="02020603050405020304" pitchFamily="18" charset="0"/>
                <a:cs typeface="Times New Roman" panose="02020603050405020304" pitchFamily="18" charset="0"/>
              </a:rPr>
              <a:t>genişbant</a:t>
            </a:r>
            <a:r>
              <a:rPr lang="tr-TR" sz="2400" dirty="0">
                <a:latin typeface="Times New Roman" panose="02020603050405020304" pitchFamily="18" charset="0"/>
                <a:cs typeface="Times New Roman" panose="02020603050405020304" pitchFamily="18" charset="0"/>
              </a:rPr>
              <a:t> için bir hava arayüzü standardı geliştirmek üzere çalışmalarına başladı. 10-66 GHz frekans bandında görüş hattı LOS</a:t>
            </a:r>
            <a:r>
              <a:rPr lang="en-US" sz="2400" dirty="0">
                <a:latin typeface="Times New Roman" panose="02020603050405020304" pitchFamily="18" charset="0"/>
                <a:cs typeface="Times New Roman" panose="02020603050405020304" pitchFamily="18" charset="0"/>
              </a:rPr>
              <a:t>(Line of Sight - </a:t>
            </a:r>
            <a:r>
              <a:rPr lang="en-US" sz="2400" dirty="0" err="1">
                <a:latin typeface="Times New Roman" panose="02020603050405020304" pitchFamily="18" charset="0"/>
                <a:cs typeface="Times New Roman" panose="02020603050405020304" pitchFamily="18" charset="0"/>
              </a:rPr>
              <a:t>Görüş</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Hattı</a:t>
            </a:r>
            <a:r>
              <a:rPr lang="tr-TR" sz="2400" dirty="0">
                <a:latin typeface="Times New Roman" panose="02020603050405020304" pitchFamily="18" charset="0"/>
                <a:cs typeface="Times New Roman" panose="02020603050405020304" pitchFamily="18" charset="0"/>
              </a:rPr>
              <a:t> Olan</a:t>
            </a:r>
            <a:r>
              <a:rPr lang="en-US" sz="2400" dirty="0">
                <a:latin typeface="Times New Roman" panose="02020603050405020304" pitchFamily="18" charset="0"/>
                <a:cs typeface="Times New Roman" panose="02020603050405020304" pitchFamily="18" charset="0"/>
              </a:rPr>
              <a:t>) </a:t>
            </a:r>
            <a:r>
              <a:rPr lang="tr-TR" sz="2400" dirty="0">
                <a:latin typeface="Times New Roman" panose="02020603050405020304" pitchFamily="18" charset="0"/>
                <a:cs typeface="Times New Roman" panose="02020603050405020304" pitchFamily="18" charset="0"/>
              </a:rPr>
              <a:t>tabanlı ve noktadan çok noktaya bir </a:t>
            </a:r>
            <a:r>
              <a:rPr lang="tr-TR" sz="2400" dirty="0" err="1">
                <a:latin typeface="Times New Roman" panose="02020603050405020304" pitchFamily="18" charset="0"/>
                <a:cs typeface="Times New Roman" panose="02020603050405020304" pitchFamily="18" charset="0"/>
              </a:rPr>
              <a:t>genişbant</a:t>
            </a:r>
            <a:r>
              <a:rPr lang="tr-TR" sz="2400" dirty="0">
                <a:latin typeface="Times New Roman" panose="02020603050405020304" pitchFamily="18" charset="0"/>
                <a:cs typeface="Times New Roman" panose="02020603050405020304" pitchFamily="18" charset="0"/>
              </a:rPr>
              <a:t> sistemi üzerinde çalışıldı ve 802.16 standardı böylece Ekim 2001’de tamamlanmıştır.</a:t>
            </a:r>
          </a:p>
          <a:p>
            <a:pPr marL="0" indent="0">
              <a:buNone/>
            </a:pPr>
            <a:endParaRPr lang="tr-TR" sz="2400" dirty="0"/>
          </a:p>
        </p:txBody>
      </p:sp>
    </p:spTree>
    <p:extLst>
      <p:ext uri="{BB962C8B-B14F-4D97-AF65-F5344CB8AC3E}">
        <p14:creationId xmlns:p14="http://schemas.microsoft.com/office/powerpoint/2010/main" val="40984354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useBgFill="1">
        <p:nvSpPr>
          <p:cNvPr id="22" name="Rectangle 21">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26"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5" name="İçerik Yer Tutucusu 4">
            <a:extLst>
              <a:ext uri="{FF2B5EF4-FFF2-40B4-BE49-F238E27FC236}">
                <a16:creationId xmlns:a16="http://schemas.microsoft.com/office/drawing/2014/main" id="{2F967282-BE2E-01B0-A1D2-292FA4544912}"/>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635458" y="640081"/>
            <a:ext cx="7791345" cy="3291844"/>
          </a:xfrm>
          <a:prstGeom prst="rect">
            <a:avLst/>
          </a:prstGeom>
          <a:effectLst/>
        </p:spPr>
      </p:pic>
      <p:sp>
        <p:nvSpPr>
          <p:cNvPr id="28" name="Freeform: Shape 27">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685D661-ECD5-CC75-AF94-FD25F8F8EDA2}"/>
              </a:ext>
            </a:extLst>
          </p:cNvPr>
          <p:cNvSpPr>
            <a:spLocks noGrp="1"/>
          </p:cNvSpPr>
          <p:nvPr>
            <p:ph type="title"/>
          </p:nvPr>
        </p:nvSpPr>
        <p:spPr>
          <a:xfrm>
            <a:off x="636916" y="4854346"/>
            <a:ext cx="9149350" cy="868026"/>
          </a:xfrm>
        </p:spPr>
        <p:txBody>
          <a:bodyPr vert="horz" lIns="91440" tIns="45720" rIns="91440" bIns="45720" rtlCol="0" anchor="b">
            <a:normAutofit/>
          </a:bodyPr>
          <a:lstStyle/>
          <a:p>
            <a:r>
              <a:rPr lang="en-US" sz="4800" b="0" i="0" kern="1200">
                <a:solidFill>
                  <a:srgbClr val="EBEBEB"/>
                </a:solidFill>
                <a:latin typeface="+mj-lt"/>
                <a:ea typeface="+mj-ea"/>
                <a:cs typeface="+mj-cs"/>
              </a:rPr>
              <a:t>WiMax LOS BAĞLANTISI</a:t>
            </a:r>
          </a:p>
        </p:txBody>
      </p:sp>
    </p:spTree>
    <p:extLst>
      <p:ext uri="{BB962C8B-B14F-4D97-AF65-F5344CB8AC3E}">
        <p14:creationId xmlns:p14="http://schemas.microsoft.com/office/powerpoint/2010/main" val="29634031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useBgFill="1">
        <p:nvSpPr>
          <p:cNvPr id="22" name="Rectangle 21">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26"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5" name="İçerik Yer Tutucusu 4" descr="taslak içeren bir resim&#10;&#10;Yapay zeka tarafından oluşturulan içerik yanlış olabilir.">
            <a:extLst>
              <a:ext uri="{FF2B5EF4-FFF2-40B4-BE49-F238E27FC236}">
                <a16:creationId xmlns:a16="http://schemas.microsoft.com/office/drawing/2014/main" id="{30DE1E4B-B795-BA0B-90B7-F90B360351D1}"/>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635458" y="640081"/>
            <a:ext cx="7397401" cy="3291844"/>
          </a:xfrm>
          <a:prstGeom prst="rect">
            <a:avLst/>
          </a:prstGeom>
          <a:effectLst/>
        </p:spPr>
      </p:pic>
      <p:sp>
        <p:nvSpPr>
          <p:cNvPr id="28" name="Freeform: Shape 27">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6763B01-B3A4-E7E3-9703-E028FA521CED}"/>
              </a:ext>
            </a:extLst>
          </p:cNvPr>
          <p:cNvSpPr>
            <a:spLocks noGrp="1"/>
          </p:cNvSpPr>
          <p:nvPr>
            <p:ph type="title"/>
          </p:nvPr>
        </p:nvSpPr>
        <p:spPr>
          <a:xfrm>
            <a:off x="636916" y="4854346"/>
            <a:ext cx="9149350" cy="868026"/>
          </a:xfrm>
        </p:spPr>
        <p:txBody>
          <a:bodyPr vert="horz" lIns="91440" tIns="45720" rIns="91440" bIns="45720" rtlCol="0" anchor="b">
            <a:normAutofit/>
          </a:bodyPr>
          <a:lstStyle/>
          <a:p>
            <a:r>
              <a:rPr lang="en-US" sz="4800" b="0" i="0" kern="1200">
                <a:solidFill>
                  <a:srgbClr val="EBEBEB"/>
                </a:solidFill>
                <a:latin typeface="+mj-lt"/>
                <a:ea typeface="+mj-ea"/>
                <a:cs typeface="+mj-cs"/>
              </a:rPr>
              <a:t>WiMax NLOS BAĞLANTISI</a:t>
            </a:r>
          </a:p>
        </p:txBody>
      </p:sp>
    </p:spTree>
    <p:extLst>
      <p:ext uri="{BB962C8B-B14F-4D97-AF65-F5344CB8AC3E}">
        <p14:creationId xmlns:p14="http://schemas.microsoft.com/office/powerpoint/2010/main" val="5636174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4D3033-DE71-0BA3-37BC-9A318923F2F3}"/>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 802.16a</a:t>
            </a:r>
          </a:p>
        </p:txBody>
      </p:sp>
      <p:sp>
        <p:nvSpPr>
          <p:cNvPr id="3" name="İçerik Yer Tutucusu 2">
            <a:extLst>
              <a:ext uri="{FF2B5EF4-FFF2-40B4-BE49-F238E27FC236}">
                <a16:creationId xmlns:a16="http://schemas.microsoft.com/office/drawing/2014/main" id="{1A3D0292-9D14-368D-5020-112712AC4243}"/>
              </a:ext>
            </a:extLst>
          </p:cNvPr>
          <p:cNvSpPr>
            <a:spLocks noGrp="1"/>
          </p:cNvSpPr>
          <p:nvPr>
            <p:ph idx="1"/>
          </p:nvPr>
        </p:nvSpPr>
        <p:spPr>
          <a:xfrm>
            <a:off x="548640" y="2052918"/>
            <a:ext cx="10881360" cy="4195481"/>
          </a:xfrm>
        </p:spPr>
        <p:txBody>
          <a:bodyPr>
            <a:normAutofit/>
          </a:bodyPr>
          <a:lstStyle/>
          <a:p>
            <a:r>
              <a:rPr lang="tr-TR" sz="2400" dirty="0">
                <a:latin typeface="Times New Roman" panose="02020603050405020304" pitchFamily="18" charset="0"/>
                <a:cs typeface="Times New Roman" panose="02020603050405020304" pitchFamily="18" charset="0"/>
              </a:rPr>
              <a:t>802.16a IEEE 802.16 grubunun kablosuz </a:t>
            </a:r>
            <a:r>
              <a:rPr lang="tr-TR" sz="2400" dirty="0" err="1">
                <a:latin typeface="Times New Roman" panose="02020603050405020304" pitchFamily="18" charset="0"/>
                <a:cs typeface="Times New Roman" panose="02020603050405020304" pitchFamily="18" charset="0"/>
              </a:rPr>
              <a:t>genişbant</a:t>
            </a:r>
            <a:r>
              <a:rPr lang="tr-TR" sz="2400" dirty="0">
                <a:latin typeface="Times New Roman" panose="02020603050405020304" pitchFamily="18" charset="0"/>
                <a:cs typeface="Times New Roman" panose="02020603050405020304" pitchFamily="18" charset="0"/>
              </a:rPr>
              <a:t> sistemlerinin modern bir yapıya bürünmesi kapsamında yaptıkları çalışmalar neticesinde görüş hattına gerek duymadan NLOS</a:t>
            </a:r>
            <a:r>
              <a:rPr lang="tr-TR" sz="2400" dirty="0"/>
              <a:t> </a:t>
            </a:r>
            <a:r>
              <a:rPr lang="tr-TR" sz="2400" dirty="0">
                <a:latin typeface="Times New Roman" panose="02020603050405020304" pitchFamily="18" charset="0"/>
                <a:cs typeface="Times New Roman" panose="02020603050405020304" pitchFamily="18" charset="0"/>
              </a:rPr>
              <a:t>(</a:t>
            </a:r>
            <a:r>
              <a:rPr lang="tr-TR" sz="2400" dirty="0" err="1">
                <a:latin typeface="Times New Roman" panose="02020603050405020304" pitchFamily="18" charset="0"/>
                <a:cs typeface="Times New Roman" panose="02020603050405020304" pitchFamily="18" charset="0"/>
              </a:rPr>
              <a:t>Non-Line</a:t>
            </a:r>
            <a:r>
              <a:rPr lang="tr-TR" sz="2400" dirty="0">
                <a:latin typeface="Times New Roman" panose="02020603050405020304" pitchFamily="18" charset="0"/>
                <a:cs typeface="Times New Roman" panose="02020603050405020304" pitchFamily="18" charset="0"/>
              </a:rPr>
              <a:t> of </a:t>
            </a:r>
            <a:r>
              <a:rPr lang="tr-TR" sz="2400" dirty="0" err="1">
                <a:latin typeface="Times New Roman" panose="02020603050405020304" pitchFamily="18" charset="0"/>
                <a:cs typeface="Times New Roman" panose="02020603050405020304" pitchFamily="18" charset="0"/>
              </a:rPr>
              <a:t>Sight</a:t>
            </a:r>
            <a:r>
              <a:rPr lang="tr-TR" sz="2400" dirty="0">
                <a:latin typeface="Times New Roman" panose="02020603050405020304" pitchFamily="18" charset="0"/>
                <a:cs typeface="Times New Roman" panose="02020603050405020304" pitchFamily="18" charset="0"/>
              </a:rPr>
              <a:t> - Görüş Hattı Olmayan Bağlantı) çalışabilecek özellikte ve kablolu çözümlerin erişemediği noktalarda uygulama alanı bulmuştur. 2-11 GHz frekans aralığını kullanmaktadır. Sabit bilgisayarlar arasında kablosuz Internet erişimi sağlayan bir standart olarak geliştirilmiştir. Haberleşme esnasında doğrudan görüş hattına ihtiyaç duymayan bir yapıdır. Bu standart 50 km yarıçapında bir alanda kapsama ve 75 Mbit/s hızlarda bağlantıya imkan tanımaktadır. </a:t>
            </a:r>
          </a:p>
        </p:txBody>
      </p:sp>
    </p:spTree>
    <p:extLst>
      <p:ext uri="{BB962C8B-B14F-4D97-AF65-F5344CB8AC3E}">
        <p14:creationId xmlns:p14="http://schemas.microsoft.com/office/powerpoint/2010/main" val="29106316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897AAD-40B5-2963-3AED-8091AA9DB8F6}"/>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 802.16d (802.16-2004)</a:t>
            </a:r>
          </a:p>
        </p:txBody>
      </p:sp>
      <p:sp>
        <p:nvSpPr>
          <p:cNvPr id="3" name="İçerik Yer Tutucusu 2">
            <a:extLst>
              <a:ext uri="{FF2B5EF4-FFF2-40B4-BE49-F238E27FC236}">
                <a16:creationId xmlns:a16="http://schemas.microsoft.com/office/drawing/2014/main" id="{D3A3F204-7EAE-1715-4E81-4D6BB6169D32}"/>
              </a:ext>
            </a:extLst>
          </p:cNvPr>
          <p:cNvSpPr>
            <a:spLocks noGrp="1"/>
          </p:cNvSpPr>
          <p:nvPr>
            <p:ph idx="1"/>
          </p:nvPr>
        </p:nvSpPr>
        <p:spPr/>
        <p:txBody>
          <a:bodyPr>
            <a:normAutofit/>
          </a:bodyPr>
          <a:lstStyle/>
          <a:p>
            <a:r>
              <a:rPr lang="tr-TR" sz="2200" dirty="0">
                <a:latin typeface="Times New Roman" panose="02020603050405020304" pitchFamily="18" charset="0"/>
                <a:cs typeface="Times New Roman" panose="02020603050405020304" pitchFamily="18" charset="0"/>
              </a:rPr>
              <a:t>Bu standart 802.16a standardının eksiklerini gidermek üzere geliştirilmiştir. Alıcı ve verici haberleşmesi için doğrudan görüş hattı olan veya olmayan durumlarda haberleşme mümkün olmaktadır. Hücresel toplayıcı omurga olarak kullanılmaktadır. Kablolu çözümlerin yüksek maliyetli olduğu kırsal alanlarda alternatif çözümler için kullanılmaktadır. Sabit ve hareketli uygulamaları destekleyen bir kablosuz </a:t>
            </a:r>
            <a:r>
              <a:rPr lang="tr-TR" sz="2200" dirty="0" err="1">
                <a:latin typeface="Times New Roman" panose="02020603050405020304" pitchFamily="18" charset="0"/>
                <a:cs typeface="Times New Roman" panose="02020603050405020304" pitchFamily="18" charset="0"/>
              </a:rPr>
              <a:t>genişbant</a:t>
            </a:r>
            <a:r>
              <a:rPr lang="tr-TR" sz="2200" dirty="0">
                <a:latin typeface="Times New Roman" panose="02020603050405020304" pitchFamily="18" charset="0"/>
                <a:cs typeface="Times New Roman" panose="02020603050405020304" pitchFamily="18" charset="0"/>
              </a:rPr>
              <a:t> standardıdır. 802.16d standardı 2-11 GHz frekans aralığında, görüş hattı sınırlamasına tabi olmadan çalışır LOS ve NLOS yapıda çalışabilir.</a:t>
            </a:r>
          </a:p>
        </p:txBody>
      </p:sp>
    </p:spTree>
    <p:extLst>
      <p:ext uri="{BB962C8B-B14F-4D97-AF65-F5344CB8AC3E}">
        <p14:creationId xmlns:p14="http://schemas.microsoft.com/office/powerpoint/2010/main" val="12451874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y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3218</TotalTime>
  <Words>665</Words>
  <Application>Microsoft Office PowerPoint</Application>
  <PresentationFormat>Geniş ekran</PresentationFormat>
  <Paragraphs>38</Paragraphs>
  <Slides>16</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16</vt:i4>
      </vt:variant>
    </vt:vector>
  </HeadingPairs>
  <TitlesOfParts>
    <vt:vector size="21" baseType="lpstr">
      <vt:lpstr>Arial</vt:lpstr>
      <vt:lpstr>Century Gothic</vt:lpstr>
      <vt:lpstr>Times New Roman</vt:lpstr>
      <vt:lpstr>Wingdings 3</vt:lpstr>
      <vt:lpstr>İyon</vt:lpstr>
      <vt:lpstr>WiMax ?</vt:lpstr>
      <vt:lpstr>PowerPoint Sunusu</vt:lpstr>
      <vt:lpstr>WiMAX Teknolojisinin Sunduğu Özellikler</vt:lpstr>
      <vt:lpstr>WiMAX NEDEN TERCİH EDELİM Kİ ? </vt:lpstr>
      <vt:lpstr>  802.16 </vt:lpstr>
      <vt:lpstr>WiMax LOS BAĞLANTISI</vt:lpstr>
      <vt:lpstr>WiMax NLOS BAĞLANTISI</vt:lpstr>
      <vt:lpstr> 802.16a</vt:lpstr>
      <vt:lpstr> 802.16d (802.16-2004)</vt:lpstr>
      <vt:lpstr>802.16e (802.16-2005)</vt:lpstr>
      <vt:lpstr>PowerPoint Sunusu</vt:lpstr>
      <vt:lpstr>PowerPoint Sunusu</vt:lpstr>
      <vt:lpstr>802.16m (802.16-2011)</vt:lpstr>
      <vt:lpstr>DÜNYADA WiMax ?</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Berk Acar</dc:creator>
  <cp:lastModifiedBy>Berk Acar</cp:lastModifiedBy>
  <cp:revision>5</cp:revision>
  <dcterms:created xsi:type="dcterms:W3CDTF">2025-02-28T21:22:02Z</dcterms:created>
  <dcterms:modified xsi:type="dcterms:W3CDTF">2025-03-10T19:50:15Z</dcterms:modified>
</cp:coreProperties>
</file>