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21"/>
  </p:notesMasterIdLst>
  <p:handoutMasterIdLst>
    <p:handoutMasterId r:id="rId22"/>
  </p:handoutMasterIdLst>
  <p:sldIdLst>
    <p:sldId id="256" r:id="rId2"/>
    <p:sldId id="257" r:id="rId3"/>
    <p:sldId id="258" r:id="rId4"/>
    <p:sldId id="259" r:id="rId5"/>
    <p:sldId id="260" r:id="rId6"/>
    <p:sldId id="261" r:id="rId7"/>
    <p:sldId id="262" r:id="rId8"/>
    <p:sldId id="263" r:id="rId9"/>
    <p:sldId id="264" r:id="rId10"/>
    <p:sldId id="265" r:id="rId11"/>
    <p:sldId id="272" r:id="rId12"/>
    <p:sldId id="273" r:id="rId13"/>
    <p:sldId id="274" r:id="rId14"/>
    <p:sldId id="266" r:id="rId15"/>
    <p:sldId id="267" r:id="rId16"/>
    <p:sldId id="268" r:id="rId17"/>
    <p:sldId id="269" r:id="rId18"/>
    <p:sldId id="270" r:id="rId19"/>
    <p:sldId id="271" r:id="rId20"/>
  </p:sldIdLst>
  <p:sldSz cx="12192000" cy="6858000"/>
  <p:notesSz cx="6858000" cy="9144000"/>
  <p:defaultTextStyle>
    <a:defPPr rtl="0">
      <a:defRPr lang="tr-T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28" autoAdjust="0"/>
    <p:restoredTop sz="94648" autoAdjust="0"/>
  </p:normalViewPr>
  <p:slideViewPr>
    <p:cSldViewPr snapToGrid="0">
      <p:cViewPr varScale="1">
        <p:scale>
          <a:sx n="106" d="100"/>
          <a:sy n="106" d="100"/>
        </p:scale>
        <p:origin x="678" y="9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93" d="100"/>
          <a:sy n="93" d="100"/>
        </p:scale>
        <p:origin x="295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a:p>
        </p:txBody>
      </p:sp>
      <p:sp>
        <p:nvSpPr>
          <p:cNvPr id="3" name="Tarih Yer Tutucusu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9995EC88-E95E-4D24-9548-09A0E71E44D4}" type="datetime1">
              <a:rPr lang="tr-TR" smtClean="0"/>
              <a:t>26.12.2024</a:t>
            </a:fld>
            <a:endParaRPr lang="tr-TR"/>
          </a:p>
        </p:txBody>
      </p:sp>
      <p:sp>
        <p:nvSpPr>
          <p:cNvPr id="4" name="Alt Bilgi Yer Tutucusu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a:p>
        </p:txBody>
      </p:sp>
      <p:sp>
        <p:nvSpPr>
          <p:cNvPr id="5" name="Slayt Numarası Yer Tutucusu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D90168E-626C-4E60-93C0-A00D25609468}" type="slidenum">
              <a:rPr lang="tr-TR" smtClean="0"/>
              <a:t>‹#›</a:t>
            </a:fld>
            <a:endParaRPr lang="tr-TR"/>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noProof="0"/>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A7B79020-0477-4227-8193-C4446835B4F2}" type="datetime1">
              <a:rPr lang="tr-TR" noProof="0" smtClean="0"/>
              <a:t>26.12.2024</a:t>
            </a:fld>
            <a:endParaRPr lang="tr-TR" noProof="0"/>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tr-TR" noProof="0"/>
          </a:p>
        </p:txBody>
      </p:sp>
      <p:sp>
        <p:nvSpPr>
          <p:cNvPr id="5" name="Notlar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noProof="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6B3AB32-59DF-41F1-9618-EDFBF5049629}" type="slidenum">
              <a:rPr lang="tr-TR" noProof="0" smtClean="0"/>
              <a:t>‹#›</a:t>
            </a:fld>
            <a:endParaRPr lang="tr-TR" noProof="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a:p>
        </p:txBody>
      </p:sp>
      <p:sp>
        <p:nvSpPr>
          <p:cNvPr id="4" name="Slayt Numarası Yer Tutucusu 3"/>
          <p:cNvSpPr>
            <a:spLocks noGrp="1"/>
          </p:cNvSpPr>
          <p:nvPr>
            <p:ph type="sldNum" sz="quarter" idx="5"/>
          </p:nvPr>
        </p:nvSpPr>
        <p:spPr/>
        <p:txBody>
          <a:bodyPr rtlCol="0"/>
          <a:lstStyle/>
          <a:p>
            <a:pPr rtl="0"/>
            <a:fld id="{C6B3AB32-59DF-41F1-9618-EDFBF5049629}" type="slidenum">
              <a:rPr lang="tr-TR" smtClean="0"/>
              <a:t>1</a:t>
            </a:fld>
            <a:endParaRPr lang="tr-TR"/>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pPr rtl="0"/>
            <a:fld id="{C6B3AB32-59DF-41F1-9618-EDFBF5049629}" type="slidenum">
              <a:rPr lang="tr-TR" noProof="0" smtClean="0"/>
              <a:t>14</a:t>
            </a:fld>
            <a:endParaRPr lang="tr-TR" noProof="0"/>
          </a:p>
        </p:txBody>
      </p:sp>
    </p:spTree>
    <p:extLst>
      <p:ext uri="{BB962C8B-B14F-4D97-AF65-F5344CB8AC3E}">
        <p14:creationId xmlns:p14="http://schemas.microsoft.com/office/powerpoint/2010/main" val="3806698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7" name="Dikdörtgen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Başlık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tr-TR" noProof="0"/>
              <a:t>Asıl başlık stilini düzenlemek için tıklayın</a:t>
            </a:r>
          </a:p>
        </p:txBody>
      </p:sp>
      <p:sp>
        <p:nvSpPr>
          <p:cNvPr id="3" name="Alt Başlık 2"/>
          <p:cNvSpPr>
            <a:spLocks noGrp="1"/>
          </p:cNvSpPr>
          <p:nvPr>
            <p:ph type="subTitle" idx="1" hasCustomPrompt="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tr-TR" noProof="0"/>
              <a:t>Asıl alt başlık stilini düzenlemek için tıklatın</a:t>
            </a:r>
          </a:p>
        </p:txBody>
      </p:sp>
      <p:sp>
        <p:nvSpPr>
          <p:cNvPr id="4" name="Tarih Yer Tutucusu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8C82E86C-8CD7-419E-A625-74A1A4AA75EC}" type="datetime1">
              <a:rPr lang="tr-TR" noProof="0" smtClean="0"/>
              <a:t>26.12.2024</a:t>
            </a:fld>
            <a:endParaRPr lang="tr-TR" noProof="0"/>
          </a:p>
        </p:txBody>
      </p:sp>
      <p:sp>
        <p:nvSpPr>
          <p:cNvPr id="5" name="Alt Bilgi Yer Tutucusu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tr-TR" noProof="0"/>
          </a:p>
        </p:txBody>
      </p:sp>
      <p:sp>
        <p:nvSpPr>
          <p:cNvPr id="6" name="Slayt Numarası Yer Tutucusu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tr-TR" noProof="0" smtClean="0"/>
              <a:pPr/>
              <a:t>‹#›</a:t>
            </a:fld>
            <a:endParaRPr lang="tr-TR"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8" name="Dikdörtgen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Başlık 1"/>
          <p:cNvSpPr>
            <a:spLocks noGrp="1"/>
          </p:cNvSpPr>
          <p:nvPr>
            <p:ph type="title"/>
          </p:nvPr>
        </p:nvSpPr>
        <p:spPr>
          <a:xfrm>
            <a:off x="581192" y="702156"/>
            <a:ext cx="11029616" cy="1013800"/>
          </a:xfrm>
        </p:spPr>
        <p:txBody>
          <a:bodyPr rtlCol="0"/>
          <a:lstStyle/>
          <a:p>
            <a:pPr rtl="0"/>
            <a:r>
              <a:rPr lang="tr-TR" noProof="0"/>
              <a:t>Asıl başlık stilini düzenlemek için tıklayın</a:t>
            </a:r>
          </a:p>
        </p:txBody>
      </p:sp>
      <p:sp>
        <p:nvSpPr>
          <p:cNvPr id="3" name="Dikey Metin Yer Tutucusu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p:cNvSpPr>
            <a:spLocks noGrp="1"/>
          </p:cNvSpPr>
          <p:nvPr>
            <p:ph type="dt" sz="half" idx="10"/>
          </p:nvPr>
        </p:nvSpPr>
        <p:spPr/>
        <p:txBody>
          <a:bodyPr rtlCol="0"/>
          <a:lstStyle/>
          <a:p>
            <a:pPr rtl="0"/>
            <a:fld id="{2CF06F0F-C125-42D8-8D06-60EED92A8F4B}" type="datetime1">
              <a:rPr lang="tr-TR" noProof="0" smtClean="0"/>
              <a:t>26.12.2024</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p:txBody>
          <a:bodyPr rtlCol="0"/>
          <a:lstStyle/>
          <a:p>
            <a:pPr rtl="0"/>
            <a:fld id="{D57F1E4F-1CFF-5643-939E-217C01CDF565}" type="slidenum">
              <a:rPr lang="tr-TR" noProof="0" smtClean="0"/>
              <a:pPr/>
              <a:t>‹#›</a:t>
            </a:fld>
            <a:endParaRPr lang="tr-TR"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7" name="Dikdörtgen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Dikey Başlık 1"/>
          <p:cNvSpPr>
            <a:spLocks noGrp="1"/>
          </p:cNvSpPr>
          <p:nvPr>
            <p:ph type="title" orient="vert"/>
          </p:nvPr>
        </p:nvSpPr>
        <p:spPr>
          <a:xfrm>
            <a:off x="8839201" y="675726"/>
            <a:ext cx="2004164" cy="5183073"/>
          </a:xfrm>
        </p:spPr>
        <p:txBody>
          <a:bodyPr vert="eaVert" rtlCol="0"/>
          <a:lstStyle/>
          <a:p>
            <a:pPr rtl="0"/>
            <a:r>
              <a:rPr lang="tr-TR" noProof="0"/>
              <a:t>Asıl başlık stilini düzenlemek için tıklayın</a:t>
            </a:r>
          </a:p>
        </p:txBody>
      </p:sp>
      <p:sp>
        <p:nvSpPr>
          <p:cNvPr id="3" name="Dikey Metin Yer Tutucusu 2"/>
          <p:cNvSpPr>
            <a:spLocks noGrp="1"/>
          </p:cNvSpPr>
          <p:nvPr>
            <p:ph type="body" orient="vert" idx="1"/>
          </p:nvPr>
        </p:nvSpPr>
        <p:spPr>
          <a:xfrm>
            <a:off x="774923" y="675726"/>
            <a:ext cx="7896279" cy="5183073"/>
          </a:xfrm>
        </p:spPr>
        <p:txBody>
          <a:bodyPr vert="eaVert" rtlCol="0" anchor="t"/>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1B70B332-0F3B-4347-A31E-4DF0CD32E73A}" type="datetime1">
              <a:rPr lang="tr-TR" noProof="0" smtClean="0"/>
              <a:t>26.12.2024</a:t>
            </a:fld>
            <a:endParaRPr lang="tr-TR" noProof="0"/>
          </a:p>
        </p:txBody>
      </p:sp>
      <p:sp>
        <p:nvSpPr>
          <p:cNvPr id="5" name="Alt Bilgi Yer Tutucusu 4"/>
          <p:cNvSpPr>
            <a:spLocks noGrp="1"/>
          </p:cNvSpPr>
          <p:nvPr>
            <p:ph type="ftr" sz="quarter" idx="11"/>
          </p:nvPr>
        </p:nvSpPr>
        <p:spPr>
          <a:xfrm>
            <a:off x="774923" y="5951811"/>
            <a:ext cx="7896279" cy="365125"/>
          </a:xfrm>
        </p:spPr>
        <p:txBody>
          <a:bodyPr rtlCol="0"/>
          <a:lstStyle/>
          <a:p>
            <a:pPr rtl="0"/>
            <a:endParaRPr lang="tr-TR" noProof="0"/>
          </a:p>
        </p:txBody>
      </p:sp>
      <p:sp>
        <p:nvSpPr>
          <p:cNvPr id="6" name="Slayt Numarası Yer Tutucusu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tr-TR" noProof="0" smtClean="0"/>
              <a:pPr/>
              <a:t>‹#›</a:t>
            </a:fld>
            <a:endParaRPr lang="tr-TR"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7" name="Dikdörtgen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Başlık 1"/>
          <p:cNvSpPr>
            <a:spLocks noGrp="1"/>
          </p:cNvSpPr>
          <p:nvPr>
            <p:ph type="title"/>
          </p:nvPr>
        </p:nvSpPr>
        <p:spPr>
          <a:xfrm>
            <a:off x="581192" y="702156"/>
            <a:ext cx="11029616" cy="1013800"/>
          </a:xfrm>
        </p:spPr>
        <p:txBody>
          <a:bodyPr rtlCol="0"/>
          <a:lstStyle/>
          <a:p>
            <a:pPr rtl="0"/>
            <a:r>
              <a:rPr lang="tr-TR" noProof="0"/>
              <a:t>Asıl başlık stilini düzenlemek için tıklayın</a:t>
            </a:r>
          </a:p>
        </p:txBody>
      </p:sp>
      <p:sp>
        <p:nvSpPr>
          <p:cNvPr id="3" name="İçerik Yer Tutucusu 2"/>
          <p:cNvSpPr>
            <a:spLocks noGrp="1"/>
          </p:cNvSpPr>
          <p:nvPr>
            <p:ph idx="1"/>
          </p:nvPr>
        </p:nvSpPr>
        <p:spPr>
          <a:xfrm>
            <a:off x="581192" y="2180496"/>
            <a:ext cx="11029615" cy="3678303"/>
          </a:xfrm>
        </p:spPr>
        <p:txBody>
          <a:bodyPr rtlCol="0"/>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p:cNvSpPr>
            <a:spLocks noGrp="1"/>
          </p:cNvSpPr>
          <p:nvPr>
            <p:ph type="dt" sz="half" idx="10"/>
          </p:nvPr>
        </p:nvSpPr>
        <p:spPr/>
        <p:txBody>
          <a:bodyPr rtlCol="0"/>
          <a:lstStyle/>
          <a:p>
            <a:pPr rtl="0"/>
            <a:fld id="{44DD688D-FB2C-48CA-89D5-6903252A17F3}" type="datetime1">
              <a:rPr lang="tr-TR" noProof="0" smtClean="0"/>
              <a:t>26.12.2024</a:t>
            </a:fld>
            <a:endParaRPr lang="tr-TR" noProof="0"/>
          </a:p>
        </p:txBody>
      </p:sp>
      <p:sp>
        <p:nvSpPr>
          <p:cNvPr id="5" name="Alt Bilgi Yer Tutucusu 4"/>
          <p:cNvSpPr>
            <a:spLocks noGrp="1"/>
          </p:cNvSpPr>
          <p:nvPr>
            <p:ph type="ftr" sz="quarter" idx="11"/>
          </p:nvPr>
        </p:nvSpPr>
        <p:spPr/>
        <p:txBody>
          <a:bodyPr rtlCol="0"/>
          <a:lstStyle/>
          <a:p>
            <a:pPr rtl="0"/>
            <a:endParaRPr lang="tr-TR" noProof="0"/>
          </a:p>
        </p:txBody>
      </p:sp>
      <p:sp>
        <p:nvSpPr>
          <p:cNvPr id="6" name="Slayt Numarası Yer Tutucusu 5"/>
          <p:cNvSpPr>
            <a:spLocks noGrp="1"/>
          </p:cNvSpPr>
          <p:nvPr>
            <p:ph type="sldNum" sz="quarter" idx="12"/>
          </p:nvPr>
        </p:nvSpPr>
        <p:spPr>
          <a:xfrm>
            <a:off x="10558300" y="5956137"/>
            <a:ext cx="1052508" cy="365125"/>
          </a:xfrm>
        </p:spPr>
        <p:txBody>
          <a:bodyPr rtlCol="0"/>
          <a:lstStyle/>
          <a:p>
            <a:pPr rtl="0"/>
            <a:fld id="{D57F1E4F-1CFF-5643-939E-217C01CDF565}" type="slidenum">
              <a:rPr lang="tr-TR" noProof="0" smtClean="0"/>
              <a:pPr/>
              <a:t>‹#›</a:t>
            </a:fld>
            <a:endParaRPr lang="tr-TR"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8" name="Dikdörtgen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Başlık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tr-TR" noProof="0"/>
              <a:t>Asıl başlık stilini düzenlemek için tıklayın</a:t>
            </a:r>
          </a:p>
        </p:txBody>
      </p:sp>
      <p:sp>
        <p:nvSpPr>
          <p:cNvPr id="3" name="Metin Yer Tutucusu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tr-TR" noProof="0"/>
              <a:t>Asıl metin stillerini düzenlemek için tıklayın</a:t>
            </a:r>
          </a:p>
        </p:txBody>
      </p:sp>
      <p:sp>
        <p:nvSpPr>
          <p:cNvPr id="4" name="Tarih Yer Tutucusu 3"/>
          <p:cNvSpPr>
            <a:spLocks noGrp="1"/>
          </p:cNvSpPr>
          <p:nvPr>
            <p:ph type="dt" sz="half" idx="10"/>
          </p:nvPr>
        </p:nvSpPr>
        <p:spPr/>
        <p:txBody>
          <a:bodyPr rtlCol="0"/>
          <a:lstStyle>
            <a:lvl1pPr>
              <a:defRPr>
                <a:solidFill>
                  <a:schemeClr val="accent1">
                    <a:lumMod val="75000"/>
                    <a:lumOff val="25000"/>
                  </a:schemeClr>
                </a:solidFill>
              </a:defRPr>
            </a:lvl1pPr>
          </a:lstStyle>
          <a:p>
            <a:pPr rtl="0"/>
            <a:fld id="{3B765136-928E-49D4-B331-A1BA882B7588}" type="datetime1">
              <a:rPr lang="tr-TR" noProof="0" smtClean="0"/>
              <a:t>26.12.2024</a:t>
            </a:fld>
            <a:endParaRPr lang="tr-TR" noProof="0"/>
          </a:p>
        </p:txBody>
      </p:sp>
      <p:sp>
        <p:nvSpPr>
          <p:cNvPr id="5" name="Alt Bilgi Yer Tutucusu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tr-TR" noProof="0"/>
          </a:p>
        </p:txBody>
      </p:sp>
      <p:sp>
        <p:nvSpPr>
          <p:cNvPr id="6" name="Slayt Numarası Yer Tutucusu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tr-TR" noProof="0" smtClean="0"/>
              <a:pPr/>
              <a:t>‹#›</a:t>
            </a:fld>
            <a:endParaRPr lang="tr-TR"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Dikdörtgen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Başlık 1"/>
          <p:cNvSpPr>
            <a:spLocks noGrp="1"/>
          </p:cNvSpPr>
          <p:nvPr>
            <p:ph type="title"/>
          </p:nvPr>
        </p:nvSpPr>
        <p:spPr>
          <a:xfrm>
            <a:off x="581193" y="729658"/>
            <a:ext cx="11029616" cy="988332"/>
          </a:xfrm>
        </p:spPr>
        <p:txBody>
          <a:bodyPr rtlCol="0"/>
          <a:lstStyle/>
          <a:p>
            <a:pPr rtl="0"/>
            <a:r>
              <a:rPr lang="tr-TR" noProof="0"/>
              <a:t>Asıl başlık stilini düzenlemek için tıklayın</a:t>
            </a:r>
          </a:p>
        </p:txBody>
      </p:sp>
      <p:sp>
        <p:nvSpPr>
          <p:cNvPr id="3" name="İçerik Yer Tutucusu 2"/>
          <p:cNvSpPr>
            <a:spLocks noGrp="1"/>
          </p:cNvSpPr>
          <p:nvPr>
            <p:ph sz="half" idx="1"/>
          </p:nvPr>
        </p:nvSpPr>
        <p:spPr>
          <a:xfrm>
            <a:off x="581193" y="2228003"/>
            <a:ext cx="5422390" cy="3633047"/>
          </a:xfrm>
        </p:spPr>
        <p:txBody>
          <a:bodyPr rtlCol="0">
            <a:normAutofit/>
          </a:body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İçerik Yer Tutucusu 3"/>
          <p:cNvSpPr>
            <a:spLocks noGrp="1"/>
          </p:cNvSpPr>
          <p:nvPr>
            <p:ph sz="half" idx="2"/>
          </p:nvPr>
        </p:nvSpPr>
        <p:spPr>
          <a:xfrm>
            <a:off x="6188417" y="2228003"/>
            <a:ext cx="5422392" cy="3633047"/>
          </a:xfrm>
        </p:spPr>
        <p:txBody>
          <a:bodyPr rtlCol="0">
            <a:normAutofit/>
          </a:body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5" name="Tarih Yer Tutucusu 4"/>
          <p:cNvSpPr>
            <a:spLocks noGrp="1"/>
          </p:cNvSpPr>
          <p:nvPr>
            <p:ph type="dt" sz="half" idx="10"/>
          </p:nvPr>
        </p:nvSpPr>
        <p:spPr/>
        <p:txBody>
          <a:bodyPr rtlCol="0"/>
          <a:lstStyle/>
          <a:p>
            <a:pPr rtl="0"/>
            <a:fld id="{C6F58F8E-0482-4791-914A-065FB3C4105B}" type="datetime1">
              <a:rPr lang="tr-TR" noProof="0" smtClean="0"/>
              <a:t>26.12.2024</a:t>
            </a:fld>
            <a:endParaRPr lang="tr-TR" noProof="0"/>
          </a:p>
        </p:txBody>
      </p:sp>
      <p:sp>
        <p:nvSpPr>
          <p:cNvPr id="6" name="Alt Bilgi Yer Tutucusu 5"/>
          <p:cNvSpPr>
            <a:spLocks noGrp="1"/>
          </p:cNvSpPr>
          <p:nvPr>
            <p:ph type="ftr" sz="quarter" idx="11"/>
          </p:nvPr>
        </p:nvSpPr>
        <p:spPr/>
        <p:txBody>
          <a:bodyPr rtlCol="0"/>
          <a:lstStyle/>
          <a:p>
            <a:pPr rtl="0"/>
            <a:endParaRPr lang="tr-TR" noProof="0"/>
          </a:p>
        </p:txBody>
      </p:sp>
      <p:sp>
        <p:nvSpPr>
          <p:cNvPr id="7" name="Slayt Numarası Yer Tutucusu 6"/>
          <p:cNvSpPr>
            <a:spLocks noGrp="1"/>
          </p:cNvSpPr>
          <p:nvPr>
            <p:ph type="sldNum" sz="quarter" idx="12"/>
          </p:nvPr>
        </p:nvSpPr>
        <p:spPr/>
        <p:txBody>
          <a:bodyPr rtlCol="0"/>
          <a:lstStyle/>
          <a:p>
            <a:pPr rtl="0"/>
            <a:fld id="{D57F1E4F-1CFF-5643-939E-217C01CDF565}" type="slidenum">
              <a:rPr lang="tr-TR" noProof="0" smtClean="0"/>
              <a:pPr/>
              <a:t>‹#›</a:t>
            </a:fld>
            <a:endParaRPr lang="tr-TR"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1" name="Dikdörtgen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Başlık 1"/>
          <p:cNvSpPr>
            <a:spLocks noGrp="1"/>
          </p:cNvSpPr>
          <p:nvPr>
            <p:ph type="title"/>
          </p:nvPr>
        </p:nvSpPr>
        <p:spPr>
          <a:xfrm>
            <a:off x="581193" y="729658"/>
            <a:ext cx="11029616" cy="988332"/>
          </a:xfrm>
        </p:spPr>
        <p:txBody>
          <a:bodyPr rtlCol="0"/>
          <a:lstStyle/>
          <a:p>
            <a:pPr rtl="0"/>
            <a:r>
              <a:rPr lang="tr-TR" noProof="0"/>
              <a:t>Asıl başlık stilini düzenlemek için tıklayın</a:t>
            </a:r>
          </a:p>
        </p:txBody>
      </p:sp>
      <p:sp>
        <p:nvSpPr>
          <p:cNvPr id="3" name="Metin Yer Tutucusu 2"/>
          <p:cNvSpPr>
            <a:spLocks noGrp="1"/>
          </p:cNvSpPr>
          <p:nvPr>
            <p:ph type="body" idx="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4" name="İçerik Yer Tutucusu 3"/>
          <p:cNvSpPr>
            <a:spLocks noGrp="1"/>
          </p:cNvSpPr>
          <p:nvPr>
            <p:ph sz="half" idx="2"/>
          </p:nvPr>
        </p:nvSpPr>
        <p:spPr>
          <a:xfrm>
            <a:off x="581194" y="2926052"/>
            <a:ext cx="5393100" cy="2934999"/>
          </a:xfrm>
        </p:spPr>
        <p:txBody>
          <a:bodyPr rtlCol="0" anchor="t">
            <a:normAutofit/>
          </a:body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5" name="Metin Yer Tutucusu 4"/>
          <p:cNvSpPr>
            <a:spLocks noGrp="1"/>
          </p:cNvSpPr>
          <p:nvPr>
            <p:ph type="body" sz="quarter" idx="3"/>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0"/>
              <a:t>Asıl metin stillerini düzenlemek için tıklayın</a:t>
            </a:r>
          </a:p>
        </p:txBody>
      </p:sp>
      <p:sp>
        <p:nvSpPr>
          <p:cNvPr id="6" name="İçerik Yer Tutucusu 5"/>
          <p:cNvSpPr>
            <a:spLocks noGrp="1"/>
          </p:cNvSpPr>
          <p:nvPr>
            <p:ph sz="quarter" idx="4"/>
          </p:nvPr>
        </p:nvSpPr>
        <p:spPr>
          <a:xfrm>
            <a:off x="6217709" y="2926052"/>
            <a:ext cx="5393100" cy="2934999"/>
          </a:xfrm>
        </p:spPr>
        <p:txBody>
          <a:bodyPr rtlCol="0" anchor="t">
            <a:normAutofit/>
          </a:body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7" name="Tarih Yer Tutucusu 6"/>
          <p:cNvSpPr>
            <a:spLocks noGrp="1"/>
          </p:cNvSpPr>
          <p:nvPr>
            <p:ph type="dt" sz="half" idx="10"/>
          </p:nvPr>
        </p:nvSpPr>
        <p:spPr/>
        <p:txBody>
          <a:bodyPr rtlCol="0"/>
          <a:lstStyle/>
          <a:p>
            <a:pPr rtl="0"/>
            <a:fld id="{AE8D3276-729C-4C17-B6E2-2867EDA2643F}" type="datetime1">
              <a:rPr lang="tr-TR" noProof="0" smtClean="0"/>
              <a:t>26.12.2024</a:t>
            </a:fld>
            <a:endParaRPr lang="tr-TR" noProof="0"/>
          </a:p>
        </p:txBody>
      </p:sp>
      <p:sp>
        <p:nvSpPr>
          <p:cNvPr id="8" name="Alt Bilgi Yer Tutucusu 7"/>
          <p:cNvSpPr>
            <a:spLocks noGrp="1"/>
          </p:cNvSpPr>
          <p:nvPr>
            <p:ph type="ftr" sz="quarter" idx="11"/>
          </p:nvPr>
        </p:nvSpPr>
        <p:spPr/>
        <p:txBody>
          <a:bodyPr rtlCol="0"/>
          <a:lstStyle/>
          <a:p>
            <a:pPr rtl="0"/>
            <a:endParaRPr lang="tr-TR" noProof="0"/>
          </a:p>
        </p:txBody>
      </p:sp>
      <p:sp>
        <p:nvSpPr>
          <p:cNvPr id="9" name="Slayt Numarası Yer Tutucusu 8"/>
          <p:cNvSpPr>
            <a:spLocks noGrp="1"/>
          </p:cNvSpPr>
          <p:nvPr>
            <p:ph type="sldNum" sz="quarter" idx="12"/>
          </p:nvPr>
        </p:nvSpPr>
        <p:spPr/>
        <p:txBody>
          <a:bodyPr rtlCol="0"/>
          <a:lstStyle/>
          <a:p>
            <a:pPr rtl="0"/>
            <a:fld id="{D57F1E4F-1CFF-5643-939E-217C01CDF565}" type="slidenum">
              <a:rPr lang="tr-TR" noProof="0" smtClean="0"/>
              <a:pPr/>
              <a:t>‹#›</a:t>
            </a:fld>
            <a:endParaRPr lang="tr-TR"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3" name="Tarih Yer Tutucusu 2"/>
          <p:cNvSpPr>
            <a:spLocks noGrp="1"/>
          </p:cNvSpPr>
          <p:nvPr>
            <p:ph type="dt" sz="half" idx="10"/>
          </p:nvPr>
        </p:nvSpPr>
        <p:spPr/>
        <p:txBody>
          <a:bodyPr rtlCol="0"/>
          <a:lstStyle/>
          <a:p>
            <a:pPr rtl="0"/>
            <a:fld id="{04C86354-688A-4E0E-A795-B8F42E1E179F}" type="datetime1">
              <a:rPr lang="tr-TR" noProof="0" smtClean="0"/>
              <a:t>26.12.2024</a:t>
            </a:fld>
            <a:endParaRPr lang="tr-TR" noProof="0"/>
          </a:p>
        </p:txBody>
      </p:sp>
      <p:sp>
        <p:nvSpPr>
          <p:cNvPr id="4" name="Alt Bilgi Yer Tutucusu 3"/>
          <p:cNvSpPr>
            <a:spLocks noGrp="1"/>
          </p:cNvSpPr>
          <p:nvPr>
            <p:ph type="ftr" sz="quarter" idx="11"/>
          </p:nvPr>
        </p:nvSpPr>
        <p:spPr/>
        <p:txBody>
          <a:bodyPr rtlCol="0"/>
          <a:lstStyle/>
          <a:p>
            <a:pPr rtl="0"/>
            <a:endParaRPr lang="tr-TR" noProof="0"/>
          </a:p>
        </p:txBody>
      </p:sp>
      <p:sp>
        <p:nvSpPr>
          <p:cNvPr id="5" name="Slayt Numarası Yer Tutucusu 4"/>
          <p:cNvSpPr>
            <a:spLocks noGrp="1"/>
          </p:cNvSpPr>
          <p:nvPr>
            <p:ph type="sldNum" sz="quarter" idx="12"/>
          </p:nvPr>
        </p:nvSpPr>
        <p:spPr/>
        <p:txBody>
          <a:bodyPr rtlCol="0"/>
          <a:lstStyle/>
          <a:p>
            <a:pPr rtl="0"/>
            <a:fld id="{D57F1E4F-1CFF-5643-939E-217C01CDF565}" type="slidenum">
              <a:rPr lang="tr-TR" noProof="0" smtClean="0"/>
              <a:pPr/>
              <a:t>‹#›</a:t>
            </a:fld>
            <a:endParaRPr lang="tr-TR" noProof="0"/>
          </a:p>
        </p:txBody>
      </p:sp>
      <p:sp>
        <p:nvSpPr>
          <p:cNvPr id="7" name="Dikdörtgen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Başlık 1"/>
          <p:cNvSpPr>
            <a:spLocks noGrp="1"/>
          </p:cNvSpPr>
          <p:nvPr>
            <p:ph type="title"/>
          </p:nvPr>
        </p:nvSpPr>
        <p:spPr>
          <a:xfrm>
            <a:off x="575894" y="729658"/>
            <a:ext cx="11029616" cy="988332"/>
          </a:xfrm>
        </p:spPr>
        <p:txBody>
          <a:bodyPr rtlCol="0"/>
          <a:lstStyle/>
          <a:p>
            <a:pPr rtl="0"/>
            <a:r>
              <a:rPr lang="tr-TR" noProof="0"/>
              <a:t>Asıl başlık stilini düzenlemek için tıklayın</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Tarih Yer Tutucusu 1"/>
          <p:cNvSpPr>
            <a:spLocks noGrp="1"/>
          </p:cNvSpPr>
          <p:nvPr>
            <p:ph type="dt" sz="half" idx="10"/>
          </p:nvPr>
        </p:nvSpPr>
        <p:spPr/>
        <p:txBody>
          <a:bodyPr rtlCol="0"/>
          <a:lstStyle/>
          <a:p>
            <a:pPr rtl="0"/>
            <a:fld id="{EBDB85D0-1F54-43FE-A7FC-CEF3014256E7}" type="datetime1">
              <a:rPr lang="tr-TR" noProof="0" smtClean="0"/>
              <a:t>26.12.2024</a:t>
            </a:fld>
            <a:endParaRPr lang="tr-TR" noProof="0"/>
          </a:p>
        </p:txBody>
      </p:sp>
      <p:sp>
        <p:nvSpPr>
          <p:cNvPr id="3" name="Alt Bilgi Yer Tutucusu 2"/>
          <p:cNvSpPr>
            <a:spLocks noGrp="1"/>
          </p:cNvSpPr>
          <p:nvPr>
            <p:ph type="ftr" sz="quarter" idx="11"/>
          </p:nvPr>
        </p:nvSpPr>
        <p:spPr/>
        <p:txBody>
          <a:bodyPr rtlCol="0"/>
          <a:lstStyle/>
          <a:p>
            <a:pPr rtl="0"/>
            <a:endParaRPr lang="tr-TR" noProof="0"/>
          </a:p>
        </p:txBody>
      </p:sp>
      <p:sp>
        <p:nvSpPr>
          <p:cNvPr id="4" name="Slayt Numarası Yer Tutucusu 3"/>
          <p:cNvSpPr>
            <a:spLocks noGrp="1"/>
          </p:cNvSpPr>
          <p:nvPr>
            <p:ph type="sldNum" sz="quarter" idx="12"/>
          </p:nvPr>
        </p:nvSpPr>
        <p:spPr/>
        <p:txBody>
          <a:bodyPr rtlCol="0"/>
          <a:lstStyle/>
          <a:p>
            <a:pPr rtl="0"/>
            <a:fld id="{D57F1E4F-1CFF-5643-939E-217C01CDF565}" type="slidenum">
              <a:rPr lang="tr-TR" noProof="0" smtClean="0"/>
              <a:pPr/>
              <a:t>‹#›</a:t>
            </a:fld>
            <a:endParaRPr lang="tr-TR"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Resim Yazılı İçerik">
    <p:spTree>
      <p:nvGrpSpPr>
        <p:cNvPr id="1" name=""/>
        <p:cNvGrpSpPr/>
        <p:nvPr/>
      </p:nvGrpSpPr>
      <p:grpSpPr>
        <a:xfrm>
          <a:off x="0" y="0"/>
          <a:ext cx="0" cy="0"/>
          <a:chOff x="0" y="0"/>
          <a:chExt cx="0" cy="0"/>
        </a:xfrm>
      </p:grpSpPr>
      <p:sp>
        <p:nvSpPr>
          <p:cNvPr id="9" name="Dikdörtgen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Başlık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tr-TR" noProof="0"/>
              <a:t>Asıl başlık stilini düzenlemek için tıklayın</a:t>
            </a:r>
          </a:p>
        </p:txBody>
      </p:sp>
      <p:sp>
        <p:nvSpPr>
          <p:cNvPr id="3" name="İçerik Yer Tutucusu 2"/>
          <p:cNvSpPr>
            <a:spLocks noGrp="1"/>
          </p:cNvSpPr>
          <p:nvPr>
            <p:ph idx="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tr-TR" noProof="0"/>
              <a:t>Asıl metin stillerini düzenlemek için tıklayın</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Metin Yer Tutucusu 3"/>
          <p:cNvSpPr>
            <a:spLocks noGrp="1"/>
          </p:cNvSpPr>
          <p:nvPr>
            <p:ph type="body" sz="half" idx="2"/>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noProof="0"/>
              <a:t>Asıl metin stillerini düzenlemek için tıklayın</a:t>
            </a:r>
          </a:p>
        </p:txBody>
      </p:sp>
      <p:sp>
        <p:nvSpPr>
          <p:cNvPr id="5" name="Tarih Yer Tutucusu 4"/>
          <p:cNvSpPr>
            <a:spLocks noGrp="1"/>
          </p:cNvSpPr>
          <p:nvPr>
            <p:ph type="dt" sz="half" idx="10"/>
          </p:nvPr>
        </p:nvSpPr>
        <p:spPr/>
        <p:txBody>
          <a:bodyPr rtlCol="0"/>
          <a:lstStyle>
            <a:lvl1pPr>
              <a:defRPr>
                <a:solidFill>
                  <a:schemeClr val="accent1">
                    <a:lumMod val="75000"/>
                    <a:lumOff val="25000"/>
                  </a:schemeClr>
                </a:solidFill>
              </a:defRPr>
            </a:lvl1pPr>
          </a:lstStyle>
          <a:p>
            <a:pPr rtl="0"/>
            <a:fld id="{E6EAC3C1-1CA8-4BA7-AED1-DB1E45F5FEAA}" type="datetime1">
              <a:rPr lang="tr-TR" noProof="0" smtClean="0"/>
              <a:t>26.12.2024</a:t>
            </a:fld>
            <a:endParaRPr lang="tr-TR" noProof="0"/>
          </a:p>
        </p:txBody>
      </p:sp>
      <p:sp>
        <p:nvSpPr>
          <p:cNvPr id="6" name="Alt Bilgi Yer Tutucusu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tr-TR" noProof="0"/>
          </a:p>
        </p:txBody>
      </p:sp>
      <p:sp>
        <p:nvSpPr>
          <p:cNvPr id="7" name="Slayt Numarası Yer Tutucusu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tr-TR" noProof="0" smtClean="0"/>
              <a:pPr/>
              <a:t>‹#›</a:t>
            </a:fld>
            <a:endParaRPr lang="tr-TR"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Resim Yazı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tr-TR" noProof="0"/>
              <a:t>Asıl başlık stilini düzenlemek için tıklayın</a:t>
            </a:r>
          </a:p>
        </p:txBody>
      </p:sp>
      <p:sp>
        <p:nvSpPr>
          <p:cNvPr id="3" name="Resim Yer Tutucusu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tr-TR" noProof="0"/>
              <a:t>Resim eklemek için simgeye tıklayın</a:t>
            </a:r>
          </a:p>
        </p:txBody>
      </p:sp>
      <p:sp>
        <p:nvSpPr>
          <p:cNvPr id="4" name="Metin Yer Tutucusu 3"/>
          <p:cNvSpPr>
            <a:spLocks noGrp="1"/>
          </p:cNvSpPr>
          <p:nvPr>
            <p:ph type="body" sz="half" idx="2"/>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tr-TR" noProof="0"/>
              <a:t>Asıl metin stillerini düzenlemek için tıklayın</a:t>
            </a:r>
          </a:p>
        </p:txBody>
      </p:sp>
      <p:sp>
        <p:nvSpPr>
          <p:cNvPr id="5" name="Tarih Yer Tutucusu 4"/>
          <p:cNvSpPr>
            <a:spLocks noGrp="1"/>
          </p:cNvSpPr>
          <p:nvPr>
            <p:ph type="dt" sz="half" idx="10"/>
          </p:nvPr>
        </p:nvSpPr>
        <p:spPr/>
        <p:txBody>
          <a:bodyPr rtlCol="0"/>
          <a:lstStyle/>
          <a:p>
            <a:pPr rtl="0"/>
            <a:fld id="{23DDE148-BA19-4084-9A4E-C83E85DE3DB5}" type="datetime1">
              <a:rPr lang="tr-TR" noProof="0" smtClean="0"/>
              <a:t>26.12.2024</a:t>
            </a:fld>
            <a:endParaRPr lang="tr-TR" noProof="0"/>
          </a:p>
        </p:txBody>
      </p:sp>
      <p:sp>
        <p:nvSpPr>
          <p:cNvPr id="6" name="Alt Bilgi Yer Tutucusu 5"/>
          <p:cNvSpPr>
            <a:spLocks noGrp="1"/>
          </p:cNvSpPr>
          <p:nvPr>
            <p:ph type="ftr" sz="quarter" idx="11"/>
          </p:nvPr>
        </p:nvSpPr>
        <p:spPr/>
        <p:txBody>
          <a:bodyPr rtlCol="0"/>
          <a:lstStyle/>
          <a:p>
            <a:pPr rtl="0"/>
            <a:endParaRPr lang="tr-TR" noProof="0"/>
          </a:p>
        </p:txBody>
      </p:sp>
      <p:sp>
        <p:nvSpPr>
          <p:cNvPr id="7" name="Slayt Numarası Yer Tutucusu 6"/>
          <p:cNvSpPr>
            <a:spLocks noGrp="1"/>
          </p:cNvSpPr>
          <p:nvPr>
            <p:ph type="sldNum" sz="quarter" idx="12"/>
          </p:nvPr>
        </p:nvSpPr>
        <p:spPr/>
        <p:txBody>
          <a:bodyPr rtlCol="0"/>
          <a:lstStyle/>
          <a:p>
            <a:pPr rtl="0"/>
            <a:fld id="{D57F1E4F-1CFF-5643-939E-217C01CDF565}" type="slidenum">
              <a:rPr lang="tr-TR" noProof="0" smtClean="0"/>
              <a:pPr/>
              <a:t>‹#›</a:t>
            </a:fld>
            <a:endParaRPr lang="tr-TR"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tr-TR" noProof="0"/>
              <a:t>Asıl başlık stilini düzenlemek için tıklayın</a:t>
            </a:r>
          </a:p>
        </p:txBody>
      </p:sp>
      <p:sp>
        <p:nvSpPr>
          <p:cNvPr id="3" name="Metin Yer Tutucusu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tr-TR" noProof="0"/>
              <a:t>Asıl metin stillerini düzenle</a:t>
            </a:r>
          </a:p>
          <a:p>
            <a:pPr lvl="1" rtl="0"/>
            <a:r>
              <a:rPr lang="tr-TR" noProof="0"/>
              <a:t>İkinci düzey</a:t>
            </a:r>
          </a:p>
          <a:p>
            <a:pPr lvl="2" rtl="0"/>
            <a:r>
              <a:rPr lang="tr-TR" noProof="0"/>
              <a:t>Üçüncü düzey</a:t>
            </a:r>
          </a:p>
          <a:p>
            <a:pPr lvl="3" rtl="0"/>
            <a:r>
              <a:rPr lang="tr-TR" noProof="0"/>
              <a:t>Dördüncü düzey</a:t>
            </a:r>
          </a:p>
          <a:p>
            <a:pPr lvl="4" rtl="0"/>
            <a:r>
              <a:rPr lang="tr-TR" noProof="0"/>
              <a:t>Beşinci düzey</a:t>
            </a:r>
          </a:p>
        </p:txBody>
      </p:sp>
      <p:sp>
        <p:nvSpPr>
          <p:cNvPr id="4" name="Tarih Yer Tutucusu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latin typeface="Calibri" panose="020F0502020204030204" pitchFamily="34" charset="0"/>
              </a:defRPr>
            </a:lvl1pPr>
          </a:lstStyle>
          <a:p>
            <a:fld id="{4EFCC0D1-9FEB-4659-94A8-C690836DA060}" type="datetime1">
              <a:rPr lang="tr-TR" noProof="0" smtClean="0"/>
              <a:t>26.12.2024</a:t>
            </a:fld>
            <a:endParaRPr lang="tr-TR" noProof="0"/>
          </a:p>
        </p:txBody>
      </p:sp>
      <p:sp>
        <p:nvSpPr>
          <p:cNvPr id="5" name="Alt Bilgi Yer Tutucusu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latin typeface="Calibri" panose="020F0502020204030204" pitchFamily="34" charset="0"/>
              </a:defRPr>
            </a:lvl1pPr>
          </a:lstStyle>
          <a:p>
            <a:endParaRPr lang="tr-TR" noProof="0"/>
          </a:p>
        </p:txBody>
      </p:sp>
      <p:sp>
        <p:nvSpPr>
          <p:cNvPr id="6" name="Slayt Numarası Yer Tutucusu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latin typeface="Calibri" panose="020F0502020204030204" pitchFamily="34" charset="0"/>
              </a:defRPr>
            </a:lvl1pPr>
          </a:lstStyle>
          <a:p>
            <a:fld id="{D57F1E4F-1CFF-5643-939E-217C01CDF565}" type="slidenum">
              <a:rPr lang="tr-TR" noProof="0" smtClean="0"/>
              <a:pPr/>
              <a:t>‹#›</a:t>
            </a:fld>
            <a:endParaRPr lang="tr-TR" noProof="0"/>
          </a:p>
        </p:txBody>
      </p:sp>
      <p:sp>
        <p:nvSpPr>
          <p:cNvPr id="9" name="Dikdörtgen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Dikdörtgen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Dikdörtgen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Calibri" panose="020F0502020204030204" pitchFamily="34" charset="0"/>
          <a:ea typeface="+mj-ea"/>
          <a:cs typeface="+mj-cs"/>
        </a:defRPr>
      </a:lvl1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Calibri" panose="020F0502020204030204" pitchFamily="34" charset="0"/>
          <a:ea typeface="+mn-ea"/>
          <a:cs typeface="Calibri" panose="020F0502020204030204" pitchFamily="34" charset="0"/>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Calibri" panose="020F0502020204030204" pitchFamily="34" charset="0"/>
          <a:ea typeface="+mn-ea"/>
          <a:cs typeface="Calibri" panose="020F0502020204030204" pitchFamily="34" charset="0"/>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Calibri" panose="020F0502020204030204" pitchFamily="34" charset="0"/>
          <a:ea typeface="+mn-ea"/>
          <a:cs typeface="Calibri" panose="020F0502020204030204" pitchFamily="34" charset="0"/>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Calibri" panose="020F0502020204030204" pitchFamily="34" charset="0"/>
          <a:ea typeface="+mn-ea"/>
          <a:cs typeface="Calibri" panose="020F0502020204030204" pitchFamily="34" charset="0"/>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Calibri" panose="020F0502020204030204" pitchFamily="34" charset="0"/>
          <a:ea typeface="+mn-ea"/>
          <a:cs typeface="Calibri" panose="020F0502020204030204" pitchFamily="34" charset="0"/>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Dikdörtgen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a:latin typeface="Calibri" panose="020F0502020204030204" pitchFamily="34" charset="0"/>
            </a:endParaRPr>
          </a:p>
        </p:txBody>
      </p:sp>
      <p:pic>
        <p:nvPicPr>
          <p:cNvPr id="7" name="Resim 6" descr="Dijital Bağlantılar">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Dikdörtgen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9" name="Dikdörtgen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20" name="Dikdörtgen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grpSp>
      <p:sp>
        <p:nvSpPr>
          <p:cNvPr id="22" name="Dikdörtgen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2" name="Başlık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1204111"/>
          </a:xfrm>
        </p:spPr>
        <p:txBody>
          <a:bodyPr rtlCol="0">
            <a:noAutofit/>
          </a:bodyPr>
          <a:lstStyle/>
          <a:p>
            <a:pPr algn="ctr" rtl="0"/>
            <a:r>
              <a:rPr lang="tr-TR" sz="6000" dirty="0">
                <a:solidFill>
                  <a:schemeClr val="bg1"/>
                </a:solidFill>
              </a:rPr>
              <a:t>ATM</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94577DB-51BE-F9C5-4323-4D571078FE47}"/>
              </a:ext>
            </a:extLst>
          </p:cNvPr>
          <p:cNvSpPr>
            <a:spLocks noGrp="1"/>
          </p:cNvSpPr>
          <p:nvPr>
            <p:ph type="title"/>
          </p:nvPr>
        </p:nvSpPr>
        <p:spPr/>
        <p:txBody>
          <a:bodyPr/>
          <a:lstStyle/>
          <a:p>
            <a:r>
              <a:rPr lang="tr-TR" dirty="0"/>
              <a:t>Geleneksel Paket anahtarlama – hücre aktarımı (Cell </a:t>
            </a:r>
            <a:r>
              <a:rPr lang="tr-TR" dirty="0" err="1"/>
              <a:t>relay</a:t>
            </a:r>
            <a:r>
              <a:rPr lang="tr-TR" dirty="0"/>
              <a:t>) karşılaştırma</a:t>
            </a:r>
          </a:p>
        </p:txBody>
      </p:sp>
      <p:graphicFrame>
        <p:nvGraphicFramePr>
          <p:cNvPr id="4" name="İçerik Yer Tutucusu 3">
            <a:extLst>
              <a:ext uri="{FF2B5EF4-FFF2-40B4-BE49-F238E27FC236}">
                <a16:creationId xmlns:a16="http://schemas.microsoft.com/office/drawing/2014/main" id="{7580462E-E669-BC25-C62C-2A3E255B693C}"/>
              </a:ext>
            </a:extLst>
          </p:cNvPr>
          <p:cNvGraphicFramePr>
            <a:graphicFrameLocks noGrp="1"/>
          </p:cNvGraphicFramePr>
          <p:nvPr>
            <p:ph idx="1"/>
            <p:extLst>
              <p:ext uri="{D42A27DB-BD31-4B8C-83A1-F6EECF244321}">
                <p14:modId xmlns:p14="http://schemas.microsoft.com/office/powerpoint/2010/main" val="2598247207"/>
              </p:ext>
            </p:extLst>
          </p:nvPr>
        </p:nvGraphicFramePr>
        <p:xfrm>
          <a:off x="581025" y="2181224"/>
          <a:ext cx="11029950" cy="4119987"/>
        </p:xfrm>
        <a:graphic>
          <a:graphicData uri="http://schemas.openxmlformats.org/drawingml/2006/table">
            <a:tbl>
              <a:tblPr firstRow="1" bandRow="1">
                <a:tableStyleId>{5C22544A-7EE6-4342-B048-85BDC9FD1C3A}</a:tableStyleId>
              </a:tblPr>
              <a:tblGrid>
                <a:gridCol w="3676650">
                  <a:extLst>
                    <a:ext uri="{9D8B030D-6E8A-4147-A177-3AD203B41FA5}">
                      <a16:colId xmlns:a16="http://schemas.microsoft.com/office/drawing/2014/main" val="3562676089"/>
                    </a:ext>
                  </a:extLst>
                </a:gridCol>
                <a:gridCol w="3676650">
                  <a:extLst>
                    <a:ext uri="{9D8B030D-6E8A-4147-A177-3AD203B41FA5}">
                      <a16:colId xmlns:a16="http://schemas.microsoft.com/office/drawing/2014/main" val="2520711706"/>
                    </a:ext>
                  </a:extLst>
                </a:gridCol>
                <a:gridCol w="3676650">
                  <a:extLst>
                    <a:ext uri="{9D8B030D-6E8A-4147-A177-3AD203B41FA5}">
                      <a16:colId xmlns:a16="http://schemas.microsoft.com/office/drawing/2014/main" val="1638107664"/>
                    </a:ext>
                  </a:extLst>
                </a:gridCol>
              </a:tblGrid>
              <a:tr h="576949">
                <a:tc>
                  <a:txBody>
                    <a:bodyPr/>
                    <a:lstStyle/>
                    <a:p>
                      <a:r>
                        <a:rPr lang="tr-TR" dirty="0"/>
                        <a:t>Özellik</a:t>
                      </a:r>
                    </a:p>
                  </a:txBody>
                  <a:tcPr/>
                </a:tc>
                <a:tc>
                  <a:txBody>
                    <a:bodyPr/>
                    <a:lstStyle/>
                    <a:p>
                      <a:r>
                        <a:rPr lang="tr-TR" dirty="0"/>
                        <a:t>Cell </a:t>
                      </a:r>
                      <a:r>
                        <a:rPr lang="tr-TR" dirty="0" err="1"/>
                        <a:t>Relay</a:t>
                      </a:r>
                      <a:endParaRPr lang="tr-TR" dirty="0"/>
                    </a:p>
                  </a:txBody>
                  <a:tcPr/>
                </a:tc>
                <a:tc>
                  <a:txBody>
                    <a:bodyPr/>
                    <a:lstStyle/>
                    <a:p>
                      <a:r>
                        <a:rPr lang="tr-TR" dirty="0"/>
                        <a:t>Paket Anahtarlama</a:t>
                      </a:r>
                    </a:p>
                  </a:txBody>
                  <a:tcPr/>
                </a:tc>
                <a:extLst>
                  <a:ext uri="{0D108BD9-81ED-4DB2-BD59-A6C34878D82A}">
                    <a16:rowId xmlns:a16="http://schemas.microsoft.com/office/drawing/2014/main" val="3725075913"/>
                  </a:ext>
                </a:extLst>
              </a:tr>
              <a:tr h="995830">
                <a:tc>
                  <a:txBody>
                    <a:bodyPr/>
                    <a:lstStyle/>
                    <a:p>
                      <a:r>
                        <a:rPr lang="tr-TR" dirty="0"/>
                        <a:t>Veri Boyutu</a:t>
                      </a:r>
                    </a:p>
                  </a:txBody>
                  <a:tcPr/>
                </a:tc>
                <a:tc>
                  <a:txBody>
                    <a:bodyPr/>
                    <a:lstStyle/>
                    <a:p>
                      <a:r>
                        <a:rPr lang="tr-TR" dirty="0"/>
                        <a:t>53 Byte gibi Sabit boyutlu hücreler kullanır</a:t>
                      </a:r>
                    </a:p>
                  </a:txBody>
                  <a:tcPr/>
                </a:tc>
                <a:tc>
                  <a:txBody>
                    <a:bodyPr/>
                    <a:lstStyle/>
                    <a:p>
                      <a:r>
                        <a:rPr lang="tr-TR" dirty="0"/>
                        <a:t>Değişken boyutlu paketler kullanır.</a:t>
                      </a:r>
                    </a:p>
                  </a:txBody>
                  <a:tcPr/>
                </a:tc>
                <a:extLst>
                  <a:ext uri="{0D108BD9-81ED-4DB2-BD59-A6C34878D82A}">
                    <a16:rowId xmlns:a16="http://schemas.microsoft.com/office/drawing/2014/main" val="3477415269"/>
                  </a:ext>
                </a:extLst>
              </a:tr>
              <a:tr h="576949">
                <a:tc>
                  <a:txBody>
                    <a:bodyPr/>
                    <a:lstStyle/>
                    <a:p>
                      <a:r>
                        <a:rPr lang="tr-TR" dirty="0"/>
                        <a:t>Gecikme</a:t>
                      </a:r>
                    </a:p>
                  </a:txBody>
                  <a:tcPr/>
                </a:tc>
                <a:tc>
                  <a:txBody>
                    <a:bodyPr/>
                    <a:lstStyle/>
                    <a:p>
                      <a:r>
                        <a:rPr lang="tr-TR" dirty="0"/>
                        <a:t>Daha düşük gecikme sağlar</a:t>
                      </a:r>
                    </a:p>
                  </a:txBody>
                  <a:tcPr/>
                </a:tc>
                <a:tc>
                  <a:txBody>
                    <a:bodyPr/>
                    <a:lstStyle/>
                    <a:p>
                      <a:r>
                        <a:rPr lang="tr-TR" dirty="0"/>
                        <a:t>Gecikme daha fazla olabilir.</a:t>
                      </a:r>
                    </a:p>
                  </a:txBody>
                  <a:tcPr/>
                </a:tc>
                <a:extLst>
                  <a:ext uri="{0D108BD9-81ED-4DB2-BD59-A6C34878D82A}">
                    <a16:rowId xmlns:a16="http://schemas.microsoft.com/office/drawing/2014/main" val="1098816666"/>
                  </a:ext>
                </a:extLst>
              </a:tr>
              <a:tr h="576949">
                <a:tc>
                  <a:txBody>
                    <a:bodyPr/>
                    <a:lstStyle/>
                    <a:p>
                      <a:r>
                        <a:rPr lang="tr-TR" dirty="0"/>
                        <a:t>Verimlilik</a:t>
                      </a:r>
                    </a:p>
                  </a:txBody>
                  <a:tcPr/>
                </a:tc>
                <a:tc>
                  <a:txBody>
                    <a:bodyPr/>
                    <a:lstStyle/>
                    <a:p>
                      <a:r>
                        <a:rPr lang="tr-TR" dirty="0"/>
                        <a:t>Küçük veri iletiminde verimsizdir</a:t>
                      </a:r>
                    </a:p>
                  </a:txBody>
                  <a:tcPr/>
                </a:tc>
                <a:tc>
                  <a:txBody>
                    <a:bodyPr/>
                    <a:lstStyle/>
                    <a:p>
                      <a:r>
                        <a:rPr lang="sv-SE" dirty="0"/>
                        <a:t>Büyük veri için daha verimlidir.</a:t>
                      </a:r>
                      <a:endParaRPr lang="tr-TR" dirty="0"/>
                    </a:p>
                  </a:txBody>
                  <a:tcPr/>
                </a:tc>
                <a:extLst>
                  <a:ext uri="{0D108BD9-81ED-4DB2-BD59-A6C34878D82A}">
                    <a16:rowId xmlns:a16="http://schemas.microsoft.com/office/drawing/2014/main" val="1217391760"/>
                  </a:ext>
                </a:extLst>
              </a:tr>
              <a:tr h="576949">
                <a:tc>
                  <a:txBody>
                    <a:bodyPr/>
                    <a:lstStyle/>
                    <a:p>
                      <a:r>
                        <a:rPr lang="tr-TR" dirty="0"/>
                        <a:t>Hizmet Kalitesi (</a:t>
                      </a:r>
                      <a:r>
                        <a:rPr lang="tr-TR" dirty="0" err="1"/>
                        <a:t>QoS</a:t>
                      </a:r>
                      <a:r>
                        <a:rPr lang="tr-TR" dirty="0"/>
                        <a:t>)</a:t>
                      </a:r>
                    </a:p>
                  </a:txBody>
                  <a:tcPr/>
                </a:tc>
                <a:tc>
                  <a:txBody>
                    <a:bodyPr/>
                    <a:lstStyle/>
                    <a:p>
                      <a:r>
                        <a:rPr lang="tr-TR" dirty="0"/>
                        <a:t>Gelişmiş </a:t>
                      </a:r>
                      <a:r>
                        <a:rPr lang="tr-TR" dirty="0" err="1"/>
                        <a:t>QoS</a:t>
                      </a:r>
                      <a:r>
                        <a:rPr lang="tr-TR" dirty="0"/>
                        <a:t> desteği sunar</a:t>
                      </a:r>
                    </a:p>
                  </a:txBody>
                  <a:tcPr/>
                </a:tc>
                <a:tc>
                  <a:txBody>
                    <a:bodyPr/>
                    <a:lstStyle/>
                    <a:p>
                      <a:r>
                        <a:rPr lang="tr-TR" dirty="0" err="1"/>
                        <a:t>QoS</a:t>
                      </a:r>
                      <a:r>
                        <a:rPr lang="tr-TR" dirty="0"/>
                        <a:t> desteği sınırlıdır.</a:t>
                      </a:r>
                    </a:p>
                  </a:txBody>
                  <a:tcPr/>
                </a:tc>
                <a:extLst>
                  <a:ext uri="{0D108BD9-81ED-4DB2-BD59-A6C34878D82A}">
                    <a16:rowId xmlns:a16="http://schemas.microsoft.com/office/drawing/2014/main" val="2483330993"/>
                  </a:ext>
                </a:extLst>
              </a:tr>
              <a:tr h="816361">
                <a:tc>
                  <a:txBody>
                    <a:bodyPr/>
                    <a:lstStyle/>
                    <a:p>
                      <a:r>
                        <a:rPr lang="tr-TR" dirty="0"/>
                        <a:t>Maliyet</a:t>
                      </a:r>
                    </a:p>
                  </a:txBody>
                  <a:tcPr/>
                </a:tc>
                <a:tc>
                  <a:txBody>
                    <a:bodyPr/>
                    <a:lstStyle/>
                    <a:p>
                      <a:r>
                        <a:rPr lang="tr-TR" dirty="0"/>
                        <a:t>Altyapı ve yönetim maliyeti yüksektir</a:t>
                      </a:r>
                    </a:p>
                  </a:txBody>
                  <a:tcPr/>
                </a:tc>
                <a:tc>
                  <a:txBody>
                    <a:bodyPr/>
                    <a:lstStyle/>
                    <a:p>
                      <a:r>
                        <a:rPr lang="tr-TR" dirty="0"/>
                        <a:t>Daha ekonomik ve yaygın olarak kullanılabilir.</a:t>
                      </a:r>
                    </a:p>
                  </a:txBody>
                  <a:tcPr anchor="ctr"/>
                </a:tc>
                <a:extLst>
                  <a:ext uri="{0D108BD9-81ED-4DB2-BD59-A6C34878D82A}">
                    <a16:rowId xmlns:a16="http://schemas.microsoft.com/office/drawing/2014/main" val="2311589103"/>
                  </a:ext>
                </a:extLst>
              </a:tr>
            </a:tbl>
          </a:graphicData>
        </a:graphic>
      </p:graphicFrame>
    </p:spTree>
    <p:extLst>
      <p:ext uri="{BB962C8B-B14F-4D97-AF65-F5344CB8AC3E}">
        <p14:creationId xmlns:p14="http://schemas.microsoft.com/office/powerpoint/2010/main" val="1700593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BDB6C78-0C54-E8F5-70CB-49D1FA7F5083}"/>
              </a:ext>
            </a:extLst>
          </p:cNvPr>
          <p:cNvSpPr>
            <a:spLocks noGrp="1"/>
          </p:cNvSpPr>
          <p:nvPr>
            <p:ph type="title"/>
          </p:nvPr>
        </p:nvSpPr>
        <p:spPr/>
        <p:txBody>
          <a:bodyPr/>
          <a:lstStyle/>
          <a:p>
            <a:r>
              <a:rPr lang="tr-TR" dirty="0"/>
              <a:t>ATM’YE NEDEN İHTİYAÇ DUYULDU</a:t>
            </a:r>
          </a:p>
        </p:txBody>
      </p:sp>
      <p:sp>
        <p:nvSpPr>
          <p:cNvPr id="3" name="İçerik Yer Tutucusu 2">
            <a:extLst>
              <a:ext uri="{FF2B5EF4-FFF2-40B4-BE49-F238E27FC236}">
                <a16:creationId xmlns:a16="http://schemas.microsoft.com/office/drawing/2014/main" id="{327610AB-813D-0394-E7F7-968DADAACAE0}"/>
              </a:ext>
            </a:extLst>
          </p:cNvPr>
          <p:cNvSpPr>
            <a:spLocks noGrp="1"/>
          </p:cNvSpPr>
          <p:nvPr>
            <p:ph idx="1"/>
          </p:nvPr>
        </p:nvSpPr>
        <p:spPr>
          <a:xfrm>
            <a:off x="581192" y="2180497"/>
            <a:ext cx="11029615" cy="1013800"/>
          </a:xfrm>
        </p:spPr>
        <p:txBody>
          <a:bodyPr/>
          <a:lstStyle/>
          <a:p>
            <a:r>
              <a:rPr lang="tr-TR" b="1" dirty="0"/>
              <a:t>1-Etkin Bant Genişliği Kullanımı</a:t>
            </a:r>
          </a:p>
          <a:p>
            <a:pPr marL="324000" lvl="1" indent="0">
              <a:buNone/>
            </a:pPr>
            <a:r>
              <a:rPr lang="tr-TR" dirty="0"/>
              <a:t>Geleneksel devre anahtarlamalı sistemlerde bant genişliğinin büyük bir kısmı boşta kalıyordu. ATM, paket tabanlı yapısıyla bu sorunu çözüyordu.</a:t>
            </a:r>
          </a:p>
        </p:txBody>
      </p:sp>
      <p:sp>
        <p:nvSpPr>
          <p:cNvPr id="4" name="İçerik Yer Tutucusu 2">
            <a:extLst>
              <a:ext uri="{FF2B5EF4-FFF2-40B4-BE49-F238E27FC236}">
                <a16:creationId xmlns:a16="http://schemas.microsoft.com/office/drawing/2014/main" id="{3C86DC9C-BBC5-2A34-8AEF-421D3A5AB435}"/>
              </a:ext>
            </a:extLst>
          </p:cNvPr>
          <p:cNvSpPr txBox="1">
            <a:spLocks/>
          </p:cNvSpPr>
          <p:nvPr/>
        </p:nvSpPr>
        <p:spPr>
          <a:xfrm>
            <a:off x="489148" y="3310671"/>
            <a:ext cx="11029615" cy="1013800"/>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Calibri" panose="020F0502020204030204" pitchFamily="34" charset="0"/>
                <a:ea typeface="+mn-ea"/>
                <a:cs typeface="Calibri" panose="020F0502020204030204" pitchFamily="34" charset="0"/>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Calibri" panose="020F0502020204030204" pitchFamily="34" charset="0"/>
                <a:ea typeface="+mn-ea"/>
                <a:cs typeface="Calibri" panose="020F0502020204030204" pitchFamily="34" charset="0"/>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Calibri" panose="020F0502020204030204" pitchFamily="34" charset="0"/>
                <a:ea typeface="+mn-ea"/>
                <a:cs typeface="Calibri" panose="020F0502020204030204" pitchFamily="34" charset="0"/>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Calibri" panose="020F0502020204030204" pitchFamily="34" charset="0"/>
                <a:ea typeface="+mn-ea"/>
                <a:cs typeface="Calibri" panose="020F0502020204030204" pitchFamily="34" charset="0"/>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Calibri" panose="020F0502020204030204" pitchFamily="34" charset="0"/>
                <a:ea typeface="+mn-ea"/>
                <a:cs typeface="Calibri" panose="020F0502020204030204" pitchFamily="34" charset="0"/>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tr-TR" b="1" dirty="0"/>
              <a:t>2-Ses ve Veri Birleşimine Duyulan İhtiyaç</a:t>
            </a:r>
          </a:p>
          <a:p>
            <a:pPr marL="0" indent="0">
              <a:buNone/>
            </a:pPr>
            <a:r>
              <a:rPr lang="tr-TR" dirty="0"/>
              <a:t>      Farklı türdeki iletişim verilerinin (ses, video, veri) tek bir altyapıda birleştirilmesi gerekiyordu.</a:t>
            </a:r>
          </a:p>
        </p:txBody>
      </p:sp>
      <p:sp>
        <p:nvSpPr>
          <p:cNvPr id="6" name="İçerik Yer Tutucusu 2">
            <a:extLst>
              <a:ext uri="{FF2B5EF4-FFF2-40B4-BE49-F238E27FC236}">
                <a16:creationId xmlns:a16="http://schemas.microsoft.com/office/drawing/2014/main" id="{30858747-885E-20A1-F663-CFD84C9BE4F1}"/>
              </a:ext>
            </a:extLst>
          </p:cNvPr>
          <p:cNvSpPr txBox="1">
            <a:spLocks/>
          </p:cNvSpPr>
          <p:nvPr/>
        </p:nvSpPr>
        <p:spPr>
          <a:xfrm>
            <a:off x="489147" y="4324471"/>
            <a:ext cx="11029615" cy="1013800"/>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Calibri" panose="020F0502020204030204" pitchFamily="34" charset="0"/>
                <a:ea typeface="+mn-ea"/>
                <a:cs typeface="Calibri" panose="020F0502020204030204" pitchFamily="34" charset="0"/>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Calibri" panose="020F0502020204030204" pitchFamily="34" charset="0"/>
                <a:ea typeface="+mn-ea"/>
                <a:cs typeface="Calibri" panose="020F0502020204030204" pitchFamily="34" charset="0"/>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Calibri" panose="020F0502020204030204" pitchFamily="34" charset="0"/>
                <a:ea typeface="+mn-ea"/>
                <a:cs typeface="Calibri" panose="020F0502020204030204" pitchFamily="34" charset="0"/>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Calibri" panose="020F0502020204030204" pitchFamily="34" charset="0"/>
                <a:ea typeface="+mn-ea"/>
                <a:cs typeface="Calibri" panose="020F0502020204030204" pitchFamily="34" charset="0"/>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Calibri" panose="020F0502020204030204" pitchFamily="34" charset="0"/>
                <a:ea typeface="+mn-ea"/>
                <a:cs typeface="Calibri" panose="020F0502020204030204" pitchFamily="34" charset="0"/>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tr-TR" b="1" dirty="0"/>
              <a:t>3-Güncellenmiş </a:t>
            </a:r>
            <a:r>
              <a:rPr lang="tr-TR" b="1" dirty="0" err="1"/>
              <a:t>QoS</a:t>
            </a:r>
            <a:r>
              <a:rPr lang="tr-TR" b="1" dirty="0"/>
              <a:t> Gereksinimleri</a:t>
            </a:r>
          </a:p>
          <a:p>
            <a:pPr marL="0" indent="0">
              <a:buNone/>
            </a:pPr>
            <a:r>
              <a:rPr lang="tr-TR" dirty="0"/>
              <a:t>      Farklı uygulamaların özel </a:t>
            </a:r>
            <a:r>
              <a:rPr lang="tr-TR" dirty="0" err="1"/>
              <a:t>QoS</a:t>
            </a:r>
            <a:r>
              <a:rPr lang="tr-TR" dirty="0"/>
              <a:t> gereksinimlerini karşılamak için daha çok yönlü bir sistem gerekliliği ortaya çıktı.</a:t>
            </a:r>
          </a:p>
        </p:txBody>
      </p:sp>
    </p:spTree>
    <p:extLst>
      <p:ext uri="{BB962C8B-B14F-4D97-AF65-F5344CB8AC3E}">
        <p14:creationId xmlns:p14="http://schemas.microsoft.com/office/powerpoint/2010/main" val="39202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19000DC-C095-9DFB-B04E-92EFF1A30BDC}"/>
              </a:ext>
            </a:extLst>
          </p:cNvPr>
          <p:cNvSpPr>
            <a:spLocks noGrp="1"/>
          </p:cNvSpPr>
          <p:nvPr>
            <p:ph type="title"/>
          </p:nvPr>
        </p:nvSpPr>
        <p:spPr/>
        <p:txBody>
          <a:bodyPr/>
          <a:lstStyle/>
          <a:p>
            <a:r>
              <a:rPr lang="tr-TR" dirty="0"/>
              <a:t>ATM Avantajları ve dezavantajları</a:t>
            </a:r>
          </a:p>
        </p:txBody>
      </p:sp>
      <p:sp>
        <p:nvSpPr>
          <p:cNvPr id="4" name="İçerik Yer Tutucusu 2">
            <a:extLst>
              <a:ext uri="{FF2B5EF4-FFF2-40B4-BE49-F238E27FC236}">
                <a16:creationId xmlns:a16="http://schemas.microsoft.com/office/drawing/2014/main" id="{1D8F2008-A772-4B82-CBE3-F8FE6B342246}"/>
              </a:ext>
            </a:extLst>
          </p:cNvPr>
          <p:cNvSpPr>
            <a:spLocks noGrp="1"/>
          </p:cNvSpPr>
          <p:nvPr>
            <p:ph idx="1"/>
          </p:nvPr>
        </p:nvSpPr>
        <p:spPr>
          <a:xfrm>
            <a:off x="581192" y="1990373"/>
            <a:ext cx="5167757" cy="4319892"/>
          </a:xfrm>
        </p:spPr>
        <p:txBody>
          <a:bodyPr>
            <a:normAutofit/>
          </a:bodyPr>
          <a:lstStyle/>
          <a:p>
            <a:pPr marL="0" indent="0">
              <a:buNone/>
            </a:pPr>
            <a:r>
              <a:rPr lang="tr-TR" b="1" u="sng" dirty="0"/>
              <a:t>Avantajlar</a:t>
            </a:r>
          </a:p>
          <a:p>
            <a:r>
              <a:rPr lang="tr-TR" b="1" dirty="0"/>
              <a:t>Yüksek Performans:</a:t>
            </a:r>
            <a:r>
              <a:rPr lang="tr-TR" dirty="0"/>
              <a:t> Sabit boyutlu hücre yapısı, donanım temelli işlemleri kolaylaştırır ve hızlı veri aktarımı sağlar.</a:t>
            </a:r>
          </a:p>
          <a:p>
            <a:r>
              <a:rPr lang="tr-TR" b="1" dirty="0"/>
              <a:t>Esneklik:</a:t>
            </a:r>
            <a:r>
              <a:rPr lang="tr-TR" dirty="0"/>
              <a:t> Hem ses, video hem de veri gibi çoklu ortam uygulamaları için uygundur.</a:t>
            </a:r>
          </a:p>
          <a:p>
            <a:r>
              <a:rPr lang="tr-TR" b="1" dirty="0"/>
              <a:t>Kesintisiz İletişim:</a:t>
            </a:r>
            <a:r>
              <a:rPr lang="tr-TR" dirty="0"/>
              <a:t> Düşük gecikme ve yüksek aktarım hızı gerektiren uygulamalarda (telekonferans, IP telefon) başarıyla kullanılabilir.</a:t>
            </a:r>
          </a:p>
          <a:p>
            <a:r>
              <a:rPr lang="tr-TR" b="1" dirty="0" err="1"/>
              <a:t>QoS</a:t>
            </a:r>
            <a:r>
              <a:rPr lang="tr-TR" b="1" dirty="0"/>
              <a:t> Desteği: </a:t>
            </a:r>
            <a:r>
              <a:rPr lang="tr-TR" dirty="0"/>
              <a:t>Farklı uygulamalara özel </a:t>
            </a:r>
            <a:r>
              <a:rPr lang="tr-TR" dirty="0" err="1"/>
              <a:t>QoS</a:t>
            </a:r>
            <a:r>
              <a:rPr lang="tr-TR" dirty="0"/>
              <a:t> seviyeleri sunar, bu da özellikle multimedya uygulamalarında önemlidir.</a:t>
            </a:r>
            <a:endParaRPr lang="tr-TR" b="1" dirty="0"/>
          </a:p>
          <a:p>
            <a:endParaRPr lang="tr-TR" dirty="0"/>
          </a:p>
        </p:txBody>
      </p:sp>
      <p:sp>
        <p:nvSpPr>
          <p:cNvPr id="5" name="İçerik Yer Tutucusu 2">
            <a:extLst>
              <a:ext uri="{FF2B5EF4-FFF2-40B4-BE49-F238E27FC236}">
                <a16:creationId xmlns:a16="http://schemas.microsoft.com/office/drawing/2014/main" id="{2725CA24-69AA-BDAD-165B-DAE25C9991A2}"/>
              </a:ext>
            </a:extLst>
          </p:cNvPr>
          <p:cNvSpPr txBox="1">
            <a:spLocks/>
          </p:cNvSpPr>
          <p:nvPr/>
        </p:nvSpPr>
        <p:spPr>
          <a:xfrm>
            <a:off x="6096000" y="1990373"/>
            <a:ext cx="5167757" cy="2505091"/>
          </a:xfrm>
          <a:prstGeom prst="rect">
            <a:avLst/>
          </a:prstGeom>
        </p:spPr>
        <p:txBody>
          <a:bodyPr vert="horz" lIns="91440" tIns="45720" rIns="91440" bIns="45720" rtlCol="0" anchor="ct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Calibri" panose="020F0502020204030204" pitchFamily="34" charset="0"/>
                <a:ea typeface="+mn-ea"/>
                <a:cs typeface="Calibri" panose="020F0502020204030204" pitchFamily="34" charset="0"/>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Calibri" panose="020F0502020204030204" pitchFamily="34" charset="0"/>
                <a:ea typeface="+mn-ea"/>
                <a:cs typeface="Calibri" panose="020F0502020204030204" pitchFamily="34" charset="0"/>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Calibri" panose="020F0502020204030204" pitchFamily="34" charset="0"/>
                <a:ea typeface="+mn-ea"/>
                <a:cs typeface="Calibri" panose="020F0502020204030204" pitchFamily="34" charset="0"/>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Calibri" panose="020F0502020204030204" pitchFamily="34" charset="0"/>
                <a:ea typeface="+mn-ea"/>
                <a:cs typeface="Calibri" panose="020F0502020204030204" pitchFamily="34" charset="0"/>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Calibri" panose="020F0502020204030204" pitchFamily="34" charset="0"/>
                <a:ea typeface="+mn-ea"/>
                <a:cs typeface="Calibri" panose="020F0502020204030204" pitchFamily="34" charset="0"/>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tr-TR" b="1" u="sng" dirty="0" err="1"/>
              <a:t>Dezavantalar</a:t>
            </a:r>
            <a:endParaRPr lang="tr-TR" b="1" u="sng" dirty="0"/>
          </a:p>
          <a:p>
            <a:r>
              <a:rPr lang="tr-TR" b="1" dirty="0"/>
              <a:t>Maliyet:</a:t>
            </a:r>
            <a:r>
              <a:rPr lang="tr-TR" dirty="0"/>
              <a:t> ATM teknolojisi, altyapı ve donanım maliyetleri nedeniyle diğer protokollere göre daha pahalı olabilir.</a:t>
            </a:r>
          </a:p>
          <a:p>
            <a:r>
              <a:rPr lang="tr-TR" b="1" dirty="0"/>
              <a:t>Karmaşık:</a:t>
            </a:r>
            <a:r>
              <a:rPr lang="tr-TR" dirty="0"/>
              <a:t> Karmaşık yapısı, uygulama ve bakım süreçlerini zorlaştırabilir.</a:t>
            </a:r>
          </a:p>
          <a:p>
            <a:r>
              <a:rPr lang="tr-TR" b="1" dirty="0"/>
              <a:t>Geçerliliğinin Azalması:</a:t>
            </a:r>
            <a:r>
              <a:rPr lang="tr-TR" dirty="0"/>
              <a:t> IP temelli protokollerin yaygınlaşması, ATM'nin popülerliğini azaltmıştır.</a:t>
            </a:r>
          </a:p>
        </p:txBody>
      </p:sp>
    </p:spTree>
    <p:extLst>
      <p:ext uri="{BB962C8B-B14F-4D97-AF65-F5344CB8AC3E}">
        <p14:creationId xmlns:p14="http://schemas.microsoft.com/office/powerpoint/2010/main" val="3311923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0" end="0"/>
                                            </p:txEl>
                                          </p:spTgt>
                                        </p:tgtEl>
                                        <p:attrNameLst>
                                          <p:attrName>style.visibility</p:attrName>
                                        </p:attrNameLst>
                                      </p:cBhvr>
                                      <p:to>
                                        <p:strVal val="visible"/>
                                      </p:to>
                                    </p:set>
                                    <p:animEffect transition="in" filter="fade">
                                      <p:cBhvr>
                                        <p:cTn id="32" dur="500"/>
                                        <p:tgtEl>
                                          <p:spTgt spid="5">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animEffect transition="in" filter="fade">
                                      <p:cBhvr>
                                        <p:cTn id="37" dur="500"/>
                                        <p:tgtEl>
                                          <p:spTgt spid="5">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xEl>
                                              <p:pRg st="2" end="2"/>
                                            </p:txEl>
                                          </p:spTgt>
                                        </p:tgtEl>
                                        <p:attrNameLst>
                                          <p:attrName>style.visibility</p:attrName>
                                        </p:attrNameLst>
                                      </p:cBhvr>
                                      <p:to>
                                        <p:strVal val="visible"/>
                                      </p:to>
                                    </p:set>
                                    <p:animEffect transition="in" filter="fade">
                                      <p:cBhvr>
                                        <p:cTn id="42" dur="500"/>
                                        <p:tgtEl>
                                          <p:spTgt spid="5">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txEl>
                                              <p:pRg st="3" end="3"/>
                                            </p:txEl>
                                          </p:spTgt>
                                        </p:tgtEl>
                                        <p:attrNameLst>
                                          <p:attrName>style.visibility</p:attrName>
                                        </p:attrNameLst>
                                      </p:cBhvr>
                                      <p:to>
                                        <p:strVal val="visible"/>
                                      </p:to>
                                    </p:set>
                                    <p:animEffect transition="in" filter="fade">
                                      <p:cBhvr>
                                        <p:cTn id="4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3BB33F9-A12C-357E-178A-79633C26095E}"/>
              </a:ext>
            </a:extLst>
          </p:cNvPr>
          <p:cNvSpPr>
            <a:spLocks noGrp="1"/>
          </p:cNvSpPr>
          <p:nvPr>
            <p:ph type="title"/>
          </p:nvPr>
        </p:nvSpPr>
        <p:spPr/>
        <p:txBody>
          <a:bodyPr/>
          <a:lstStyle/>
          <a:p>
            <a:r>
              <a:rPr lang="tr-TR" dirty="0"/>
              <a:t>ATM Nasıl çalışır</a:t>
            </a:r>
          </a:p>
        </p:txBody>
      </p:sp>
      <p:sp>
        <p:nvSpPr>
          <p:cNvPr id="3" name="İçerik Yer Tutucusu 2">
            <a:extLst>
              <a:ext uri="{FF2B5EF4-FFF2-40B4-BE49-F238E27FC236}">
                <a16:creationId xmlns:a16="http://schemas.microsoft.com/office/drawing/2014/main" id="{8F3AA0DD-E7C4-0BCC-1E8C-F1ED3DBDD231}"/>
              </a:ext>
            </a:extLst>
          </p:cNvPr>
          <p:cNvSpPr>
            <a:spLocks noGrp="1"/>
          </p:cNvSpPr>
          <p:nvPr>
            <p:ph idx="1"/>
          </p:nvPr>
        </p:nvSpPr>
        <p:spPr>
          <a:xfrm>
            <a:off x="581192" y="1937442"/>
            <a:ext cx="11029615" cy="4680641"/>
          </a:xfrm>
        </p:spPr>
        <p:txBody>
          <a:bodyPr/>
          <a:lstStyle/>
          <a:p>
            <a:r>
              <a:rPr lang="tr-TR" dirty="0"/>
              <a:t>ATM ağları bağlantı kaynaklı olduklarından, taraflardan biri veri iletişimini başlatmak için önce bir bağlantı kurulum paketi gönderir. </a:t>
            </a:r>
          </a:p>
          <a:p>
            <a:r>
              <a:rPr lang="tr-TR" dirty="0"/>
              <a:t>Kurulum paketi geçtiği ATM anahtarlarına bağlantının varlığı ve ihtiyaç duyduğu kaynaklar hakkında bilginin kaydolmasını sağlar. Bu bağlantıya </a:t>
            </a:r>
            <a:r>
              <a:rPr lang="tr-TR" b="1" dirty="0"/>
              <a:t>sanal devre</a:t>
            </a:r>
            <a:r>
              <a:rPr lang="tr-TR" dirty="0"/>
              <a:t>, yol bilgisine de </a:t>
            </a:r>
            <a:r>
              <a:rPr lang="tr-TR" b="1" dirty="0"/>
              <a:t>sanal yol</a:t>
            </a:r>
            <a:r>
              <a:rPr lang="tr-TR" dirty="0"/>
              <a:t> adı verilir.</a:t>
            </a:r>
          </a:p>
          <a:p>
            <a:r>
              <a:rPr lang="tr-TR" dirty="0"/>
              <a:t>Bağlantıya duyulan ihtiyaç geçici değilse, bilgiler devamlı olarak anahtarlama tablolarında saklı tutulur. Bu tür devamlı bağlantılara kalıcı sanal devre denir.</a:t>
            </a:r>
          </a:p>
          <a:p>
            <a:r>
              <a:rPr lang="tr-TR" dirty="0"/>
              <a:t>Her bağlantının sadece kendine ait bir kimlik bilgisi vardır. </a:t>
            </a:r>
          </a:p>
          <a:p>
            <a:r>
              <a:rPr lang="tr-TR" dirty="0"/>
              <a:t>Bağlantı kurulduğunda her iki taraftan biri veri göndermeye başlayabilir. Veriler </a:t>
            </a:r>
            <a:r>
              <a:rPr lang="tr-TR" b="1" dirty="0"/>
              <a:t>5 byte başlık </a:t>
            </a:r>
            <a:r>
              <a:rPr lang="tr-TR" dirty="0"/>
              <a:t>ve </a:t>
            </a:r>
            <a:r>
              <a:rPr lang="tr-TR" b="1" dirty="0"/>
              <a:t>48 byte bilgi </a:t>
            </a:r>
            <a:r>
              <a:rPr lang="tr-TR" dirty="0"/>
              <a:t>olmak üzere </a:t>
            </a:r>
            <a:r>
              <a:rPr lang="tr-TR" b="1" dirty="0"/>
              <a:t>53 byte </a:t>
            </a:r>
            <a:r>
              <a:rPr lang="tr-TR" dirty="0"/>
              <a:t>olan hücrelere dönüştürülürler. Başlık, bağlantı kimliğini de içerdiğinden, ATM anahtarları gelen hücreleri ne tarafa iletmeleri gerektiğini bilirler. Bu yüzden bütün hücreler aynı yolu takip ederler. Her ne kadar hücreler belli bir sırayı takip etseler de hücrelerin </a:t>
            </a:r>
            <a:r>
              <a:rPr lang="tr-TR" b="1" dirty="0"/>
              <a:t>hedefe varıp varmadığı genelde kontrol edilmez. </a:t>
            </a:r>
          </a:p>
        </p:txBody>
      </p:sp>
    </p:spTree>
    <p:extLst>
      <p:ext uri="{BB962C8B-B14F-4D97-AF65-F5344CB8AC3E}">
        <p14:creationId xmlns:p14="http://schemas.microsoft.com/office/powerpoint/2010/main" val="3331865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5608A1D-3F72-59B3-E4D1-430F69056E50}"/>
              </a:ext>
            </a:extLst>
          </p:cNvPr>
          <p:cNvSpPr>
            <a:spLocks noGrp="1"/>
          </p:cNvSpPr>
          <p:nvPr>
            <p:ph type="title"/>
          </p:nvPr>
        </p:nvSpPr>
        <p:spPr/>
        <p:txBody>
          <a:bodyPr/>
          <a:lstStyle/>
          <a:p>
            <a:r>
              <a:rPr lang="tr-TR" dirty="0"/>
              <a:t>ATM Tarihsel gelişim</a:t>
            </a:r>
          </a:p>
        </p:txBody>
      </p:sp>
      <p:sp>
        <p:nvSpPr>
          <p:cNvPr id="3" name="İçerik Yer Tutucusu 2">
            <a:extLst>
              <a:ext uri="{FF2B5EF4-FFF2-40B4-BE49-F238E27FC236}">
                <a16:creationId xmlns:a16="http://schemas.microsoft.com/office/drawing/2014/main" id="{6A4CD7AF-F290-601C-8515-76BBB7E12215}"/>
              </a:ext>
            </a:extLst>
          </p:cNvPr>
          <p:cNvSpPr>
            <a:spLocks noGrp="1"/>
          </p:cNvSpPr>
          <p:nvPr>
            <p:ph idx="1"/>
          </p:nvPr>
        </p:nvSpPr>
        <p:spPr>
          <a:xfrm>
            <a:off x="581192" y="2118511"/>
            <a:ext cx="11029615" cy="2426330"/>
          </a:xfrm>
        </p:spPr>
        <p:txBody>
          <a:bodyPr/>
          <a:lstStyle/>
          <a:p>
            <a:pPr marL="0" indent="0">
              <a:buNone/>
            </a:pPr>
            <a:r>
              <a:rPr lang="tr-TR" b="1" u="sng" dirty="0"/>
              <a:t>1970'ler: Temellerin Atılması</a:t>
            </a:r>
          </a:p>
          <a:p>
            <a:r>
              <a:rPr lang="tr-TR" dirty="0" err="1"/>
              <a:t>Asynchronous</a:t>
            </a:r>
            <a:r>
              <a:rPr lang="tr-TR" dirty="0"/>
              <a:t> Transfer </a:t>
            </a:r>
            <a:r>
              <a:rPr lang="tr-TR" dirty="0" err="1"/>
              <a:t>Mode</a:t>
            </a:r>
            <a:r>
              <a:rPr lang="tr-TR" dirty="0"/>
              <a:t> (ATM), özellikle 1980'lerin sonunda ve 1990'ların başında geliştirilmiş olan bir ağ teknolojisidir.</a:t>
            </a:r>
          </a:p>
          <a:p>
            <a:r>
              <a:rPr lang="tr-TR" dirty="0"/>
              <a:t>ATM'nin temelinde, veri ve ses iletimine yönelik birleştirici bir iletişim teknolojisi geliştirme ihtiyacı vardı. 1970'lerin sonunda, dijital iletişim ve paket anahtarlama teknolojileri üzerine yapılan araştırmalar, ATM'nin teorik temellerini oluşturdu.</a:t>
            </a:r>
          </a:p>
          <a:p>
            <a:pPr marL="0" indent="0">
              <a:buNone/>
            </a:pPr>
            <a:endParaRPr lang="tr-TR" dirty="0"/>
          </a:p>
        </p:txBody>
      </p:sp>
      <p:sp>
        <p:nvSpPr>
          <p:cNvPr id="6" name="İçerik Yer Tutucusu 2">
            <a:extLst>
              <a:ext uri="{FF2B5EF4-FFF2-40B4-BE49-F238E27FC236}">
                <a16:creationId xmlns:a16="http://schemas.microsoft.com/office/drawing/2014/main" id="{52B76AA6-59C2-475E-4550-999E92FFCFDF}"/>
              </a:ext>
            </a:extLst>
          </p:cNvPr>
          <p:cNvSpPr txBox="1">
            <a:spLocks/>
          </p:cNvSpPr>
          <p:nvPr/>
        </p:nvSpPr>
        <p:spPr>
          <a:xfrm>
            <a:off x="581191" y="4190245"/>
            <a:ext cx="11029615" cy="2426330"/>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Calibri" panose="020F0502020204030204" pitchFamily="34" charset="0"/>
                <a:ea typeface="+mn-ea"/>
                <a:cs typeface="Calibri" panose="020F0502020204030204" pitchFamily="34" charset="0"/>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Calibri" panose="020F0502020204030204" pitchFamily="34" charset="0"/>
                <a:ea typeface="+mn-ea"/>
                <a:cs typeface="Calibri" panose="020F0502020204030204" pitchFamily="34" charset="0"/>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Calibri" panose="020F0502020204030204" pitchFamily="34" charset="0"/>
                <a:ea typeface="+mn-ea"/>
                <a:cs typeface="Calibri" panose="020F0502020204030204" pitchFamily="34" charset="0"/>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Calibri" panose="020F0502020204030204" pitchFamily="34" charset="0"/>
                <a:ea typeface="+mn-ea"/>
                <a:cs typeface="Calibri" panose="020F0502020204030204" pitchFamily="34" charset="0"/>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Calibri" panose="020F0502020204030204" pitchFamily="34" charset="0"/>
                <a:ea typeface="+mn-ea"/>
                <a:cs typeface="Calibri" panose="020F0502020204030204" pitchFamily="34" charset="0"/>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tr-TR" b="1" u="sng" dirty="0"/>
              <a:t>1980'ler: Konsept Gelişimi</a:t>
            </a:r>
          </a:p>
          <a:p>
            <a:r>
              <a:rPr lang="tr-TR" dirty="0"/>
              <a:t>Bell </a:t>
            </a:r>
            <a:r>
              <a:rPr lang="tr-TR" dirty="0" err="1"/>
              <a:t>Labs</a:t>
            </a:r>
            <a:r>
              <a:rPr lang="tr-TR" dirty="0"/>
              <a:t> ve ITU (</a:t>
            </a:r>
            <a:r>
              <a:rPr lang="tr-TR" b="1" dirty="0"/>
              <a:t>International </a:t>
            </a:r>
            <a:r>
              <a:rPr lang="tr-TR" b="1" dirty="0" err="1"/>
              <a:t>Telecommunication</a:t>
            </a:r>
            <a:r>
              <a:rPr lang="tr-TR" b="1" dirty="0"/>
              <a:t> </a:t>
            </a:r>
            <a:r>
              <a:rPr lang="tr-TR" b="1" dirty="0" err="1"/>
              <a:t>Union</a:t>
            </a:r>
            <a:r>
              <a:rPr lang="tr-TR" dirty="0"/>
              <a:t>) gibi kuruluşlar, farklı veri türlerini (ses, video ve veri) tek bir ağ üzerinden iletebilecek bir teknolojiye odaklandı.</a:t>
            </a:r>
          </a:p>
          <a:p>
            <a:r>
              <a:rPr lang="tr-TR" dirty="0"/>
              <a:t>ATM, </a:t>
            </a:r>
            <a:r>
              <a:rPr lang="tr-TR" dirty="0" err="1"/>
              <a:t>genişbant</a:t>
            </a:r>
            <a:r>
              <a:rPr lang="tr-TR" dirty="0"/>
              <a:t> Entegre Hizmetler Sayısal Ağı (B-ISDN) için temel teknoloji olarak tasarlandı.</a:t>
            </a:r>
          </a:p>
          <a:p>
            <a:r>
              <a:rPr lang="tr-TR" dirty="0"/>
              <a:t>Bu dönemde, hücresel anahtarlama fikri geliştirildi; her veri biriminin sabit uzunlukta bir paket (53 byte) olarak taşınması planlandı.</a:t>
            </a:r>
          </a:p>
        </p:txBody>
      </p:sp>
    </p:spTree>
    <p:extLst>
      <p:ext uri="{BB962C8B-B14F-4D97-AF65-F5344CB8AC3E}">
        <p14:creationId xmlns:p14="http://schemas.microsoft.com/office/powerpoint/2010/main" val="1761314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60E9386-E66B-060A-FBA5-171D1A07339E}"/>
              </a:ext>
            </a:extLst>
          </p:cNvPr>
          <p:cNvSpPr>
            <a:spLocks noGrp="1"/>
          </p:cNvSpPr>
          <p:nvPr>
            <p:ph type="title"/>
          </p:nvPr>
        </p:nvSpPr>
        <p:spPr/>
        <p:txBody>
          <a:bodyPr/>
          <a:lstStyle/>
          <a:p>
            <a:r>
              <a:rPr lang="tr-TR" dirty="0"/>
              <a:t>ATM Tarihsel gelişim</a:t>
            </a:r>
          </a:p>
        </p:txBody>
      </p:sp>
      <p:sp>
        <p:nvSpPr>
          <p:cNvPr id="5" name="İçerik Yer Tutucusu 2">
            <a:extLst>
              <a:ext uri="{FF2B5EF4-FFF2-40B4-BE49-F238E27FC236}">
                <a16:creationId xmlns:a16="http://schemas.microsoft.com/office/drawing/2014/main" id="{163B1811-C7A0-99CD-6C03-B75F17358683}"/>
              </a:ext>
            </a:extLst>
          </p:cNvPr>
          <p:cNvSpPr>
            <a:spLocks noGrp="1"/>
          </p:cNvSpPr>
          <p:nvPr>
            <p:ph idx="1"/>
          </p:nvPr>
        </p:nvSpPr>
        <p:spPr>
          <a:xfrm>
            <a:off x="581193" y="2000816"/>
            <a:ext cx="11029615" cy="2426330"/>
          </a:xfrm>
        </p:spPr>
        <p:txBody>
          <a:bodyPr/>
          <a:lstStyle/>
          <a:p>
            <a:pPr marL="0" indent="0">
              <a:buNone/>
            </a:pPr>
            <a:r>
              <a:rPr lang="tr-TR" b="1" u="sng" dirty="0"/>
              <a:t>1990'lar: Standartlaşma ve İlk Uygulamalar</a:t>
            </a:r>
          </a:p>
          <a:p>
            <a:r>
              <a:rPr lang="tr-TR" dirty="0"/>
              <a:t>ITU-T ve ATM Forum gibi uluslararası kuruluşlar, ATM standartlarını tanımladı.</a:t>
            </a:r>
          </a:p>
          <a:p>
            <a:r>
              <a:rPr lang="tr-TR" dirty="0"/>
              <a:t>ATM, yüksek hızlı ağların (örneğin, üniversite kampüsleri, büyük işletmeler ve telekomünikasyon ağları) inşa edilmesinde yaygınlaştı.</a:t>
            </a:r>
          </a:p>
          <a:p>
            <a:r>
              <a:rPr lang="tr-TR" dirty="0"/>
              <a:t>Bu dönemde ATM, 155 Mbps ve 622 Mbps gibi hızlarla yüksek bant genişliği sunan bir teknoloji olarak büyük ilgi gördü.</a:t>
            </a:r>
          </a:p>
        </p:txBody>
      </p:sp>
      <p:sp>
        <p:nvSpPr>
          <p:cNvPr id="6" name="İçerik Yer Tutucusu 2">
            <a:extLst>
              <a:ext uri="{FF2B5EF4-FFF2-40B4-BE49-F238E27FC236}">
                <a16:creationId xmlns:a16="http://schemas.microsoft.com/office/drawing/2014/main" id="{1A014056-32F0-7A44-4EF6-5085664F7F02}"/>
              </a:ext>
            </a:extLst>
          </p:cNvPr>
          <p:cNvSpPr txBox="1">
            <a:spLocks/>
          </p:cNvSpPr>
          <p:nvPr/>
        </p:nvSpPr>
        <p:spPr>
          <a:xfrm>
            <a:off x="581192" y="4199299"/>
            <a:ext cx="11029615" cy="2426330"/>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Calibri" panose="020F0502020204030204" pitchFamily="34" charset="0"/>
                <a:ea typeface="+mn-ea"/>
                <a:cs typeface="Calibri" panose="020F0502020204030204" pitchFamily="34" charset="0"/>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Calibri" panose="020F0502020204030204" pitchFamily="34" charset="0"/>
                <a:ea typeface="+mn-ea"/>
                <a:cs typeface="Calibri" panose="020F0502020204030204" pitchFamily="34" charset="0"/>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Calibri" panose="020F0502020204030204" pitchFamily="34" charset="0"/>
                <a:ea typeface="+mn-ea"/>
                <a:cs typeface="Calibri" panose="020F0502020204030204" pitchFamily="34" charset="0"/>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Calibri" panose="020F0502020204030204" pitchFamily="34" charset="0"/>
                <a:ea typeface="+mn-ea"/>
                <a:cs typeface="Calibri" panose="020F0502020204030204" pitchFamily="34" charset="0"/>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Calibri" panose="020F0502020204030204" pitchFamily="34" charset="0"/>
                <a:ea typeface="+mn-ea"/>
                <a:cs typeface="Calibri" panose="020F0502020204030204" pitchFamily="34" charset="0"/>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s-ES" b="1" dirty="0"/>
              <a:t>2000'ler: ATM'nin Zirvesi ve Düşüşü</a:t>
            </a:r>
          </a:p>
          <a:p>
            <a:r>
              <a:rPr lang="tr-TR" dirty="0"/>
              <a:t>ATM, özellikle omurga ağlarında (</a:t>
            </a:r>
            <a:r>
              <a:rPr lang="tr-TR" dirty="0" err="1"/>
              <a:t>backbone</a:t>
            </a:r>
            <a:r>
              <a:rPr lang="tr-TR" dirty="0"/>
              <a:t>) popülerdi. Ancak Ethernet tabanlı teknolojilerin hızlanması ve maliyet avantajı sunmasıyla ATM'nin kullanım oranı azalmaya başladı.</a:t>
            </a:r>
          </a:p>
          <a:p>
            <a:r>
              <a:rPr lang="tr-TR" dirty="0"/>
              <a:t>IP tabanlı teknolojilerin yükselişi, ATM'nin esnek olmayan sabit hücre boyutunu ve karmaşıklığını gölgede bıraktı.</a:t>
            </a:r>
          </a:p>
        </p:txBody>
      </p:sp>
    </p:spTree>
    <p:extLst>
      <p:ext uri="{BB962C8B-B14F-4D97-AF65-F5344CB8AC3E}">
        <p14:creationId xmlns:p14="http://schemas.microsoft.com/office/powerpoint/2010/main" val="2336904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838A891-B8CE-046D-918D-ED17F796AD2D}"/>
              </a:ext>
            </a:extLst>
          </p:cNvPr>
          <p:cNvSpPr>
            <a:spLocks noGrp="1"/>
          </p:cNvSpPr>
          <p:nvPr>
            <p:ph type="title"/>
          </p:nvPr>
        </p:nvSpPr>
        <p:spPr/>
        <p:txBody>
          <a:bodyPr/>
          <a:lstStyle/>
          <a:p>
            <a:r>
              <a:rPr lang="tr-TR" dirty="0"/>
              <a:t>ATM Tarihsel gelişim</a:t>
            </a:r>
          </a:p>
        </p:txBody>
      </p:sp>
      <p:sp>
        <p:nvSpPr>
          <p:cNvPr id="4" name="İçerik Yer Tutucusu 2">
            <a:extLst>
              <a:ext uri="{FF2B5EF4-FFF2-40B4-BE49-F238E27FC236}">
                <a16:creationId xmlns:a16="http://schemas.microsoft.com/office/drawing/2014/main" id="{B67A4C6E-4994-2592-AF6B-CD477868C519}"/>
              </a:ext>
            </a:extLst>
          </p:cNvPr>
          <p:cNvSpPr>
            <a:spLocks noGrp="1"/>
          </p:cNvSpPr>
          <p:nvPr>
            <p:ph idx="1"/>
          </p:nvPr>
        </p:nvSpPr>
        <p:spPr>
          <a:xfrm>
            <a:off x="581193" y="2000816"/>
            <a:ext cx="11029615" cy="2426330"/>
          </a:xfrm>
        </p:spPr>
        <p:txBody>
          <a:bodyPr/>
          <a:lstStyle/>
          <a:p>
            <a:pPr marL="0" indent="0">
              <a:buNone/>
            </a:pPr>
            <a:r>
              <a:rPr lang="tr-TR" b="1" u="sng" dirty="0"/>
              <a:t>Günümüzde ATM</a:t>
            </a:r>
          </a:p>
          <a:p>
            <a:r>
              <a:rPr lang="tr-TR" dirty="0"/>
              <a:t>ATM, halen bazı özel uygulamalarda (örneğin, bankacılık ağları veya telekomünikasyon altyapılarında) kullanılmaktadır. Ancak çoğu ağ, Ethernet ve IP tabanlı teknolojilere geçiş yapmıştır.</a:t>
            </a:r>
          </a:p>
          <a:p>
            <a:r>
              <a:rPr lang="tr-TR" dirty="0"/>
              <a:t>ATM’nin tarihsel gelişimi, veri iletişimindeki yüksek hız ve düşük gecikme gereksinimlerini karşılamak için yapılan yenilikçi çalışmaların önemli bir dönüm noktasıdır. Ancak teknoloji, maliyet, esneklik ve hız açısından daha uygun çözümlerin ortaya çıkmasıyla yerini yeni standartlara bırakmıştır.</a:t>
            </a:r>
          </a:p>
        </p:txBody>
      </p:sp>
    </p:spTree>
    <p:extLst>
      <p:ext uri="{BB962C8B-B14F-4D97-AF65-F5344CB8AC3E}">
        <p14:creationId xmlns:p14="http://schemas.microsoft.com/office/powerpoint/2010/main" val="1899572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3F5BD98-A761-4D7E-C61D-213C67D7AACF}"/>
              </a:ext>
            </a:extLst>
          </p:cNvPr>
          <p:cNvSpPr>
            <a:spLocks noGrp="1"/>
          </p:cNvSpPr>
          <p:nvPr>
            <p:ph type="title"/>
          </p:nvPr>
        </p:nvSpPr>
        <p:spPr/>
        <p:txBody>
          <a:bodyPr/>
          <a:lstStyle/>
          <a:p>
            <a:r>
              <a:rPr lang="tr-TR" dirty="0"/>
              <a:t>Günümüzde ağ teknolojiler kullanım oranları ve </a:t>
            </a:r>
            <a:r>
              <a:rPr lang="tr-TR" dirty="0" err="1"/>
              <a:t>atm</a:t>
            </a:r>
            <a:r>
              <a:rPr lang="tr-TR" dirty="0"/>
              <a:t> </a:t>
            </a:r>
          </a:p>
        </p:txBody>
      </p:sp>
      <p:sp>
        <p:nvSpPr>
          <p:cNvPr id="3" name="İçerik Yer Tutucusu 2">
            <a:extLst>
              <a:ext uri="{FF2B5EF4-FFF2-40B4-BE49-F238E27FC236}">
                <a16:creationId xmlns:a16="http://schemas.microsoft.com/office/drawing/2014/main" id="{7438C9DD-D496-C94F-E100-2A4294DF7283}"/>
              </a:ext>
            </a:extLst>
          </p:cNvPr>
          <p:cNvSpPr>
            <a:spLocks noGrp="1"/>
          </p:cNvSpPr>
          <p:nvPr>
            <p:ph idx="1"/>
          </p:nvPr>
        </p:nvSpPr>
        <p:spPr>
          <a:xfrm>
            <a:off x="581192" y="2180497"/>
            <a:ext cx="11029615" cy="1248504"/>
          </a:xfrm>
        </p:spPr>
        <p:txBody>
          <a:bodyPr>
            <a:normAutofit lnSpcReduction="10000"/>
          </a:bodyPr>
          <a:lstStyle/>
          <a:p>
            <a:r>
              <a:rPr lang="tr-TR" dirty="0"/>
              <a:t>1. </a:t>
            </a:r>
            <a:r>
              <a:rPr lang="tr-TR" b="1" dirty="0"/>
              <a:t>Ethernet (Gigabit Ethernet ve 10/25/40/100 Gbps Ethernet)</a:t>
            </a:r>
            <a:endParaRPr lang="tr-TR" dirty="0"/>
          </a:p>
          <a:p>
            <a:pPr marL="324000" lvl="1" indent="0">
              <a:buNone/>
            </a:pPr>
            <a:r>
              <a:rPr lang="tr-TR" dirty="0"/>
              <a:t>Ethernet, hem yerel ağlar (LAN) hem de geniş alan ağlarında (WAN) en yaygın kullanılan teknolojidir. Hem uygun maliyetli hem de yüksek hız sunar.</a:t>
            </a:r>
          </a:p>
          <a:p>
            <a:pPr marL="324000" lvl="1" indent="0">
              <a:buNone/>
            </a:pPr>
            <a:r>
              <a:rPr lang="tr-TR" b="1" dirty="0"/>
              <a:t>Tahmini Pazar Payı:</a:t>
            </a:r>
            <a:r>
              <a:rPr lang="tr-TR" dirty="0"/>
              <a:t> %60-70</a:t>
            </a:r>
          </a:p>
        </p:txBody>
      </p:sp>
      <p:sp>
        <p:nvSpPr>
          <p:cNvPr id="4" name="İçerik Yer Tutucusu 2">
            <a:extLst>
              <a:ext uri="{FF2B5EF4-FFF2-40B4-BE49-F238E27FC236}">
                <a16:creationId xmlns:a16="http://schemas.microsoft.com/office/drawing/2014/main" id="{6049E0CC-733F-5DF1-16FF-85394EDBFF3D}"/>
              </a:ext>
            </a:extLst>
          </p:cNvPr>
          <p:cNvSpPr txBox="1">
            <a:spLocks/>
          </p:cNvSpPr>
          <p:nvPr/>
        </p:nvSpPr>
        <p:spPr>
          <a:xfrm>
            <a:off x="581191" y="3582275"/>
            <a:ext cx="11029615" cy="1248504"/>
          </a:xfrm>
          <a:prstGeom prst="rect">
            <a:avLst/>
          </a:prstGeom>
        </p:spPr>
        <p:txBody>
          <a:bodyPr vert="horz" lIns="91440" tIns="45720" rIns="91440" bIns="45720" rtlCol="0" anchor="ct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Calibri" panose="020F0502020204030204" pitchFamily="34" charset="0"/>
                <a:ea typeface="+mn-ea"/>
                <a:cs typeface="Calibri" panose="020F0502020204030204" pitchFamily="34" charset="0"/>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Calibri" panose="020F0502020204030204" pitchFamily="34" charset="0"/>
                <a:ea typeface="+mn-ea"/>
                <a:cs typeface="Calibri" panose="020F0502020204030204" pitchFamily="34" charset="0"/>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Calibri" panose="020F0502020204030204" pitchFamily="34" charset="0"/>
                <a:ea typeface="+mn-ea"/>
                <a:cs typeface="Calibri" panose="020F0502020204030204" pitchFamily="34" charset="0"/>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Calibri" panose="020F0502020204030204" pitchFamily="34" charset="0"/>
                <a:ea typeface="+mn-ea"/>
                <a:cs typeface="Calibri" panose="020F0502020204030204" pitchFamily="34" charset="0"/>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Calibri" panose="020F0502020204030204" pitchFamily="34" charset="0"/>
                <a:ea typeface="+mn-ea"/>
                <a:cs typeface="Calibri" panose="020F0502020204030204" pitchFamily="34" charset="0"/>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tr-TR" dirty="0"/>
              <a:t>2. </a:t>
            </a:r>
            <a:r>
              <a:rPr lang="tr-TR" b="1" dirty="0"/>
              <a:t>IP Tabanlı Ağlar</a:t>
            </a:r>
          </a:p>
          <a:p>
            <a:pPr marL="324000" lvl="1" indent="0">
              <a:buFont typeface="Wingdings 2" panose="05020102010507070707" pitchFamily="18" charset="2"/>
              <a:buNone/>
            </a:pPr>
            <a:r>
              <a:rPr lang="tr-TR" dirty="0"/>
              <a:t>İnternet Protokolü (IP) tabanlı ağlar, özellikle geniş alan ağlarında (WAN) hâkimdir. IP, farklı protokolleri ve hizmetleri birleştirerek büyük ölçekli iletişim sağlar.</a:t>
            </a:r>
          </a:p>
          <a:p>
            <a:pPr marL="324000" lvl="1" indent="0">
              <a:buFont typeface="Wingdings 2" panose="05020102010507070707" pitchFamily="18" charset="2"/>
              <a:buNone/>
            </a:pPr>
            <a:r>
              <a:rPr lang="tr-TR" b="1" dirty="0"/>
              <a:t>Tahmini Pazar Payı:</a:t>
            </a:r>
            <a:r>
              <a:rPr lang="tr-TR" dirty="0"/>
              <a:t> %15-20</a:t>
            </a:r>
          </a:p>
        </p:txBody>
      </p:sp>
      <p:sp>
        <p:nvSpPr>
          <p:cNvPr id="5" name="İçerik Yer Tutucusu 2">
            <a:extLst>
              <a:ext uri="{FF2B5EF4-FFF2-40B4-BE49-F238E27FC236}">
                <a16:creationId xmlns:a16="http://schemas.microsoft.com/office/drawing/2014/main" id="{AAD639D4-EF66-AFC2-49A2-F9ECCA9306CC}"/>
              </a:ext>
            </a:extLst>
          </p:cNvPr>
          <p:cNvSpPr txBox="1">
            <a:spLocks/>
          </p:cNvSpPr>
          <p:nvPr/>
        </p:nvSpPr>
        <p:spPr>
          <a:xfrm>
            <a:off x="581191" y="4907340"/>
            <a:ext cx="11029615" cy="1248504"/>
          </a:xfrm>
          <a:prstGeom prst="rect">
            <a:avLst/>
          </a:prstGeom>
        </p:spPr>
        <p:txBody>
          <a:bodyPr vert="horz" lIns="91440" tIns="45720" rIns="91440" bIns="45720" rtlCol="0" anchor="ct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Calibri" panose="020F0502020204030204" pitchFamily="34" charset="0"/>
                <a:ea typeface="+mn-ea"/>
                <a:cs typeface="Calibri" panose="020F0502020204030204" pitchFamily="34" charset="0"/>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Calibri" panose="020F0502020204030204" pitchFamily="34" charset="0"/>
                <a:ea typeface="+mn-ea"/>
                <a:cs typeface="Calibri" panose="020F0502020204030204" pitchFamily="34" charset="0"/>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Calibri" panose="020F0502020204030204" pitchFamily="34" charset="0"/>
                <a:ea typeface="+mn-ea"/>
                <a:cs typeface="Calibri" panose="020F0502020204030204" pitchFamily="34" charset="0"/>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Calibri" panose="020F0502020204030204" pitchFamily="34" charset="0"/>
                <a:ea typeface="+mn-ea"/>
                <a:cs typeface="Calibri" panose="020F0502020204030204" pitchFamily="34" charset="0"/>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Calibri" panose="020F0502020204030204" pitchFamily="34" charset="0"/>
                <a:ea typeface="+mn-ea"/>
                <a:cs typeface="Calibri" panose="020F0502020204030204" pitchFamily="34" charset="0"/>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tr-TR" dirty="0"/>
              <a:t>3. </a:t>
            </a:r>
            <a:r>
              <a:rPr lang="tr-TR" b="1" dirty="0"/>
              <a:t>Çok Protokollü Etiket Anahtarlama (MPLS)</a:t>
            </a:r>
          </a:p>
          <a:p>
            <a:pPr marL="324000" lvl="1" indent="0">
              <a:buFont typeface="Wingdings 2" panose="05020102010507070707" pitchFamily="18" charset="2"/>
              <a:buNone/>
            </a:pPr>
            <a:r>
              <a:rPr lang="tr-TR" dirty="0"/>
              <a:t>MPLS, yüksek hızlı veri taşıma ve kaliteli hizmet (</a:t>
            </a:r>
            <a:r>
              <a:rPr lang="tr-TR" dirty="0" err="1"/>
              <a:t>QoS</a:t>
            </a:r>
            <a:r>
              <a:rPr lang="tr-TR" dirty="0"/>
              <a:t>) gerektiren uygulamalarda tercih edilir. Telekom ve kurumsal ağlarda önemli bir role sahiptir.</a:t>
            </a:r>
          </a:p>
          <a:p>
            <a:pPr marL="324000" lvl="1" indent="0">
              <a:buFont typeface="Wingdings 2" panose="05020102010507070707" pitchFamily="18" charset="2"/>
              <a:buNone/>
            </a:pPr>
            <a:r>
              <a:rPr lang="tr-TR" b="1" dirty="0"/>
              <a:t>Tahmini Pazar Payı:</a:t>
            </a:r>
            <a:r>
              <a:rPr lang="tr-TR" dirty="0"/>
              <a:t> %10-15</a:t>
            </a:r>
          </a:p>
        </p:txBody>
      </p:sp>
    </p:spTree>
    <p:extLst>
      <p:ext uri="{BB962C8B-B14F-4D97-AF65-F5344CB8AC3E}">
        <p14:creationId xmlns:p14="http://schemas.microsoft.com/office/powerpoint/2010/main" val="676463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4F383F8-0AD3-211C-0AA0-272F79BE1A5E}"/>
              </a:ext>
            </a:extLst>
          </p:cNvPr>
          <p:cNvSpPr>
            <a:spLocks noGrp="1"/>
          </p:cNvSpPr>
          <p:nvPr>
            <p:ph type="title"/>
          </p:nvPr>
        </p:nvSpPr>
        <p:spPr/>
        <p:txBody>
          <a:bodyPr/>
          <a:lstStyle/>
          <a:p>
            <a:r>
              <a:rPr lang="tr-TR" dirty="0"/>
              <a:t>Günümüzde ağ teknolojiler kullanım oranları ve </a:t>
            </a:r>
            <a:r>
              <a:rPr lang="tr-TR" dirty="0" err="1"/>
              <a:t>atm</a:t>
            </a:r>
            <a:r>
              <a:rPr lang="tr-TR" dirty="0"/>
              <a:t> </a:t>
            </a:r>
          </a:p>
        </p:txBody>
      </p:sp>
      <p:sp>
        <p:nvSpPr>
          <p:cNvPr id="4" name="İçerik Yer Tutucusu 2">
            <a:extLst>
              <a:ext uri="{FF2B5EF4-FFF2-40B4-BE49-F238E27FC236}">
                <a16:creationId xmlns:a16="http://schemas.microsoft.com/office/drawing/2014/main" id="{620B83BE-3D08-F7F7-0D4B-B5C3B5CF4BE1}"/>
              </a:ext>
            </a:extLst>
          </p:cNvPr>
          <p:cNvSpPr txBox="1">
            <a:spLocks/>
          </p:cNvSpPr>
          <p:nvPr/>
        </p:nvSpPr>
        <p:spPr>
          <a:xfrm>
            <a:off x="581192" y="1901590"/>
            <a:ext cx="11029615" cy="1248504"/>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Calibri" panose="020F0502020204030204" pitchFamily="34" charset="0"/>
                <a:ea typeface="+mn-ea"/>
                <a:cs typeface="Calibri" panose="020F0502020204030204" pitchFamily="34" charset="0"/>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Calibri" panose="020F0502020204030204" pitchFamily="34" charset="0"/>
                <a:ea typeface="+mn-ea"/>
                <a:cs typeface="Calibri" panose="020F0502020204030204" pitchFamily="34" charset="0"/>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Calibri" panose="020F0502020204030204" pitchFamily="34" charset="0"/>
                <a:ea typeface="+mn-ea"/>
                <a:cs typeface="Calibri" panose="020F0502020204030204" pitchFamily="34" charset="0"/>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Calibri" panose="020F0502020204030204" pitchFamily="34" charset="0"/>
                <a:ea typeface="+mn-ea"/>
                <a:cs typeface="Calibri" panose="020F0502020204030204" pitchFamily="34" charset="0"/>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Calibri" panose="020F0502020204030204" pitchFamily="34" charset="0"/>
                <a:ea typeface="+mn-ea"/>
                <a:cs typeface="Calibri" panose="020F0502020204030204" pitchFamily="34" charset="0"/>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tr-TR" dirty="0"/>
              <a:t>4. </a:t>
            </a:r>
            <a:r>
              <a:rPr lang="tr-TR" b="1" dirty="0"/>
              <a:t>Fiber Optik Teknolojiler</a:t>
            </a:r>
          </a:p>
          <a:p>
            <a:pPr marL="324000" lvl="1" indent="0">
              <a:buFont typeface="Wingdings 2" panose="05020102010507070707" pitchFamily="18" charset="2"/>
              <a:buNone/>
            </a:pPr>
            <a:r>
              <a:rPr lang="tr-TR" dirty="0"/>
              <a:t>Fiber optik ağlar, özellikle uzun mesafeli ve yüksek hızlı veri iletimi için kullanılır. Giderek daha yaygın hale gelmektedir.</a:t>
            </a:r>
          </a:p>
          <a:p>
            <a:pPr marL="324000" lvl="1" indent="0">
              <a:buFont typeface="Wingdings 2" panose="05020102010507070707" pitchFamily="18" charset="2"/>
              <a:buNone/>
            </a:pPr>
            <a:r>
              <a:rPr lang="tr-TR" b="1" dirty="0"/>
              <a:t>Tahmini Pazar Payı:</a:t>
            </a:r>
            <a:r>
              <a:rPr lang="tr-TR" dirty="0"/>
              <a:t> %10-15</a:t>
            </a:r>
          </a:p>
        </p:txBody>
      </p:sp>
      <p:sp>
        <p:nvSpPr>
          <p:cNvPr id="5" name="İçerik Yer Tutucusu 2">
            <a:extLst>
              <a:ext uri="{FF2B5EF4-FFF2-40B4-BE49-F238E27FC236}">
                <a16:creationId xmlns:a16="http://schemas.microsoft.com/office/drawing/2014/main" id="{35A7B009-2580-C89A-6D67-ACA78AF71237}"/>
              </a:ext>
            </a:extLst>
          </p:cNvPr>
          <p:cNvSpPr txBox="1">
            <a:spLocks/>
          </p:cNvSpPr>
          <p:nvPr/>
        </p:nvSpPr>
        <p:spPr>
          <a:xfrm>
            <a:off x="581191" y="3150094"/>
            <a:ext cx="11029615" cy="1248504"/>
          </a:xfrm>
          <a:prstGeom prst="rect">
            <a:avLst/>
          </a:prstGeom>
        </p:spPr>
        <p:txBody>
          <a:bodyPr vert="horz" lIns="91440" tIns="45720" rIns="91440" bIns="45720" rtlCol="0" anchor="ct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Calibri" panose="020F0502020204030204" pitchFamily="34" charset="0"/>
                <a:ea typeface="+mn-ea"/>
                <a:cs typeface="Calibri" panose="020F0502020204030204" pitchFamily="34" charset="0"/>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Calibri" panose="020F0502020204030204" pitchFamily="34" charset="0"/>
                <a:ea typeface="+mn-ea"/>
                <a:cs typeface="Calibri" panose="020F0502020204030204" pitchFamily="34" charset="0"/>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Calibri" panose="020F0502020204030204" pitchFamily="34" charset="0"/>
                <a:ea typeface="+mn-ea"/>
                <a:cs typeface="Calibri" panose="020F0502020204030204" pitchFamily="34" charset="0"/>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Calibri" panose="020F0502020204030204" pitchFamily="34" charset="0"/>
                <a:ea typeface="+mn-ea"/>
                <a:cs typeface="Calibri" panose="020F0502020204030204" pitchFamily="34" charset="0"/>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Calibri" panose="020F0502020204030204" pitchFamily="34" charset="0"/>
                <a:ea typeface="+mn-ea"/>
                <a:cs typeface="Calibri" panose="020F0502020204030204" pitchFamily="34" charset="0"/>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tr-TR" dirty="0">
                <a:solidFill>
                  <a:srgbClr val="FF0000"/>
                </a:solidFill>
              </a:rPr>
              <a:t>5. </a:t>
            </a:r>
            <a:r>
              <a:rPr lang="tr-TR" b="1" dirty="0">
                <a:solidFill>
                  <a:srgbClr val="FF0000"/>
                </a:solidFill>
              </a:rPr>
              <a:t>ATM (</a:t>
            </a:r>
            <a:r>
              <a:rPr lang="tr-TR" b="1" dirty="0" err="1">
                <a:solidFill>
                  <a:srgbClr val="FF0000"/>
                </a:solidFill>
              </a:rPr>
              <a:t>Asynchronous</a:t>
            </a:r>
            <a:r>
              <a:rPr lang="tr-TR" b="1" dirty="0">
                <a:solidFill>
                  <a:srgbClr val="FF0000"/>
                </a:solidFill>
              </a:rPr>
              <a:t> Transfer </a:t>
            </a:r>
            <a:r>
              <a:rPr lang="tr-TR" b="1" dirty="0" err="1">
                <a:solidFill>
                  <a:srgbClr val="FF0000"/>
                </a:solidFill>
              </a:rPr>
              <a:t>Mode</a:t>
            </a:r>
            <a:r>
              <a:rPr lang="tr-TR" b="1" dirty="0">
                <a:solidFill>
                  <a:srgbClr val="FF0000"/>
                </a:solidFill>
              </a:rPr>
              <a:t>)</a:t>
            </a:r>
          </a:p>
          <a:p>
            <a:pPr marL="324000" lvl="1" indent="0">
              <a:buFont typeface="Wingdings 2" panose="05020102010507070707" pitchFamily="18" charset="2"/>
              <a:buNone/>
            </a:pPr>
            <a:r>
              <a:rPr lang="tr-TR" dirty="0"/>
              <a:t>ATM, eski altyapılarda ve belirli niş uygulamalarda kullanılmaktadır. Modern teknolojilere kıyasla kullanım oranı oldukça düşüktür.</a:t>
            </a:r>
          </a:p>
          <a:p>
            <a:pPr marL="324000" lvl="1" indent="0">
              <a:buFont typeface="Wingdings 2" panose="05020102010507070707" pitchFamily="18" charset="2"/>
              <a:buNone/>
            </a:pPr>
            <a:r>
              <a:rPr lang="tr-TR" b="1" dirty="0"/>
              <a:t>Tahmini Pazar Payı:</a:t>
            </a:r>
            <a:r>
              <a:rPr lang="tr-TR" dirty="0"/>
              <a:t> </a:t>
            </a:r>
            <a:r>
              <a:rPr lang="tr-TR" u="sng" dirty="0"/>
              <a:t>%1-2</a:t>
            </a:r>
          </a:p>
        </p:txBody>
      </p:sp>
      <p:sp>
        <p:nvSpPr>
          <p:cNvPr id="6" name="İçerik Yer Tutucusu 2">
            <a:extLst>
              <a:ext uri="{FF2B5EF4-FFF2-40B4-BE49-F238E27FC236}">
                <a16:creationId xmlns:a16="http://schemas.microsoft.com/office/drawing/2014/main" id="{36A7D287-3882-9939-818D-41831E19AEEB}"/>
              </a:ext>
            </a:extLst>
          </p:cNvPr>
          <p:cNvSpPr txBox="1">
            <a:spLocks/>
          </p:cNvSpPr>
          <p:nvPr/>
        </p:nvSpPr>
        <p:spPr>
          <a:xfrm>
            <a:off x="581190" y="4398598"/>
            <a:ext cx="11029615" cy="1248504"/>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Calibri" panose="020F0502020204030204" pitchFamily="34" charset="0"/>
                <a:ea typeface="+mn-ea"/>
                <a:cs typeface="Calibri" panose="020F0502020204030204" pitchFamily="34" charset="0"/>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Calibri" panose="020F0502020204030204" pitchFamily="34" charset="0"/>
                <a:ea typeface="+mn-ea"/>
                <a:cs typeface="Calibri" panose="020F0502020204030204" pitchFamily="34" charset="0"/>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Calibri" panose="020F0502020204030204" pitchFamily="34" charset="0"/>
                <a:ea typeface="+mn-ea"/>
                <a:cs typeface="Calibri" panose="020F0502020204030204" pitchFamily="34" charset="0"/>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Calibri" panose="020F0502020204030204" pitchFamily="34" charset="0"/>
                <a:ea typeface="+mn-ea"/>
                <a:cs typeface="Calibri" panose="020F0502020204030204" pitchFamily="34" charset="0"/>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Calibri" panose="020F0502020204030204" pitchFamily="34" charset="0"/>
                <a:ea typeface="+mn-ea"/>
                <a:cs typeface="Calibri" panose="020F0502020204030204" pitchFamily="34" charset="0"/>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tr-TR" dirty="0"/>
              <a:t>6. </a:t>
            </a:r>
            <a:r>
              <a:rPr lang="tr-TR" b="1" dirty="0" err="1"/>
              <a:t>Frame</a:t>
            </a:r>
            <a:r>
              <a:rPr lang="tr-TR" b="1" dirty="0"/>
              <a:t> </a:t>
            </a:r>
            <a:r>
              <a:rPr lang="tr-TR" b="1" dirty="0" err="1"/>
              <a:t>Relay</a:t>
            </a:r>
            <a:endParaRPr lang="tr-TR" b="1" dirty="0"/>
          </a:p>
          <a:p>
            <a:pPr marL="324000" lvl="1" indent="0">
              <a:buFont typeface="Wingdings 2" panose="05020102010507070707" pitchFamily="18" charset="2"/>
              <a:buNone/>
            </a:pPr>
            <a:r>
              <a:rPr lang="tr-TR" dirty="0" err="1"/>
              <a:t>Frame</a:t>
            </a:r>
            <a:r>
              <a:rPr lang="tr-TR" dirty="0"/>
              <a:t> </a:t>
            </a:r>
            <a:r>
              <a:rPr lang="tr-TR" dirty="0" err="1"/>
              <a:t>Relay</a:t>
            </a:r>
            <a:r>
              <a:rPr lang="tr-TR" dirty="0"/>
              <a:t>, eski WAN teknolojilerinden biri olup günümüzde neredeyse tamamen kullanım dışıdır.</a:t>
            </a:r>
          </a:p>
          <a:p>
            <a:pPr marL="324000" lvl="1" indent="0">
              <a:buFont typeface="Wingdings 2" panose="05020102010507070707" pitchFamily="18" charset="2"/>
              <a:buNone/>
            </a:pPr>
            <a:r>
              <a:rPr lang="tr-TR" b="1" dirty="0"/>
              <a:t>Tahmini Pazar Payı:</a:t>
            </a:r>
            <a:r>
              <a:rPr lang="tr-TR" dirty="0"/>
              <a:t> %0-1</a:t>
            </a:r>
          </a:p>
        </p:txBody>
      </p:sp>
    </p:spTree>
    <p:extLst>
      <p:ext uri="{BB962C8B-B14F-4D97-AF65-F5344CB8AC3E}">
        <p14:creationId xmlns:p14="http://schemas.microsoft.com/office/powerpoint/2010/main" val="3503133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2DED232-D392-AB01-8B6E-B5CF2F9DAE93}"/>
              </a:ext>
            </a:extLst>
          </p:cNvPr>
          <p:cNvSpPr>
            <a:spLocks noGrp="1"/>
          </p:cNvSpPr>
          <p:nvPr>
            <p:ph type="title"/>
          </p:nvPr>
        </p:nvSpPr>
        <p:spPr/>
        <p:txBody>
          <a:bodyPr/>
          <a:lstStyle/>
          <a:p>
            <a:r>
              <a:rPr lang="tr-TR" dirty="0"/>
              <a:t>Günümüzde ağ teknolojileri ve </a:t>
            </a:r>
            <a:r>
              <a:rPr lang="tr-TR" dirty="0" err="1"/>
              <a:t>atm</a:t>
            </a:r>
            <a:r>
              <a:rPr lang="tr-TR" dirty="0"/>
              <a:t> </a:t>
            </a:r>
          </a:p>
        </p:txBody>
      </p:sp>
      <p:sp>
        <p:nvSpPr>
          <p:cNvPr id="3" name="İçerik Yer Tutucusu 2">
            <a:extLst>
              <a:ext uri="{FF2B5EF4-FFF2-40B4-BE49-F238E27FC236}">
                <a16:creationId xmlns:a16="http://schemas.microsoft.com/office/drawing/2014/main" id="{46F00F0D-7EB3-074B-5651-88E0B815E616}"/>
              </a:ext>
            </a:extLst>
          </p:cNvPr>
          <p:cNvSpPr>
            <a:spLocks noGrp="1"/>
          </p:cNvSpPr>
          <p:nvPr>
            <p:ph idx="1"/>
          </p:nvPr>
        </p:nvSpPr>
        <p:spPr/>
        <p:txBody>
          <a:bodyPr/>
          <a:lstStyle/>
          <a:p>
            <a:r>
              <a:rPr lang="tr-TR" dirty="0"/>
              <a:t>Modern ağlarda Ethernet, IP ve MPLS gibi teknolojiler hâkimdir. </a:t>
            </a:r>
            <a:r>
              <a:rPr lang="tr-TR" b="1" dirty="0"/>
              <a:t>ATM</a:t>
            </a:r>
            <a:r>
              <a:rPr lang="tr-TR" dirty="0"/>
              <a:t> ve </a:t>
            </a:r>
            <a:r>
              <a:rPr lang="tr-TR" dirty="0" err="1"/>
              <a:t>Frame</a:t>
            </a:r>
            <a:r>
              <a:rPr lang="tr-TR" dirty="0"/>
              <a:t> </a:t>
            </a:r>
            <a:r>
              <a:rPr lang="tr-TR" dirty="0" err="1"/>
              <a:t>Relay</a:t>
            </a:r>
            <a:r>
              <a:rPr lang="tr-TR" dirty="0"/>
              <a:t> gibi eski teknolojiler ise sadece belirli eski altyapılarda ve niş uygulamalarda kullanılmaktadır. Fiber optik ve kablosuz ağların yaygınlaşması, eski teknolojilerin hızla devreden çıkmasına katkıda bulunmaktadır.</a:t>
            </a:r>
          </a:p>
        </p:txBody>
      </p:sp>
    </p:spTree>
    <p:extLst>
      <p:ext uri="{BB962C8B-B14F-4D97-AF65-F5344CB8AC3E}">
        <p14:creationId xmlns:p14="http://schemas.microsoft.com/office/powerpoint/2010/main" val="3133936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C65BED2-DA2B-0C80-4046-83E1EF48F5FE}"/>
              </a:ext>
            </a:extLst>
          </p:cNvPr>
          <p:cNvSpPr>
            <a:spLocks noGrp="1"/>
          </p:cNvSpPr>
          <p:nvPr>
            <p:ph type="title"/>
          </p:nvPr>
        </p:nvSpPr>
        <p:spPr/>
        <p:txBody>
          <a:bodyPr/>
          <a:lstStyle/>
          <a:p>
            <a:r>
              <a:rPr lang="tr-TR" dirty="0"/>
              <a:t>ATM Ne değildir ?</a:t>
            </a:r>
          </a:p>
        </p:txBody>
      </p:sp>
      <p:pic>
        <p:nvPicPr>
          <p:cNvPr id="7" name="İçerik Yer Tutucusu 6" descr="metin, para makinesi içeren bir resim&#10;&#10;Açıklama otomatik olarak oluşturuldu">
            <a:extLst>
              <a:ext uri="{FF2B5EF4-FFF2-40B4-BE49-F238E27FC236}">
                <a16:creationId xmlns:a16="http://schemas.microsoft.com/office/drawing/2014/main" id="{27A84CF0-0D97-76AB-B374-F8F0FEC40F2D}"/>
              </a:ext>
            </a:extLst>
          </p:cNvPr>
          <p:cNvPicPr>
            <a:picLocks noGrp="1" noChangeAspect="1"/>
          </p:cNvPicPr>
          <p:nvPr>
            <p:ph idx="1"/>
          </p:nvPr>
        </p:nvPicPr>
        <p:blipFill>
          <a:blip r:embed="rId2"/>
          <a:stretch>
            <a:fillRect/>
          </a:stretch>
        </p:blipFill>
        <p:spPr>
          <a:xfrm>
            <a:off x="1046752" y="2253744"/>
            <a:ext cx="3678238" cy="3678238"/>
          </a:xfrm>
        </p:spPr>
      </p:pic>
      <p:pic>
        <p:nvPicPr>
          <p:cNvPr id="9" name="Resim 8" descr="metin, dış mekan, para makinesi, ağaç içeren bir resim&#10;&#10;Açıklama otomatik olarak oluşturuldu">
            <a:extLst>
              <a:ext uri="{FF2B5EF4-FFF2-40B4-BE49-F238E27FC236}">
                <a16:creationId xmlns:a16="http://schemas.microsoft.com/office/drawing/2014/main" id="{204381C2-2B45-EBBA-73E7-7F766DE4AD0D}"/>
              </a:ext>
            </a:extLst>
          </p:cNvPr>
          <p:cNvPicPr>
            <a:picLocks noChangeAspect="1"/>
          </p:cNvPicPr>
          <p:nvPr/>
        </p:nvPicPr>
        <p:blipFill>
          <a:blip r:embed="rId3"/>
          <a:stretch>
            <a:fillRect/>
          </a:stretch>
        </p:blipFill>
        <p:spPr>
          <a:xfrm>
            <a:off x="5428033" y="2253744"/>
            <a:ext cx="2071991" cy="3683540"/>
          </a:xfrm>
          <a:prstGeom prst="rect">
            <a:avLst/>
          </a:prstGeom>
        </p:spPr>
      </p:pic>
      <p:pic>
        <p:nvPicPr>
          <p:cNvPr id="13" name="Resim 12" descr="metin, dış mekan, bina, kırmızı içeren bir resim&#10;&#10;Açıklama otomatik olarak oluşturuldu">
            <a:extLst>
              <a:ext uri="{FF2B5EF4-FFF2-40B4-BE49-F238E27FC236}">
                <a16:creationId xmlns:a16="http://schemas.microsoft.com/office/drawing/2014/main" id="{3235203A-F7E9-37EC-E5F3-1D5E2AE6CBC2}"/>
              </a:ext>
            </a:extLst>
          </p:cNvPr>
          <p:cNvPicPr>
            <a:picLocks noChangeAspect="1"/>
          </p:cNvPicPr>
          <p:nvPr/>
        </p:nvPicPr>
        <p:blipFill>
          <a:blip r:embed="rId4"/>
          <a:stretch>
            <a:fillRect/>
          </a:stretch>
        </p:blipFill>
        <p:spPr>
          <a:xfrm>
            <a:off x="8310071" y="2253744"/>
            <a:ext cx="2755128" cy="3678238"/>
          </a:xfrm>
          <a:prstGeom prst="rect">
            <a:avLst/>
          </a:prstGeom>
        </p:spPr>
      </p:pic>
    </p:spTree>
    <p:extLst>
      <p:ext uri="{BB962C8B-B14F-4D97-AF65-F5344CB8AC3E}">
        <p14:creationId xmlns:p14="http://schemas.microsoft.com/office/powerpoint/2010/main" val="3812095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C6F0FD0-1154-D909-D117-96199F69C492}"/>
              </a:ext>
            </a:extLst>
          </p:cNvPr>
          <p:cNvSpPr>
            <a:spLocks noGrp="1"/>
          </p:cNvSpPr>
          <p:nvPr>
            <p:ph type="title"/>
          </p:nvPr>
        </p:nvSpPr>
        <p:spPr/>
        <p:txBody>
          <a:bodyPr/>
          <a:lstStyle/>
          <a:p>
            <a:r>
              <a:rPr lang="tr-TR" dirty="0" err="1"/>
              <a:t>Atm</a:t>
            </a:r>
            <a:r>
              <a:rPr lang="tr-TR" dirty="0"/>
              <a:t> nedir ?</a:t>
            </a:r>
          </a:p>
        </p:txBody>
      </p:sp>
      <p:sp>
        <p:nvSpPr>
          <p:cNvPr id="3" name="İçerik Yer Tutucusu 2">
            <a:extLst>
              <a:ext uri="{FF2B5EF4-FFF2-40B4-BE49-F238E27FC236}">
                <a16:creationId xmlns:a16="http://schemas.microsoft.com/office/drawing/2014/main" id="{58BA7E36-19E0-8525-DAD2-96E678D465CE}"/>
              </a:ext>
            </a:extLst>
          </p:cNvPr>
          <p:cNvSpPr>
            <a:spLocks noGrp="1"/>
          </p:cNvSpPr>
          <p:nvPr>
            <p:ph idx="1"/>
          </p:nvPr>
        </p:nvSpPr>
        <p:spPr>
          <a:xfrm>
            <a:off x="581193" y="2180496"/>
            <a:ext cx="3483814" cy="3678303"/>
          </a:xfrm>
        </p:spPr>
        <p:txBody>
          <a:bodyPr/>
          <a:lstStyle/>
          <a:p>
            <a:r>
              <a:rPr lang="tr-TR" sz="2400" b="1" dirty="0"/>
              <a:t>A:</a:t>
            </a:r>
            <a:r>
              <a:rPr lang="tr-TR" dirty="0"/>
              <a:t> </a:t>
            </a:r>
            <a:r>
              <a:rPr lang="tr-TR" dirty="0" err="1"/>
              <a:t>Asynchronous</a:t>
            </a:r>
            <a:r>
              <a:rPr lang="tr-TR" dirty="0"/>
              <a:t> (</a:t>
            </a:r>
            <a:r>
              <a:rPr lang="tr-TR" dirty="0" err="1"/>
              <a:t>Eşzamansız</a:t>
            </a:r>
            <a:r>
              <a:rPr lang="tr-TR" dirty="0"/>
              <a:t>)</a:t>
            </a:r>
          </a:p>
          <a:p>
            <a:r>
              <a:rPr lang="tr-TR" sz="2400" b="1" dirty="0"/>
              <a:t>T:</a:t>
            </a:r>
            <a:r>
              <a:rPr lang="tr-TR" dirty="0"/>
              <a:t> Transfer (Aktarım)			</a:t>
            </a:r>
          </a:p>
          <a:p>
            <a:r>
              <a:rPr lang="tr-TR" sz="2400" b="1" dirty="0"/>
              <a:t>M:</a:t>
            </a:r>
            <a:r>
              <a:rPr lang="tr-TR" dirty="0"/>
              <a:t> </a:t>
            </a:r>
            <a:r>
              <a:rPr lang="tr-TR" dirty="0" err="1"/>
              <a:t>Mode</a:t>
            </a:r>
            <a:r>
              <a:rPr lang="tr-TR" dirty="0"/>
              <a:t> (Modu) 						</a:t>
            </a:r>
          </a:p>
        </p:txBody>
      </p:sp>
      <p:sp>
        <p:nvSpPr>
          <p:cNvPr id="8" name="Metin kutusu 7">
            <a:extLst>
              <a:ext uri="{FF2B5EF4-FFF2-40B4-BE49-F238E27FC236}">
                <a16:creationId xmlns:a16="http://schemas.microsoft.com/office/drawing/2014/main" id="{0FA5FC42-0496-2B5D-20C8-2028C2C2322F}"/>
              </a:ext>
            </a:extLst>
          </p:cNvPr>
          <p:cNvSpPr txBox="1"/>
          <p:nvPr/>
        </p:nvSpPr>
        <p:spPr>
          <a:xfrm>
            <a:off x="5294015" y="3557982"/>
            <a:ext cx="6097508" cy="461665"/>
          </a:xfrm>
          <a:prstGeom prst="rect">
            <a:avLst/>
          </a:prstGeom>
          <a:noFill/>
        </p:spPr>
        <p:txBody>
          <a:bodyPr wrap="square">
            <a:spAutoFit/>
          </a:bodyPr>
          <a:lstStyle/>
          <a:p>
            <a:r>
              <a:rPr lang="tr-TR" sz="2400" b="1" dirty="0" err="1"/>
              <a:t>A</a:t>
            </a:r>
            <a:r>
              <a:rPr lang="tr-TR" dirty="0" err="1"/>
              <a:t>synchronous</a:t>
            </a:r>
            <a:r>
              <a:rPr lang="tr-TR" dirty="0"/>
              <a:t> </a:t>
            </a:r>
            <a:r>
              <a:rPr lang="tr-TR" sz="2400" b="1" dirty="0"/>
              <a:t>T</a:t>
            </a:r>
            <a:r>
              <a:rPr lang="tr-TR" dirty="0"/>
              <a:t>ransfer </a:t>
            </a:r>
            <a:r>
              <a:rPr lang="tr-TR" sz="2400" b="1" dirty="0" err="1"/>
              <a:t>M</a:t>
            </a:r>
            <a:r>
              <a:rPr lang="tr-TR" dirty="0" err="1"/>
              <a:t>ode</a:t>
            </a:r>
            <a:r>
              <a:rPr lang="tr-TR" dirty="0"/>
              <a:t> (</a:t>
            </a:r>
            <a:r>
              <a:rPr lang="tr-TR" dirty="0" err="1"/>
              <a:t>Eşzmansız</a:t>
            </a:r>
            <a:r>
              <a:rPr lang="tr-TR" dirty="0"/>
              <a:t> Aktarım Modu)</a:t>
            </a:r>
          </a:p>
        </p:txBody>
      </p:sp>
    </p:spTree>
    <p:extLst>
      <p:ext uri="{BB962C8B-B14F-4D97-AF65-F5344CB8AC3E}">
        <p14:creationId xmlns:p14="http://schemas.microsoft.com/office/powerpoint/2010/main" val="82138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1607A44-7888-E62E-261F-992385D26528}"/>
              </a:ext>
            </a:extLst>
          </p:cNvPr>
          <p:cNvSpPr>
            <a:spLocks noGrp="1"/>
          </p:cNvSpPr>
          <p:nvPr>
            <p:ph type="title"/>
          </p:nvPr>
        </p:nvSpPr>
        <p:spPr/>
        <p:txBody>
          <a:bodyPr/>
          <a:lstStyle/>
          <a:p>
            <a:r>
              <a:rPr lang="tr-TR" dirty="0" err="1"/>
              <a:t>Atm</a:t>
            </a:r>
            <a:r>
              <a:rPr lang="tr-TR" dirty="0"/>
              <a:t> nedir ?</a:t>
            </a:r>
          </a:p>
        </p:txBody>
      </p:sp>
      <p:sp>
        <p:nvSpPr>
          <p:cNvPr id="3" name="İçerik Yer Tutucusu 2">
            <a:extLst>
              <a:ext uri="{FF2B5EF4-FFF2-40B4-BE49-F238E27FC236}">
                <a16:creationId xmlns:a16="http://schemas.microsoft.com/office/drawing/2014/main" id="{A48B8349-AA10-0B36-D154-FEB1115668F5}"/>
              </a:ext>
            </a:extLst>
          </p:cNvPr>
          <p:cNvSpPr>
            <a:spLocks noGrp="1"/>
          </p:cNvSpPr>
          <p:nvPr>
            <p:ph idx="1"/>
          </p:nvPr>
        </p:nvSpPr>
        <p:spPr>
          <a:xfrm>
            <a:off x="581192" y="2180497"/>
            <a:ext cx="11029615" cy="3305904"/>
          </a:xfrm>
        </p:spPr>
        <p:txBody>
          <a:bodyPr/>
          <a:lstStyle/>
          <a:p>
            <a:r>
              <a:rPr lang="tr-TR" dirty="0" err="1"/>
              <a:t>Asynchronous</a:t>
            </a:r>
            <a:r>
              <a:rPr lang="tr-TR" dirty="0"/>
              <a:t> Transfer </a:t>
            </a:r>
            <a:r>
              <a:rPr lang="tr-TR" dirty="0" err="1"/>
              <a:t>Mode</a:t>
            </a:r>
            <a:r>
              <a:rPr lang="tr-TR" dirty="0"/>
              <a:t> (ATM), özellikle telekomünikasyon ve veri iletişiminde kullanılan, </a:t>
            </a:r>
            <a:r>
              <a:rPr lang="tr-TR" b="1" dirty="0"/>
              <a:t>paket tabanlı</a:t>
            </a:r>
            <a:r>
              <a:rPr lang="tr-TR" dirty="0"/>
              <a:t> bir transfer teknolojisidir. ATM, verilerin </a:t>
            </a:r>
            <a:r>
              <a:rPr lang="tr-TR" b="1" dirty="0"/>
              <a:t>sabit boyutlu</a:t>
            </a:r>
            <a:r>
              <a:rPr lang="tr-TR" dirty="0"/>
              <a:t> "hücre" (</a:t>
            </a:r>
            <a:r>
              <a:rPr lang="tr-TR" dirty="0" err="1"/>
              <a:t>cell</a:t>
            </a:r>
            <a:r>
              <a:rPr lang="tr-TR" dirty="0"/>
              <a:t>) denilen paketler halinde aktarılmasına            </a:t>
            </a:r>
            <a:r>
              <a:rPr lang="tr-TR" b="1" dirty="0"/>
              <a:t>(Cell </a:t>
            </a:r>
            <a:r>
              <a:rPr lang="tr-TR" b="1" dirty="0" err="1"/>
              <a:t>relay</a:t>
            </a:r>
            <a:r>
              <a:rPr lang="tr-TR" b="1" dirty="0"/>
              <a:t> / hücre aktarımı) </a:t>
            </a:r>
            <a:r>
              <a:rPr lang="tr-TR" dirty="0"/>
              <a:t>prensibine</a:t>
            </a:r>
            <a:r>
              <a:rPr lang="tr-TR" b="1" dirty="0"/>
              <a:t> </a:t>
            </a:r>
            <a:r>
              <a:rPr lang="tr-TR" dirty="0"/>
              <a:t>dayanır. Bu teknoloji, </a:t>
            </a:r>
            <a:r>
              <a:rPr lang="tr-TR" b="1" dirty="0"/>
              <a:t>hem ses hem de veri </a:t>
            </a:r>
            <a:r>
              <a:rPr lang="tr-TR" dirty="0"/>
              <a:t>transferini destekleyerek çok yönlü bir yapı sunar.</a:t>
            </a:r>
          </a:p>
          <a:p>
            <a:r>
              <a:rPr lang="tr-TR" dirty="0"/>
              <a:t>ATM verileri </a:t>
            </a:r>
            <a:r>
              <a:rPr lang="tr-TR" b="1" dirty="0"/>
              <a:t>53 byte </a:t>
            </a:r>
            <a:r>
              <a:rPr lang="tr-TR" dirty="0"/>
              <a:t>boyutunda,</a:t>
            </a:r>
            <a:r>
              <a:rPr lang="tr-TR" b="1" dirty="0"/>
              <a:t> </a:t>
            </a:r>
            <a:r>
              <a:rPr lang="tr-TR" dirty="0"/>
              <a:t>sabit büyüklükte hücreler halinde iletir.</a:t>
            </a:r>
            <a:endParaRPr lang="tr-TR" b="1" dirty="0"/>
          </a:p>
          <a:p>
            <a:r>
              <a:rPr lang="tr-TR" dirty="0"/>
              <a:t>ATM hücre aktarımının (</a:t>
            </a:r>
            <a:r>
              <a:rPr lang="tr-TR" dirty="0" err="1"/>
              <a:t>cell</a:t>
            </a:r>
            <a:r>
              <a:rPr lang="tr-TR" dirty="0"/>
              <a:t> </a:t>
            </a:r>
            <a:r>
              <a:rPr lang="tr-TR" dirty="0" err="1"/>
              <a:t>relay</a:t>
            </a:r>
            <a:r>
              <a:rPr lang="tr-TR" dirty="0"/>
              <a:t>) popüler bir formudur. DSL bağlantıları için yaygın olarak kullanılır. </a:t>
            </a:r>
          </a:p>
          <a:p>
            <a:endParaRPr lang="tr-TR" dirty="0"/>
          </a:p>
          <a:p>
            <a:pPr marL="0" indent="0">
              <a:buNone/>
            </a:pPr>
            <a:r>
              <a:rPr lang="tr-TR" sz="1400" dirty="0"/>
              <a:t>* </a:t>
            </a:r>
            <a:r>
              <a:rPr lang="tr-TR" sz="1400" dirty="0" err="1"/>
              <a:t>Relay</a:t>
            </a:r>
            <a:r>
              <a:rPr lang="tr-TR" sz="1400" dirty="0"/>
              <a:t>: Röle</a:t>
            </a:r>
          </a:p>
        </p:txBody>
      </p:sp>
    </p:spTree>
    <p:extLst>
      <p:ext uri="{BB962C8B-B14F-4D97-AF65-F5344CB8AC3E}">
        <p14:creationId xmlns:p14="http://schemas.microsoft.com/office/powerpoint/2010/main" val="538439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A59C5DE-516B-A129-BAFD-5F6AC460DC17}"/>
              </a:ext>
            </a:extLst>
          </p:cNvPr>
          <p:cNvSpPr>
            <a:spLocks noGrp="1"/>
          </p:cNvSpPr>
          <p:nvPr>
            <p:ph type="title"/>
          </p:nvPr>
        </p:nvSpPr>
        <p:spPr/>
        <p:txBody>
          <a:bodyPr/>
          <a:lstStyle/>
          <a:p>
            <a:r>
              <a:rPr lang="tr-TR" dirty="0"/>
              <a:t>Cell </a:t>
            </a:r>
            <a:r>
              <a:rPr lang="tr-TR" dirty="0" err="1"/>
              <a:t>relay</a:t>
            </a:r>
            <a:r>
              <a:rPr lang="tr-TR" dirty="0"/>
              <a:t>/ hücre aktarımı</a:t>
            </a:r>
          </a:p>
        </p:txBody>
      </p:sp>
      <p:sp>
        <p:nvSpPr>
          <p:cNvPr id="3" name="İçerik Yer Tutucusu 2">
            <a:extLst>
              <a:ext uri="{FF2B5EF4-FFF2-40B4-BE49-F238E27FC236}">
                <a16:creationId xmlns:a16="http://schemas.microsoft.com/office/drawing/2014/main" id="{4203C470-1F80-0F10-CA66-1EA502DF2D5D}"/>
              </a:ext>
            </a:extLst>
          </p:cNvPr>
          <p:cNvSpPr>
            <a:spLocks noGrp="1"/>
          </p:cNvSpPr>
          <p:nvPr>
            <p:ph idx="1"/>
          </p:nvPr>
        </p:nvSpPr>
        <p:spPr/>
        <p:txBody>
          <a:bodyPr>
            <a:normAutofit lnSpcReduction="10000"/>
          </a:bodyPr>
          <a:lstStyle/>
          <a:p>
            <a:r>
              <a:rPr lang="tr-TR" dirty="0"/>
              <a:t>Cell </a:t>
            </a:r>
            <a:r>
              <a:rPr lang="tr-TR" dirty="0" err="1"/>
              <a:t>relay</a:t>
            </a:r>
            <a:r>
              <a:rPr lang="tr-TR" dirty="0"/>
              <a:t>, bilgisayar ağlarında küçük, sabit uzunluklu paketler (hücre röle) olarak isimlendirilir. Bu hücreler bilgisayarlar arasında veya her türlü ağ donanımında veri iletimi sağlar. Paketlerin </a:t>
            </a:r>
            <a:r>
              <a:rPr lang="tr-TR" b="1" dirty="0"/>
              <a:t>küçük boyutlu</a:t>
            </a:r>
            <a:r>
              <a:rPr lang="tr-TR" dirty="0"/>
              <a:t> olması sayesinde </a:t>
            </a:r>
            <a:r>
              <a:rPr lang="tr-TR" b="1" dirty="0"/>
              <a:t>bant genişliği uzun süre işgal edilmez</a:t>
            </a:r>
            <a:r>
              <a:rPr lang="tr-TR" dirty="0"/>
              <a:t>. Böylece </a:t>
            </a:r>
            <a:r>
              <a:rPr lang="tr-TR" b="1" dirty="0"/>
              <a:t>video</a:t>
            </a:r>
            <a:r>
              <a:rPr lang="tr-TR" dirty="0"/>
              <a:t> ve </a:t>
            </a:r>
            <a:r>
              <a:rPr lang="tr-TR" b="1" dirty="0"/>
              <a:t>ses</a:t>
            </a:r>
            <a:r>
              <a:rPr lang="tr-TR" dirty="0"/>
              <a:t> gibi yoğun trafik gerektiren durumlarda kullanılabilir.</a:t>
            </a:r>
          </a:p>
          <a:p>
            <a:r>
              <a:rPr lang="tr-TR" dirty="0"/>
              <a:t>Cell </a:t>
            </a:r>
            <a:r>
              <a:rPr lang="tr-TR" dirty="0" err="1"/>
              <a:t>relay</a:t>
            </a:r>
            <a:r>
              <a:rPr lang="tr-TR" dirty="0"/>
              <a:t> değişken uzunluklu kullanıcı paketlerini kırarak sabit uzunluktaki hücreler oluşturur, adres ve doğrulama bilgisi ekler. Ağ donanımındaki çerçeve uzunluğu sabittir. Bir kullanıcı verisi birçok hücre üzerinde parçalandırılmış olabilir. </a:t>
            </a:r>
          </a:p>
          <a:p>
            <a:r>
              <a:rPr lang="tr-TR" dirty="0"/>
              <a:t>Cell </a:t>
            </a:r>
            <a:r>
              <a:rPr lang="tr-TR" dirty="0" err="1"/>
              <a:t>relay</a:t>
            </a:r>
            <a:r>
              <a:rPr lang="tr-TR" dirty="0"/>
              <a:t> (hücre aktarımı) </a:t>
            </a:r>
            <a:r>
              <a:rPr lang="tr-TR" b="1" dirty="0"/>
              <a:t>geleneksel paket anahtarlama</a:t>
            </a:r>
            <a:r>
              <a:rPr lang="tr-TR" dirty="0"/>
              <a:t> dan çok daha hızlı çalışmaktadır. Çünkü aktarım sırasında akış kontrolü ve hata denetimi doğudan bu sistem üstünden yapılmaz. Bu yüzden güvenilir değildir. Hataların düzeltilmesi uç noktalardaki protokollere bırakılmıştır.</a:t>
            </a:r>
          </a:p>
          <a:p>
            <a:r>
              <a:rPr lang="tr-TR" dirty="0"/>
              <a:t>Cell </a:t>
            </a:r>
            <a:r>
              <a:rPr lang="tr-TR" dirty="0" err="1"/>
              <a:t>relay</a:t>
            </a:r>
            <a:r>
              <a:rPr lang="tr-TR" dirty="0"/>
              <a:t> iletim oranı genellikle </a:t>
            </a:r>
            <a:r>
              <a:rPr lang="tr-TR" b="1" dirty="0"/>
              <a:t>56 </a:t>
            </a:r>
            <a:r>
              <a:rPr lang="tr-TR" b="1" dirty="0" err="1"/>
              <a:t>kbit</a:t>
            </a:r>
            <a:r>
              <a:rPr lang="tr-TR" b="1" dirty="0"/>
              <a:t>/s </a:t>
            </a:r>
            <a:r>
              <a:rPr lang="tr-TR" dirty="0"/>
              <a:t>ve </a:t>
            </a:r>
            <a:r>
              <a:rPr lang="tr-TR" b="1" dirty="0"/>
              <a:t>saniyede birkaç gigabit </a:t>
            </a:r>
            <a:r>
              <a:rPr lang="tr-TR" dirty="0"/>
              <a:t>arasındadır. </a:t>
            </a:r>
          </a:p>
          <a:p>
            <a:pPr marL="0" indent="0">
              <a:buNone/>
            </a:pPr>
            <a:r>
              <a:rPr lang="tr-TR" sz="1800" dirty="0"/>
              <a:t> * </a:t>
            </a:r>
            <a:r>
              <a:rPr lang="tr-TR" sz="1400" dirty="0" err="1"/>
              <a:t>Relay</a:t>
            </a:r>
            <a:r>
              <a:rPr lang="tr-TR" sz="1400" dirty="0"/>
              <a:t>: Röle</a:t>
            </a:r>
          </a:p>
          <a:p>
            <a:endParaRPr lang="tr-TR" dirty="0"/>
          </a:p>
        </p:txBody>
      </p:sp>
    </p:spTree>
    <p:extLst>
      <p:ext uri="{BB962C8B-B14F-4D97-AF65-F5344CB8AC3E}">
        <p14:creationId xmlns:p14="http://schemas.microsoft.com/office/powerpoint/2010/main" val="3000687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B987250-F32C-9B7B-159D-D822C313EF68}"/>
              </a:ext>
            </a:extLst>
          </p:cNvPr>
          <p:cNvSpPr>
            <a:spLocks noGrp="1"/>
          </p:cNvSpPr>
          <p:nvPr>
            <p:ph type="title"/>
          </p:nvPr>
        </p:nvSpPr>
        <p:spPr/>
        <p:txBody>
          <a:bodyPr/>
          <a:lstStyle/>
          <a:p>
            <a:r>
              <a:rPr lang="tr-TR" dirty="0"/>
              <a:t>Geleneksel paket anahtarlama</a:t>
            </a:r>
          </a:p>
        </p:txBody>
      </p:sp>
      <p:sp>
        <p:nvSpPr>
          <p:cNvPr id="3" name="İçerik Yer Tutucusu 2">
            <a:extLst>
              <a:ext uri="{FF2B5EF4-FFF2-40B4-BE49-F238E27FC236}">
                <a16:creationId xmlns:a16="http://schemas.microsoft.com/office/drawing/2014/main" id="{CE50C9F0-5071-2167-CD7C-D8579695CEB9}"/>
              </a:ext>
            </a:extLst>
          </p:cNvPr>
          <p:cNvSpPr>
            <a:spLocks noGrp="1"/>
          </p:cNvSpPr>
          <p:nvPr>
            <p:ph idx="1"/>
          </p:nvPr>
        </p:nvSpPr>
        <p:spPr/>
        <p:txBody>
          <a:bodyPr/>
          <a:lstStyle/>
          <a:p>
            <a:r>
              <a:rPr lang="tr-TR" dirty="0"/>
              <a:t>Geleneksel Paket Anahtarlama, ağ iletişimi için kullanılan bir yöntemdir ve veri iletimini daha verimli hale getirmek için geliştirilmiştir. Paket anahtarlama, verinin küçük parçalara (paketlere) bölünerek bir ağ üzerinden gönderilmesini ve alıcı tarafta yeniden birleştirilmesini sağlayan bir ağ iletişim yöntemidir.</a:t>
            </a:r>
          </a:p>
          <a:p>
            <a:r>
              <a:rPr lang="tr-TR" b="1" dirty="0"/>
              <a:t>Çalışma Prensibi</a:t>
            </a:r>
          </a:p>
          <a:p>
            <a:pPr>
              <a:buFont typeface="+mj-lt"/>
              <a:buAutoNum type="arabicPeriod"/>
            </a:pPr>
            <a:r>
              <a:rPr lang="tr-TR" b="1" dirty="0"/>
              <a:t>Veri Parçalama:</a:t>
            </a:r>
            <a:r>
              <a:rPr lang="tr-TR" dirty="0"/>
              <a:t> Büyük bir veri akışı, küçük parçalara ayrılır. Bu parçalara "paket" denir.</a:t>
            </a:r>
          </a:p>
          <a:p>
            <a:pPr>
              <a:buFont typeface="+mj-lt"/>
              <a:buAutoNum type="arabicPeriod"/>
            </a:pPr>
            <a:r>
              <a:rPr lang="tr-TR" b="1" dirty="0"/>
              <a:t>Adresleme:</a:t>
            </a:r>
            <a:r>
              <a:rPr lang="tr-TR" dirty="0"/>
              <a:t> Her paket, gönderen ve alıcının adres bilgilerini içerir.</a:t>
            </a:r>
          </a:p>
          <a:p>
            <a:pPr>
              <a:buFont typeface="+mj-lt"/>
              <a:buAutoNum type="arabicPeriod"/>
            </a:pPr>
            <a:r>
              <a:rPr lang="tr-TR" b="1" dirty="0"/>
              <a:t>Bağımsız İletim:</a:t>
            </a:r>
            <a:r>
              <a:rPr lang="tr-TR" dirty="0"/>
              <a:t> Paketler, ağ üzerinden bağımsız olarak hareket eder ve en uygun yollardan hedefe ulaşır.</a:t>
            </a:r>
          </a:p>
          <a:p>
            <a:pPr>
              <a:buFont typeface="+mj-lt"/>
              <a:buAutoNum type="arabicPeriod"/>
            </a:pPr>
            <a:r>
              <a:rPr lang="tr-TR" b="1" dirty="0"/>
              <a:t>Yeniden Birleştirme:</a:t>
            </a:r>
            <a:r>
              <a:rPr lang="tr-TR" dirty="0"/>
              <a:t> Alıcı tarafta paketler birleştirilerek orijinal veri oluşturulur.</a:t>
            </a:r>
          </a:p>
          <a:p>
            <a:endParaRPr lang="tr-TR" dirty="0"/>
          </a:p>
        </p:txBody>
      </p:sp>
    </p:spTree>
    <p:extLst>
      <p:ext uri="{BB962C8B-B14F-4D97-AF65-F5344CB8AC3E}">
        <p14:creationId xmlns:p14="http://schemas.microsoft.com/office/powerpoint/2010/main" val="3571094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87AD0E9-BE69-E6B5-4ADE-928E28C78A7D}"/>
              </a:ext>
            </a:extLst>
          </p:cNvPr>
          <p:cNvSpPr>
            <a:spLocks noGrp="1"/>
          </p:cNvSpPr>
          <p:nvPr>
            <p:ph type="title"/>
          </p:nvPr>
        </p:nvSpPr>
        <p:spPr/>
        <p:txBody>
          <a:bodyPr/>
          <a:lstStyle/>
          <a:p>
            <a:r>
              <a:rPr lang="tr-TR" dirty="0"/>
              <a:t>Geleneksel paket anahtarlama</a:t>
            </a:r>
          </a:p>
        </p:txBody>
      </p:sp>
      <p:sp>
        <p:nvSpPr>
          <p:cNvPr id="3" name="İçerik Yer Tutucusu 2">
            <a:extLst>
              <a:ext uri="{FF2B5EF4-FFF2-40B4-BE49-F238E27FC236}">
                <a16:creationId xmlns:a16="http://schemas.microsoft.com/office/drawing/2014/main" id="{B6A59378-C4FD-9680-B2CC-6B76F7F72998}"/>
              </a:ext>
            </a:extLst>
          </p:cNvPr>
          <p:cNvSpPr>
            <a:spLocks noGrp="1"/>
          </p:cNvSpPr>
          <p:nvPr>
            <p:ph idx="1"/>
          </p:nvPr>
        </p:nvSpPr>
        <p:spPr>
          <a:xfrm>
            <a:off x="581192" y="1990373"/>
            <a:ext cx="5167757" cy="2884596"/>
          </a:xfrm>
        </p:spPr>
        <p:txBody>
          <a:bodyPr>
            <a:normAutofit/>
          </a:bodyPr>
          <a:lstStyle/>
          <a:p>
            <a:r>
              <a:rPr lang="tr-TR" b="1" dirty="0"/>
              <a:t>Avantajlar</a:t>
            </a:r>
          </a:p>
          <a:p>
            <a:pPr>
              <a:buFont typeface="Arial" panose="020B0604020202020204" pitchFamily="34" charset="0"/>
              <a:buChar char="•"/>
            </a:pPr>
            <a:r>
              <a:rPr lang="tr-TR" b="1" dirty="0"/>
              <a:t>Verimlilik:</a:t>
            </a:r>
            <a:r>
              <a:rPr lang="tr-TR" dirty="0"/>
              <a:t> Ağ kaynakları, talebe göre dinamik olarak paylaşılır.</a:t>
            </a:r>
          </a:p>
          <a:p>
            <a:pPr>
              <a:buFont typeface="Arial" panose="020B0604020202020204" pitchFamily="34" charset="0"/>
              <a:buChar char="•"/>
            </a:pPr>
            <a:r>
              <a:rPr lang="tr-TR" b="1" dirty="0"/>
              <a:t>Hata Yönetimi:</a:t>
            </a:r>
            <a:r>
              <a:rPr lang="tr-TR" dirty="0"/>
              <a:t> Paketler kaybolursa sadece ilgili paketler tekrar gönderilir.</a:t>
            </a:r>
          </a:p>
          <a:p>
            <a:pPr>
              <a:buFont typeface="Arial" panose="020B0604020202020204" pitchFamily="34" charset="0"/>
              <a:buChar char="•"/>
            </a:pPr>
            <a:r>
              <a:rPr lang="tr-TR" b="1" dirty="0"/>
              <a:t>Esneklik:</a:t>
            </a:r>
            <a:r>
              <a:rPr lang="tr-TR" dirty="0"/>
              <a:t> Paketler farklı yollar izleyebilir, bu da ağ tıkanıklığını azaltır.</a:t>
            </a:r>
          </a:p>
          <a:p>
            <a:endParaRPr lang="tr-TR" dirty="0"/>
          </a:p>
        </p:txBody>
      </p:sp>
      <p:sp>
        <p:nvSpPr>
          <p:cNvPr id="6" name="İçerik Yer Tutucusu 2">
            <a:extLst>
              <a:ext uri="{FF2B5EF4-FFF2-40B4-BE49-F238E27FC236}">
                <a16:creationId xmlns:a16="http://schemas.microsoft.com/office/drawing/2014/main" id="{B80E4C98-1EFE-8483-70EA-E2611B0CD006}"/>
              </a:ext>
            </a:extLst>
          </p:cNvPr>
          <p:cNvSpPr txBox="1">
            <a:spLocks/>
          </p:cNvSpPr>
          <p:nvPr/>
        </p:nvSpPr>
        <p:spPr>
          <a:xfrm>
            <a:off x="6183779" y="1741726"/>
            <a:ext cx="5603832" cy="2884595"/>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Calibri" panose="020F0502020204030204" pitchFamily="34" charset="0"/>
                <a:ea typeface="+mn-ea"/>
                <a:cs typeface="Calibri" panose="020F0502020204030204" pitchFamily="34" charset="0"/>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Calibri" panose="020F0502020204030204" pitchFamily="34" charset="0"/>
                <a:ea typeface="+mn-ea"/>
                <a:cs typeface="Calibri" panose="020F0502020204030204" pitchFamily="34" charset="0"/>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Calibri" panose="020F0502020204030204" pitchFamily="34" charset="0"/>
                <a:ea typeface="+mn-ea"/>
                <a:cs typeface="Calibri" panose="020F0502020204030204" pitchFamily="34" charset="0"/>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Calibri" panose="020F0502020204030204" pitchFamily="34" charset="0"/>
                <a:ea typeface="+mn-ea"/>
                <a:cs typeface="Calibri" panose="020F0502020204030204" pitchFamily="34" charset="0"/>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Calibri" panose="020F0502020204030204" pitchFamily="34" charset="0"/>
                <a:ea typeface="+mn-ea"/>
                <a:cs typeface="Calibri" panose="020F0502020204030204" pitchFamily="34" charset="0"/>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tr-TR" b="1" dirty="0"/>
              <a:t>Dezavantajlar</a:t>
            </a:r>
          </a:p>
          <a:p>
            <a:pPr>
              <a:buFont typeface="Arial" panose="020B0604020202020204" pitchFamily="34" charset="0"/>
              <a:buChar char="•"/>
            </a:pPr>
            <a:r>
              <a:rPr lang="tr-TR" b="1" dirty="0"/>
              <a:t>Gecikme (</a:t>
            </a:r>
            <a:r>
              <a:rPr lang="tr-TR" b="1" dirty="0" err="1"/>
              <a:t>Delay</a:t>
            </a:r>
            <a:r>
              <a:rPr lang="tr-TR" b="1" dirty="0"/>
              <a:t>):</a:t>
            </a:r>
            <a:r>
              <a:rPr lang="tr-TR" dirty="0"/>
              <a:t> Paketler farklı yollardan geldiği için sıralama sorunları olabilir.</a:t>
            </a:r>
          </a:p>
          <a:p>
            <a:pPr>
              <a:buFont typeface="Arial" panose="020B0604020202020204" pitchFamily="34" charset="0"/>
              <a:buChar char="•"/>
            </a:pPr>
            <a:r>
              <a:rPr lang="tr-TR" b="1" dirty="0"/>
              <a:t>Ekstra Yük:</a:t>
            </a:r>
            <a:r>
              <a:rPr lang="tr-TR" dirty="0"/>
              <a:t> Paket başlık bilgileri nedeniyle veri boyutunda artış olur.</a:t>
            </a:r>
          </a:p>
          <a:p>
            <a:pPr>
              <a:buFont typeface="Arial" panose="020B0604020202020204" pitchFamily="34" charset="0"/>
              <a:buChar char="•"/>
            </a:pPr>
            <a:r>
              <a:rPr lang="tr-TR" b="1" dirty="0"/>
              <a:t>Kesinti Riski:</a:t>
            </a:r>
            <a:r>
              <a:rPr lang="tr-TR" dirty="0"/>
              <a:t> Ağ yoğunluğunda gecikmeler veya kayıplar yaşanabilir.</a:t>
            </a:r>
          </a:p>
        </p:txBody>
      </p:sp>
      <p:sp>
        <p:nvSpPr>
          <p:cNvPr id="7" name="İçerik Yer Tutucusu 2">
            <a:extLst>
              <a:ext uri="{FF2B5EF4-FFF2-40B4-BE49-F238E27FC236}">
                <a16:creationId xmlns:a16="http://schemas.microsoft.com/office/drawing/2014/main" id="{2960DC74-2E8F-5DE7-A61F-F8587D27B41E}"/>
              </a:ext>
            </a:extLst>
          </p:cNvPr>
          <p:cNvSpPr txBox="1">
            <a:spLocks/>
          </p:cNvSpPr>
          <p:nvPr/>
        </p:nvSpPr>
        <p:spPr>
          <a:xfrm>
            <a:off x="581192" y="4652091"/>
            <a:ext cx="11351276" cy="2239104"/>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Calibri" panose="020F0502020204030204" pitchFamily="34" charset="0"/>
                <a:ea typeface="+mn-ea"/>
                <a:cs typeface="Calibri" panose="020F0502020204030204" pitchFamily="34" charset="0"/>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Calibri" panose="020F0502020204030204" pitchFamily="34" charset="0"/>
                <a:ea typeface="+mn-ea"/>
                <a:cs typeface="Calibri" panose="020F0502020204030204" pitchFamily="34" charset="0"/>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Calibri" panose="020F0502020204030204" pitchFamily="34" charset="0"/>
                <a:ea typeface="+mn-ea"/>
                <a:cs typeface="Calibri" panose="020F0502020204030204" pitchFamily="34" charset="0"/>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Calibri" panose="020F0502020204030204" pitchFamily="34" charset="0"/>
                <a:ea typeface="+mn-ea"/>
                <a:cs typeface="Calibri" panose="020F0502020204030204" pitchFamily="34" charset="0"/>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Calibri" panose="020F0502020204030204" pitchFamily="34" charset="0"/>
                <a:ea typeface="+mn-ea"/>
                <a:cs typeface="Calibri" panose="020F0502020204030204" pitchFamily="34" charset="0"/>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tr-TR" b="1" dirty="0"/>
              <a:t>Uygulama Alanları</a:t>
            </a:r>
          </a:p>
          <a:p>
            <a:pPr>
              <a:buFont typeface="Arial" panose="020B0604020202020204" pitchFamily="34" charset="0"/>
              <a:buChar char="•"/>
            </a:pPr>
            <a:r>
              <a:rPr lang="tr-TR" b="1" dirty="0"/>
              <a:t>İnternet:</a:t>
            </a:r>
            <a:r>
              <a:rPr lang="tr-TR" dirty="0"/>
              <a:t> TCP/IP protokolü paket anahtarlama temelindedir.</a:t>
            </a:r>
          </a:p>
          <a:p>
            <a:pPr>
              <a:buFont typeface="Arial" panose="020B0604020202020204" pitchFamily="34" charset="0"/>
              <a:buChar char="•"/>
            </a:pPr>
            <a:r>
              <a:rPr lang="tr-TR" b="1" dirty="0"/>
              <a:t>Mobil İletişim:</a:t>
            </a:r>
            <a:r>
              <a:rPr lang="tr-TR" dirty="0"/>
              <a:t> 4G ve 5G gibi modern ağlar paket anahtarlamayı kullanır.</a:t>
            </a:r>
          </a:p>
          <a:p>
            <a:pPr>
              <a:buFont typeface="Arial" panose="020B0604020202020204" pitchFamily="34" charset="0"/>
              <a:buChar char="•"/>
            </a:pPr>
            <a:r>
              <a:rPr lang="tr-TR" b="1" dirty="0"/>
              <a:t>Ses ve Video İletimi:</a:t>
            </a:r>
            <a:r>
              <a:rPr lang="tr-TR" dirty="0"/>
              <a:t> VoIP (Voice </a:t>
            </a:r>
            <a:r>
              <a:rPr lang="tr-TR" dirty="0" err="1"/>
              <a:t>over</a:t>
            </a:r>
            <a:r>
              <a:rPr lang="tr-TR" dirty="0"/>
              <a:t> IP) ve video konferans uygulamaları.</a:t>
            </a:r>
          </a:p>
          <a:p>
            <a:pPr marL="0" indent="0">
              <a:buNone/>
            </a:pPr>
            <a:endParaRPr lang="tr-TR" dirty="0"/>
          </a:p>
        </p:txBody>
      </p:sp>
    </p:spTree>
    <p:extLst>
      <p:ext uri="{BB962C8B-B14F-4D97-AF65-F5344CB8AC3E}">
        <p14:creationId xmlns:p14="http://schemas.microsoft.com/office/powerpoint/2010/main" val="1322652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fade">
                                      <p:cBhvr>
                                        <p:cTn id="27" dur="500"/>
                                        <p:tgtEl>
                                          <p:spTgt spid="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fade">
                                      <p:cBhvr>
                                        <p:cTn id="32" dur="500"/>
                                        <p:tgtEl>
                                          <p:spTgt spid="6">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animEffect transition="in" filter="fade">
                                      <p:cBhvr>
                                        <p:cTn id="37" dur="500"/>
                                        <p:tgtEl>
                                          <p:spTgt spid="6">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6">
                                            <p:txEl>
                                              <p:pRg st="3" end="3"/>
                                            </p:txEl>
                                          </p:spTgt>
                                        </p:tgtEl>
                                        <p:attrNameLst>
                                          <p:attrName>style.visibility</p:attrName>
                                        </p:attrNameLst>
                                      </p:cBhvr>
                                      <p:to>
                                        <p:strVal val="visible"/>
                                      </p:to>
                                    </p:set>
                                    <p:animEffect transition="in" filter="fade">
                                      <p:cBhvr>
                                        <p:cTn id="42" dur="500"/>
                                        <p:tgtEl>
                                          <p:spTgt spid="6">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7">
                                            <p:txEl>
                                              <p:pRg st="0" end="0"/>
                                            </p:txEl>
                                          </p:spTgt>
                                        </p:tgtEl>
                                        <p:attrNameLst>
                                          <p:attrName>style.visibility</p:attrName>
                                        </p:attrNameLst>
                                      </p:cBhvr>
                                      <p:to>
                                        <p:strVal val="visible"/>
                                      </p:to>
                                    </p:set>
                                    <p:animEffect transition="in" filter="fade">
                                      <p:cBhvr>
                                        <p:cTn id="47" dur="500"/>
                                        <p:tgtEl>
                                          <p:spTgt spid="7">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7">
                                            <p:txEl>
                                              <p:pRg st="1" end="1"/>
                                            </p:txEl>
                                          </p:spTgt>
                                        </p:tgtEl>
                                        <p:attrNameLst>
                                          <p:attrName>style.visibility</p:attrName>
                                        </p:attrNameLst>
                                      </p:cBhvr>
                                      <p:to>
                                        <p:strVal val="visible"/>
                                      </p:to>
                                    </p:set>
                                    <p:animEffect transition="in" filter="fade">
                                      <p:cBhvr>
                                        <p:cTn id="52" dur="500"/>
                                        <p:tgtEl>
                                          <p:spTgt spid="7">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7">
                                            <p:txEl>
                                              <p:pRg st="2" end="2"/>
                                            </p:txEl>
                                          </p:spTgt>
                                        </p:tgtEl>
                                        <p:attrNameLst>
                                          <p:attrName>style.visibility</p:attrName>
                                        </p:attrNameLst>
                                      </p:cBhvr>
                                      <p:to>
                                        <p:strVal val="visible"/>
                                      </p:to>
                                    </p:set>
                                    <p:animEffect transition="in" filter="fade">
                                      <p:cBhvr>
                                        <p:cTn id="57" dur="500"/>
                                        <p:tgtEl>
                                          <p:spTgt spid="7">
                                            <p:txEl>
                                              <p:p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7">
                                            <p:txEl>
                                              <p:pRg st="3" end="3"/>
                                            </p:txEl>
                                          </p:spTgt>
                                        </p:tgtEl>
                                        <p:attrNameLst>
                                          <p:attrName>style.visibility</p:attrName>
                                        </p:attrNameLst>
                                      </p:cBhvr>
                                      <p:to>
                                        <p:strVal val="visible"/>
                                      </p:to>
                                    </p:set>
                                    <p:animEffect transition="in" filter="fade">
                                      <p:cBhvr>
                                        <p:cTn id="62"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74EE89E-706E-1680-384B-A7B3432A09D9}"/>
              </a:ext>
            </a:extLst>
          </p:cNvPr>
          <p:cNvSpPr>
            <a:spLocks noGrp="1"/>
          </p:cNvSpPr>
          <p:nvPr>
            <p:ph type="title"/>
          </p:nvPr>
        </p:nvSpPr>
        <p:spPr/>
        <p:txBody>
          <a:bodyPr>
            <a:normAutofit/>
          </a:bodyPr>
          <a:lstStyle/>
          <a:p>
            <a:r>
              <a:rPr lang="tr-TR" dirty="0"/>
              <a:t>Geleneksel Paket anahtarlama – hücre aktarımı (Cell </a:t>
            </a:r>
            <a:r>
              <a:rPr lang="tr-TR" dirty="0" err="1"/>
              <a:t>relay</a:t>
            </a:r>
            <a:r>
              <a:rPr lang="tr-TR" dirty="0"/>
              <a:t>) karşılaştırma</a:t>
            </a:r>
          </a:p>
        </p:txBody>
      </p:sp>
      <p:sp>
        <p:nvSpPr>
          <p:cNvPr id="3" name="İçerik Yer Tutucusu 2">
            <a:extLst>
              <a:ext uri="{FF2B5EF4-FFF2-40B4-BE49-F238E27FC236}">
                <a16:creationId xmlns:a16="http://schemas.microsoft.com/office/drawing/2014/main" id="{5F8EB86A-9723-9759-DA2F-5B3513A23E6A}"/>
              </a:ext>
            </a:extLst>
          </p:cNvPr>
          <p:cNvSpPr>
            <a:spLocks noGrp="1"/>
          </p:cNvSpPr>
          <p:nvPr>
            <p:ph idx="1"/>
          </p:nvPr>
        </p:nvSpPr>
        <p:spPr>
          <a:xfrm>
            <a:off x="581191" y="1854572"/>
            <a:ext cx="11029615" cy="354474"/>
          </a:xfrm>
        </p:spPr>
        <p:txBody>
          <a:bodyPr>
            <a:normAutofit lnSpcReduction="10000"/>
          </a:bodyPr>
          <a:lstStyle/>
          <a:p>
            <a:pPr marL="0" indent="0">
              <a:buNone/>
            </a:pPr>
            <a:r>
              <a:rPr lang="tr-TR" b="1" u="sng" dirty="0"/>
              <a:t>Cell </a:t>
            </a:r>
            <a:r>
              <a:rPr lang="tr-TR" b="1" u="sng" dirty="0" err="1"/>
              <a:t>Relay</a:t>
            </a:r>
            <a:r>
              <a:rPr lang="tr-TR" b="1" u="sng" dirty="0"/>
              <a:t> – Geleneksel Paket Anahtarlamaya Karşı Avantajları</a:t>
            </a:r>
          </a:p>
        </p:txBody>
      </p:sp>
      <p:sp>
        <p:nvSpPr>
          <p:cNvPr id="5" name="İçerik Yer Tutucusu 2">
            <a:extLst>
              <a:ext uri="{FF2B5EF4-FFF2-40B4-BE49-F238E27FC236}">
                <a16:creationId xmlns:a16="http://schemas.microsoft.com/office/drawing/2014/main" id="{1073E75C-AC2F-D57C-7140-1D8DA34A96E5}"/>
              </a:ext>
            </a:extLst>
          </p:cNvPr>
          <p:cNvSpPr txBox="1">
            <a:spLocks/>
          </p:cNvSpPr>
          <p:nvPr/>
        </p:nvSpPr>
        <p:spPr>
          <a:xfrm>
            <a:off x="581190" y="2347662"/>
            <a:ext cx="11029615" cy="4472411"/>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Calibri" panose="020F0502020204030204" pitchFamily="34" charset="0"/>
                <a:ea typeface="+mn-ea"/>
                <a:cs typeface="Calibri" panose="020F0502020204030204" pitchFamily="34" charset="0"/>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Calibri" panose="020F0502020204030204" pitchFamily="34" charset="0"/>
                <a:ea typeface="+mn-ea"/>
                <a:cs typeface="Calibri" panose="020F0502020204030204" pitchFamily="34" charset="0"/>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Calibri" panose="020F0502020204030204" pitchFamily="34" charset="0"/>
                <a:ea typeface="+mn-ea"/>
                <a:cs typeface="Calibri" panose="020F0502020204030204" pitchFamily="34" charset="0"/>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Calibri" panose="020F0502020204030204" pitchFamily="34" charset="0"/>
                <a:ea typeface="+mn-ea"/>
                <a:cs typeface="Calibri" panose="020F0502020204030204" pitchFamily="34" charset="0"/>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Calibri" panose="020F0502020204030204" pitchFamily="34" charset="0"/>
                <a:ea typeface="+mn-ea"/>
                <a:cs typeface="Calibri" panose="020F0502020204030204" pitchFamily="34" charset="0"/>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42900" indent="-342900">
              <a:buFont typeface="Wingdings 2" panose="05020102010507070707" pitchFamily="18" charset="2"/>
              <a:buAutoNum type="arabicPeriod"/>
            </a:pPr>
            <a:r>
              <a:rPr lang="tr-TR" b="1" u="sng" dirty="0"/>
              <a:t>Sabit Hücre Boyutu</a:t>
            </a:r>
          </a:p>
          <a:p>
            <a:pPr marL="324000" lvl="1" indent="0">
              <a:buNone/>
            </a:pPr>
            <a:r>
              <a:rPr lang="tr-TR" b="1" dirty="0"/>
              <a:t>Avantaj: </a:t>
            </a:r>
            <a:r>
              <a:rPr lang="tr-TR" dirty="0"/>
              <a:t>Sabit boyutlu hücreler, iletim sırasında gecikme ve tıkanıklığı azaltır.</a:t>
            </a:r>
          </a:p>
          <a:p>
            <a:pPr marL="324000" lvl="1" indent="0">
              <a:buNone/>
            </a:pPr>
            <a:r>
              <a:rPr lang="tr-TR" b="1" dirty="0"/>
              <a:t>Sonuç:</a:t>
            </a:r>
            <a:r>
              <a:rPr lang="tr-TR" dirty="0"/>
              <a:t> Hücrelerin yönlendirilmesi (</a:t>
            </a:r>
            <a:r>
              <a:rPr lang="tr-TR" dirty="0" err="1"/>
              <a:t>switching</a:t>
            </a:r>
            <a:r>
              <a:rPr lang="tr-TR" dirty="0"/>
              <a:t>) daha hızlıdır.</a:t>
            </a:r>
          </a:p>
          <a:p>
            <a:pPr marL="342900" indent="-342900">
              <a:buFont typeface="Wingdings 2" panose="05020102010507070707" pitchFamily="18" charset="2"/>
              <a:buAutoNum type="arabicPeriod"/>
            </a:pPr>
            <a:r>
              <a:rPr lang="tr-TR" b="1" u="sng" dirty="0"/>
              <a:t>Kalite Kontrol</a:t>
            </a:r>
          </a:p>
          <a:p>
            <a:pPr marL="324000" lvl="1" indent="0">
              <a:buNone/>
            </a:pPr>
            <a:r>
              <a:rPr lang="tr-TR" b="1" dirty="0"/>
              <a:t>Avantaj: </a:t>
            </a:r>
            <a:r>
              <a:rPr lang="tr-TR" dirty="0"/>
              <a:t>Cell </a:t>
            </a:r>
            <a:r>
              <a:rPr lang="tr-TR" dirty="0" err="1"/>
              <a:t>relay</a:t>
            </a:r>
            <a:r>
              <a:rPr lang="tr-TR" dirty="0"/>
              <a:t>, farklı veri türleri için kalite kontrol (</a:t>
            </a:r>
            <a:r>
              <a:rPr lang="tr-TR" dirty="0" err="1"/>
              <a:t>Quality</a:t>
            </a:r>
            <a:r>
              <a:rPr lang="tr-TR" dirty="0"/>
              <a:t> of Service) sağlar.</a:t>
            </a:r>
          </a:p>
          <a:p>
            <a:pPr marL="324000" lvl="1" indent="0">
              <a:buNone/>
            </a:pPr>
            <a:r>
              <a:rPr lang="tr-TR" b="1" dirty="0"/>
              <a:t>Sonuç:</a:t>
            </a:r>
            <a:r>
              <a:rPr lang="tr-TR" dirty="0"/>
              <a:t> Ses, video ve veri aynı ağda etkin şekilde iletilebilir.</a:t>
            </a:r>
          </a:p>
          <a:p>
            <a:pPr marL="342900" indent="-342900">
              <a:buFont typeface="Wingdings 2" panose="05020102010507070707" pitchFamily="18" charset="2"/>
              <a:buAutoNum type="arabicPeriod"/>
            </a:pPr>
            <a:r>
              <a:rPr lang="tr-TR" b="1" u="sng" dirty="0"/>
              <a:t>Veri Türü Bağımsızlığı</a:t>
            </a:r>
          </a:p>
          <a:p>
            <a:pPr marL="324000" lvl="1" indent="0">
              <a:buNone/>
            </a:pPr>
            <a:r>
              <a:rPr lang="tr-TR" b="1" dirty="0"/>
              <a:t>Avantaj: </a:t>
            </a:r>
            <a:r>
              <a:rPr lang="tr-TR" dirty="0"/>
              <a:t>Hücre </a:t>
            </a:r>
            <a:r>
              <a:rPr lang="tr-TR" dirty="0" err="1"/>
              <a:t>relay</a:t>
            </a:r>
            <a:r>
              <a:rPr lang="tr-TR" dirty="0"/>
              <a:t>, hem sabit hızdaki veri akışlarını (</a:t>
            </a:r>
            <a:r>
              <a:rPr lang="tr-TR" dirty="0" err="1"/>
              <a:t>voice</a:t>
            </a:r>
            <a:r>
              <a:rPr lang="tr-TR" dirty="0"/>
              <a:t>, video) hem de değişken hızdaki akışları (veri) taşıyabilir.</a:t>
            </a:r>
          </a:p>
          <a:p>
            <a:pPr marL="324000" lvl="1" indent="0">
              <a:buNone/>
            </a:pPr>
            <a:r>
              <a:rPr lang="tr-TR" b="1" dirty="0"/>
              <a:t>Sonuç:</a:t>
            </a:r>
            <a:r>
              <a:rPr lang="tr-TR" dirty="0"/>
              <a:t> Çoklu hizmet (</a:t>
            </a:r>
            <a:r>
              <a:rPr lang="tr-TR" dirty="0" err="1"/>
              <a:t>multi</a:t>
            </a:r>
            <a:r>
              <a:rPr lang="tr-TR" dirty="0"/>
              <a:t>-service) ağlar için uygundur.</a:t>
            </a:r>
          </a:p>
          <a:p>
            <a:pPr marL="324000" lvl="1" indent="0">
              <a:buNone/>
            </a:pPr>
            <a:endParaRPr lang="tr-TR" dirty="0"/>
          </a:p>
        </p:txBody>
      </p:sp>
    </p:spTree>
    <p:extLst>
      <p:ext uri="{BB962C8B-B14F-4D97-AF65-F5344CB8AC3E}">
        <p14:creationId xmlns:p14="http://schemas.microsoft.com/office/powerpoint/2010/main" val="3171317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fade">
                                      <p:cBhvr>
                                        <p:cTn id="24" dur="500"/>
                                        <p:tgtEl>
                                          <p:spTgt spid="5">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fade">
                                      <p:cBhvr>
                                        <p:cTn id="29" dur="500"/>
                                        <p:tgtEl>
                                          <p:spTgt spid="5">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fade">
                                      <p:cBhvr>
                                        <p:cTn id="32" dur="500"/>
                                        <p:tgtEl>
                                          <p:spTgt spid="5">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animEffect transition="in" filter="fade">
                                      <p:cBhvr>
                                        <p:cTn id="35"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30F8967-9ADC-EA12-7C3B-84D4D3B95EC0}"/>
              </a:ext>
            </a:extLst>
          </p:cNvPr>
          <p:cNvSpPr>
            <a:spLocks noGrp="1"/>
          </p:cNvSpPr>
          <p:nvPr>
            <p:ph type="title"/>
          </p:nvPr>
        </p:nvSpPr>
        <p:spPr/>
        <p:txBody>
          <a:bodyPr/>
          <a:lstStyle/>
          <a:p>
            <a:r>
              <a:rPr lang="tr-TR" dirty="0"/>
              <a:t>Geleneksel Paket anahtarlama – hücre aktarımı (Cell </a:t>
            </a:r>
            <a:r>
              <a:rPr lang="tr-TR" dirty="0" err="1"/>
              <a:t>relay</a:t>
            </a:r>
            <a:r>
              <a:rPr lang="tr-TR" dirty="0"/>
              <a:t>) karşılaştırma</a:t>
            </a:r>
          </a:p>
        </p:txBody>
      </p:sp>
      <p:sp>
        <p:nvSpPr>
          <p:cNvPr id="4" name="İçerik Yer Tutucusu 2">
            <a:extLst>
              <a:ext uri="{FF2B5EF4-FFF2-40B4-BE49-F238E27FC236}">
                <a16:creationId xmlns:a16="http://schemas.microsoft.com/office/drawing/2014/main" id="{9C18EDFA-8A44-CD2E-9FC8-63F6772C5BE2}"/>
              </a:ext>
            </a:extLst>
          </p:cNvPr>
          <p:cNvSpPr>
            <a:spLocks noGrp="1"/>
          </p:cNvSpPr>
          <p:nvPr>
            <p:ph idx="1"/>
          </p:nvPr>
        </p:nvSpPr>
        <p:spPr>
          <a:xfrm>
            <a:off x="581191" y="1854572"/>
            <a:ext cx="11029615" cy="354474"/>
          </a:xfrm>
        </p:spPr>
        <p:txBody>
          <a:bodyPr>
            <a:normAutofit lnSpcReduction="10000"/>
          </a:bodyPr>
          <a:lstStyle/>
          <a:p>
            <a:pPr marL="0" indent="0">
              <a:buNone/>
            </a:pPr>
            <a:r>
              <a:rPr lang="tr-TR" b="1" u="sng" dirty="0"/>
              <a:t>Cell </a:t>
            </a:r>
            <a:r>
              <a:rPr lang="tr-TR" b="1" u="sng" dirty="0" err="1"/>
              <a:t>Relay</a:t>
            </a:r>
            <a:r>
              <a:rPr lang="tr-TR" b="1" u="sng" dirty="0"/>
              <a:t> – Geleneksel Paket Anahtarlamaya Karşı Dezavantajları</a:t>
            </a:r>
          </a:p>
        </p:txBody>
      </p:sp>
      <p:sp>
        <p:nvSpPr>
          <p:cNvPr id="5" name="İçerik Yer Tutucusu 2">
            <a:extLst>
              <a:ext uri="{FF2B5EF4-FFF2-40B4-BE49-F238E27FC236}">
                <a16:creationId xmlns:a16="http://schemas.microsoft.com/office/drawing/2014/main" id="{A5901004-C624-192B-3F4F-B974149066B7}"/>
              </a:ext>
            </a:extLst>
          </p:cNvPr>
          <p:cNvSpPr txBox="1">
            <a:spLocks/>
          </p:cNvSpPr>
          <p:nvPr/>
        </p:nvSpPr>
        <p:spPr>
          <a:xfrm>
            <a:off x="581190" y="2347662"/>
            <a:ext cx="11029615" cy="4472411"/>
          </a:xfrm>
          <a:prstGeom prst="rect">
            <a:avLst/>
          </a:prstGeom>
        </p:spPr>
        <p:txBody>
          <a:bodyPr vert="horz" lIns="91440" tIns="45720" rIns="91440" bIns="45720" rtlCol="0" anchor="ct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Calibri" panose="020F0502020204030204" pitchFamily="34" charset="0"/>
                <a:ea typeface="+mn-ea"/>
                <a:cs typeface="Calibri" panose="020F0502020204030204" pitchFamily="34" charset="0"/>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Calibri" panose="020F0502020204030204" pitchFamily="34" charset="0"/>
                <a:ea typeface="+mn-ea"/>
                <a:cs typeface="Calibri" panose="020F0502020204030204" pitchFamily="34" charset="0"/>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Calibri" panose="020F0502020204030204" pitchFamily="34" charset="0"/>
                <a:ea typeface="+mn-ea"/>
                <a:cs typeface="Calibri" panose="020F0502020204030204" pitchFamily="34" charset="0"/>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Calibri" panose="020F0502020204030204" pitchFamily="34" charset="0"/>
                <a:ea typeface="+mn-ea"/>
                <a:cs typeface="Calibri" panose="020F0502020204030204" pitchFamily="34" charset="0"/>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Calibri" panose="020F0502020204030204" pitchFamily="34" charset="0"/>
                <a:ea typeface="+mn-ea"/>
                <a:cs typeface="Calibri" panose="020F0502020204030204" pitchFamily="34" charset="0"/>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42900" indent="-342900">
              <a:buFont typeface="Wingdings 2" panose="05020102010507070707" pitchFamily="18" charset="2"/>
              <a:buAutoNum type="arabicPeriod"/>
            </a:pPr>
            <a:r>
              <a:rPr lang="tr-TR" b="1" u="sng" dirty="0"/>
              <a:t>Hücre Başlık Yükü (</a:t>
            </a:r>
            <a:r>
              <a:rPr lang="tr-TR" b="1" u="sng" dirty="0" err="1"/>
              <a:t>Overhead</a:t>
            </a:r>
            <a:r>
              <a:rPr lang="tr-TR" b="1" u="sng" dirty="0"/>
              <a:t>)</a:t>
            </a:r>
          </a:p>
          <a:p>
            <a:pPr marL="324000" lvl="1" indent="0">
              <a:buNone/>
            </a:pPr>
            <a:r>
              <a:rPr lang="tr-TR" b="1" dirty="0"/>
              <a:t>Dezavantaj: </a:t>
            </a:r>
            <a:r>
              <a:rPr lang="tr-TR" dirty="0"/>
              <a:t>Her hücre, sabit boyutlu bir başlık içerir. Bu, küçük veri iletimlerinde toplam verimliliği düşürür.</a:t>
            </a:r>
          </a:p>
          <a:p>
            <a:pPr marL="324000" lvl="1" indent="0">
              <a:buNone/>
            </a:pPr>
            <a:r>
              <a:rPr lang="tr-TR" b="1" dirty="0"/>
              <a:t>Sonuç:</a:t>
            </a:r>
            <a:r>
              <a:rPr lang="tr-TR" dirty="0"/>
              <a:t> Küçük boyutlu veri iletimlerinde etkisizdir.</a:t>
            </a:r>
          </a:p>
          <a:p>
            <a:pPr marL="342900" indent="-342900">
              <a:buFont typeface="Wingdings 2" panose="05020102010507070707" pitchFamily="18" charset="2"/>
              <a:buAutoNum type="arabicPeriod"/>
            </a:pPr>
            <a:r>
              <a:rPr lang="tr-TR" b="1" u="sng" dirty="0"/>
              <a:t>Ağ Altyapısı Gereksinimi</a:t>
            </a:r>
          </a:p>
          <a:p>
            <a:pPr marL="324000" lvl="1" indent="0">
              <a:buNone/>
            </a:pPr>
            <a:r>
              <a:rPr lang="tr-TR" b="1" dirty="0"/>
              <a:t>Dezavantaj: </a:t>
            </a:r>
            <a:r>
              <a:rPr lang="tr-TR" dirty="0"/>
              <a:t>ATM gibi </a:t>
            </a:r>
            <a:r>
              <a:rPr lang="tr-TR" dirty="0" err="1"/>
              <a:t>cell</a:t>
            </a:r>
            <a:r>
              <a:rPr lang="tr-TR" dirty="0"/>
              <a:t> </a:t>
            </a:r>
            <a:r>
              <a:rPr lang="tr-TR" dirty="0" err="1"/>
              <a:t>relay</a:t>
            </a:r>
            <a:r>
              <a:rPr lang="tr-TR" dirty="0"/>
              <a:t> teknolojileri, özel ve maliyetli altyapılar gerektirir.</a:t>
            </a:r>
          </a:p>
          <a:p>
            <a:pPr marL="324000" lvl="1" indent="0">
              <a:buNone/>
            </a:pPr>
            <a:r>
              <a:rPr lang="tr-TR" b="1" dirty="0"/>
              <a:t>Sonuç:</a:t>
            </a:r>
            <a:r>
              <a:rPr lang="tr-TR" dirty="0"/>
              <a:t> Uygulama maliyetleri yüksektir.</a:t>
            </a:r>
          </a:p>
          <a:p>
            <a:pPr marL="342900" indent="-342900">
              <a:buFont typeface="Wingdings 2" panose="05020102010507070707" pitchFamily="18" charset="2"/>
              <a:buAutoNum type="arabicPeriod"/>
            </a:pPr>
            <a:r>
              <a:rPr lang="tr-TR" b="1" u="sng" dirty="0"/>
              <a:t>Karmaşıklık</a:t>
            </a:r>
          </a:p>
          <a:p>
            <a:pPr marL="324000" lvl="1" indent="0">
              <a:buNone/>
            </a:pPr>
            <a:r>
              <a:rPr lang="tr-TR" b="1" dirty="0"/>
              <a:t>Dezavantaj: </a:t>
            </a:r>
            <a:r>
              <a:rPr lang="tr-TR" dirty="0"/>
              <a:t>Hücre </a:t>
            </a:r>
            <a:r>
              <a:rPr lang="tr-TR" dirty="0" err="1"/>
              <a:t>relay</a:t>
            </a:r>
            <a:r>
              <a:rPr lang="tr-TR" dirty="0"/>
              <a:t> protokollerinin uygulanması karmaşıktır.</a:t>
            </a:r>
          </a:p>
          <a:p>
            <a:pPr marL="324000" lvl="1" indent="0">
              <a:buNone/>
            </a:pPr>
            <a:r>
              <a:rPr lang="tr-TR" b="1" dirty="0"/>
              <a:t>Sonuç:</a:t>
            </a:r>
            <a:r>
              <a:rPr lang="tr-TR" dirty="0"/>
              <a:t> Yönetim ve bakım maliyetleri artar.</a:t>
            </a:r>
          </a:p>
          <a:p>
            <a:pPr marL="342900" indent="-342900">
              <a:buFont typeface="Wingdings 2" panose="05020102010507070707" pitchFamily="18" charset="2"/>
              <a:buAutoNum type="arabicPeriod"/>
            </a:pPr>
            <a:r>
              <a:rPr lang="tr-TR" b="1" u="sng" dirty="0"/>
              <a:t>Veri Kaybı Riski</a:t>
            </a:r>
          </a:p>
          <a:p>
            <a:pPr marL="324000" lvl="1" indent="0">
              <a:buNone/>
            </a:pPr>
            <a:r>
              <a:rPr lang="tr-TR" b="1" dirty="0"/>
              <a:t>Dezavantaj: </a:t>
            </a:r>
            <a:r>
              <a:rPr lang="tr-TR" dirty="0"/>
              <a:t>Sabit boyutlu hücrelere ayrılan veride, ağ tıkanıklığı durumunda hücre kaybı meydana gelebilir.</a:t>
            </a:r>
          </a:p>
          <a:p>
            <a:pPr marL="324000" lvl="1" indent="0">
              <a:buNone/>
            </a:pPr>
            <a:r>
              <a:rPr lang="tr-TR" b="1" dirty="0"/>
              <a:t>Sonuç:</a:t>
            </a:r>
            <a:r>
              <a:rPr lang="tr-TR" dirty="0"/>
              <a:t> Veri kaybı durumunda yeniden iletim gerektiğinden performans düşebilir.</a:t>
            </a:r>
          </a:p>
          <a:p>
            <a:pPr marL="324000" lvl="1" indent="0">
              <a:buNone/>
            </a:pPr>
            <a:endParaRPr lang="tr-TR" dirty="0"/>
          </a:p>
        </p:txBody>
      </p:sp>
    </p:spTree>
    <p:extLst>
      <p:ext uri="{BB962C8B-B14F-4D97-AF65-F5344CB8AC3E}">
        <p14:creationId xmlns:p14="http://schemas.microsoft.com/office/powerpoint/2010/main" val="456652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fade">
                                      <p:cBhvr>
                                        <p:cTn id="24" dur="500"/>
                                        <p:tgtEl>
                                          <p:spTgt spid="5">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fade">
                                      <p:cBhvr>
                                        <p:cTn id="29" dur="500"/>
                                        <p:tgtEl>
                                          <p:spTgt spid="5">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fade">
                                      <p:cBhvr>
                                        <p:cTn id="32" dur="500"/>
                                        <p:tgtEl>
                                          <p:spTgt spid="5">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animEffect transition="in" filter="fade">
                                      <p:cBhvr>
                                        <p:cTn id="35" dur="500"/>
                                        <p:tgtEl>
                                          <p:spTgt spid="5">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5">
                                            <p:txEl>
                                              <p:pRg st="9" end="9"/>
                                            </p:txEl>
                                          </p:spTgt>
                                        </p:tgtEl>
                                        <p:attrNameLst>
                                          <p:attrName>style.visibility</p:attrName>
                                        </p:attrNameLst>
                                      </p:cBhvr>
                                      <p:to>
                                        <p:strVal val="visible"/>
                                      </p:to>
                                    </p:set>
                                    <p:animEffect transition="in" filter="fade">
                                      <p:cBhvr>
                                        <p:cTn id="40" dur="500"/>
                                        <p:tgtEl>
                                          <p:spTgt spid="5">
                                            <p:txEl>
                                              <p:pRg st="9" end="9"/>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5">
                                            <p:txEl>
                                              <p:pRg st="10" end="10"/>
                                            </p:txEl>
                                          </p:spTgt>
                                        </p:tgtEl>
                                        <p:attrNameLst>
                                          <p:attrName>style.visibility</p:attrName>
                                        </p:attrNameLst>
                                      </p:cBhvr>
                                      <p:to>
                                        <p:strVal val="visible"/>
                                      </p:to>
                                    </p:set>
                                    <p:animEffect transition="in" filter="fade">
                                      <p:cBhvr>
                                        <p:cTn id="43" dur="500"/>
                                        <p:tgtEl>
                                          <p:spTgt spid="5">
                                            <p:txEl>
                                              <p:pRg st="10" end="10"/>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5">
                                            <p:txEl>
                                              <p:pRg st="11" end="11"/>
                                            </p:txEl>
                                          </p:spTgt>
                                        </p:tgtEl>
                                        <p:attrNameLst>
                                          <p:attrName>style.visibility</p:attrName>
                                        </p:attrNameLst>
                                      </p:cBhvr>
                                      <p:to>
                                        <p:strVal val="visible"/>
                                      </p:to>
                                    </p:set>
                                    <p:animEffect transition="in" filter="fade">
                                      <p:cBhvr>
                                        <p:cTn id="46"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Kar Payı">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61209665_TF56390039_Win32" id="{61AAB6DA-FD2C-46BC-BB90-122D6C7E365B}" vid="{B7651F85-28B1-45E5-97E1-99F6D84C4664}"/>
    </a:ext>
  </a:extLst>
</a:theme>
</file>

<file path=ppt/theme/theme2.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{BAF9F4F7-E46B-400E-B478-923A4D058D9B}tf56390039_win32</Template>
  <TotalTime>544</TotalTime>
  <Words>1778</Words>
  <Application>Microsoft Office PowerPoint</Application>
  <PresentationFormat>Geniş ekran</PresentationFormat>
  <Paragraphs>150</Paragraphs>
  <Slides>19</Slides>
  <Notes>2</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19</vt:i4>
      </vt:variant>
    </vt:vector>
  </HeadingPairs>
  <TitlesOfParts>
    <vt:vector size="23" baseType="lpstr">
      <vt:lpstr>Arial</vt:lpstr>
      <vt:lpstr>Calibri</vt:lpstr>
      <vt:lpstr>Wingdings 2</vt:lpstr>
      <vt:lpstr>Kar Payı</vt:lpstr>
      <vt:lpstr>ATM</vt:lpstr>
      <vt:lpstr>ATM Ne değildir ?</vt:lpstr>
      <vt:lpstr>Atm nedir ?</vt:lpstr>
      <vt:lpstr>Atm nedir ?</vt:lpstr>
      <vt:lpstr>Cell relay/ hücre aktarımı</vt:lpstr>
      <vt:lpstr>Geleneksel paket anahtarlama</vt:lpstr>
      <vt:lpstr>Geleneksel paket anahtarlama</vt:lpstr>
      <vt:lpstr>Geleneksel Paket anahtarlama – hücre aktarımı (Cell relay) karşılaştırma</vt:lpstr>
      <vt:lpstr>Geleneksel Paket anahtarlama – hücre aktarımı (Cell relay) karşılaştırma</vt:lpstr>
      <vt:lpstr>Geleneksel Paket anahtarlama – hücre aktarımı (Cell relay) karşılaştırma</vt:lpstr>
      <vt:lpstr>ATM’YE NEDEN İHTİYAÇ DUYULDU</vt:lpstr>
      <vt:lpstr>ATM Avantajları ve dezavantajları</vt:lpstr>
      <vt:lpstr>ATM Nasıl çalışır</vt:lpstr>
      <vt:lpstr>ATM Tarihsel gelişim</vt:lpstr>
      <vt:lpstr>ATM Tarihsel gelişim</vt:lpstr>
      <vt:lpstr>ATM Tarihsel gelişim</vt:lpstr>
      <vt:lpstr>Günümüzde ağ teknolojiler kullanım oranları ve atm </vt:lpstr>
      <vt:lpstr>Günümüzde ağ teknolojiler kullanım oranları ve atm </vt:lpstr>
      <vt:lpstr>Günümüzde ağ teknolojileri ve atm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Berk Acar</dc:creator>
  <cp:lastModifiedBy>Berk Acar</cp:lastModifiedBy>
  <cp:revision>32</cp:revision>
  <dcterms:created xsi:type="dcterms:W3CDTF">2024-12-21T23:25:43Z</dcterms:created>
  <dcterms:modified xsi:type="dcterms:W3CDTF">2024-12-25T23:13:37Z</dcterms:modified>
</cp:coreProperties>
</file>