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5" r:id="rId8"/>
    <p:sldId id="272" r:id="rId9"/>
    <p:sldId id="273" r:id="rId10"/>
    <p:sldId id="266" r:id="rId11"/>
    <p:sldId id="264" r:id="rId12"/>
    <p:sldId id="270" r:id="rId13"/>
    <p:sldId id="271" r:id="rId14"/>
    <p:sldId id="260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79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0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62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919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44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27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58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63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94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272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40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4E65-B4F8-4EB3-B392-36D1552DB674}" type="datetimeFigureOut">
              <a:rPr lang="tr-TR" smtClean="0"/>
              <a:t>17.11.2019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0AAF-D2D1-4BA8-9338-290C1B90374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085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smtClean="0">
                <a:solidFill>
                  <a:srgbClr val="C00000"/>
                </a:solidFill>
              </a:rPr>
              <a:t>Ayrık Zaman Matlab</a:t>
            </a:r>
            <a:r>
              <a:rPr lang="tr-TR" b="1" dirty="0" smtClean="0">
                <a:solidFill>
                  <a:srgbClr val="C00000"/>
                </a:solidFill>
              </a:rPr>
              <a:t> Uygulamaları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404513"/>
            <a:ext cx="9144000" cy="590266"/>
          </a:xfrm>
        </p:spPr>
        <p:txBody>
          <a:bodyPr/>
          <a:lstStyle/>
          <a:p>
            <a:r>
              <a:rPr lang="tr-TR" dirty="0" smtClean="0"/>
              <a:t>Yrd. Doç. Dr. Meriç ÇETİN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40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Ayrık zamanda birim darbe cevabı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n = (0:19);</a:t>
            </a:r>
          </a:p>
          <a:p>
            <a:r>
              <a:rPr lang="tr-TR" sz="2000" dirty="0"/>
              <a:t>x = inline('n==0');</a:t>
            </a:r>
          </a:p>
          <a:p>
            <a:r>
              <a:rPr lang="tr-TR" sz="2000" dirty="0"/>
              <a:t>a=[1 -0.6 -0.16];</a:t>
            </a:r>
          </a:p>
          <a:p>
            <a:r>
              <a:rPr lang="tr-TR" sz="2000" dirty="0"/>
              <a:t>b=[5 0 0];</a:t>
            </a:r>
          </a:p>
          <a:p>
            <a:r>
              <a:rPr lang="tr-TR" sz="2000" dirty="0"/>
              <a:t>h=</a:t>
            </a:r>
            <a:r>
              <a:rPr lang="tr-TR" sz="2000" dirty="0" err="1"/>
              <a:t>filter</a:t>
            </a:r>
            <a:r>
              <a:rPr lang="tr-TR" sz="2000" dirty="0"/>
              <a:t>(</a:t>
            </a:r>
            <a:r>
              <a:rPr lang="tr-TR" sz="2000" dirty="0" err="1"/>
              <a:t>b,a,x</a:t>
            </a:r>
            <a:r>
              <a:rPr lang="tr-TR" sz="2000" dirty="0"/>
              <a:t>(n));</a:t>
            </a:r>
          </a:p>
          <a:p>
            <a:r>
              <a:rPr lang="tr-TR" sz="2000" dirty="0"/>
              <a:t> </a:t>
            </a:r>
          </a:p>
          <a:p>
            <a:r>
              <a:rPr lang="pt-BR" sz="2000" dirty="0"/>
              <a:t>stem(n,h,'k');xlabel('n');ylabel('h[n]')</a:t>
            </a:r>
          </a:p>
          <a:p>
            <a:r>
              <a:rPr lang="tr-TR" sz="2000" dirty="0" err="1"/>
              <a:t>disp</a:t>
            </a:r>
            <a:r>
              <a:rPr lang="tr-TR" sz="2000" dirty="0"/>
              <a:t>('n               h');</a:t>
            </a:r>
          </a:p>
          <a:p>
            <a:r>
              <a:rPr lang="tr-TR" sz="2000" dirty="0" err="1"/>
              <a:t>disp</a:t>
            </a:r>
            <a:r>
              <a:rPr lang="tr-TR" sz="2000" dirty="0"/>
              <a:t>([num2str([</a:t>
            </a:r>
            <a:r>
              <a:rPr lang="tr-TR" sz="2000" dirty="0" err="1"/>
              <a:t>n',h</a:t>
            </a:r>
            <a:r>
              <a:rPr lang="tr-TR" sz="2000" dirty="0"/>
              <a:t>'])]);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90" y="152428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Ayrık zamanda </a:t>
            </a:r>
            <a:r>
              <a:rPr lang="tr-TR" b="1" dirty="0" err="1" smtClean="0">
                <a:solidFill>
                  <a:srgbClr val="C00000"/>
                </a:solidFill>
              </a:rPr>
              <a:t>y</a:t>
            </a:r>
            <a:r>
              <a:rPr lang="tr-TR" b="1" baseline="-25000" dirty="0" err="1" smtClean="0">
                <a:solidFill>
                  <a:srgbClr val="C00000"/>
                </a:solidFill>
              </a:rPr>
              <a:t>SDC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n = (0:11);</a:t>
            </a:r>
          </a:p>
          <a:p>
            <a:r>
              <a:rPr lang="pt-BR" sz="2400" dirty="0"/>
              <a:t>x = inline('(4.^(-n)).*(n&gt;=0)');</a:t>
            </a:r>
          </a:p>
          <a:p>
            <a:r>
              <a:rPr lang="tr-TR" sz="2400" dirty="0"/>
              <a:t>a=[1 6 9];</a:t>
            </a:r>
          </a:p>
          <a:p>
            <a:r>
              <a:rPr lang="tr-TR" sz="2400" dirty="0"/>
              <a:t>b=[2 6 0];</a:t>
            </a:r>
          </a:p>
          <a:p>
            <a:r>
              <a:rPr lang="tr-TR" sz="2400" dirty="0"/>
              <a:t>h=</a:t>
            </a:r>
            <a:r>
              <a:rPr lang="tr-TR" sz="2400" dirty="0" err="1"/>
              <a:t>filter</a:t>
            </a:r>
            <a:r>
              <a:rPr lang="tr-TR" sz="2400" dirty="0"/>
              <a:t>(</a:t>
            </a:r>
            <a:r>
              <a:rPr lang="tr-TR" sz="2400" dirty="0" err="1"/>
              <a:t>b,a,x</a:t>
            </a:r>
            <a:r>
              <a:rPr lang="tr-TR" sz="2400" dirty="0"/>
              <a:t>(n));</a:t>
            </a:r>
          </a:p>
          <a:p>
            <a:r>
              <a:rPr lang="pt-BR" sz="2400" dirty="0"/>
              <a:t>stem(n,h,'k');xlabel('n');ylabel('y[n]')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956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tr-TR" b="1" dirty="0">
                <a:solidFill>
                  <a:srgbClr val="C00000"/>
                </a:solidFill>
              </a:rPr>
              <a:t>Ayrık Zamanda </a:t>
            </a:r>
            <a:r>
              <a:rPr lang="tr-TR" b="1" dirty="0" err="1">
                <a:solidFill>
                  <a:srgbClr val="C00000"/>
                </a:solidFill>
              </a:rPr>
              <a:t>Konvolüsyon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33" y="1125939"/>
            <a:ext cx="7685471" cy="86130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/>
          <a:srcRect l="4821" t="2473" b="1325"/>
          <a:stretch/>
        </p:blipFill>
        <p:spPr>
          <a:xfrm>
            <a:off x="6423897" y="1890213"/>
            <a:ext cx="5754455" cy="49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07" y="29359"/>
            <a:ext cx="8060141" cy="4820877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7737095" y="5329354"/>
            <a:ext cx="818866" cy="368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8898341" y="4850236"/>
            <a:ext cx="21130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clear </a:t>
            </a:r>
            <a:r>
              <a:rPr lang="en-US" sz="2000" b="1" dirty="0" smtClean="0">
                <a:solidFill>
                  <a:srgbClr val="0070C0"/>
                </a:solidFill>
              </a:rPr>
              <a:t>all</a:t>
            </a:r>
            <a:endParaRPr lang="tr-TR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x</a:t>
            </a:r>
            <a:r>
              <a:rPr lang="en-US" sz="2000" b="1" dirty="0">
                <a:solidFill>
                  <a:srgbClr val="0070C0"/>
                </a:solidFill>
              </a:rPr>
              <a:t>=[3 11 7 0 -1 4 2</a:t>
            </a:r>
            <a:r>
              <a:rPr lang="en-US" sz="2000" b="1" dirty="0" smtClean="0">
                <a:solidFill>
                  <a:srgbClr val="0070C0"/>
                </a:solidFill>
              </a:rPr>
              <a:t>];</a:t>
            </a:r>
            <a:endParaRPr lang="tr-TR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000" b="1" dirty="0">
                <a:solidFill>
                  <a:srgbClr val="0070C0"/>
                </a:solidFill>
              </a:rPr>
              <a:t>=[2 3 0 -5 2 1</a:t>
            </a:r>
            <a:r>
              <a:rPr lang="en-US" sz="2000" b="1" dirty="0" smtClean="0">
                <a:solidFill>
                  <a:srgbClr val="0070C0"/>
                </a:solidFill>
              </a:rPr>
              <a:t>];</a:t>
            </a:r>
            <a:endParaRPr lang="tr-TR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y=conv(</a:t>
            </a:r>
            <a:r>
              <a:rPr lang="en-US" sz="2000" b="1" dirty="0" err="1" smtClean="0">
                <a:solidFill>
                  <a:srgbClr val="0070C0"/>
                </a:solidFill>
              </a:rPr>
              <a:t>x,h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endParaRPr lang="tr-TR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4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Ayrık Zamanda </a:t>
            </a:r>
            <a:r>
              <a:rPr lang="tr-TR" b="1" dirty="0" err="1" smtClean="0">
                <a:solidFill>
                  <a:srgbClr val="C00000"/>
                </a:solidFill>
              </a:rPr>
              <a:t>Konvolüsyon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n=0:40;</a:t>
            </a:r>
          </a:p>
          <a:p>
            <a:pPr marL="0" indent="0">
              <a:buNone/>
            </a:pPr>
            <a:r>
              <a:rPr lang="tr-TR" sz="2000" dirty="0"/>
              <a:t>x = sin(0.2*n);</a:t>
            </a:r>
          </a:p>
          <a:p>
            <a:pPr marL="0" indent="0">
              <a:buNone/>
            </a:pPr>
            <a:r>
              <a:rPr lang="tr-TR" sz="2000" dirty="0"/>
              <a:t>h = sin(0.5*n);</a:t>
            </a:r>
          </a:p>
          <a:p>
            <a:pPr marL="0" indent="0">
              <a:buNone/>
            </a:pPr>
            <a:r>
              <a:rPr lang="tr-TR" sz="2000" dirty="0"/>
              <a:t>y = </a:t>
            </a:r>
            <a:r>
              <a:rPr lang="tr-TR" sz="2000" dirty="0" err="1"/>
              <a:t>conv</a:t>
            </a:r>
            <a:r>
              <a:rPr lang="tr-TR" sz="2000" dirty="0"/>
              <a:t>(</a:t>
            </a:r>
            <a:r>
              <a:rPr lang="tr-TR" sz="2000" dirty="0" err="1"/>
              <a:t>x,h</a:t>
            </a:r>
            <a:r>
              <a:rPr lang="tr-TR" sz="2000" dirty="0"/>
              <a:t>);</a:t>
            </a:r>
          </a:p>
          <a:p>
            <a:pPr marL="0" indent="0">
              <a:buNone/>
            </a:pPr>
            <a:r>
              <a:rPr lang="tr-TR" sz="2000" dirty="0" err="1"/>
              <a:t>figure,stem</a:t>
            </a:r>
            <a:r>
              <a:rPr lang="tr-TR" sz="2000" dirty="0"/>
              <a:t>(</a:t>
            </a:r>
            <a:r>
              <a:rPr lang="tr-TR" sz="2000" dirty="0" err="1"/>
              <a:t>n,h</a:t>
            </a:r>
            <a:r>
              <a:rPr lang="tr-TR" sz="2000" dirty="0"/>
              <a:t>);     </a:t>
            </a:r>
          </a:p>
          <a:p>
            <a:pPr marL="0" indent="0">
              <a:buNone/>
            </a:pPr>
            <a:r>
              <a:rPr lang="pt-BR" sz="2000" dirty="0"/>
              <a:t>title('Example'),xlabel('n'),ylabel('h[n]')</a:t>
            </a:r>
          </a:p>
          <a:p>
            <a:pPr marL="0" indent="0">
              <a:buNone/>
            </a:pPr>
            <a:r>
              <a:rPr lang="tr-TR" sz="2000" dirty="0" err="1" smtClean="0"/>
              <a:t>pause,figüre,stem</a:t>
            </a:r>
            <a:r>
              <a:rPr lang="tr-TR" sz="2000" dirty="0" smtClean="0"/>
              <a:t>(</a:t>
            </a:r>
            <a:r>
              <a:rPr lang="tr-TR" sz="2000" dirty="0" err="1" smtClean="0"/>
              <a:t>n,x</a:t>
            </a:r>
            <a:r>
              <a:rPr lang="tr-TR" sz="2000" dirty="0"/>
              <a:t>)</a:t>
            </a:r>
          </a:p>
          <a:p>
            <a:pPr marL="0" indent="0">
              <a:buNone/>
            </a:pPr>
            <a:r>
              <a:rPr lang="tr-TR" sz="2000" dirty="0" err="1"/>
              <a:t>title</a:t>
            </a:r>
            <a:r>
              <a:rPr lang="tr-TR" sz="2000" dirty="0"/>
              <a:t>('</a:t>
            </a:r>
            <a:r>
              <a:rPr lang="tr-TR" sz="2000" dirty="0" err="1"/>
              <a:t>Example</a:t>
            </a:r>
            <a:r>
              <a:rPr lang="tr-TR" sz="2000" dirty="0"/>
              <a:t>'),</a:t>
            </a:r>
            <a:r>
              <a:rPr lang="tr-TR" sz="2000" dirty="0" err="1"/>
              <a:t>xlabel</a:t>
            </a:r>
            <a:r>
              <a:rPr lang="tr-TR" sz="2000" dirty="0"/>
              <a:t>('n'),</a:t>
            </a:r>
            <a:r>
              <a:rPr lang="tr-TR" sz="2000" dirty="0" err="1"/>
              <a:t>ylabel</a:t>
            </a:r>
            <a:r>
              <a:rPr lang="tr-TR" sz="2000" dirty="0"/>
              <a:t>('x[n]')</a:t>
            </a:r>
          </a:p>
          <a:p>
            <a:pPr marL="0" indent="0">
              <a:buNone/>
            </a:pPr>
            <a:r>
              <a:rPr lang="tr-TR" sz="2000" dirty="0" err="1" smtClean="0"/>
              <a:t>pause,figüre,stem</a:t>
            </a:r>
            <a:r>
              <a:rPr lang="tr-TR" sz="2000" dirty="0" smtClean="0"/>
              <a:t>(</a:t>
            </a:r>
            <a:r>
              <a:rPr lang="tr-TR" sz="2000" dirty="0" err="1" smtClean="0"/>
              <a:t>n,y</a:t>
            </a:r>
            <a:r>
              <a:rPr lang="tr-TR" sz="2000" dirty="0" smtClean="0"/>
              <a:t>(1:length(n</a:t>
            </a:r>
            <a:r>
              <a:rPr lang="tr-TR" sz="2000" dirty="0"/>
              <a:t>)))</a:t>
            </a:r>
          </a:p>
          <a:p>
            <a:pPr marL="0" indent="0">
              <a:buNone/>
            </a:pPr>
            <a:r>
              <a:rPr lang="tr-TR" sz="2000" dirty="0" err="1"/>
              <a:t>title</a:t>
            </a:r>
            <a:r>
              <a:rPr lang="tr-TR" sz="2000" dirty="0"/>
              <a:t>('</a:t>
            </a:r>
            <a:r>
              <a:rPr lang="tr-TR" sz="2000" dirty="0" err="1"/>
              <a:t>Example</a:t>
            </a:r>
            <a:r>
              <a:rPr lang="tr-TR" sz="2000" dirty="0"/>
              <a:t>'),</a:t>
            </a:r>
            <a:r>
              <a:rPr lang="tr-TR" sz="2000" dirty="0" err="1"/>
              <a:t>xlabel</a:t>
            </a:r>
            <a:r>
              <a:rPr lang="tr-TR" sz="2000" dirty="0"/>
              <a:t>('n'),</a:t>
            </a:r>
            <a:r>
              <a:rPr lang="tr-TR" sz="2000" dirty="0" err="1"/>
              <a:t>ylabel</a:t>
            </a:r>
            <a:r>
              <a:rPr lang="tr-TR" sz="2000" dirty="0"/>
              <a:t>('y[n]')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030" y="1146412"/>
            <a:ext cx="3668942" cy="27517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98" y="1132764"/>
            <a:ext cx="3668943" cy="275170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636" y="4102835"/>
            <a:ext cx="3654786" cy="2741089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677469" y="5186149"/>
            <a:ext cx="275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x</a:t>
            </a:r>
            <a:r>
              <a:rPr lang="tr-TR" b="1" dirty="0" smtClean="0">
                <a:solidFill>
                  <a:srgbClr val="C00000"/>
                </a:solidFill>
              </a:rPr>
              <a:t>[n]*h[n] </a:t>
            </a:r>
            <a:r>
              <a:rPr lang="tr-T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tr-T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Konvolüsyonu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64994" y="266415"/>
            <a:ext cx="10515600" cy="767639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Alıştırma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10" y="365314"/>
            <a:ext cx="8455925" cy="61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215000"/>
            <a:ext cx="10515600" cy="753991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Birim Basamak ve</a:t>
            </a:r>
            <a:br>
              <a:rPr lang="tr-TR" b="1" dirty="0" smtClean="0">
                <a:solidFill>
                  <a:srgbClr val="C00000"/>
                </a:solidFill>
              </a:rPr>
            </a:br>
            <a:r>
              <a:rPr lang="tr-TR" b="1" dirty="0" smtClean="0">
                <a:solidFill>
                  <a:srgbClr val="C00000"/>
                </a:solidFill>
              </a:rPr>
              <a:t>Birim Darbe Fonksiyonu 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/>
          <a:lstStyle/>
          <a:p>
            <a:pPr marL="0" indent="0">
              <a:buNone/>
            </a:pPr>
            <a:endParaRPr lang="tr-TR" sz="2000" dirty="0" smtClean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%delta function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u = [</a:t>
            </a:r>
            <a:r>
              <a:rPr lang="tr-TR" sz="2000" dirty="0" err="1"/>
              <a:t>zeros</a:t>
            </a:r>
            <a:r>
              <a:rPr lang="tr-TR" sz="2000" dirty="0"/>
              <a:t>(1,50),</a:t>
            </a:r>
            <a:r>
              <a:rPr lang="tr-TR" sz="2000" dirty="0" err="1"/>
              <a:t>ones</a:t>
            </a:r>
            <a:r>
              <a:rPr lang="tr-TR" sz="2000" dirty="0"/>
              <a:t>(1,50</a:t>
            </a:r>
            <a:r>
              <a:rPr lang="tr-TR" sz="2000" dirty="0" smtClean="0"/>
              <a:t>)];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smtClean="0"/>
              <a:t>%step function</a:t>
            </a:r>
            <a:endParaRPr lang="tr-TR" sz="2000" dirty="0"/>
          </a:p>
          <a:p>
            <a:pPr marL="0" indent="0">
              <a:buNone/>
            </a:pPr>
            <a:r>
              <a:rPr lang="tr-TR" sz="2000" dirty="0"/>
              <a:t>delta = [</a:t>
            </a:r>
            <a:r>
              <a:rPr lang="tr-TR" sz="2000" dirty="0" err="1"/>
              <a:t>zeros</a:t>
            </a:r>
            <a:r>
              <a:rPr lang="tr-TR" sz="2000" dirty="0"/>
              <a:t>(1,49),1, </a:t>
            </a:r>
            <a:r>
              <a:rPr lang="tr-TR" sz="2000" dirty="0" err="1"/>
              <a:t>zeros</a:t>
            </a:r>
            <a:r>
              <a:rPr lang="tr-TR" sz="2000" dirty="0"/>
              <a:t>(1,49)];</a:t>
            </a:r>
          </a:p>
          <a:p>
            <a:pPr marL="0" indent="0">
              <a:buNone/>
            </a:pPr>
            <a:r>
              <a:rPr lang="tr-TR" sz="2000" dirty="0" err="1"/>
              <a:t>figure,plot</a:t>
            </a:r>
            <a:r>
              <a:rPr lang="tr-TR" sz="2000" dirty="0"/>
              <a:t>(delta); </a:t>
            </a:r>
            <a:r>
              <a:rPr lang="tr-TR" sz="2000" dirty="0" err="1"/>
              <a:t>axis</a:t>
            </a:r>
            <a:r>
              <a:rPr lang="tr-TR" sz="2000" dirty="0"/>
              <a:t>([-1 110 -0.1 1.2</a:t>
            </a:r>
            <a:r>
              <a:rPr lang="tr-TR" sz="2000" dirty="0" smtClean="0"/>
              <a:t>])</a:t>
            </a:r>
          </a:p>
          <a:p>
            <a:pPr marL="0" indent="0">
              <a:buNone/>
            </a:pPr>
            <a:r>
              <a:rPr lang="tr-TR" sz="2000" dirty="0" err="1" smtClean="0"/>
              <a:t>figure,plot</a:t>
            </a:r>
            <a:r>
              <a:rPr lang="tr-TR" sz="2000" dirty="0" smtClean="0"/>
              <a:t>(u); </a:t>
            </a:r>
            <a:r>
              <a:rPr lang="tr-TR" sz="2000" dirty="0" err="1" smtClean="0"/>
              <a:t>axis</a:t>
            </a:r>
            <a:r>
              <a:rPr lang="tr-TR" sz="2000" dirty="0" smtClean="0"/>
              <a:t>([-1 110 -0.1 1.2])</a:t>
            </a:r>
          </a:p>
          <a:p>
            <a:endParaRPr lang="tr-TR" sz="2400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30" y="215000"/>
            <a:ext cx="4399128" cy="329934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422" y="3514346"/>
            <a:ext cx="4344536" cy="32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7949" y="5427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t=0:0.01:0.4; </a:t>
            </a:r>
            <a:r>
              <a:rPr lang="tr-TR" sz="2000" dirty="0" smtClean="0"/>
              <a:t>  </a:t>
            </a:r>
            <a:r>
              <a:rPr lang="en-US" sz="2000" dirty="0" smtClean="0"/>
              <a:t>%</a:t>
            </a:r>
            <a:r>
              <a:rPr lang="en-US" sz="2000" dirty="0"/>
              <a:t>Create time vector for time instants from 0 to 0.4 second</a:t>
            </a:r>
          </a:p>
          <a:p>
            <a:pPr marL="0" indent="0">
              <a:buNone/>
            </a:pPr>
            <a:r>
              <a:rPr lang="en-US" sz="2000" dirty="0"/>
              <a:t>xx = 4.5*sin(2*pi*10*t + pi/4); 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yy = 4.5*cos(2*pi*10*t + pi/4); </a:t>
            </a:r>
          </a:p>
          <a:p>
            <a:pPr marL="0" indent="0">
              <a:buNone/>
            </a:pPr>
            <a:r>
              <a:rPr lang="en-US" sz="2000" dirty="0" smtClean="0"/>
              <a:t>subplot(4,1,1</a:t>
            </a:r>
            <a:r>
              <a:rPr lang="en-US" sz="2000" dirty="0"/>
              <a:t>), plot(</a:t>
            </a:r>
            <a:r>
              <a:rPr lang="en-US" sz="2000" dirty="0" err="1"/>
              <a:t>t,xx</a:t>
            </a:r>
            <a:r>
              <a:rPr lang="en-US" sz="2000" dirty="0"/>
              <a:t>);grid  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 err="1" smtClean="0"/>
              <a:t>subplot</a:t>
            </a:r>
            <a:r>
              <a:rPr lang="tr-TR" sz="2000" dirty="0" smtClean="0"/>
              <a:t>(4,1,2</a:t>
            </a:r>
            <a:r>
              <a:rPr lang="tr-TR" sz="2000" dirty="0"/>
              <a:t>),</a:t>
            </a:r>
            <a:r>
              <a:rPr lang="tr-TR" sz="2000" dirty="0" err="1"/>
              <a:t>plot</a:t>
            </a:r>
            <a:r>
              <a:rPr lang="tr-TR" sz="2000" dirty="0"/>
              <a:t>(</a:t>
            </a:r>
            <a:r>
              <a:rPr lang="tr-TR" sz="2000" dirty="0" err="1"/>
              <a:t>t,xx,t,yy</a:t>
            </a:r>
            <a:r>
              <a:rPr lang="tr-TR" sz="2000" dirty="0"/>
              <a:t>,'-.');</a:t>
            </a:r>
            <a:r>
              <a:rPr lang="tr-TR" sz="2000" dirty="0" err="1" smtClean="0"/>
              <a:t>grid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 err="1" smtClean="0"/>
              <a:t>subplot</a:t>
            </a:r>
            <a:r>
              <a:rPr lang="tr-TR" sz="2000" dirty="0" smtClean="0"/>
              <a:t>(4,1,3</a:t>
            </a:r>
            <a:r>
              <a:rPr lang="tr-TR" sz="2000" dirty="0"/>
              <a:t>),</a:t>
            </a:r>
            <a:r>
              <a:rPr lang="tr-TR" sz="2000" dirty="0" err="1"/>
              <a:t>stem</a:t>
            </a:r>
            <a:r>
              <a:rPr lang="tr-TR" sz="2000" dirty="0"/>
              <a:t>(</a:t>
            </a:r>
            <a:r>
              <a:rPr lang="tr-TR" sz="2000" dirty="0" err="1"/>
              <a:t>t,xx</a:t>
            </a:r>
            <a:r>
              <a:rPr lang="tr-TR" sz="2000" dirty="0"/>
              <a:t>);</a:t>
            </a:r>
            <a:r>
              <a:rPr lang="tr-TR" sz="2000" dirty="0" err="1"/>
              <a:t>grid</a:t>
            </a:r>
            <a:r>
              <a:rPr lang="tr-TR" sz="2000" dirty="0"/>
              <a:t> </a:t>
            </a:r>
            <a:endParaRPr lang="tr-TR" sz="2000" dirty="0" smtClean="0"/>
          </a:p>
          <a:p>
            <a:pPr marL="0" indent="0">
              <a:buNone/>
            </a:pPr>
            <a:r>
              <a:rPr lang="en-US" sz="2000" dirty="0" smtClean="0"/>
              <a:t>subplot(4,1,4</a:t>
            </a:r>
            <a:r>
              <a:rPr lang="en-US" sz="2000" dirty="0"/>
              <a:t>), stairs(</a:t>
            </a:r>
            <a:r>
              <a:rPr lang="en-US" sz="2000" dirty="0" err="1"/>
              <a:t>t,yy</a:t>
            </a:r>
            <a:r>
              <a:rPr lang="en-US" sz="2000" dirty="0"/>
              <a:t>);</a:t>
            </a:r>
            <a:r>
              <a:rPr lang="en-US" sz="2000" dirty="0" smtClean="0"/>
              <a:t>grid</a:t>
            </a:r>
            <a:endParaRPr lang="en-US" sz="2000" dirty="0"/>
          </a:p>
          <a:p>
            <a:pPr marL="0" indent="0">
              <a:buNone/>
            </a:pPr>
            <a:r>
              <a:rPr lang="tr-TR" sz="2000" dirty="0" err="1"/>
              <a:t>xlabel</a:t>
            </a:r>
            <a:r>
              <a:rPr lang="tr-TR" sz="2000" dirty="0"/>
              <a:t>('Time (</a:t>
            </a:r>
            <a:r>
              <a:rPr lang="tr-TR" sz="2000" dirty="0" err="1"/>
              <a:t>sec</a:t>
            </a:r>
            <a:r>
              <a:rPr lang="tr-TR" sz="2000" dirty="0"/>
              <a:t>.)');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821" y="1456049"/>
            <a:ext cx="6829568" cy="51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Basamak Cevabı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dirty="0" err="1"/>
              <a:t>num</a:t>
            </a:r>
            <a:r>
              <a:rPr lang="tr-TR" sz="2400" dirty="0"/>
              <a:t> = 2; </a:t>
            </a:r>
          </a:p>
          <a:p>
            <a:pPr marL="0" indent="0">
              <a:buNone/>
            </a:pPr>
            <a:r>
              <a:rPr lang="tr-TR" sz="2400" dirty="0"/>
              <a:t>den = [1 2];</a:t>
            </a:r>
          </a:p>
          <a:p>
            <a:pPr marL="0" indent="0">
              <a:buNone/>
            </a:pPr>
            <a:r>
              <a:rPr lang="en-US" sz="2400" dirty="0"/>
              <a:t>t = 0:.001:3; % for a time constant of 1/2</a:t>
            </a:r>
          </a:p>
          <a:p>
            <a:pPr marL="0" indent="0">
              <a:buNone/>
            </a:pPr>
            <a:r>
              <a:rPr lang="tr-TR" sz="2400" dirty="0"/>
              <a:t>y = step(</a:t>
            </a:r>
            <a:r>
              <a:rPr lang="tr-TR" sz="2400" dirty="0" err="1"/>
              <a:t>num,den,t</a:t>
            </a:r>
            <a:r>
              <a:rPr lang="tr-TR" sz="2400" dirty="0"/>
              <a:t>);</a:t>
            </a:r>
          </a:p>
          <a:p>
            <a:pPr marL="0" indent="0">
              <a:buNone/>
            </a:pPr>
            <a:r>
              <a:rPr lang="tr-TR" sz="2400" dirty="0" err="1"/>
              <a:t>plot</a:t>
            </a:r>
            <a:r>
              <a:rPr lang="tr-TR" sz="2400" dirty="0"/>
              <a:t>(</a:t>
            </a:r>
            <a:r>
              <a:rPr lang="tr-TR" sz="2400" dirty="0" err="1"/>
              <a:t>t,y</a:t>
            </a:r>
            <a:r>
              <a:rPr lang="tr-TR" sz="2400" dirty="0"/>
              <a:t>)</a:t>
            </a:r>
          </a:p>
          <a:p>
            <a:endParaRPr lang="tr-TR" b="0" i="0" u="none" strike="noStrike" baseline="0" dirty="0" smtClean="0"/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7587384" y="1050578"/>
            <a:ext cx="2823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H(s)  = 2/(s+2) için</a:t>
            </a:r>
            <a:endParaRPr lang="tr-TR" sz="2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89" y="170079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7256" y="1006759"/>
            <a:ext cx="10515600" cy="4111152"/>
          </a:xfrm>
        </p:spPr>
        <p:txBody>
          <a:bodyPr>
            <a:normAutofit fontScale="70000" lnSpcReduction="20000"/>
          </a:bodyPr>
          <a:lstStyle/>
          <a:p>
            <a:r>
              <a:rPr lang="tr-TR" sz="2900" dirty="0" smtClean="0"/>
              <a:t>% </a:t>
            </a:r>
            <a:r>
              <a:rPr lang="tr-TR" sz="2900" dirty="0"/>
              <a:t>step </a:t>
            </a:r>
            <a:r>
              <a:rPr lang="tr-TR" sz="2900" dirty="0" err="1"/>
              <a:t>response</a:t>
            </a:r>
            <a:endParaRPr lang="tr-TR" sz="2900" dirty="0"/>
          </a:p>
          <a:p>
            <a:r>
              <a:rPr lang="tr-TR" sz="2900" dirty="0" err="1"/>
              <a:t>num</a:t>
            </a:r>
            <a:r>
              <a:rPr lang="tr-TR" sz="2900" dirty="0"/>
              <a:t> = [1 2 16];</a:t>
            </a:r>
          </a:p>
          <a:p>
            <a:r>
              <a:rPr lang="da-DK" sz="2900" dirty="0"/>
              <a:t>den = [1 4 8 0];</a:t>
            </a:r>
          </a:p>
          <a:p>
            <a:r>
              <a:rPr lang="tr-TR" sz="2900" dirty="0"/>
              <a:t>t = 0:10/300:10;</a:t>
            </a:r>
          </a:p>
          <a:p>
            <a:r>
              <a:rPr lang="tr-TR" sz="2900" dirty="0"/>
              <a:t>y=step(</a:t>
            </a:r>
            <a:r>
              <a:rPr lang="tr-TR" sz="2900" dirty="0" err="1"/>
              <a:t>num,den,t</a:t>
            </a:r>
            <a:r>
              <a:rPr lang="tr-TR" sz="2900" dirty="0"/>
              <a:t>);</a:t>
            </a:r>
          </a:p>
          <a:p>
            <a:r>
              <a:rPr lang="fr-FR" sz="2900" dirty="0"/>
              <a:t>plot(</a:t>
            </a:r>
            <a:r>
              <a:rPr lang="fr-FR" sz="2900" dirty="0" err="1"/>
              <a:t>t,y</a:t>
            </a:r>
            <a:r>
              <a:rPr lang="fr-FR" sz="2900" dirty="0"/>
              <a:t>),</a:t>
            </a:r>
            <a:r>
              <a:rPr lang="fr-FR" sz="2900" dirty="0" err="1"/>
              <a:t>xlabel</a:t>
            </a:r>
            <a:r>
              <a:rPr lang="fr-FR" sz="2900" dirty="0"/>
              <a:t>('Time (sec)'),</a:t>
            </a:r>
            <a:r>
              <a:rPr lang="fr-FR" sz="2900" dirty="0" err="1"/>
              <a:t>ylabel</a:t>
            </a:r>
            <a:r>
              <a:rPr lang="fr-FR" sz="2900" dirty="0"/>
              <a:t>('y(t)')</a:t>
            </a:r>
          </a:p>
          <a:p>
            <a:r>
              <a:rPr lang="tr-TR" sz="2900" dirty="0" err="1"/>
              <a:t>title</a:t>
            </a:r>
            <a:r>
              <a:rPr lang="tr-TR" sz="2900" dirty="0"/>
              <a:t>('Step </a:t>
            </a:r>
            <a:r>
              <a:rPr lang="tr-TR" sz="2900" dirty="0" err="1"/>
              <a:t>Response</a:t>
            </a:r>
            <a:r>
              <a:rPr lang="tr-TR" sz="2900" dirty="0"/>
              <a:t>')</a:t>
            </a:r>
          </a:p>
          <a:p>
            <a:r>
              <a:rPr lang="tr-TR" sz="2900" dirty="0" err="1"/>
              <a:t>pause,figure</a:t>
            </a:r>
            <a:endParaRPr lang="tr-TR" sz="2900" dirty="0"/>
          </a:p>
          <a:p>
            <a:r>
              <a:rPr lang="tr-TR" sz="2900" dirty="0"/>
              <a:t>% </a:t>
            </a:r>
            <a:r>
              <a:rPr lang="tr-TR" sz="2900" dirty="0" err="1"/>
              <a:t>impulse</a:t>
            </a:r>
            <a:r>
              <a:rPr lang="tr-TR" sz="2900" dirty="0"/>
              <a:t> </a:t>
            </a:r>
            <a:r>
              <a:rPr lang="tr-TR" sz="2900" dirty="0" err="1"/>
              <a:t>response</a:t>
            </a:r>
            <a:endParaRPr lang="tr-TR" sz="2900" dirty="0"/>
          </a:p>
          <a:p>
            <a:r>
              <a:rPr lang="tr-TR" sz="2900" dirty="0"/>
              <a:t>y=</a:t>
            </a:r>
            <a:r>
              <a:rPr lang="tr-TR" sz="2900" dirty="0" err="1"/>
              <a:t>impulse</a:t>
            </a:r>
            <a:r>
              <a:rPr lang="tr-TR" sz="2900" dirty="0"/>
              <a:t>(</a:t>
            </a:r>
            <a:r>
              <a:rPr lang="tr-TR" sz="2900" dirty="0" err="1"/>
              <a:t>num,den,t</a:t>
            </a:r>
            <a:r>
              <a:rPr lang="tr-TR" sz="2900" dirty="0"/>
              <a:t>);</a:t>
            </a:r>
          </a:p>
          <a:p>
            <a:r>
              <a:rPr lang="fr-FR" sz="2900" dirty="0"/>
              <a:t>plot(</a:t>
            </a:r>
            <a:r>
              <a:rPr lang="fr-FR" sz="2900" dirty="0" err="1"/>
              <a:t>t,y</a:t>
            </a:r>
            <a:r>
              <a:rPr lang="fr-FR" sz="2900" dirty="0"/>
              <a:t>),</a:t>
            </a:r>
            <a:r>
              <a:rPr lang="fr-FR" sz="2900" dirty="0" err="1"/>
              <a:t>xlabel</a:t>
            </a:r>
            <a:r>
              <a:rPr lang="fr-FR" sz="2900" dirty="0"/>
              <a:t>('Time (sec)'),</a:t>
            </a:r>
            <a:r>
              <a:rPr lang="fr-FR" sz="2900" dirty="0" err="1"/>
              <a:t>ylabel</a:t>
            </a:r>
            <a:r>
              <a:rPr lang="fr-FR" sz="2900" dirty="0"/>
              <a:t>('y(t)')</a:t>
            </a:r>
          </a:p>
          <a:p>
            <a:r>
              <a:rPr lang="tr-TR" sz="2900" dirty="0" err="1"/>
              <a:t>title</a:t>
            </a:r>
            <a:r>
              <a:rPr lang="tr-TR" sz="2900" dirty="0"/>
              <a:t>('</a:t>
            </a:r>
            <a:r>
              <a:rPr lang="tr-TR" sz="2900" dirty="0" err="1"/>
              <a:t>Impulse</a:t>
            </a:r>
            <a:r>
              <a:rPr lang="tr-TR" sz="2900" dirty="0"/>
              <a:t> </a:t>
            </a:r>
            <a:r>
              <a:rPr lang="tr-TR" sz="2900" dirty="0" err="1"/>
              <a:t>Response</a:t>
            </a:r>
            <a:r>
              <a:rPr lang="tr-TR" sz="2900" dirty="0"/>
              <a:t>')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56" y="1"/>
            <a:ext cx="4440071" cy="333005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156" y="3452030"/>
            <a:ext cx="4541292" cy="34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43" y="1319568"/>
            <a:ext cx="6611203" cy="4958402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60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000" dirty="0"/>
              <a:t>n=0:5;</a:t>
            </a:r>
          </a:p>
          <a:p>
            <a:pPr marL="0" indent="0">
              <a:buNone/>
            </a:pPr>
            <a:r>
              <a:rPr lang="tr-TR" sz="2000" dirty="0" err="1"/>
              <a:t>xa</a:t>
            </a:r>
            <a:r>
              <a:rPr lang="tr-TR" sz="2000" dirty="0"/>
              <a:t> = (-0.5).^n</a:t>
            </a:r>
            <a:r>
              <a:rPr lang="tr-TR" sz="2000" dirty="0" smtClean="0"/>
              <a:t>;   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 err="1" smtClean="0"/>
              <a:t>xb</a:t>
            </a:r>
            <a:r>
              <a:rPr lang="tr-TR" sz="2000" dirty="0" smtClean="0"/>
              <a:t> </a:t>
            </a:r>
            <a:r>
              <a:rPr lang="tr-TR" sz="2000" dirty="0"/>
              <a:t>= (2).^(-n</a:t>
            </a:r>
            <a:r>
              <a:rPr lang="tr-TR" sz="2000" dirty="0" smtClean="0"/>
              <a:t>);  </a:t>
            </a:r>
            <a:endParaRPr lang="tr-TR" sz="2000" dirty="0" smtClean="0"/>
          </a:p>
          <a:p>
            <a:pPr marL="0" indent="0">
              <a:buNone/>
            </a:pPr>
            <a:r>
              <a:rPr lang="tr-TR" sz="2000" dirty="0" smtClean="0"/>
              <a:t>xc </a:t>
            </a:r>
            <a:r>
              <a:rPr lang="tr-TR" sz="2000" dirty="0"/>
              <a:t>= (-2).^n;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pt-BR" sz="2000" dirty="0"/>
              <a:t>subplot(311),stem(n,xa,'k');ylabel('xa[n]')</a:t>
            </a:r>
          </a:p>
          <a:p>
            <a:pPr marL="0" indent="0">
              <a:buNone/>
            </a:pPr>
            <a:r>
              <a:rPr lang="pt-BR" sz="2000" dirty="0"/>
              <a:t>subplot(312),stem(n,xb,'k');ylabel('xb[n]')</a:t>
            </a:r>
          </a:p>
          <a:p>
            <a:pPr marL="0" indent="0">
              <a:buNone/>
            </a:pPr>
            <a:r>
              <a:rPr lang="pt-BR" sz="2000" dirty="0"/>
              <a:t>subplot(313),stem(n,xc,'k');ylabel('xc[n]')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74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Ayrık zamanda </a:t>
            </a:r>
            <a:r>
              <a:rPr lang="tr-TR" b="1" dirty="0" err="1" smtClean="0">
                <a:solidFill>
                  <a:srgbClr val="C00000"/>
                </a:solidFill>
              </a:rPr>
              <a:t>y</a:t>
            </a:r>
            <a:r>
              <a:rPr lang="tr-TR" b="1" baseline="-25000" dirty="0" err="1" smtClean="0">
                <a:solidFill>
                  <a:srgbClr val="C00000"/>
                </a:solidFill>
              </a:rPr>
              <a:t>SGC</a:t>
            </a:r>
            <a:endParaRPr lang="tr-TR" b="1" baseline="-25000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200" dirty="0" err="1" smtClean="0"/>
              <a:t>clc</a:t>
            </a:r>
            <a:r>
              <a:rPr lang="tr-TR" sz="2200" dirty="0" smtClean="0"/>
              <a:t>, </a:t>
            </a:r>
            <a:r>
              <a:rPr lang="tr-TR" sz="2200" dirty="0" err="1" smtClean="0"/>
              <a:t>clear</a:t>
            </a:r>
            <a:r>
              <a:rPr lang="tr-TR" sz="2200" dirty="0" smtClean="0"/>
              <a:t> </a:t>
            </a:r>
            <a:r>
              <a:rPr lang="tr-TR" sz="2200" dirty="0" err="1" smtClean="0"/>
              <a:t>all</a:t>
            </a:r>
            <a:r>
              <a:rPr lang="tr-TR" sz="2200" dirty="0" smtClean="0"/>
              <a:t>, </a:t>
            </a:r>
            <a:r>
              <a:rPr lang="tr-TR" sz="2200" dirty="0" err="1" smtClean="0"/>
              <a:t>close</a:t>
            </a:r>
            <a:r>
              <a:rPr lang="tr-TR" sz="2200" dirty="0" smtClean="0"/>
              <a:t> </a:t>
            </a:r>
            <a:r>
              <a:rPr lang="tr-TR" sz="2200" dirty="0" err="1" smtClean="0"/>
              <a:t>all</a:t>
            </a:r>
            <a:endParaRPr lang="tr-TR" sz="2200" dirty="0" smtClean="0"/>
          </a:p>
          <a:p>
            <a:pPr marL="0" indent="0">
              <a:buNone/>
            </a:pPr>
            <a:r>
              <a:rPr lang="tr-TR" sz="2200" dirty="0" smtClean="0"/>
              <a:t>n </a:t>
            </a:r>
            <a:r>
              <a:rPr lang="tr-TR" sz="2200" dirty="0"/>
              <a:t>= (-2:20)';</a:t>
            </a:r>
          </a:p>
          <a:p>
            <a:pPr marL="0" indent="0">
              <a:buNone/>
            </a:pPr>
            <a:r>
              <a:rPr lang="tr-TR" sz="2200" dirty="0"/>
              <a:t>y = [1;2;zeros(</a:t>
            </a:r>
            <a:r>
              <a:rPr lang="tr-TR" sz="2200" dirty="0" err="1"/>
              <a:t>length</a:t>
            </a:r>
            <a:r>
              <a:rPr lang="tr-TR" sz="2200" dirty="0"/>
              <a:t>(n)-2,1)];</a:t>
            </a:r>
          </a:p>
          <a:p>
            <a:pPr marL="0" indent="0">
              <a:buNone/>
            </a:pPr>
            <a:r>
              <a:rPr lang="tr-TR" sz="2200" dirty="0"/>
              <a:t> </a:t>
            </a:r>
          </a:p>
          <a:p>
            <a:pPr marL="0" indent="0">
              <a:buNone/>
            </a:pPr>
            <a:r>
              <a:rPr lang="tr-TR" sz="2200" dirty="0" err="1"/>
              <a:t>for</a:t>
            </a:r>
            <a:r>
              <a:rPr lang="tr-TR" sz="2200" dirty="0"/>
              <a:t> k =1:length(n)-2</a:t>
            </a:r>
          </a:p>
          <a:p>
            <a:pPr marL="0" indent="0">
              <a:buNone/>
            </a:pPr>
            <a:r>
              <a:rPr lang="tr-TR" sz="2200" dirty="0"/>
              <a:t>    y(k+2)=1.56*y(k+1)-0.81*y(k);</a:t>
            </a:r>
          </a:p>
          <a:p>
            <a:pPr marL="0" indent="0">
              <a:buNone/>
            </a:pPr>
            <a:r>
              <a:rPr lang="tr-TR" sz="2200" dirty="0" err="1"/>
              <a:t>end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 </a:t>
            </a:r>
          </a:p>
          <a:p>
            <a:pPr marL="0" indent="0">
              <a:buNone/>
            </a:pPr>
            <a:r>
              <a:rPr lang="tr-TR" sz="2200" dirty="0" err="1"/>
              <a:t>stem</a:t>
            </a:r>
            <a:r>
              <a:rPr lang="tr-TR" sz="2200" dirty="0"/>
              <a:t>(</a:t>
            </a:r>
            <a:r>
              <a:rPr lang="tr-TR" sz="2200" dirty="0" err="1"/>
              <a:t>n,y,'k</a:t>
            </a:r>
            <a:r>
              <a:rPr lang="tr-TR" sz="2200" dirty="0"/>
              <a:t>');</a:t>
            </a:r>
            <a:r>
              <a:rPr lang="tr-TR" sz="2200" dirty="0" err="1"/>
              <a:t>xlabel</a:t>
            </a:r>
            <a:r>
              <a:rPr lang="tr-TR" sz="2200" dirty="0"/>
              <a:t>('n');</a:t>
            </a:r>
            <a:r>
              <a:rPr lang="tr-TR" sz="2200" dirty="0" err="1"/>
              <a:t>ylabel</a:t>
            </a:r>
            <a:r>
              <a:rPr lang="tr-TR" sz="2200" dirty="0"/>
              <a:t>('y[n]')</a:t>
            </a:r>
          </a:p>
          <a:p>
            <a:pPr marL="0" indent="0">
              <a:buNone/>
            </a:pPr>
            <a:r>
              <a:rPr lang="tr-TR" sz="2200" dirty="0" err="1"/>
              <a:t>disp</a:t>
            </a:r>
            <a:r>
              <a:rPr lang="tr-TR" sz="2200" dirty="0"/>
              <a:t>('n               y');</a:t>
            </a:r>
          </a:p>
          <a:p>
            <a:pPr marL="0" indent="0">
              <a:buNone/>
            </a:pPr>
            <a:r>
              <a:rPr lang="tr-TR" sz="2200" dirty="0" err="1"/>
              <a:t>disp</a:t>
            </a:r>
            <a:r>
              <a:rPr lang="tr-TR" sz="2200" dirty="0"/>
              <a:t>([num2str([</a:t>
            </a:r>
            <a:r>
              <a:rPr lang="tr-TR" sz="2200" dirty="0" err="1"/>
              <a:t>n,y</a:t>
            </a:r>
            <a:r>
              <a:rPr lang="tr-TR" sz="2200" dirty="0"/>
              <a:t>])]);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01" y="122403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solidFill>
                  <a:srgbClr val="C00000"/>
                </a:solidFill>
              </a:rPr>
              <a:t>filter</a:t>
            </a:r>
            <a:r>
              <a:rPr lang="tr-TR" b="1" dirty="0" smtClean="0">
                <a:solidFill>
                  <a:srgbClr val="C00000"/>
                </a:solidFill>
              </a:rPr>
              <a:t>()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128"/>
            <a:ext cx="7866108" cy="30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9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2942" y="1276723"/>
            <a:ext cx="1254388" cy="665313"/>
          </a:xfrm>
        </p:spPr>
        <p:txBody>
          <a:bodyPr>
            <a:normAutofit/>
          </a:bodyPr>
          <a:lstStyle/>
          <a:p>
            <a:r>
              <a:rPr lang="tr-TR" sz="3200" b="1" dirty="0" err="1" smtClean="0">
                <a:solidFill>
                  <a:srgbClr val="C00000"/>
                </a:solidFill>
              </a:rPr>
              <a:t>filter</a:t>
            </a:r>
            <a:r>
              <a:rPr lang="tr-TR" sz="3200" b="1" dirty="0" smtClean="0">
                <a:solidFill>
                  <a:srgbClr val="C00000"/>
                </a:solidFill>
              </a:rPr>
              <a:t>()</a:t>
            </a:r>
            <a:endParaRPr lang="tr-TR" sz="3200" b="1" dirty="0">
              <a:solidFill>
                <a:srgbClr val="C00000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382" y="1798943"/>
            <a:ext cx="5374793" cy="4416909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612942" y="1985035"/>
            <a:ext cx="51796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/>
              <a:t>clc,clear</a:t>
            </a:r>
            <a:r>
              <a:rPr lang="tr-TR" b="1" dirty="0"/>
              <a:t> </a:t>
            </a:r>
            <a:r>
              <a:rPr lang="tr-TR" b="1" dirty="0" err="1"/>
              <a:t>all</a:t>
            </a:r>
            <a:r>
              <a:rPr lang="tr-TR" b="1" dirty="0" smtClean="0"/>
              <a:t>,</a:t>
            </a:r>
          </a:p>
          <a:p>
            <a:r>
              <a:rPr lang="pt-BR" b="1" dirty="0"/>
              <a:t>num=[1]; den=[1 -1 0.9];n=0:120</a:t>
            </a:r>
            <a:r>
              <a:rPr lang="pt-BR" b="1" dirty="0" smtClean="0"/>
              <a:t>;</a:t>
            </a:r>
            <a:endParaRPr lang="tr-TR" b="1" dirty="0" smtClean="0"/>
          </a:p>
          <a:p>
            <a:r>
              <a:rPr lang="pt-BR" b="1" dirty="0" smtClean="0"/>
              <a:t>x=</a:t>
            </a:r>
            <a:r>
              <a:rPr lang="tr-TR" b="1" dirty="0" smtClean="0"/>
              <a:t>im</a:t>
            </a:r>
            <a:r>
              <a:rPr lang="pt-BR" b="1" dirty="0" smtClean="0"/>
              <a:t>pseq(0,0,120</a:t>
            </a:r>
            <a:r>
              <a:rPr lang="pt-BR" b="1" dirty="0"/>
              <a:t>);</a:t>
            </a:r>
            <a:endParaRPr lang="tr-TR" b="1" dirty="0"/>
          </a:p>
          <a:p>
            <a:r>
              <a:rPr lang="tr-TR" b="1" dirty="0" smtClean="0"/>
              <a:t>h=</a:t>
            </a:r>
            <a:r>
              <a:rPr lang="tr-TR" b="1" dirty="0" err="1" smtClean="0"/>
              <a:t>filter</a:t>
            </a:r>
            <a:r>
              <a:rPr lang="tr-TR" b="1" dirty="0" smtClean="0"/>
              <a:t>(</a:t>
            </a:r>
            <a:r>
              <a:rPr lang="tr-TR" b="1" dirty="0" err="1" smtClean="0"/>
              <a:t>num,den,x</a:t>
            </a:r>
            <a:r>
              <a:rPr lang="tr-TR" b="1" dirty="0" smtClean="0"/>
              <a:t>);</a:t>
            </a:r>
          </a:p>
          <a:p>
            <a:r>
              <a:rPr lang="tr-TR" b="1" dirty="0" err="1"/>
              <a:t>subplot</a:t>
            </a:r>
            <a:r>
              <a:rPr lang="tr-TR" b="1" dirty="0"/>
              <a:t>(211),</a:t>
            </a:r>
            <a:r>
              <a:rPr lang="tr-TR" b="1" dirty="0" err="1"/>
              <a:t>stem</a:t>
            </a:r>
            <a:r>
              <a:rPr lang="tr-TR" b="1" dirty="0"/>
              <a:t>(</a:t>
            </a:r>
            <a:r>
              <a:rPr lang="tr-TR" b="1" dirty="0" err="1"/>
              <a:t>n,h</a:t>
            </a:r>
            <a:r>
              <a:rPr lang="tr-TR" b="1" dirty="0"/>
              <a:t>), </a:t>
            </a:r>
            <a:r>
              <a:rPr lang="tr-TR" b="1" dirty="0" err="1"/>
              <a:t>title</a:t>
            </a:r>
            <a:r>
              <a:rPr lang="tr-TR" b="1" dirty="0"/>
              <a:t>('</a:t>
            </a:r>
            <a:r>
              <a:rPr lang="tr-TR" b="1" dirty="0" err="1"/>
              <a:t>unit</a:t>
            </a:r>
            <a:r>
              <a:rPr lang="tr-TR" b="1" dirty="0"/>
              <a:t> </a:t>
            </a:r>
            <a:r>
              <a:rPr lang="tr-TR" b="1" dirty="0" err="1"/>
              <a:t>impulse</a:t>
            </a:r>
            <a:r>
              <a:rPr lang="tr-TR" b="1" dirty="0"/>
              <a:t> </a:t>
            </a:r>
            <a:r>
              <a:rPr lang="tr-TR" b="1" dirty="0" err="1"/>
              <a:t>respose</a:t>
            </a:r>
            <a:r>
              <a:rPr lang="tr-TR" b="1" dirty="0" smtClean="0"/>
              <a:t>');</a:t>
            </a:r>
          </a:p>
          <a:p>
            <a:endParaRPr lang="tr-TR" b="1" dirty="0"/>
          </a:p>
          <a:p>
            <a:r>
              <a:rPr lang="pt-BR" b="1" dirty="0" smtClean="0"/>
              <a:t>num</a:t>
            </a:r>
            <a:r>
              <a:rPr lang="pt-BR" b="1" dirty="0"/>
              <a:t>=[1]; den=[1 -1 0.9];n=0:120</a:t>
            </a:r>
            <a:r>
              <a:rPr lang="pt-BR" b="1" dirty="0" smtClean="0"/>
              <a:t>;</a:t>
            </a:r>
            <a:endParaRPr lang="tr-TR" b="1" dirty="0" smtClean="0"/>
          </a:p>
          <a:p>
            <a:r>
              <a:rPr lang="tr-TR" b="1" dirty="0" smtClean="0"/>
              <a:t>z</a:t>
            </a:r>
            <a:r>
              <a:rPr lang="pt-BR" b="1" dirty="0" smtClean="0"/>
              <a:t>=stepseq(0,0,120);</a:t>
            </a:r>
            <a:endParaRPr lang="tr-TR" b="1" dirty="0" smtClean="0"/>
          </a:p>
          <a:p>
            <a:r>
              <a:rPr lang="pt-BR" b="1" dirty="0" smtClean="0"/>
              <a:t>h=filter(num,den,</a:t>
            </a:r>
            <a:r>
              <a:rPr lang="tr-TR" b="1" dirty="0" smtClean="0"/>
              <a:t>z</a:t>
            </a:r>
            <a:r>
              <a:rPr lang="pt-BR" b="1" dirty="0" smtClean="0"/>
              <a:t>);</a:t>
            </a:r>
            <a:endParaRPr lang="tr-TR" b="1" dirty="0" smtClean="0"/>
          </a:p>
          <a:p>
            <a:r>
              <a:rPr lang="pt-BR" b="1" dirty="0" smtClean="0"/>
              <a:t>subplot(212</a:t>
            </a:r>
            <a:r>
              <a:rPr lang="pt-BR" b="1" dirty="0"/>
              <a:t>),stem(n,h), title('unit step respose</a:t>
            </a:r>
            <a:r>
              <a:rPr lang="pt-BR" b="1" dirty="0" smtClean="0"/>
              <a:t>');</a:t>
            </a:r>
            <a:endParaRPr lang="tr-TR" b="1" dirty="0" smtClean="0"/>
          </a:p>
          <a:p>
            <a:endParaRPr lang="tr-TR" b="1" dirty="0" smtClean="0"/>
          </a:p>
          <a:p>
            <a:r>
              <a:rPr lang="tr-TR" b="1" dirty="0" smtClean="0">
                <a:solidFill>
                  <a:srgbClr val="0070C0"/>
                </a:solidFill>
              </a:rPr>
              <a:t>function </a:t>
            </a:r>
            <a:r>
              <a:rPr lang="tr-TR" b="1" dirty="0">
                <a:solidFill>
                  <a:srgbClr val="0070C0"/>
                </a:solidFill>
              </a:rPr>
              <a:t>[</a:t>
            </a:r>
            <a:r>
              <a:rPr lang="tr-TR" b="1" dirty="0" err="1">
                <a:solidFill>
                  <a:srgbClr val="0070C0"/>
                </a:solidFill>
              </a:rPr>
              <a:t>x,n</a:t>
            </a:r>
            <a:r>
              <a:rPr lang="tr-TR" b="1" dirty="0">
                <a:solidFill>
                  <a:srgbClr val="0070C0"/>
                </a:solidFill>
              </a:rPr>
              <a:t>]=</a:t>
            </a:r>
            <a:r>
              <a:rPr lang="tr-TR" b="1" dirty="0" err="1">
                <a:solidFill>
                  <a:srgbClr val="0070C0"/>
                </a:solidFill>
              </a:rPr>
              <a:t>stepseq</a:t>
            </a:r>
            <a:r>
              <a:rPr lang="tr-TR" b="1" dirty="0">
                <a:solidFill>
                  <a:srgbClr val="0070C0"/>
                </a:solidFill>
              </a:rPr>
              <a:t>(n0,n1,n2)</a:t>
            </a:r>
          </a:p>
          <a:p>
            <a:r>
              <a:rPr lang="tr-TR" b="1" dirty="0">
                <a:solidFill>
                  <a:srgbClr val="0070C0"/>
                </a:solidFill>
              </a:rPr>
              <a:t>n = [n1:n2];</a:t>
            </a:r>
          </a:p>
          <a:p>
            <a:r>
              <a:rPr lang="tr-TR" b="1" dirty="0">
                <a:solidFill>
                  <a:srgbClr val="0070C0"/>
                </a:solidFill>
              </a:rPr>
              <a:t>x = [(n-n0)&gt;=0</a:t>
            </a:r>
            <a:r>
              <a:rPr lang="tr-TR" b="1" dirty="0" smtClean="0">
                <a:solidFill>
                  <a:srgbClr val="0070C0"/>
                </a:solidFill>
              </a:rPr>
              <a:t>];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function </a:t>
            </a:r>
            <a:r>
              <a:rPr lang="tr-TR" b="1" dirty="0">
                <a:solidFill>
                  <a:srgbClr val="0070C0"/>
                </a:solidFill>
              </a:rPr>
              <a:t>[</a:t>
            </a:r>
            <a:r>
              <a:rPr lang="tr-TR" b="1" dirty="0" err="1">
                <a:solidFill>
                  <a:srgbClr val="0070C0"/>
                </a:solidFill>
              </a:rPr>
              <a:t>x,n</a:t>
            </a:r>
            <a:r>
              <a:rPr lang="tr-TR" b="1" dirty="0">
                <a:solidFill>
                  <a:srgbClr val="0070C0"/>
                </a:solidFill>
              </a:rPr>
              <a:t>]=</a:t>
            </a:r>
            <a:r>
              <a:rPr lang="tr-TR" b="1" dirty="0" err="1" smtClean="0">
                <a:solidFill>
                  <a:srgbClr val="0070C0"/>
                </a:solidFill>
              </a:rPr>
              <a:t>impseq</a:t>
            </a:r>
            <a:r>
              <a:rPr lang="tr-TR" b="1" dirty="0" smtClean="0">
                <a:solidFill>
                  <a:srgbClr val="0070C0"/>
                </a:solidFill>
              </a:rPr>
              <a:t>(n0,n1,n2)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n </a:t>
            </a:r>
            <a:r>
              <a:rPr lang="tr-TR" b="1" dirty="0">
                <a:solidFill>
                  <a:srgbClr val="0070C0"/>
                </a:solidFill>
              </a:rPr>
              <a:t>= [n1:n2</a:t>
            </a:r>
            <a:r>
              <a:rPr lang="tr-TR" b="1" dirty="0" smtClean="0">
                <a:solidFill>
                  <a:srgbClr val="0070C0"/>
                </a:solidFill>
              </a:rPr>
              <a:t>];</a:t>
            </a:r>
          </a:p>
          <a:p>
            <a:r>
              <a:rPr lang="tr-TR" b="1" dirty="0" smtClean="0">
                <a:solidFill>
                  <a:srgbClr val="0070C0"/>
                </a:solidFill>
              </a:rPr>
              <a:t>x </a:t>
            </a:r>
            <a:r>
              <a:rPr lang="tr-TR" b="1" dirty="0">
                <a:solidFill>
                  <a:srgbClr val="0070C0"/>
                </a:solidFill>
              </a:rPr>
              <a:t>= [(n-n0)==0</a:t>
            </a:r>
            <a:r>
              <a:rPr lang="tr-TR" b="1" dirty="0" smtClean="0">
                <a:solidFill>
                  <a:srgbClr val="0070C0"/>
                </a:solidFill>
              </a:rPr>
              <a:t>];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12" y="127023"/>
            <a:ext cx="8289204" cy="108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627</Words>
  <Application>Microsoft Office PowerPoint</Application>
  <PresentationFormat>Geniş ekran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Teması</vt:lpstr>
      <vt:lpstr>Ayrık Zaman Matlab Uygulamaları</vt:lpstr>
      <vt:lpstr>Birim Basamak ve Birim Darbe Fonksiyonu </vt:lpstr>
      <vt:lpstr>PowerPoint Sunusu</vt:lpstr>
      <vt:lpstr>Basamak Cevabı</vt:lpstr>
      <vt:lpstr>PowerPoint Sunusu</vt:lpstr>
      <vt:lpstr>PowerPoint Sunusu</vt:lpstr>
      <vt:lpstr>Ayrık zamanda ySGC</vt:lpstr>
      <vt:lpstr>filter()</vt:lpstr>
      <vt:lpstr>filter()</vt:lpstr>
      <vt:lpstr>Ayrık zamanda birim darbe cevabı</vt:lpstr>
      <vt:lpstr>Ayrık zamanda ySDC</vt:lpstr>
      <vt:lpstr>Ayrık Zamanda Konvolüsyon</vt:lpstr>
      <vt:lpstr>PowerPoint Sunusu</vt:lpstr>
      <vt:lpstr>Ayrık Zamanda Konvolüsyon</vt:lpstr>
      <vt:lpstr>Alıştırma</vt:lpstr>
    </vt:vector>
  </TitlesOfParts>
  <Company>Pamukkale Üniversitesi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Pau</cp:lastModifiedBy>
  <cp:revision>36</cp:revision>
  <dcterms:created xsi:type="dcterms:W3CDTF">2017-11-05T07:19:59Z</dcterms:created>
  <dcterms:modified xsi:type="dcterms:W3CDTF">2019-11-17T13:41:36Z</dcterms:modified>
</cp:coreProperties>
</file>