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9" r:id="rId16"/>
    <p:sldId id="260" r:id="rId17"/>
    <p:sldId id="271" r:id="rId18"/>
    <p:sldId id="275" r:id="rId19"/>
    <p:sldId id="276" r:id="rId2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DB87-92EB-47F6-9310-738C535B49A1}" type="datetimeFigureOut">
              <a:rPr lang="tr-TR" smtClean="0"/>
              <a:t>2.12.2019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1BB5-86C7-4595-9D7D-F357FD3DEA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191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DB87-92EB-47F6-9310-738C535B49A1}" type="datetimeFigureOut">
              <a:rPr lang="tr-TR" smtClean="0"/>
              <a:t>2.12.2019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1BB5-86C7-4595-9D7D-F357FD3DEA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220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DB87-92EB-47F6-9310-738C535B49A1}" type="datetimeFigureOut">
              <a:rPr lang="tr-TR" smtClean="0"/>
              <a:t>2.12.2019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1BB5-86C7-4595-9D7D-F357FD3DEA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985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DB87-92EB-47F6-9310-738C535B49A1}" type="datetimeFigureOut">
              <a:rPr lang="tr-TR" smtClean="0"/>
              <a:t>2.12.2019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1BB5-86C7-4595-9D7D-F357FD3DEA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909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DB87-92EB-47F6-9310-738C535B49A1}" type="datetimeFigureOut">
              <a:rPr lang="tr-TR" smtClean="0"/>
              <a:t>2.12.2019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1BB5-86C7-4595-9D7D-F357FD3DEA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98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DB87-92EB-47F6-9310-738C535B49A1}" type="datetimeFigureOut">
              <a:rPr lang="tr-TR" smtClean="0"/>
              <a:t>2.12.2019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1BB5-86C7-4595-9D7D-F357FD3DEA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1919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DB87-92EB-47F6-9310-738C535B49A1}" type="datetimeFigureOut">
              <a:rPr lang="tr-TR" smtClean="0"/>
              <a:t>2.12.2019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1BB5-86C7-4595-9D7D-F357FD3DEA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198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DB87-92EB-47F6-9310-738C535B49A1}" type="datetimeFigureOut">
              <a:rPr lang="tr-TR" smtClean="0"/>
              <a:t>2.12.2019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1BB5-86C7-4595-9D7D-F357FD3DEA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2135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DB87-92EB-47F6-9310-738C535B49A1}" type="datetimeFigureOut">
              <a:rPr lang="tr-TR" smtClean="0"/>
              <a:t>2.12.2019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1BB5-86C7-4595-9D7D-F357FD3DEA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764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DB87-92EB-47F6-9310-738C535B49A1}" type="datetimeFigureOut">
              <a:rPr lang="tr-TR" smtClean="0"/>
              <a:t>2.12.2019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1BB5-86C7-4595-9D7D-F357FD3DEA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203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DB87-92EB-47F6-9310-738C535B49A1}" type="datetimeFigureOut">
              <a:rPr lang="tr-TR" smtClean="0"/>
              <a:t>2.12.2019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1BB5-86C7-4595-9D7D-F357FD3DEA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7021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DB87-92EB-47F6-9310-738C535B49A1}" type="datetimeFigureOut">
              <a:rPr lang="tr-TR" smtClean="0"/>
              <a:t>2.12.2019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91BB5-86C7-4595-9D7D-F357FD3DEA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913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270456" y="226656"/>
            <a:ext cx="6220496" cy="1294834"/>
          </a:xfrm>
        </p:spPr>
        <p:txBody>
          <a:bodyPr>
            <a:noAutofit/>
          </a:bodyPr>
          <a:lstStyle/>
          <a:p>
            <a:r>
              <a:rPr lang="tr-TR" sz="7200" b="1" dirty="0" err="1" smtClean="0">
                <a:solidFill>
                  <a:srgbClr val="C00000"/>
                </a:solidFill>
              </a:rPr>
              <a:t>Fourier</a:t>
            </a:r>
            <a:r>
              <a:rPr lang="tr-TR" sz="7200" b="1" dirty="0" smtClean="0">
                <a:solidFill>
                  <a:srgbClr val="C00000"/>
                </a:solidFill>
              </a:rPr>
              <a:t> Serileri</a:t>
            </a:r>
            <a:endParaRPr lang="tr-TR" sz="7200" b="1" dirty="0">
              <a:solidFill>
                <a:srgbClr val="C00000"/>
              </a:solidFill>
            </a:endParaRPr>
          </a:p>
        </p:txBody>
      </p:sp>
      <p:pic>
        <p:nvPicPr>
          <p:cNvPr id="1028" name="Picture 4" descr="fourier serisi ile ilgili görsel sonuc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6" t="29358" r="2204" b="37012"/>
          <a:stretch/>
        </p:blipFill>
        <p:spPr bwMode="auto">
          <a:xfrm>
            <a:off x="509835" y="2446809"/>
            <a:ext cx="5485443" cy="146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3.bp.blogspot.com/-e-LTXVSqo3g/V8g0J6rRQhI/AAAAAAAACHM/cf8N4UpZf7YpO2Grodq13Unva2T6eWO4wCLcB/s320/Fouri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337" y="445325"/>
            <a:ext cx="1694959" cy="215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ourier seri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961" y="4257116"/>
            <a:ext cx="762000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9418367" y="2597655"/>
            <a:ext cx="25628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i="1" dirty="0">
                <a:solidFill>
                  <a:srgbClr val="000000"/>
                </a:solidFill>
                <a:latin typeface="Arial" panose="020B0604020202020204" pitchFamily="34" charset="0"/>
              </a:rPr>
              <a:t>Jean-</a:t>
            </a:r>
            <a:r>
              <a:rPr lang="tr-TR" b="1" i="1" dirty="0" err="1">
                <a:solidFill>
                  <a:srgbClr val="000000"/>
                </a:solidFill>
                <a:latin typeface="Arial" panose="020B0604020202020204" pitchFamily="34" charset="0"/>
              </a:rPr>
              <a:t>Baptiste</a:t>
            </a:r>
            <a:r>
              <a:rPr lang="tr-TR" b="1" i="1" dirty="0">
                <a:solidFill>
                  <a:srgbClr val="000000"/>
                </a:solidFill>
                <a:latin typeface="Arial" panose="020B0604020202020204" pitchFamily="34" charset="0"/>
              </a:rPr>
              <a:t> Joseph </a:t>
            </a:r>
            <a:r>
              <a:rPr lang="tr-TR" b="1" i="1" dirty="0" err="1">
                <a:solidFill>
                  <a:srgbClr val="000000"/>
                </a:solidFill>
                <a:latin typeface="Arial" panose="020B0604020202020204" pitchFamily="34" charset="0"/>
              </a:rPr>
              <a:t>Fourier</a:t>
            </a:r>
            <a:r>
              <a:rPr lang="tr-TR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tr-TR" dirty="0" smtClean="0">
                <a:solidFill>
                  <a:srgbClr val="000000"/>
                </a:solidFill>
                <a:latin typeface="Arial" panose="020B0604020202020204" pitchFamily="34" charset="0"/>
              </a:rPr>
              <a:t> (</a:t>
            </a:r>
            <a:r>
              <a:rPr lang="tr-TR" dirty="0">
                <a:solidFill>
                  <a:srgbClr val="000000"/>
                </a:solidFill>
                <a:latin typeface="Arial" panose="020B0604020202020204" pitchFamily="34" charset="0"/>
              </a:rPr>
              <a:t>1768-1830)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3927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185"/>
          </a:xfrm>
        </p:spPr>
        <p:txBody>
          <a:bodyPr>
            <a:normAutofit fontScale="90000"/>
          </a:bodyPr>
          <a:lstStyle/>
          <a:p>
            <a:r>
              <a:rPr lang="tr-TR" b="1" dirty="0" err="1">
                <a:solidFill>
                  <a:srgbClr val="C00000"/>
                </a:solidFill>
              </a:rPr>
              <a:t>Fourier</a:t>
            </a:r>
            <a:r>
              <a:rPr lang="tr-TR" b="1" dirty="0">
                <a:solidFill>
                  <a:srgbClr val="C00000"/>
                </a:solidFill>
              </a:rPr>
              <a:t> dönüşümü </a:t>
            </a:r>
            <a:r>
              <a:rPr lang="tr-TR" b="1" dirty="0" smtClean="0">
                <a:solidFill>
                  <a:srgbClr val="C00000"/>
                </a:solidFill>
              </a:rPr>
              <a:t>örnekleri -1 </a:t>
            </a:r>
            <a:endParaRPr lang="tr-TR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210614"/>
            <a:ext cx="10515600" cy="4966349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tr-TR" sz="2000" dirty="0" err="1" smtClean="0"/>
              <a:t>MATLAB'da</a:t>
            </a:r>
            <a:r>
              <a:rPr lang="tr-TR" sz="2000" dirty="0" smtClean="0"/>
              <a:t> </a:t>
            </a:r>
            <a:r>
              <a:rPr lang="tr-TR" sz="2000" dirty="0"/>
              <a:t>ayrık zamanlı </a:t>
            </a:r>
            <a:r>
              <a:rPr lang="tr-TR" sz="2000" dirty="0" err="1"/>
              <a:t>Fourier</a:t>
            </a:r>
            <a:r>
              <a:rPr lang="tr-TR" sz="2000" dirty="0"/>
              <a:t> dönüşümü için </a:t>
            </a:r>
            <a:r>
              <a:rPr lang="tr-TR" sz="2000" dirty="0" err="1"/>
              <a:t>Fast</a:t>
            </a:r>
            <a:r>
              <a:rPr lang="tr-TR" sz="2000" dirty="0"/>
              <a:t> </a:t>
            </a:r>
            <a:r>
              <a:rPr lang="tr-TR" sz="2000" dirty="0" err="1" smtClean="0"/>
              <a:t>Fourier</a:t>
            </a:r>
            <a:r>
              <a:rPr lang="tr-TR" sz="2000" dirty="0" smtClean="0"/>
              <a:t> </a:t>
            </a:r>
            <a:r>
              <a:rPr lang="tr-TR" sz="2000" dirty="0" err="1" smtClean="0"/>
              <a:t>Transform</a:t>
            </a:r>
            <a:r>
              <a:rPr lang="tr-TR" sz="2000" dirty="0" smtClean="0"/>
              <a:t> </a:t>
            </a:r>
            <a:r>
              <a:rPr lang="tr-TR" sz="2000" dirty="0"/>
              <a:t>(</a:t>
            </a:r>
            <a:r>
              <a:rPr lang="tr-TR" sz="2000" dirty="0" smtClean="0"/>
              <a:t>FFT) algoritması </a:t>
            </a:r>
            <a:r>
              <a:rPr lang="tr-TR" sz="2000" dirty="0"/>
              <a:t>kullanılır. </a:t>
            </a:r>
            <a:r>
              <a:rPr lang="tr-TR" sz="2000" dirty="0" err="1"/>
              <a:t>Fourier</a:t>
            </a:r>
            <a:r>
              <a:rPr lang="tr-TR" sz="2000" dirty="0"/>
              <a:t> dönüşümünün </a:t>
            </a:r>
            <a:r>
              <a:rPr lang="tr-TR" sz="2000" dirty="0" smtClean="0"/>
              <a:t>nasıl yapıldığını </a:t>
            </a:r>
            <a:r>
              <a:rPr lang="tr-TR" sz="2000" dirty="0"/>
              <a:t>ve bazı </a:t>
            </a:r>
            <a:r>
              <a:rPr lang="tr-TR" sz="2000" dirty="0" smtClean="0"/>
              <a:t>örnek kullanımlarını </a:t>
            </a:r>
            <a:r>
              <a:rPr lang="tr-TR" sz="2000" dirty="0"/>
              <a:t>görelim. Önce en basitinden bir sinüs sinyali oluşturalım </a:t>
            </a:r>
            <a:r>
              <a:rPr lang="tr-TR" sz="2000" dirty="0" smtClean="0"/>
              <a:t>ve </a:t>
            </a:r>
            <a:r>
              <a:rPr lang="tr-TR" sz="2000" dirty="0" err="1" smtClean="0"/>
              <a:t>Fourier</a:t>
            </a:r>
            <a:r>
              <a:rPr lang="tr-TR" sz="2000" dirty="0" smtClean="0"/>
              <a:t> </a:t>
            </a:r>
            <a:r>
              <a:rPr lang="tr-TR" sz="2000" dirty="0"/>
              <a:t>dönüşümüne </a:t>
            </a:r>
            <a:r>
              <a:rPr lang="tr-TR" sz="2000" dirty="0" smtClean="0"/>
              <a:t>bakalım.</a:t>
            </a:r>
          </a:p>
          <a:p>
            <a:pPr algn="just"/>
            <a:endParaRPr lang="tr-TR" sz="2000" dirty="0" smtClean="0"/>
          </a:p>
          <a:p>
            <a:pPr marL="457200" lvl="1" indent="0">
              <a:buNone/>
            </a:pPr>
            <a:r>
              <a:rPr lang="tr-TR" sz="2000" b="1" dirty="0" err="1" smtClean="0"/>
              <a:t>fs</a:t>
            </a:r>
            <a:r>
              <a:rPr lang="tr-TR" sz="2000" b="1" dirty="0" smtClean="0"/>
              <a:t> = 1000    % Örnekleme frekansı </a:t>
            </a:r>
            <a:r>
              <a:rPr lang="tr-TR" sz="2000" b="1" dirty="0" err="1" smtClean="0"/>
              <a:t>fs</a:t>
            </a:r>
            <a:endParaRPr lang="tr-TR" sz="2000" b="1" dirty="0"/>
          </a:p>
          <a:p>
            <a:pPr marL="457200" lvl="1" indent="0">
              <a:buNone/>
            </a:pPr>
            <a:r>
              <a:rPr lang="tr-TR" sz="2000" b="1" dirty="0" err="1" smtClean="0"/>
              <a:t>Ts</a:t>
            </a:r>
            <a:r>
              <a:rPr lang="tr-TR" sz="2000" b="1" dirty="0" smtClean="0"/>
              <a:t> = 1/</a:t>
            </a:r>
            <a:r>
              <a:rPr lang="tr-TR" sz="2000" b="1" dirty="0" err="1" smtClean="0"/>
              <a:t>fs</a:t>
            </a:r>
            <a:r>
              <a:rPr lang="tr-TR" sz="2000" b="1" dirty="0" smtClean="0"/>
              <a:t>     % Örnekleme periyodu </a:t>
            </a:r>
            <a:r>
              <a:rPr lang="tr-TR" sz="2000" b="1" dirty="0" err="1" smtClean="0"/>
              <a:t>Ts</a:t>
            </a:r>
            <a:endParaRPr lang="tr-TR" sz="2000" b="1" dirty="0"/>
          </a:p>
          <a:p>
            <a:pPr marL="457200" lvl="1" indent="0">
              <a:buNone/>
            </a:pPr>
            <a:r>
              <a:rPr lang="tr-TR" sz="2000" b="1" dirty="0" smtClean="0"/>
              <a:t>fu = 50        % Oluşturacağımız sinyalin frekansı (</a:t>
            </a:r>
            <a:r>
              <a:rPr lang="tr-TR" sz="2000" b="1" dirty="0" err="1" smtClean="0"/>
              <a:t>fs</a:t>
            </a:r>
            <a:r>
              <a:rPr lang="tr-TR" sz="2000" b="1" dirty="0" smtClean="0"/>
              <a:t>/2'den küçük olmalı!)</a:t>
            </a:r>
          </a:p>
          <a:p>
            <a:pPr marL="457200" lvl="1" indent="0">
              <a:buNone/>
            </a:pPr>
            <a:r>
              <a:rPr lang="tr-TR" sz="2000" b="1" dirty="0" smtClean="0"/>
              <a:t>t </a:t>
            </a:r>
            <a:r>
              <a:rPr lang="tr-TR" sz="2000" b="1" dirty="0"/>
              <a:t>= 0:Ts:5/fu; </a:t>
            </a:r>
            <a:r>
              <a:rPr lang="tr-TR" sz="2000" b="1" dirty="0" smtClean="0"/>
              <a:t>    % </a:t>
            </a:r>
            <a:r>
              <a:rPr lang="tr-TR" sz="2000" b="1" dirty="0"/>
              <a:t>Zaman </a:t>
            </a:r>
            <a:r>
              <a:rPr lang="tr-TR" sz="2000" b="1" dirty="0" smtClean="0"/>
              <a:t>vektörü</a:t>
            </a:r>
          </a:p>
          <a:p>
            <a:pPr marL="457200" lvl="1" indent="0">
              <a:buNone/>
            </a:pPr>
            <a:r>
              <a:rPr lang="tr-TR" sz="2000" b="1" dirty="0" smtClean="0"/>
              <a:t>u1 </a:t>
            </a:r>
            <a:r>
              <a:rPr lang="tr-TR" sz="2000" b="1" dirty="0"/>
              <a:t>= sin(2*pi*fu*t); </a:t>
            </a:r>
            <a:r>
              <a:rPr lang="tr-TR" sz="2000" b="1" dirty="0" smtClean="0"/>
              <a:t>    % </a:t>
            </a:r>
            <a:r>
              <a:rPr lang="tr-TR" sz="2000" b="1" dirty="0"/>
              <a:t>Frekansı fu olan sinüs</a:t>
            </a:r>
            <a:r>
              <a:rPr lang="tr-TR" sz="2000" dirty="0"/>
              <a:t> </a:t>
            </a:r>
          </a:p>
          <a:p>
            <a:pPr marL="457200" lvl="1" indent="0">
              <a:buNone/>
            </a:pPr>
            <a:r>
              <a:rPr lang="tr-TR" sz="2000" b="1" dirty="0" err="1" smtClean="0"/>
              <a:t>plot</a:t>
            </a:r>
            <a:r>
              <a:rPr lang="tr-TR" sz="2000" b="1" dirty="0" smtClean="0"/>
              <a:t>(t,u1</a:t>
            </a:r>
            <a:r>
              <a:rPr lang="tr-TR" sz="2000" b="1" dirty="0"/>
              <a:t>,'LineWidth',2</a:t>
            </a:r>
            <a:r>
              <a:rPr lang="tr-TR" sz="2000" b="1" dirty="0" smtClean="0"/>
              <a:t>);</a:t>
            </a:r>
          </a:p>
          <a:p>
            <a:pPr marL="457200" lvl="1" indent="0">
              <a:buNone/>
            </a:pPr>
            <a:r>
              <a:rPr lang="tr-TR" sz="2000" b="1" dirty="0" err="1" smtClean="0"/>
              <a:t>title</a:t>
            </a:r>
            <a:r>
              <a:rPr lang="tr-TR" sz="2000" b="1" dirty="0"/>
              <a:t>([num2str(fu) ' Hz </a:t>
            </a:r>
            <a:r>
              <a:rPr lang="tr-TR" sz="2000" b="1" dirty="0" err="1"/>
              <a:t>lik</a:t>
            </a:r>
            <a:r>
              <a:rPr lang="tr-TR" sz="2000" b="1" dirty="0"/>
              <a:t> sinüs sinyali</a:t>
            </a:r>
            <a:r>
              <a:rPr lang="tr-TR" sz="2000" b="1" dirty="0" smtClean="0"/>
              <a:t>']);</a:t>
            </a:r>
          </a:p>
          <a:p>
            <a:pPr marL="457200" lvl="1" indent="0">
              <a:buNone/>
            </a:pPr>
            <a:r>
              <a:rPr lang="tr-TR" sz="2000" b="1" dirty="0" err="1" smtClean="0"/>
              <a:t>ylabel</a:t>
            </a:r>
            <a:r>
              <a:rPr lang="tr-TR" sz="2000" b="1" dirty="0"/>
              <a:t>('Genlik</a:t>
            </a:r>
            <a:r>
              <a:rPr lang="tr-TR" sz="2000" b="1" dirty="0" smtClean="0"/>
              <a:t>');</a:t>
            </a:r>
          </a:p>
          <a:p>
            <a:pPr marL="457200" lvl="1" indent="0">
              <a:buNone/>
            </a:pPr>
            <a:r>
              <a:rPr lang="tr-TR" sz="2000" b="1" dirty="0" err="1" smtClean="0"/>
              <a:t>xlabel</a:t>
            </a:r>
            <a:r>
              <a:rPr lang="tr-TR" sz="2000" b="1" dirty="0"/>
              <a:t>('Zaman (s</a:t>
            </a:r>
            <a:r>
              <a:rPr lang="tr-TR" sz="2000" b="1" dirty="0" smtClean="0"/>
              <a:t>)');</a:t>
            </a:r>
          </a:p>
          <a:p>
            <a:pPr marL="457200" lvl="1" indent="0">
              <a:buNone/>
            </a:pPr>
            <a:r>
              <a:rPr lang="tr-TR" sz="2000" b="1" dirty="0" err="1" smtClean="0"/>
              <a:t>grid</a:t>
            </a:r>
            <a:r>
              <a:rPr lang="tr-TR" sz="2000" b="1" dirty="0"/>
              <a:t>;</a:t>
            </a:r>
            <a:r>
              <a:rPr lang="tr-TR" sz="1600" dirty="0"/>
              <a:t> </a:t>
            </a:r>
            <a:br>
              <a:rPr lang="tr-TR" sz="1600" dirty="0"/>
            </a:br>
            <a:r>
              <a:rPr lang="tr-TR" sz="1600" dirty="0"/>
              <a:t/>
            </a:r>
            <a:br>
              <a:rPr lang="tr-TR" sz="1600" dirty="0"/>
            </a:br>
            <a:endParaRPr lang="tr-TR" sz="1600" b="1" dirty="0"/>
          </a:p>
          <a:p>
            <a:pPr marL="0" indent="0" algn="just">
              <a:buNone/>
            </a:pPr>
            <a:r>
              <a:rPr lang="tr-TR" sz="2000" dirty="0"/>
              <a:t/>
            </a:r>
            <a:br>
              <a:rPr lang="tr-TR" sz="2000" dirty="0"/>
            </a:br>
            <a:endParaRPr lang="tr-TR" sz="2000" dirty="0"/>
          </a:p>
          <a:p>
            <a:pPr marL="0" indent="0" algn="just">
              <a:buNone/>
            </a:pPr>
            <a:r>
              <a:rPr lang="tr-TR" sz="2000" dirty="0" smtClean="0"/>
              <a:t> 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956" y="2990347"/>
            <a:ext cx="4656182" cy="375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C00000"/>
                </a:solidFill>
              </a:rPr>
              <a:t>Fourier dönüşümü alma ve </a:t>
            </a:r>
            <a:r>
              <a:rPr lang="es-ES" b="1" dirty="0" smtClean="0">
                <a:solidFill>
                  <a:srgbClr val="C00000"/>
                </a:solidFill>
              </a:rPr>
              <a:t>yorumlama</a:t>
            </a:r>
            <a:endParaRPr lang="tr-TR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223493"/>
            <a:ext cx="10515600" cy="4811802"/>
          </a:xfrm>
        </p:spPr>
        <p:txBody>
          <a:bodyPr/>
          <a:lstStyle/>
          <a:p>
            <a:r>
              <a:rPr lang="tr-TR" sz="2000" dirty="0" err="1"/>
              <a:t>MATLAB'da</a:t>
            </a:r>
            <a:r>
              <a:rPr lang="tr-TR" sz="2000" dirty="0"/>
              <a:t> </a:t>
            </a:r>
            <a:r>
              <a:rPr lang="tr-TR" sz="2000" dirty="0" err="1"/>
              <a:t>Fourier</a:t>
            </a:r>
            <a:r>
              <a:rPr lang="tr-TR" sz="2000" dirty="0"/>
              <a:t> dönüşümü için </a:t>
            </a:r>
            <a:r>
              <a:rPr lang="tr-TR" sz="2000" b="1" dirty="0" err="1"/>
              <a:t>fft</a:t>
            </a:r>
            <a:r>
              <a:rPr lang="tr-TR" sz="2000" b="1" dirty="0"/>
              <a:t> </a:t>
            </a:r>
            <a:r>
              <a:rPr lang="tr-TR" sz="2000" dirty="0"/>
              <a:t>komutu </a:t>
            </a:r>
            <a:r>
              <a:rPr lang="tr-TR" sz="2000" dirty="0" smtClean="0"/>
              <a:t>kullanılır. Oluşturduğumuz sinyalin </a:t>
            </a:r>
            <a:r>
              <a:rPr lang="tr-TR" sz="2000" dirty="0" err="1" smtClean="0"/>
              <a:t>Fourier</a:t>
            </a:r>
            <a:r>
              <a:rPr lang="tr-TR" sz="2000" dirty="0" smtClean="0"/>
              <a:t> dönüşümü </a:t>
            </a:r>
            <a:r>
              <a:rPr lang="tr-TR" sz="2000" dirty="0"/>
              <a:t>alalım: </a:t>
            </a:r>
            <a:endParaRPr lang="tr-TR" sz="2000" dirty="0" smtClean="0"/>
          </a:p>
          <a:p>
            <a:pPr marL="457200" lvl="1" indent="0">
              <a:buNone/>
            </a:pPr>
            <a:r>
              <a:rPr lang="tr-TR" b="1" dirty="0" smtClean="0"/>
              <a:t>U1 </a:t>
            </a:r>
            <a:r>
              <a:rPr lang="tr-TR" b="1" dirty="0"/>
              <a:t>= </a:t>
            </a:r>
            <a:r>
              <a:rPr lang="tr-TR" b="1" dirty="0" err="1"/>
              <a:t>fft</a:t>
            </a:r>
            <a:r>
              <a:rPr lang="tr-TR" b="1" dirty="0"/>
              <a:t>(u1)</a:t>
            </a:r>
            <a:r>
              <a:rPr lang="tr-TR" dirty="0"/>
              <a:t> </a:t>
            </a:r>
            <a:endParaRPr lang="tr-TR" dirty="0" smtClean="0"/>
          </a:p>
          <a:p>
            <a:pPr marL="457200" lvl="1" indent="0">
              <a:buNone/>
            </a:pPr>
            <a:r>
              <a:rPr lang="tr-TR" b="1" dirty="0" err="1" smtClean="0"/>
              <a:t>figure</a:t>
            </a:r>
            <a:r>
              <a:rPr lang="tr-TR" b="1" dirty="0" smtClean="0"/>
              <a:t>, </a:t>
            </a:r>
            <a:r>
              <a:rPr lang="tr-TR" b="1" dirty="0" err="1" smtClean="0"/>
              <a:t>plot</a:t>
            </a:r>
            <a:r>
              <a:rPr lang="tr-TR" b="1" dirty="0" smtClean="0"/>
              <a:t>(U1</a:t>
            </a:r>
            <a:r>
              <a:rPr lang="tr-TR" b="1" dirty="0"/>
              <a:t>,'o'); </a:t>
            </a:r>
            <a:r>
              <a:rPr lang="tr-TR" b="1" dirty="0" smtClean="0"/>
              <a:t>    % </a:t>
            </a:r>
            <a:r>
              <a:rPr lang="tr-TR" b="1" dirty="0"/>
              <a:t>Karmaşık düzlemde katsayıları çizdir, </a:t>
            </a:r>
            <a:endParaRPr lang="tr-TR" b="1" dirty="0" smtClean="0"/>
          </a:p>
          <a:p>
            <a:pPr marL="457200" lvl="1" indent="0">
              <a:buNone/>
            </a:pPr>
            <a:r>
              <a:rPr lang="tr-TR" b="1" dirty="0" err="1" smtClean="0"/>
              <a:t>title</a:t>
            </a:r>
            <a:r>
              <a:rPr lang="tr-TR" b="1" dirty="0"/>
              <a:t>('Kompleks düzlemde </a:t>
            </a:r>
            <a:r>
              <a:rPr lang="tr-TR" b="1" dirty="0" err="1"/>
              <a:t>Fourier</a:t>
            </a:r>
            <a:r>
              <a:rPr lang="tr-TR" b="1" dirty="0"/>
              <a:t> katsayıları</a:t>
            </a:r>
            <a:r>
              <a:rPr lang="tr-TR" b="1" dirty="0" smtClean="0"/>
              <a:t>');</a:t>
            </a:r>
          </a:p>
          <a:p>
            <a:pPr marL="457200" lvl="1" indent="0">
              <a:buNone/>
            </a:pPr>
            <a:r>
              <a:rPr lang="tr-TR" b="1" dirty="0" err="1" smtClean="0"/>
              <a:t>xlabel</a:t>
            </a:r>
            <a:r>
              <a:rPr lang="tr-TR" b="1" dirty="0"/>
              <a:t>('Re</a:t>
            </a:r>
            <a:r>
              <a:rPr lang="tr-TR" b="1" dirty="0" smtClean="0"/>
              <a:t>');</a:t>
            </a:r>
          </a:p>
          <a:p>
            <a:pPr marL="457200" lvl="1" indent="0">
              <a:buNone/>
            </a:pPr>
            <a:r>
              <a:rPr lang="tr-TR" b="1" dirty="0" err="1" smtClean="0"/>
              <a:t>ylabel</a:t>
            </a:r>
            <a:r>
              <a:rPr lang="tr-TR" b="1" dirty="0"/>
              <a:t>('</a:t>
            </a:r>
            <a:r>
              <a:rPr lang="tr-TR" b="1" dirty="0" err="1"/>
              <a:t>Im</a:t>
            </a:r>
            <a:r>
              <a:rPr lang="tr-TR" b="1" dirty="0"/>
              <a:t>');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824" y="3203252"/>
            <a:ext cx="4647530" cy="365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0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450761"/>
            <a:ext cx="10515600" cy="5726202"/>
          </a:xfrm>
        </p:spPr>
        <p:txBody>
          <a:bodyPr/>
          <a:lstStyle/>
          <a:p>
            <a:r>
              <a:rPr lang="tr-TR" sz="2000" dirty="0"/>
              <a:t>Ç</a:t>
            </a:r>
            <a:r>
              <a:rPr lang="tr-TR" sz="2000" dirty="0" smtClean="0"/>
              <a:t>izimden </a:t>
            </a:r>
            <a:r>
              <a:rPr lang="tr-TR" sz="2000" dirty="0"/>
              <a:t>bir anlam çıkarmak genelde zordur. Bunun </a:t>
            </a:r>
            <a:r>
              <a:rPr lang="tr-TR" sz="2000" dirty="0" smtClean="0"/>
              <a:t>yerine dönüşümden </a:t>
            </a:r>
            <a:r>
              <a:rPr lang="tr-TR" sz="2000" dirty="0"/>
              <a:t>elde ettiğimiz karmaşık katsayıların büyüklüğüne bakmak </a:t>
            </a:r>
            <a:r>
              <a:rPr lang="tr-TR" sz="2000" dirty="0" smtClean="0"/>
              <a:t>genelde daha </a:t>
            </a:r>
            <a:r>
              <a:rPr lang="tr-TR" sz="2000" dirty="0"/>
              <a:t>anlamlıdır: </a:t>
            </a:r>
            <a:endParaRPr lang="tr-TR" sz="2000" dirty="0" smtClean="0"/>
          </a:p>
          <a:p>
            <a:endParaRPr lang="tr-TR" sz="2000" dirty="0" smtClean="0"/>
          </a:p>
          <a:p>
            <a:pPr marL="457200" lvl="1" indent="0">
              <a:buNone/>
            </a:pPr>
            <a:r>
              <a:rPr lang="tr-TR" b="1" dirty="0" err="1" smtClean="0"/>
              <a:t>figure</a:t>
            </a:r>
            <a:r>
              <a:rPr lang="tr-TR" b="1" dirty="0" smtClean="0"/>
              <a:t>, </a:t>
            </a:r>
            <a:r>
              <a:rPr lang="tr-TR" b="1" dirty="0" err="1" smtClean="0"/>
              <a:t>plot</a:t>
            </a:r>
            <a:r>
              <a:rPr lang="tr-TR" b="1" dirty="0" smtClean="0"/>
              <a:t>(</a:t>
            </a:r>
            <a:r>
              <a:rPr lang="tr-TR" b="1" dirty="0" err="1" smtClean="0"/>
              <a:t>abs</a:t>
            </a:r>
            <a:r>
              <a:rPr lang="tr-TR" b="1" dirty="0" smtClean="0"/>
              <a:t>(U1</a:t>
            </a:r>
            <a:r>
              <a:rPr lang="tr-TR" b="1" dirty="0"/>
              <a:t>));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696" y="1931672"/>
            <a:ext cx="5143834" cy="424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3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223493"/>
            <a:ext cx="10515600" cy="5422006"/>
          </a:xfrm>
        </p:spPr>
        <p:txBody>
          <a:bodyPr>
            <a:normAutofit lnSpcReduction="10000"/>
          </a:bodyPr>
          <a:lstStyle/>
          <a:p>
            <a:r>
              <a:rPr lang="tr-TR" sz="2200" u="sng" dirty="0">
                <a:solidFill>
                  <a:srgbClr val="C00000"/>
                </a:solidFill>
              </a:rPr>
              <a:t>Üç </a:t>
            </a:r>
            <a:r>
              <a:rPr lang="tr-TR" sz="2200" u="sng" dirty="0" err="1">
                <a:solidFill>
                  <a:srgbClr val="C00000"/>
                </a:solidFill>
              </a:rPr>
              <a:t>sinüsoidal</a:t>
            </a:r>
            <a:r>
              <a:rPr lang="tr-TR" sz="2200" u="sng" dirty="0">
                <a:solidFill>
                  <a:srgbClr val="C00000"/>
                </a:solidFill>
              </a:rPr>
              <a:t> fonksiyon içeren bir sinyal oluşturalım</a:t>
            </a:r>
            <a:r>
              <a:rPr lang="tr-TR" sz="2200" dirty="0"/>
              <a:t>: </a:t>
            </a:r>
            <a:endParaRPr lang="tr-TR" sz="2200" dirty="0" smtClean="0"/>
          </a:p>
          <a:p>
            <a:endParaRPr lang="tr-TR" sz="2200" dirty="0" smtClean="0"/>
          </a:p>
          <a:p>
            <a:pPr marL="457200" lvl="1" indent="0">
              <a:buNone/>
            </a:pPr>
            <a:r>
              <a:rPr lang="tr-TR" sz="1700" b="1" dirty="0" err="1" smtClean="0"/>
              <a:t>clc</a:t>
            </a:r>
            <a:r>
              <a:rPr lang="tr-TR" sz="1700" b="1" dirty="0" smtClean="0"/>
              <a:t>, </a:t>
            </a:r>
            <a:r>
              <a:rPr lang="tr-TR" sz="1700" b="1" dirty="0" err="1" smtClean="0"/>
              <a:t>clear</a:t>
            </a:r>
            <a:r>
              <a:rPr lang="tr-TR" sz="1700" b="1" dirty="0" smtClean="0"/>
              <a:t> </a:t>
            </a:r>
            <a:r>
              <a:rPr lang="tr-TR" sz="1700" b="1" dirty="0" err="1" smtClean="0"/>
              <a:t>all</a:t>
            </a:r>
            <a:endParaRPr lang="tr-TR" sz="1700" b="1" dirty="0" smtClean="0"/>
          </a:p>
          <a:p>
            <a:pPr marL="457200" lvl="1" indent="0">
              <a:buNone/>
            </a:pPr>
            <a:r>
              <a:rPr lang="tr-TR" sz="1700" b="1" dirty="0" err="1" smtClean="0"/>
              <a:t>fs</a:t>
            </a:r>
            <a:r>
              <a:rPr lang="tr-TR" sz="1700" b="1" dirty="0" smtClean="0"/>
              <a:t> </a:t>
            </a:r>
            <a:r>
              <a:rPr lang="tr-TR" sz="1700" b="1" dirty="0"/>
              <a:t>= 1000; </a:t>
            </a:r>
            <a:r>
              <a:rPr lang="tr-TR" sz="1700" b="1" dirty="0" smtClean="0"/>
              <a:t>  % </a:t>
            </a:r>
            <a:r>
              <a:rPr lang="tr-TR" sz="1700" b="1" dirty="0"/>
              <a:t>Örnekleme frekansı </a:t>
            </a:r>
            <a:r>
              <a:rPr lang="tr-TR" sz="1700" b="1" dirty="0" err="1"/>
              <a:t>fs</a:t>
            </a:r>
            <a:endParaRPr lang="tr-TR" sz="1700" b="1" dirty="0"/>
          </a:p>
          <a:p>
            <a:pPr marL="457200" lvl="1" indent="0">
              <a:buNone/>
            </a:pPr>
            <a:r>
              <a:rPr lang="tr-TR" sz="1700" b="1" dirty="0" err="1"/>
              <a:t>Ts</a:t>
            </a:r>
            <a:r>
              <a:rPr lang="tr-TR" sz="1700" b="1" dirty="0"/>
              <a:t> = 1/</a:t>
            </a:r>
            <a:r>
              <a:rPr lang="tr-TR" sz="1700" b="1" dirty="0" err="1"/>
              <a:t>fs</a:t>
            </a:r>
            <a:r>
              <a:rPr lang="tr-TR" sz="1700" b="1" dirty="0"/>
              <a:t>; </a:t>
            </a:r>
            <a:r>
              <a:rPr lang="tr-TR" sz="1700" b="1" dirty="0" smtClean="0"/>
              <a:t>   % </a:t>
            </a:r>
            <a:r>
              <a:rPr lang="tr-TR" sz="1700" b="1" dirty="0" err="1"/>
              <a:t>Öernekleme</a:t>
            </a:r>
            <a:r>
              <a:rPr lang="tr-TR" sz="1700" b="1" dirty="0"/>
              <a:t> periyodu </a:t>
            </a:r>
            <a:r>
              <a:rPr lang="tr-TR" sz="1700" b="1" dirty="0" err="1"/>
              <a:t>Ts</a:t>
            </a:r>
            <a:endParaRPr lang="tr-TR" sz="1700" b="1" dirty="0"/>
          </a:p>
          <a:p>
            <a:pPr marL="457200" lvl="1" indent="0">
              <a:buNone/>
            </a:pPr>
            <a:r>
              <a:rPr lang="tr-TR" sz="1700" b="1" dirty="0"/>
              <a:t>% Oluşturacağımız sinyaldeki frekanslar</a:t>
            </a:r>
          </a:p>
          <a:p>
            <a:pPr marL="457200" lvl="1" indent="0">
              <a:buNone/>
            </a:pPr>
            <a:r>
              <a:rPr lang="tr-TR" sz="1700" b="1" dirty="0"/>
              <a:t>fu1 = 50;</a:t>
            </a:r>
          </a:p>
          <a:p>
            <a:pPr marL="457200" lvl="1" indent="0">
              <a:buNone/>
            </a:pPr>
            <a:r>
              <a:rPr lang="tr-TR" sz="1700" b="1" dirty="0"/>
              <a:t>fu2 = 100;</a:t>
            </a:r>
          </a:p>
          <a:p>
            <a:pPr marL="457200" lvl="1" indent="0">
              <a:buNone/>
            </a:pPr>
            <a:r>
              <a:rPr lang="tr-TR" sz="1700" b="1" dirty="0"/>
              <a:t>fu3 = 200;</a:t>
            </a:r>
          </a:p>
          <a:p>
            <a:pPr marL="457200" lvl="1" indent="0">
              <a:buNone/>
            </a:pPr>
            <a:r>
              <a:rPr lang="tr-TR" sz="1700" b="1" dirty="0"/>
              <a:t>t = 0:Ts:5/fu1</a:t>
            </a:r>
            <a:r>
              <a:rPr lang="tr-TR" sz="1700" b="1" dirty="0" smtClean="0"/>
              <a:t>;     </a:t>
            </a:r>
            <a:r>
              <a:rPr lang="tr-TR" sz="1700" b="1" dirty="0"/>
              <a:t>% Zaman vektörü</a:t>
            </a:r>
          </a:p>
          <a:p>
            <a:pPr marL="457200" lvl="1" indent="0">
              <a:buNone/>
            </a:pPr>
            <a:r>
              <a:rPr lang="tr-TR" sz="1700" b="1" dirty="0"/>
              <a:t>u2 = sin(2*pi*fu1*t)+2*cos(2*pi*fu2*t)+3*sin(2*pi*fu3*t); % Sinyali </a:t>
            </a:r>
            <a:r>
              <a:rPr lang="tr-TR" sz="1700" b="1" dirty="0" smtClean="0"/>
              <a:t>oluştur</a:t>
            </a:r>
            <a:endParaRPr lang="tr-TR" sz="1700" b="1" dirty="0"/>
          </a:p>
          <a:p>
            <a:pPr marL="457200" lvl="1" indent="0">
              <a:buNone/>
            </a:pPr>
            <a:r>
              <a:rPr lang="tr-TR" sz="1700" b="1" dirty="0" err="1"/>
              <a:t>plot</a:t>
            </a:r>
            <a:r>
              <a:rPr lang="tr-TR" sz="1700" b="1" dirty="0"/>
              <a:t>(t,u2,'LineWidth',2);</a:t>
            </a:r>
          </a:p>
          <a:p>
            <a:pPr marL="457200" lvl="1" indent="0">
              <a:buNone/>
            </a:pPr>
            <a:r>
              <a:rPr lang="tr-TR" sz="1700" b="1" dirty="0" err="1"/>
              <a:t>title</a:t>
            </a:r>
            <a:r>
              <a:rPr lang="tr-TR" sz="1700" b="1" dirty="0"/>
              <a:t>([num2str(fu1) ', ' num2str(fu2) ' ve ' num2str(fu3) ...</a:t>
            </a:r>
          </a:p>
          <a:p>
            <a:pPr marL="457200" lvl="1" indent="0">
              <a:buNone/>
            </a:pPr>
            <a:r>
              <a:rPr lang="tr-TR" sz="1700" b="1" dirty="0"/>
              <a:t>'Hz </a:t>
            </a:r>
            <a:r>
              <a:rPr lang="tr-TR" sz="1700" b="1" dirty="0" err="1"/>
              <a:t>lik</a:t>
            </a:r>
            <a:r>
              <a:rPr lang="tr-TR" sz="1700" b="1" dirty="0"/>
              <a:t> </a:t>
            </a:r>
            <a:r>
              <a:rPr lang="tr-TR" sz="1700" b="1" dirty="0" err="1"/>
              <a:t>sinüsoidal</a:t>
            </a:r>
            <a:r>
              <a:rPr lang="tr-TR" sz="1700" b="1" dirty="0"/>
              <a:t> sinyallerin toplamı']);</a:t>
            </a:r>
          </a:p>
          <a:p>
            <a:pPr marL="457200" lvl="1" indent="0">
              <a:buNone/>
            </a:pPr>
            <a:r>
              <a:rPr lang="tr-TR" sz="1700" b="1" dirty="0" err="1"/>
              <a:t>ylabel</a:t>
            </a:r>
            <a:r>
              <a:rPr lang="tr-TR" sz="1700" b="1" dirty="0"/>
              <a:t>('Genlik');</a:t>
            </a:r>
          </a:p>
          <a:p>
            <a:pPr marL="457200" lvl="1" indent="0">
              <a:buNone/>
            </a:pPr>
            <a:r>
              <a:rPr lang="tr-TR" sz="1700" b="1" dirty="0" err="1"/>
              <a:t>xlabel</a:t>
            </a:r>
            <a:r>
              <a:rPr lang="tr-TR" sz="1700" b="1" dirty="0"/>
              <a:t>('Zaman (s)');</a:t>
            </a:r>
          </a:p>
          <a:p>
            <a:pPr marL="457200" lvl="1" indent="0">
              <a:buNone/>
            </a:pPr>
            <a:r>
              <a:rPr lang="tr-TR" sz="1700" b="1" dirty="0" err="1"/>
              <a:t>grid</a:t>
            </a:r>
            <a:r>
              <a:rPr lang="tr-TR" sz="1700" b="1" dirty="0"/>
              <a:t>;</a:t>
            </a:r>
            <a:r>
              <a:rPr lang="tr-TR" sz="1900" dirty="0"/>
              <a:t/>
            </a:r>
            <a:br>
              <a:rPr lang="tr-TR" sz="1900" dirty="0"/>
            </a:br>
            <a:endParaRPr lang="tr-TR" sz="1900" dirty="0"/>
          </a:p>
        </p:txBody>
      </p:sp>
      <p:sp>
        <p:nvSpPr>
          <p:cNvPr id="4" name="Unvan 1"/>
          <p:cNvSpPr txBox="1">
            <a:spLocks/>
          </p:cNvSpPr>
          <p:nvPr/>
        </p:nvSpPr>
        <p:spPr>
          <a:xfrm>
            <a:off x="838200" y="365125"/>
            <a:ext cx="10515600" cy="665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b="1" dirty="0" err="1" smtClean="0">
                <a:solidFill>
                  <a:srgbClr val="C00000"/>
                </a:solidFill>
              </a:rPr>
              <a:t>Fourier</a:t>
            </a:r>
            <a:r>
              <a:rPr lang="tr-TR" b="1" dirty="0" smtClean="0">
                <a:solidFill>
                  <a:srgbClr val="C00000"/>
                </a:solidFill>
              </a:rPr>
              <a:t> dönüşümü örnekleri -2 </a:t>
            </a:r>
            <a:endParaRPr lang="tr-TR" dirty="0">
              <a:solidFill>
                <a:srgbClr val="C00000"/>
              </a:solidFill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686" y="659081"/>
            <a:ext cx="4207099" cy="315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86366"/>
            <a:ext cx="10515600" cy="5790597"/>
          </a:xfrm>
        </p:spPr>
        <p:txBody>
          <a:bodyPr/>
          <a:lstStyle/>
          <a:p>
            <a:r>
              <a:rPr lang="tr-TR" dirty="0" err="1"/>
              <a:t>Fourier</a:t>
            </a:r>
            <a:r>
              <a:rPr lang="tr-TR" dirty="0"/>
              <a:t> dönüşümünü elde et ve büyüklüğünü çizdir </a:t>
            </a:r>
            <a:endParaRPr lang="tr-TR" dirty="0" smtClean="0"/>
          </a:p>
          <a:p>
            <a:endParaRPr lang="tr-TR" dirty="0" smtClean="0"/>
          </a:p>
          <a:p>
            <a:pPr marL="457200" lvl="1" indent="0">
              <a:buNone/>
            </a:pPr>
            <a:r>
              <a:rPr lang="tr-TR" b="1" dirty="0" smtClean="0"/>
              <a:t>U2 </a:t>
            </a:r>
            <a:r>
              <a:rPr lang="tr-TR" b="1" dirty="0"/>
              <a:t>= </a:t>
            </a:r>
            <a:r>
              <a:rPr lang="tr-TR" b="1" dirty="0" err="1"/>
              <a:t>fft</a:t>
            </a:r>
            <a:r>
              <a:rPr lang="tr-TR" b="1" dirty="0"/>
              <a:t>(u2); % Dönüşümü </a:t>
            </a:r>
            <a:r>
              <a:rPr lang="tr-TR" b="1" dirty="0" smtClean="0"/>
              <a:t>al</a:t>
            </a:r>
          </a:p>
          <a:p>
            <a:pPr marL="457200" lvl="1" indent="0">
              <a:buNone/>
            </a:pPr>
            <a:r>
              <a:rPr lang="tr-TR" b="1" dirty="0" smtClean="0"/>
              <a:t>f </a:t>
            </a:r>
            <a:r>
              <a:rPr lang="tr-TR" b="1" dirty="0"/>
              <a:t>= </a:t>
            </a:r>
            <a:r>
              <a:rPr lang="tr-TR" b="1" dirty="0" err="1"/>
              <a:t>linspace</a:t>
            </a:r>
            <a:r>
              <a:rPr lang="tr-TR" b="1" dirty="0"/>
              <a:t>(0,fs,length(U2)); % Frekans </a:t>
            </a:r>
            <a:r>
              <a:rPr lang="tr-TR" b="1" dirty="0" smtClean="0"/>
              <a:t>vektörü</a:t>
            </a:r>
          </a:p>
          <a:p>
            <a:pPr marL="457200" lvl="1" indent="0">
              <a:buNone/>
            </a:pPr>
            <a:r>
              <a:rPr lang="tr-TR" b="1" dirty="0" smtClean="0"/>
              <a:t>n </a:t>
            </a:r>
            <a:r>
              <a:rPr lang="tr-TR" b="1" dirty="0"/>
              <a:t>= </a:t>
            </a:r>
            <a:r>
              <a:rPr lang="tr-TR" b="1" dirty="0" err="1"/>
              <a:t>floor</a:t>
            </a:r>
            <a:r>
              <a:rPr lang="tr-TR" b="1" dirty="0"/>
              <a:t>(</a:t>
            </a:r>
            <a:r>
              <a:rPr lang="tr-TR" b="1" dirty="0" err="1"/>
              <a:t>length</a:t>
            </a:r>
            <a:r>
              <a:rPr lang="tr-TR" b="1" dirty="0"/>
              <a:t>(f)/2); % Vektörün uzunluğunun yarısı (buçuklu </a:t>
            </a:r>
            <a:r>
              <a:rPr lang="tr-TR" b="1" dirty="0" smtClean="0"/>
              <a:t>çıkma</a:t>
            </a:r>
          </a:p>
          <a:p>
            <a:pPr marL="457200" lvl="1" indent="0">
              <a:buNone/>
            </a:pPr>
            <a:r>
              <a:rPr lang="tr-TR" b="1" dirty="0" smtClean="0"/>
              <a:t>% </a:t>
            </a:r>
            <a:r>
              <a:rPr lang="tr-TR" b="1" dirty="0"/>
              <a:t>ihtimaline karşı en küçük tamsayıyı aldık</a:t>
            </a:r>
            <a:r>
              <a:rPr lang="tr-TR" b="1" dirty="0" smtClean="0"/>
              <a:t>.</a:t>
            </a:r>
          </a:p>
          <a:p>
            <a:pPr marL="457200" lvl="1" indent="0">
              <a:buNone/>
            </a:pPr>
            <a:r>
              <a:rPr lang="tr-TR" b="1" dirty="0" smtClean="0"/>
              <a:t>% </a:t>
            </a:r>
            <a:r>
              <a:rPr lang="tr-TR" b="1" dirty="0"/>
              <a:t>Dönüşümün büyüklüğünü </a:t>
            </a:r>
            <a:r>
              <a:rPr lang="tr-TR" b="1" dirty="0" smtClean="0"/>
              <a:t>çizdir</a:t>
            </a:r>
          </a:p>
          <a:p>
            <a:pPr marL="457200" lvl="1" indent="0">
              <a:buNone/>
            </a:pPr>
            <a:r>
              <a:rPr lang="tr-TR" b="1" dirty="0" err="1" smtClean="0"/>
              <a:t>figure</a:t>
            </a:r>
            <a:r>
              <a:rPr lang="tr-TR" b="1" dirty="0" smtClean="0"/>
              <a:t>, </a:t>
            </a:r>
            <a:r>
              <a:rPr lang="tr-TR" b="1" dirty="0" err="1" smtClean="0"/>
              <a:t>plot</a:t>
            </a:r>
            <a:r>
              <a:rPr lang="tr-TR" b="1" dirty="0" smtClean="0"/>
              <a:t>(f(1:n</a:t>
            </a:r>
            <a:r>
              <a:rPr lang="tr-TR" b="1" dirty="0"/>
              <a:t>),</a:t>
            </a:r>
            <a:r>
              <a:rPr lang="tr-TR" b="1" dirty="0" err="1"/>
              <a:t>abs</a:t>
            </a:r>
            <a:r>
              <a:rPr lang="tr-TR" b="1" dirty="0"/>
              <a:t>(U2(1:n)),'LineWidth',2</a:t>
            </a:r>
            <a:r>
              <a:rPr lang="tr-TR" b="1" dirty="0" smtClean="0"/>
              <a:t>);</a:t>
            </a:r>
          </a:p>
          <a:p>
            <a:pPr marL="457200" lvl="1" indent="0">
              <a:buNone/>
            </a:pPr>
            <a:r>
              <a:rPr lang="tr-TR" b="1" dirty="0" err="1" smtClean="0"/>
              <a:t>title</a:t>
            </a:r>
            <a:r>
              <a:rPr lang="tr-TR" b="1" dirty="0"/>
              <a:t>('</a:t>
            </a:r>
            <a:r>
              <a:rPr lang="tr-TR" b="1" dirty="0" err="1"/>
              <a:t>Fourier</a:t>
            </a:r>
            <a:r>
              <a:rPr lang="tr-TR" b="1" dirty="0"/>
              <a:t> katsayılarının büyüklüğü</a:t>
            </a:r>
            <a:r>
              <a:rPr lang="tr-TR" b="1" dirty="0" smtClean="0"/>
              <a:t>');</a:t>
            </a:r>
          </a:p>
          <a:p>
            <a:pPr marL="457200" lvl="1" indent="0">
              <a:buNone/>
            </a:pPr>
            <a:r>
              <a:rPr lang="tr-TR" b="1" dirty="0" err="1" smtClean="0"/>
              <a:t>xlabel</a:t>
            </a:r>
            <a:r>
              <a:rPr lang="tr-TR" b="1" dirty="0"/>
              <a:t>('Frekans (Hz</a:t>
            </a:r>
            <a:r>
              <a:rPr lang="tr-TR" b="1" dirty="0" smtClean="0"/>
              <a:t>)');</a:t>
            </a:r>
          </a:p>
          <a:p>
            <a:pPr marL="457200" lvl="1" indent="0">
              <a:buNone/>
            </a:pPr>
            <a:r>
              <a:rPr lang="tr-TR" b="1" dirty="0" err="1" smtClean="0"/>
              <a:t>grid</a:t>
            </a:r>
            <a:r>
              <a:rPr lang="tr-TR" b="1" dirty="0"/>
              <a:t>;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954" y="2817253"/>
            <a:ext cx="5095741" cy="382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6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61682" y="116880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800" dirty="0" smtClean="0"/>
              <a:t>n=1:15;</a:t>
            </a:r>
          </a:p>
          <a:p>
            <a:pPr marL="0" indent="0">
              <a:buNone/>
            </a:pPr>
            <a:r>
              <a:rPr lang="tr-TR" sz="1800" dirty="0" err="1" smtClean="0"/>
              <a:t>cn</a:t>
            </a:r>
            <a:r>
              <a:rPr lang="tr-TR" sz="1800" dirty="0" smtClean="0"/>
              <a:t>=-4*j./n/pi.*sin(pi*n/6).*sin(n*pi/2).*</a:t>
            </a:r>
            <a:r>
              <a:rPr lang="tr-TR" sz="1800" dirty="0" err="1" smtClean="0"/>
              <a:t>exp</a:t>
            </a:r>
            <a:r>
              <a:rPr lang="tr-TR" sz="1800" dirty="0" smtClean="0"/>
              <a:t>(-j*n*pi/3);</a:t>
            </a:r>
          </a:p>
          <a:p>
            <a:pPr marL="0" indent="0">
              <a:buNone/>
            </a:pPr>
            <a:r>
              <a:rPr lang="tr-TR" sz="1800" dirty="0" smtClean="0"/>
              <a:t>n=-15:-1;</a:t>
            </a:r>
          </a:p>
          <a:p>
            <a:pPr marL="0" indent="0">
              <a:buNone/>
            </a:pPr>
            <a:r>
              <a:rPr lang="tr-TR" sz="1800" dirty="0" err="1" smtClean="0"/>
              <a:t>c_n</a:t>
            </a:r>
            <a:r>
              <a:rPr lang="tr-TR" sz="1800" dirty="0" smtClean="0"/>
              <a:t>=-4*j./n/pi.*sin(pi*n/6).*sin(n*pi/2).*</a:t>
            </a:r>
            <a:r>
              <a:rPr lang="tr-TR" sz="1800" dirty="0" err="1" smtClean="0"/>
              <a:t>exp</a:t>
            </a:r>
            <a:r>
              <a:rPr lang="tr-TR" sz="1800" dirty="0" smtClean="0"/>
              <a:t>(-j*n*pi/3);</a:t>
            </a:r>
          </a:p>
          <a:p>
            <a:pPr marL="0" indent="0">
              <a:buNone/>
            </a:pPr>
            <a:r>
              <a:rPr lang="tr-TR" sz="1800" dirty="0" err="1" smtClean="0"/>
              <a:t>cn</a:t>
            </a:r>
            <a:r>
              <a:rPr lang="tr-TR" sz="1800" dirty="0" smtClean="0"/>
              <a:t>=[</a:t>
            </a:r>
            <a:r>
              <a:rPr lang="tr-TR" sz="1800" dirty="0" err="1" smtClean="0"/>
              <a:t>c_n</a:t>
            </a:r>
            <a:r>
              <a:rPr lang="tr-TR" sz="1800" dirty="0" smtClean="0"/>
              <a:t> 0 </a:t>
            </a:r>
            <a:r>
              <a:rPr lang="tr-TR" sz="1800" dirty="0" err="1" smtClean="0"/>
              <a:t>cn</a:t>
            </a:r>
            <a:r>
              <a:rPr lang="tr-TR" sz="1800" dirty="0" smtClean="0"/>
              <a:t>];</a:t>
            </a:r>
          </a:p>
          <a:p>
            <a:pPr marL="0" indent="0">
              <a:buNone/>
            </a:pPr>
            <a:r>
              <a:rPr lang="tr-TR" sz="1800" dirty="0" smtClean="0"/>
              <a:t>n=-15:15;</a:t>
            </a:r>
          </a:p>
          <a:p>
            <a:pPr marL="0" indent="0">
              <a:buNone/>
            </a:pPr>
            <a:r>
              <a:rPr lang="tr-TR" sz="1800" dirty="0" err="1" smtClean="0"/>
              <a:t>subplot</a:t>
            </a:r>
            <a:r>
              <a:rPr lang="tr-TR" sz="1800" dirty="0" smtClean="0"/>
              <a:t>(221),</a:t>
            </a:r>
            <a:r>
              <a:rPr lang="tr-TR" sz="1800" dirty="0" err="1" smtClean="0"/>
              <a:t>stem</a:t>
            </a:r>
            <a:r>
              <a:rPr lang="tr-TR" sz="1800" dirty="0" smtClean="0"/>
              <a:t>(</a:t>
            </a:r>
            <a:r>
              <a:rPr lang="tr-TR" sz="1800" dirty="0" err="1" smtClean="0"/>
              <a:t>n,abs</a:t>
            </a:r>
            <a:r>
              <a:rPr lang="tr-TR" sz="1800" dirty="0" smtClean="0"/>
              <a:t>(</a:t>
            </a:r>
            <a:r>
              <a:rPr lang="tr-TR" sz="1800" dirty="0" err="1" smtClean="0"/>
              <a:t>cn</a:t>
            </a:r>
            <a:r>
              <a:rPr lang="tr-TR" sz="1800" dirty="0" smtClean="0"/>
              <a:t>))</a:t>
            </a:r>
          </a:p>
          <a:p>
            <a:pPr marL="0" indent="0">
              <a:buNone/>
            </a:pPr>
            <a:r>
              <a:rPr lang="tr-TR" sz="1800" dirty="0" err="1" smtClean="0"/>
              <a:t>title</a:t>
            </a:r>
            <a:r>
              <a:rPr lang="tr-TR" sz="1800" dirty="0" smtClean="0"/>
              <a:t>('|</a:t>
            </a:r>
            <a:r>
              <a:rPr lang="tr-TR" sz="1800" dirty="0" err="1" smtClean="0"/>
              <a:t>c_n</a:t>
            </a:r>
            <a:r>
              <a:rPr lang="tr-TR" sz="1800" dirty="0" smtClean="0"/>
              <a:t>|')</a:t>
            </a:r>
          </a:p>
          <a:p>
            <a:pPr marL="0" indent="0">
              <a:buNone/>
            </a:pPr>
            <a:r>
              <a:rPr lang="tr-TR" sz="1800" dirty="0" err="1" smtClean="0"/>
              <a:t>subplot</a:t>
            </a:r>
            <a:r>
              <a:rPr lang="tr-TR" sz="1800" dirty="0" smtClean="0"/>
              <a:t>(222),</a:t>
            </a:r>
            <a:r>
              <a:rPr lang="tr-TR" sz="1800" dirty="0" err="1" smtClean="0"/>
              <a:t>stem</a:t>
            </a:r>
            <a:r>
              <a:rPr lang="tr-TR" sz="1800" dirty="0" smtClean="0"/>
              <a:t>(</a:t>
            </a:r>
            <a:r>
              <a:rPr lang="tr-TR" sz="1800" dirty="0" err="1" smtClean="0"/>
              <a:t>n,angle</a:t>
            </a:r>
            <a:r>
              <a:rPr lang="tr-TR" sz="1800" dirty="0" smtClean="0"/>
              <a:t>(</a:t>
            </a:r>
            <a:r>
              <a:rPr lang="tr-TR" sz="1800" dirty="0" err="1" smtClean="0"/>
              <a:t>cn</a:t>
            </a:r>
            <a:r>
              <a:rPr lang="tr-TR" sz="1800" dirty="0" smtClean="0"/>
              <a:t>))</a:t>
            </a:r>
          </a:p>
          <a:p>
            <a:pPr marL="0" indent="0">
              <a:buNone/>
            </a:pPr>
            <a:r>
              <a:rPr lang="tr-TR" sz="1800" dirty="0" err="1" smtClean="0"/>
              <a:t>title</a:t>
            </a:r>
            <a:r>
              <a:rPr lang="tr-TR" sz="1800" dirty="0" smtClean="0"/>
              <a:t>('</a:t>
            </a:r>
            <a:r>
              <a:rPr lang="tr-TR" sz="1800" dirty="0" err="1" smtClean="0"/>
              <a:t>angle</a:t>
            </a:r>
            <a:r>
              <a:rPr lang="tr-TR" sz="1800" dirty="0" smtClean="0"/>
              <a:t>(</a:t>
            </a:r>
            <a:r>
              <a:rPr lang="tr-TR" sz="1800" dirty="0" err="1" smtClean="0"/>
              <a:t>c_n</a:t>
            </a:r>
            <a:r>
              <a:rPr lang="tr-TR" sz="1800" dirty="0" smtClean="0"/>
              <a:t>) in </a:t>
            </a:r>
            <a:r>
              <a:rPr lang="tr-TR" sz="1800" dirty="0" err="1" smtClean="0"/>
              <a:t>rad</a:t>
            </a:r>
            <a:r>
              <a:rPr lang="tr-TR" sz="1800" dirty="0" smtClean="0"/>
              <a:t>')</a:t>
            </a:r>
            <a:endParaRPr lang="tr-TR" sz="18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l="5804" t="600" r="4902" b="51714"/>
          <a:stretch/>
        </p:blipFill>
        <p:spPr>
          <a:xfrm>
            <a:off x="3786389" y="2950416"/>
            <a:ext cx="8405611" cy="3366671"/>
          </a:xfrm>
          <a:prstGeom prst="rect">
            <a:avLst/>
          </a:prstGeom>
        </p:spPr>
      </p:pic>
      <p:sp>
        <p:nvSpPr>
          <p:cNvPr id="5" name="Unvan 1"/>
          <p:cNvSpPr>
            <a:spLocks noGrp="1"/>
          </p:cNvSpPr>
          <p:nvPr>
            <p:ph type="title"/>
          </p:nvPr>
        </p:nvSpPr>
        <p:spPr>
          <a:xfrm>
            <a:off x="361682" y="274973"/>
            <a:ext cx="10515600" cy="665185"/>
          </a:xfrm>
        </p:spPr>
        <p:txBody>
          <a:bodyPr>
            <a:normAutofit/>
          </a:bodyPr>
          <a:lstStyle/>
          <a:p>
            <a:r>
              <a:rPr lang="tr-TR" sz="3200" b="1" dirty="0" smtClean="0">
                <a:solidFill>
                  <a:srgbClr val="C00000"/>
                </a:solidFill>
              </a:rPr>
              <a:t>Frekans </a:t>
            </a:r>
            <a:r>
              <a:rPr lang="tr-TR" sz="3200" b="1" smtClean="0">
                <a:solidFill>
                  <a:srgbClr val="C00000"/>
                </a:solidFill>
              </a:rPr>
              <a:t>Spektrumu Örneği</a:t>
            </a:r>
            <a:endParaRPr lang="tr-TR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34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94256" y="198213"/>
            <a:ext cx="10515600" cy="793974"/>
          </a:xfrm>
        </p:spPr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Alıştırma</a:t>
            </a:r>
            <a:endParaRPr lang="tr-TR" sz="2000" b="1" baseline="-25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tr-TR" dirty="0" smtClean="0"/>
              </a:p>
              <a:p>
                <a:pPr marL="0" indent="0">
                  <a:buNone/>
                </a:pPr>
                <a:r>
                  <a:rPr lang="tr-TR" sz="2000" dirty="0" smtClean="0"/>
                  <a:t>a) x(t) işareti için </a:t>
                </a:r>
                <a:r>
                  <a:rPr lang="tr-TR" sz="2000" dirty="0" err="1" smtClean="0"/>
                  <a:t>fourier</a:t>
                </a:r>
                <a:r>
                  <a:rPr lang="tr-TR" sz="2000" dirty="0" smtClean="0"/>
                  <a:t> spektrumunu </a:t>
                </a:r>
                <a:r>
                  <a:rPr lang="tr-TR" sz="2000" dirty="0" err="1" smtClean="0"/>
                  <a:t>Matlab</a:t>
                </a:r>
                <a:r>
                  <a:rPr lang="tr-TR" sz="2000" dirty="0" smtClean="0"/>
                  <a:t> ortamında çiziniz.</a:t>
                </a:r>
              </a:p>
              <a:p>
                <a:pPr marL="0" indent="0" algn="just">
                  <a:buNone/>
                </a:pPr>
                <a:r>
                  <a:rPr lang="tr-TR" sz="2000" b="0" dirty="0" smtClean="0"/>
                  <a:t>b)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tr-T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sz="20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tr-T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tr-T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tr-T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tr-T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2000" b="0" i="1" smtClean="0">
                                  <a:latin typeface="Cambria Math" panose="02040503050406030204" pitchFamily="18" charset="0"/>
                                </a:rPr>
                                <m:t>𝑗𝑛</m:t>
                              </m:r>
                              <m:sSub>
                                <m:sSubPr>
                                  <m:ctrlPr>
                                    <a:rPr lang="tr-T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tr-TR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tr-T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tr-TR" sz="2000" dirty="0" smtClean="0"/>
              </a:p>
              <a:p>
                <a:pPr marL="0" indent="0" algn="just">
                  <a:buNone/>
                </a:pPr>
                <a:endParaRPr lang="tr-TR" sz="2000" dirty="0" smtClean="0"/>
              </a:p>
              <a:p>
                <a:pPr marL="457200" lvl="1" indent="0" algn="just">
                  <a:buNone/>
                </a:pPr>
                <a:r>
                  <a:rPr lang="tr-TR" sz="2000" dirty="0" smtClean="0"/>
                  <a:t>işaretini </a:t>
                </a:r>
                <a:r>
                  <a:rPr lang="tr-TR" sz="2000" dirty="0" err="1" smtClean="0"/>
                  <a:t>fourier</a:t>
                </a:r>
                <a:r>
                  <a:rPr lang="tr-TR" sz="2000" dirty="0" smtClean="0"/>
                  <a:t> katsayılarını kullanarak yukarıdaki formda</a:t>
                </a:r>
              </a:p>
              <a:p>
                <a:pPr marL="457200" lvl="1" indent="0" algn="just">
                  <a:buNone/>
                </a:pPr>
                <a:r>
                  <a:rPr lang="tr-TR" sz="2000" dirty="0" smtClean="0"/>
                  <a:t>     i) N= 10 </a:t>
                </a:r>
                <a:r>
                  <a:rPr lang="tr-TR" sz="2000" dirty="0" err="1" smtClean="0"/>
                  <a:t>harmonik</a:t>
                </a:r>
                <a:r>
                  <a:rPr lang="tr-TR" sz="2000" dirty="0" smtClean="0"/>
                  <a:t> için </a:t>
                </a:r>
              </a:p>
              <a:p>
                <a:pPr marL="457200" lvl="1" indent="0" algn="just">
                  <a:buNone/>
                </a:pPr>
                <a:r>
                  <a:rPr lang="tr-TR" sz="2000" dirty="0"/>
                  <a:t> </a:t>
                </a:r>
                <a:r>
                  <a:rPr lang="tr-TR" sz="2000" dirty="0" smtClean="0"/>
                  <a:t>    ii) N= 50 </a:t>
                </a:r>
                <a:r>
                  <a:rPr lang="tr-TR" sz="2000" dirty="0" err="1" smtClean="0"/>
                  <a:t>harmonik</a:t>
                </a:r>
                <a:r>
                  <a:rPr lang="tr-TR" sz="2000" dirty="0" smtClean="0"/>
                  <a:t> için </a:t>
                </a:r>
                <a:r>
                  <a:rPr lang="tr-TR" sz="2000" dirty="0" err="1" smtClean="0"/>
                  <a:t>Matlab</a:t>
                </a:r>
                <a:r>
                  <a:rPr lang="tr-TR" sz="2000" dirty="0" smtClean="0"/>
                  <a:t> ortamında çiziniz.</a:t>
                </a:r>
              </a:p>
              <a:p>
                <a:pPr marL="457200" lvl="1" indent="0" algn="just">
                  <a:buNone/>
                </a:pPr>
                <a:endParaRPr lang="tr-TR" sz="2000" dirty="0" smtClean="0"/>
              </a:p>
              <a:p>
                <a:pPr marL="457200" lvl="1" indent="0" algn="just">
                  <a:buNone/>
                </a:pPr>
                <a:r>
                  <a:rPr lang="tr-TR" sz="2000" b="1" dirty="0" smtClean="0">
                    <a:solidFill>
                      <a:srgbClr val="C00000"/>
                    </a:solidFill>
                  </a:rPr>
                  <a:t>Aradaki farkın nedenini yorumlayınız. Derste sorulacaktır !!!</a:t>
                </a:r>
              </a:p>
              <a:p>
                <a:pPr marL="0" indent="0" algn="just">
                  <a:buNone/>
                </a:pPr>
                <a:endParaRPr lang="tr-TR" dirty="0" smtClean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397" y="443984"/>
            <a:ext cx="5730025" cy="1929845"/>
          </a:xfrm>
          <a:prstGeom prst="rect">
            <a:avLst/>
          </a:prstGeom>
        </p:spPr>
      </p:pic>
      <p:pic>
        <p:nvPicPr>
          <p:cNvPr id="2050" name="Picture 2" descr="fourier serisi ile ilgili görsel sonuc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412" y="2619600"/>
            <a:ext cx="4423588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51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tr-TR" dirty="0"/>
              <a:t>T=6;</a:t>
            </a:r>
          </a:p>
          <a:p>
            <a:r>
              <a:rPr lang="tr-TR" dirty="0"/>
              <a:t>w0 = 2*pi/T;</a:t>
            </a:r>
          </a:p>
          <a:p>
            <a:r>
              <a:rPr lang="tr-TR" dirty="0"/>
              <a:t>t = -1.5*T:T/1000:1.5*T;</a:t>
            </a:r>
          </a:p>
          <a:p>
            <a:r>
              <a:rPr lang="tr-TR" dirty="0"/>
              <a:t>N = input('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harmonics</a:t>
            </a:r>
            <a:r>
              <a:rPr lang="tr-TR" dirty="0"/>
              <a:t> ');</a:t>
            </a:r>
          </a:p>
          <a:p>
            <a:r>
              <a:rPr lang="tr-TR" dirty="0"/>
              <a:t>c0 = 0;</a:t>
            </a:r>
          </a:p>
          <a:p>
            <a:r>
              <a:rPr lang="tr-TR" dirty="0"/>
              <a:t>x = c0*</a:t>
            </a:r>
            <a:r>
              <a:rPr lang="tr-TR" dirty="0" err="1"/>
              <a:t>ones</a:t>
            </a:r>
            <a:r>
              <a:rPr lang="tr-TR" dirty="0"/>
              <a:t>(1,length(t)); % dc </a:t>
            </a:r>
            <a:r>
              <a:rPr lang="tr-TR" dirty="0" err="1"/>
              <a:t>component</a:t>
            </a:r>
            <a:endParaRPr lang="tr-TR" dirty="0"/>
          </a:p>
          <a:p>
            <a:r>
              <a:rPr lang="tr-TR" dirty="0" err="1"/>
              <a:t>for</a:t>
            </a:r>
            <a:r>
              <a:rPr lang="tr-TR" dirty="0"/>
              <a:t> n=1:N,</a:t>
            </a:r>
          </a:p>
          <a:p>
            <a:r>
              <a:rPr lang="tr-TR" dirty="0" err="1"/>
              <a:t>cn</a:t>
            </a:r>
            <a:r>
              <a:rPr lang="tr-TR" dirty="0"/>
              <a:t> = -4*j/n/pi*sin(pi*n/6)*sin(n*pi/2)*</a:t>
            </a:r>
            <a:r>
              <a:rPr lang="tr-TR" dirty="0" err="1"/>
              <a:t>exp</a:t>
            </a:r>
            <a:r>
              <a:rPr lang="tr-TR" dirty="0"/>
              <a:t>(-j*n*pi/3);</a:t>
            </a:r>
          </a:p>
          <a:p>
            <a:r>
              <a:rPr lang="tr-TR" dirty="0" err="1"/>
              <a:t>c_n</a:t>
            </a:r>
            <a:r>
              <a:rPr lang="tr-TR" dirty="0"/>
              <a:t> = </a:t>
            </a:r>
            <a:r>
              <a:rPr lang="tr-TR" dirty="0" err="1"/>
              <a:t>conj</a:t>
            </a:r>
            <a:r>
              <a:rPr lang="tr-TR" dirty="0"/>
              <a:t>(</a:t>
            </a:r>
            <a:r>
              <a:rPr lang="tr-TR" dirty="0" err="1"/>
              <a:t>cn</a:t>
            </a:r>
            <a:r>
              <a:rPr lang="tr-TR" dirty="0"/>
              <a:t>);</a:t>
            </a:r>
          </a:p>
          <a:p>
            <a:r>
              <a:rPr lang="tr-TR" dirty="0"/>
              <a:t>x = x + </a:t>
            </a:r>
            <a:r>
              <a:rPr lang="tr-TR" dirty="0" err="1"/>
              <a:t>cn</a:t>
            </a:r>
            <a:r>
              <a:rPr lang="tr-TR" dirty="0"/>
              <a:t>*</a:t>
            </a:r>
            <a:r>
              <a:rPr lang="tr-TR" dirty="0" err="1"/>
              <a:t>exp</a:t>
            </a:r>
            <a:r>
              <a:rPr lang="tr-TR" dirty="0"/>
              <a:t>(j*n*w0*t) + </a:t>
            </a:r>
            <a:r>
              <a:rPr lang="tr-TR" dirty="0" err="1"/>
              <a:t>c_n</a:t>
            </a:r>
            <a:r>
              <a:rPr lang="tr-TR" dirty="0"/>
              <a:t>*</a:t>
            </a:r>
            <a:r>
              <a:rPr lang="tr-TR" dirty="0" err="1"/>
              <a:t>exp</a:t>
            </a:r>
            <a:r>
              <a:rPr lang="tr-TR" dirty="0"/>
              <a:t>(-j*n*w0*t);</a:t>
            </a:r>
          </a:p>
          <a:p>
            <a:r>
              <a:rPr lang="tr-TR" dirty="0" err="1"/>
              <a:t>end</a:t>
            </a:r>
            <a:endParaRPr lang="tr-TR" dirty="0"/>
          </a:p>
          <a:p>
            <a:r>
              <a:rPr lang="tr-TR" dirty="0" err="1"/>
              <a:t>plot</a:t>
            </a:r>
            <a:r>
              <a:rPr lang="tr-TR" dirty="0"/>
              <a:t>(</a:t>
            </a:r>
            <a:r>
              <a:rPr lang="tr-TR" dirty="0" err="1"/>
              <a:t>t,x</a:t>
            </a:r>
            <a:r>
              <a:rPr lang="tr-TR" dirty="0"/>
              <a:t>)</a:t>
            </a:r>
          </a:p>
          <a:p>
            <a:r>
              <a:rPr lang="tr-TR" dirty="0" err="1"/>
              <a:t>title</a:t>
            </a:r>
            <a:r>
              <a:rPr lang="tr-TR" dirty="0"/>
              <a:t>([' N = ',num2str(N)])</a:t>
            </a:r>
          </a:p>
        </p:txBody>
      </p:sp>
    </p:spTree>
    <p:extLst>
      <p:ext uri="{BB962C8B-B14F-4D97-AF65-F5344CB8AC3E}">
        <p14:creationId xmlns:p14="http://schemas.microsoft.com/office/powerpoint/2010/main" val="87359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383665" y="2541654"/>
            <a:ext cx="726261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tr-TR" sz="6000" b="1" dirty="0">
                <a:solidFill>
                  <a:srgbClr val="C00000"/>
                </a:solidFill>
              </a:rPr>
              <a:t>2-D </a:t>
            </a:r>
            <a:r>
              <a:rPr lang="tr-TR" sz="6000" b="1" dirty="0" err="1">
                <a:solidFill>
                  <a:srgbClr val="C00000"/>
                </a:solidFill>
              </a:rPr>
              <a:t>Fourier</a:t>
            </a:r>
            <a:r>
              <a:rPr lang="tr-TR" sz="6000" b="1" dirty="0">
                <a:solidFill>
                  <a:srgbClr val="C00000"/>
                </a:solidFill>
              </a:rPr>
              <a:t> </a:t>
            </a:r>
            <a:r>
              <a:rPr lang="tr-TR" sz="6000" b="1" dirty="0" err="1" smtClean="0">
                <a:solidFill>
                  <a:srgbClr val="C00000"/>
                </a:solidFill>
              </a:rPr>
              <a:t>Transform</a:t>
            </a:r>
            <a:r>
              <a:rPr lang="tr-TR" sz="6000" b="1" dirty="0" smtClean="0">
                <a:solidFill>
                  <a:srgbClr val="C00000"/>
                </a:solidFill>
              </a:rPr>
              <a:t> Uygulaması</a:t>
            </a:r>
            <a:endParaRPr lang="tr-TR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80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4"/>
            <a:ext cx="10515601" cy="557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52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218942"/>
            <a:ext cx="10515600" cy="5958022"/>
          </a:xfrm>
        </p:spPr>
        <p:txBody>
          <a:bodyPr/>
          <a:lstStyle/>
          <a:p>
            <a:r>
              <a:rPr lang="en-US" sz="2400" dirty="0"/>
              <a:t>Fourier showed that any periodic signal </a:t>
            </a:r>
            <a:r>
              <a:rPr lang="en-US" sz="2400" i="1" dirty="0"/>
              <a:t>s</a:t>
            </a:r>
            <a:r>
              <a:rPr lang="en-US" sz="2400" dirty="0"/>
              <a:t>(</a:t>
            </a:r>
            <a:r>
              <a:rPr lang="en-US" sz="2400" i="1" dirty="0"/>
              <a:t>t</a:t>
            </a:r>
            <a:r>
              <a:rPr lang="en-US" sz="2400" dirty="0"/>
              <a:t>) can be written as a sum of sine waves with various </a:t>
            </a:r>
            <a:r>
              <a:rPr lang="en-US" sz="2400" dirty="0" err="1"/>
              <a:t>amplitudies</a:t>
            </a:r>
            <a:r>
              <a:rPr lang="en-US" sz="2400" dirty="0"/>
              <a:t>, frequencies and </a:t>
            </a:r>
            <a:r>
              <a:rPr lang="en-US" sz="2400" dirty="0" smtClean="0"/>
              <a:t>phases</a:t>
            </a:r>
            <a:endParaRPr lang="tr-TR" sz="2400" dirty="0" smtClean="0"/>
          </a:p>
          <a:p>
            <a:endParaRPr lang="tr-TR" dirty="0" smtClean="0"/>
          </a:p>
          <a:p>
            <a:r>
              <a:rPr lang="en-US" sz="2400" dirty="0" smtClean="0"/>
              <a:t>where</a:t>
            </a:r>
            <a:r>
              <a:rPr lang="en-US" sz="2400" dirty="0"/>
              <a:t> </a:t>
            </a:r>
            <a:r>
              <a:rPr lang="en-US" sz="2400" b="1" i="1" dirty="0" err="1"/>
              <a:t>ai</a:t>
            </a:r>
            <a:r>
              <a:rPr lang="en-US" sz="2400" dirty="0" err="1"/>
              <a:t>'s</a:t>
            </a:r>
            <a:r>
              <a:rPr lang="en-US" sz="2400" dirty="0"/>
              <a:t> are amplitudes, </a:t>
            </a:r>
            <a:r>
              <a:rPr lang="en-US" sz="2400" b="1" i="1" dirty="0" err="1"/>
              <a:t>ϕi</a:t>
            </a:r>
            <a:r>
              <a:rPr lang="en-US" sz="2400" dirty="0" err="1"/>
              <a:t>'s</a:t>
            </a:r>
            <a:r>
              <a:rPr lang="en-US" sz="2400" dirty="0"/>
              <a:t> are phase shifts, and </a:t>
            </a:r>
            <a:r>
              <a:rPr lang="en-US" sz="2400" b="1" i="1" dirty="0"/>
              <a:t>ω </a:t>
            </a:r>
            <a:r>
              <a:rPr lang="en-US" sz="2400" dirty="0"/>
              <a:t>is the </a:t>
            </a:r>
            <a:r>
              <a:rPr lang="en-US" sz="2400" b="1" i="1" dirty="0"/>
              <a:t>fundamental frequency</a:t>
            </a:r>
            <a:r>
              <a:rPr lang="en-US" sz="2400" dirty="0"/>
              <a:t>. The higher order frequencies </a:t>
            </a:r>
            <a:r>
              <a:rPr lang="en-US" sz="2400" i="1" dirty="0"/>
              <a:t>2ω</a:t>
            </a:r>
            <a:r>
              <a:rPr lang="en-US" sz="2400" dirty="0"/>
              <a:t>, </a:t>
            </a:r>
            <a:r>
              <a:rPr lang="en-US" sz="2400" i="1" dirty="0"/>
              <a:t>3ω</a:t>
            </a:r>
            <a:r>
              <a:rPr lang="en-US" sz="2400" dirty="0"/>
              <a:t>, etc. are called </a:t>
            </a:r>
            <a:r>
              <a:rPr lang="en-US" sz="2400" b="1" i="1" dirty="0"/>
              <a:t>harmonics</a:t>
            </a:r>
            <a:r>
              <a:rPr lang="en-US" sz="2400" dirty="0"/>
              <a:t>. </a:t>
            </a:r>
            <a:endParaRPr lang="tr-TR" sz="2400" dirty="0" smtClean="0"/>
          </a:p>
          <a:p>
            <a:endParaRPr lang="tr-TR" sz="2400" dirty="0"/>
          </a:p>
          <a:p>
            <a:r>
              <a:rPr lang="en-US" sz="2400" dirty="0"/>
              <a:t>The</a:t>
            </a:r>
            <a:r>
              <a:rPr lang="en-US" sz="2400" b="1" i="1" dirty="0"/>
              <a:t> time domain</a:t>
            </a:r>
            <a:r>
              <a:rPr lang="en-US" sz="2400" dirty="0"/>
              <a:t> signal of the square wave, s(t), is shown on the left. The so-called </a:t>
            </a:r>
            <a:r>
              <a:rPr lang="en-US" sz="2400" b="1" i="1" dirty="0"/>
              <a:t>frequency domain</a:t>
            </a:r>
            <a:r>
              <a:rPr lang="en-US" sz="2400" dirty="0"/>
              <a:t> representation, </a:t>
            </a:r>
            <a:r>
              <a:rPr lang="en-US" sz="2400" i="1" dirty="0"/>
              <a:t>S</a:t>
            </a:r>
            <a:r>
              <a:rPr lang="en-US" sz="2400" dirty="0"/>
              <a:t>(</a:t>
            </a:r>
            <a:r>
              <a:rPr lang="en-US" sz="2400" i="1" dirty="0"/>
              <a:t>ω</a:t>
            </a:r>
            <a:r>
              <a:rPr lang="en-US" sz="2400" dirty="0"/>
              <a:t>), is shown on the right. </a:t>
            </a:r>
            <a:r>
              <a:rPr lang="en-US" sz="2400" i="1" dirty="0"/>
              <a:t>S</a:t>
            </a:r>
            <a:r>
              <a:rPr lang="en-US" sz="2400" dirty="0"/>
              <a:t>(</a:t>
            </a:r>
            <a:r>
              <a:rPr lang="en-US" sz="2400" i="1" dirty="0"/>
              <a:t>ω</a:t>
            </a:r>
            <a:r>
              <a:rPr lang="en-US" sz="2400" dirty="0"/>
              <a:t>) is called the </a:t>
            </a:r>
            <a:r>
              <a:rPr lang="en-US" sz="2400" b="1" i="1" dirty="0"/>
              <a:t>Fourier transform</a:t>
            </a:r>
            <a:r>
              <a:rPr lang="en-US" sz="2400" dirty="0"/>
              <a:t> of s(t)</a:t>
            </a:r>
            <a:endParaRPr lang="tr-TR" sz="2400" dirty="0"/>
          </a:p>
        </p:txBody>
      </p:sp>
      <p:pic>
        <p:nvPicPr>
          <p:cNvPr id="2050" name="Picture 2" descr="Fourier se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528" y="998758"/>
            <a:ext cx="7510889" cy="46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ourier transfo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348" y="3407468"/>
            <a:ext cx="5798032" cy="335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21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21972"/>
            <a:ext cx="10515600" cy="5854991"/>
          </a:xfrm>
        </p:spPr>
        <p:txBody>
          <a:bodyPr>
            <a:normAutofit/>
          </a:bodyPr>
          <a:lstStyle/>
          <a:p>
            <a:r>
              <a:rPr lang="en-US" sz="2200" b="1" i="1" dirty="0"/>
              <a:t>Fourier transformation</a:t>
            </a:r>
            <a:r>
              <a:rPr lang="en-US" sz="2200" dirty="0"/>
              <a:t> is the mathematical procedure connecting </a:t>
            </a:r>
            <a:r>
              <a:rPr lang="en-US" sz="2200" i="1" dirty="0"/>
              <a:t>s(t)</a:t>
            </a:r>
            <a:r>
              <a:rPr lang="en-US" sz="2200" dirty="0"/>
              <a:t> and </a:t>
            </a:r>
            <a:r>
              <a:rPr lang="en-US" sz="2200" i="1" dirty="0"/>
              <a:t>S</a:t>
            </a:r>
            <a:r>
              <a:rPr lang="en-US" sz="2200" dirty="0"/>
              <a:t>(</a:t>
            </a:r>
            <a:r>
              <a:rPr lang="en-US" sz="2200" i="1" dirty="0"/>
              <a:t>ω</a:t>
            </a:r>
            <a:r>
              <a:rPr lang="en-US" sz="2200" dirty="0"/>
              <a:t>). If </a:t>
            </a:r>
            <a:r>
              <a:rPr lang="en-US" sz="2200" i="1" dirty="0"/>
              <a:t>s(t)</a:t>
            </a:r>
            <a:r>
              <a:rPr lang="en-US" sz="2200" dirty="0"/>
              <a:t> is specified, </a:t>
            </a:r>
            <a:r>
              <a:rPr lang="en-US" sz="2200" i="1" dirty="0"/>
              <a:t>S</a:t>
            </a:r>
            <a:r>
              <a:rPr lang="en-US" sz="2200" dirty="0"/>
              <a:t>(</a:t>
            </a:r>
            <a:r>
              <a:rPr lang="en-US" sz="2200" i="1" dirty="0"/>
              <a:t>ω</a:t>
            </a:r>
            <a:r>
              <a:rPr lang="en-US" sz="2200" dirty="0"/>
              <a:t>) may be computed, and vice versa</a:t>
            </a:r>
            <a:r>
              <a:rPr lang="en-US" sz="2200" i="1" dirty="0"/>
              <a:t>.</a:t>
            </a:r>
            <a:r>
              <a:rPr lang="en-US" sz="2200" dirty="0"/>
              <a:t> The equations require some knowledge of complex numbers and calculus to make </a:t>
            </a:r>
            <a:r>
              <a:rPr lang="en-US" sz="2200" dirty="0" smtClean="0"/>
              <a:t>sense</a:t>
            </a:r>
            <a:r>
              <a:rPr lang="tr-TR" sz="2200" dirty="0" smtClean="0"/>
              <a:t>.</a:t>
            </a:r>
            <a:r>
              <a:rPr lang="en-US" sz="2200" dirty="0" smtClean="0"/>
              <a:t> Here </a:t>
            </a:r>
            <a:r>
              <a:rPr lang="en-US" sz="2200" dirty="0"/>
              <a:t>I will simply provide the defining equations for completeness: </a:t>
            </a:r>
            <a:endParaRPr lang="tr-TR" sz="2200" dirty="0"/>
          </a:p>
        </p:txBody>
      </p:sp>
      <p:pic>
        <p:nvPicPr>
          <p:cNvPr id="3074" name="Picture 2" descr="Fourier transform pai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643" y="1719855"/>
            <a:ext cx="5901122" cy="475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ourier transform equ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837" y="2273647"/>
            <a:ext cx="2809249" cy="107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nverse Fourier transform equ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837" y="4243172"/>
            <a:ext cx="3413576" cy="103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35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1" y="2490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tr-TR" sz="5400" b="1" dirty="0" smtClean="0">
                <a:solidFill>
                  <a:srgbClr val="C00000"/>
                </a:solidFill>
              </a:rPr>
              <a:t>Örnek Uygulama</a:t>
            </a:r>
            <a:endParaRPr lang="tr-TR" sz="5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33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86684" y="357433"/>
            <a:ext cx="10515600" cy="5850184"/>
          </a:xfrm>
        </p:spPr>
        <p:txBody>
          <a:bodyPr>
            <a:normAutofit/>
          </a:bodyPr>
          <a:lstStyle/>
          <a:p>
            <a:r>
              <a:rPr lang="tr-TR" dirty="0" smtClean="0"/>
              <a:t>Öncelikli </a:t>
            </a:r>
            <a:r>
              <a:rPr lang="tr-TR" dirty="0"/>
              <a:t>olarak </a:t>
            </a:r>
            <a:endParaRPr lang="tr-TR" dirty="0" smtClean="0"/>
          </a:p>
          <a:p>
            <a:pPr lvl="1"/>
            <a:r>
              <a:rPr lang="tr-TR" dirty="0" smtClean="0"/>
              <a:t>-</a:t>
            </a:r>
            <a:r>
              <a:rPr lang="tr-TR" dirty="0"/>
              <a:t>1 ile </a:t>
            </a:r>
            <a:r>
              <a:rPr lang="tr-TR" dirty="0" smtClean="0"/>
              <a:t>1 saniyeleri arasında </a:t>
            </a:r>
            <a:r>
              <a:rPr lang="tr-TR" dirty="0"/>
              <a:t>arasında, </a:t>
            </a:r>
            <a:endParaRPr lang="tr-TR" dirty="0" smtClean="0"/>
          </a:p>
          <a:p>
            <a:pPr lvl="1"/>
            <a:r>
              <a:rPr lang="tr-TR" dirty="0" smtClean="0"/>
              <a:t>periyodu </a:t>
            </a:r>
            <a:r>
              <a:rPr lang="tr-TR" dirty="0"/>
              <a:t>2 olan ve </a:t>
            </a:r>
            <a:endParaRPr lang="tr-TR" dirty="0" smtClean="0"/>
          </a:p>
          <a:p>
            <a:pPr lvl="1"/>
            <a:r>
              <a:rPr lang="tr-TR" u="sng" dirty="0" smtClean="0">
                <a:solidFill>
                  <a:srgbClr val="C00000"/>
                </a:solidFill>
              </a:rPr>
              <a:t>tepe </a:t>
            </a:r>
            <a:r>
              <a:rPr lang="tr-TR" u="sng" dirty="0">
                <a:solidFill>
                  <a:srgbClr val="C00000"/>
                </a:solidFill>
              </a:rPr>
              <a:t>noktası +1 ile 0 arasında </a:t>
            </a:r>
            <a:r>
              <a:rPr lang="tr-TR" dirty="0"/>
              <a:t>değişen </a:t>
            </a:r>
            <a:r>
              <a:rPr lang="tr-TR" dirty="0">
                <a:solidFill>
                  <a:srgbClr val="C00000"/>
                </a:solidFill>
              </a:rPr>
              <a:t>kare dalga çizdirelim</a:t>
            </a:r>
            <a:r>
              <a:rPr lang="tr-TR" dirty="0"/>
              <a:t>. </a:t>
            </a:r>
            <a:endParaRPr lang="tr-TR" dirty="0" smtClean="0"/>
          </a:p>
          <a:p>
            <a:pPr marL="914400" lvl="2" indent="0">
              <a:buNone/>
            </a:pPr>
            <a:r>
              <a:rPr lang="fr-FR" b="1" dirty="0" smtClean="0">
                <a:solidFill>
                  <a:srgbClr val="0070C0"/>
                </a:solidFill>
              </a:rPr>
              <a:t>t </a:t>
            </a:r>
            <a:r>
              <a:rPr lang="fr-FR" b="1" dirty="0">
                <a:solidFill>
                  <a:srgbClr val="0070C0"/>
                </a:solidFill>
              </a:rPr>
              <a:t>= </a:t>
            </a:r>
            <a:r>
              <a:rPr lang="fr-FR" b="1" dirty="0" err="1">
                <a:solidFill>
                  <a:srgbClr val="0070C0"/>
                </a:solidFill>
              </a:rPr>
              <a:t>linspace</a:t>
            </a:r>
            <a:r>
              <a:rPr lang="fr-FR" b="1" dirty="0">
                <a:solidFill>
                  <a:srgbClr val="0070C0"/>
                </a:solidFill>
              </a:rPr>
              <a:t>(-2, 2, 500);</a:t>
            </a:r>
          </a:p>
          <a:p>
            <a:pPr marL="914400" lvl="2" indent="0">
              <a:buNone/>
            </a:pPr>
            <a:r>
              <a:rPr lang="fr-FR" b="1" dirty="0">
                <a:solidFill>
                  <a:srgbClr val="0070C0"/>
                </a:solidFill>
              </a:rPr>
              <a:t>T=2;</a:t>
            </a:r>
          </a:p>
          <a:p>
            <a:pPr marL="914400" lvl="2" indent="0">
              <a:buNone/>
            </a:pPr>
            <a:r>
              <a:rPr lang="fr-FR" b="1" dirty="0" err="1">
                <a:solidFill>
                  <a:srgbClr val="0070C0"/>
                </a:solidFill>
              </a:rPr>
              <a:t>ft</a:t>
            </a:r>
            <a:r>
              <a:rPr lang="fr-FR" b="1" dirty="0">
                <a:solidFill>
                  <a:srgbClr val="0070C0"/>
                </a:solidFill>
              </a:rPr>
              <a:t> = (square(2*pi*t*(1/T</a:t>
            </a:r>
            <a:r>
              <a:rPr lang="fr-FR" b="1" dirty="0" smtClean="0">
                <a:solidFill>
                  <a:srgbClr val="0070C0"/>
                </a:solidFill>
              </a:rPr>
              <a:t>))</a:t>
            </a:r>
            <a:r>
              <a:rPr lang="tr-TR" b="1" dirty="0" smtClean="0">
                <a:solidFill>
                  <a:srgbClr val="0070C0"/>
                </a:solidFill>
              </a:rPr>
              <a:t> </a:t>
            </a:r>
            <a:r>
              <a:rPr lang="fr-FR" b="1" dirty="0" smtClean="0">
                <a:solidFill>
                  <a:srgbClr val="0070C0"/>
                </a:solidFill>
              </a:rPr>
              <a:t>+</a:t>
            </a:r>
            <a:r>
              <a:rPr lang="tr-TR" b="1" dirty="0" smtClean="0">
                <a:solidFill>
                  <a:srgbClr val="0070C0"/>
                </a:solidFill>
              </a:rPr>
              <a:t> 1</a:t>
            </a:r>
            <a:r>
              <a:rPr lang="fr-FR" b="1" dirty="0" smtClean="0">
                <a:solidFill>
                  <a:srgbClr val="0070C0"/>
                </a:solidFill>
              </a:rPr>
              <a:t>)/</a:t>
            </a:r>
            <a:r>
              <a:rPr lang="fr-FR" b="1" dirty="0">
                <a:solidFill>
                  <a:srgbClr val="0070C0"/>
                </a:solidFill>
              </a:rPr>
              <a:t>2</a:t>
            </a:r>
            <a:r>
              <a:rPr lang="fr-FR" b="1" dirty="0" smtClean="0">
                <a:solidFill>
                  <a:srgbClr val="0070C0"/>
                </a:solidFill>
              </a:rPr>
              <a:t>;</a:t>
            </a:r>
            <a:endParaRPr lang="tr-TR" b="1" dirty="0" smtClean="0">
              <a:solidFill>
                <a:srgbClr val="0070C0"/>
              </a:solidFill>
            </a:endParaRPr>
          </a:p>
          <a:p>
            <a:pPr marL="914400" lvl="2" indent="0">
              <a:buNone/>
            </a:pPr>
            <a:r>
              <a:rPr lang="tr-TR" b="1" dirty="0" err="1" smtClean="0">
                <a:solidFill>
                  <a:srgbClr val="0070C0"/>
                </a:solidFill>
              </a:rPr>
              <a:t>plot</a:t>
            </a:r>
            <a:r>
              <a:rPr lang="tr-TR" b="1" dirty="0" smtClean="0">
                <a:solidFill>
                  <a:srgbClr val="0070C0"/>
                </a:solidFill>
              </a:rPr>
              <a:t>(</a:t>
            </a:r>
            <a:r>
              <a:rPr lang="tr-TR" b="1" dirty="0" err="1" smtClean="0">
                <a:solidFill>
                  <a:srgbClr val="0070C0"/>
                </a:solidFill>
              </a:rPr>
              <a:t>t,ft</a:t>
            </a:r>
            <a:r>
              <a:rPr lang="tr-TR" b="1" dirty="0" smtClean="0">
                <a:solidFill>
                  <a:srgbClr val="0070C0"/>
                </a:solidFill>
              </a:rPr>
              <a:t>,</a:t>
            </a:r>
            <a:r>
              <a:rPr lang="tr-TR" b="1" dirty="0">
                <a:solidFill>
                  <a:srgbClr val="0070C0"/>
                </a:solidFill>
              </a:rPr>
              <a:t> 'Linewidth</a:t>
            </a:r>
            <a:r>
              <a:rPr lang="tr-TR" b="1" dirty="0" smtClean="0">
                <a:solidFill>
                  <a:srgbClr val="0070C0"/>
                </a:solidFill>
              </a:rPr>
              <a:t>',3)</a:t>
            </a:r>
          </a:p>
          <a:p>
            <a:endParaRPr lang="tr-TR" dirty="0"/>
          </a:p>
          <a:p>
            <a:r>
              <a:rPr lang="tr-TR" dirty="0" smtClean="0"/>
              <a:t>Daha </a:t>
            </a:r>
            <a:r>
              <a:rPr lang="tr-TR" dirty="0"/>
              <a:t>sonra bu işaretin </a:t>
            </a:r>
            <a:r>
              <a:rPr lang="tr-TR" dirty="0" smtClean="0"/>
              <a:t>formülünü </a:t>
            </a:r>
            <a:r>
              <a:rPr lang="tr-TR" dirty="0" err="1" smtClean="0"/>
              <a:t>Fourier</a:t>
            </a:r>
            <a:r>
              <a:rPr lang="tr-TR" dirty="0" smtClean="0"/>
              <a:t> </a:t>
            </a:r>
            <a:r>
              <a:rPr lang="tr-TR" dirty="0"/>
              <a:t>serisi kullanarak hesaplayalım</a:t>
            </a:r>
            <a:r>
              <a:rPr lang="tr-TR" dirty="0" smtClean="0"/>
              <a:t>. </a:t>
            </a:r>
          </a:p>
          <a:p>
            <a:pPr lvl="1"/>
            <a:r>
              <a:rPr lang="tr-TR" dirty="0" smtClean="0"/>
              <a:t>Yapmamız </a:t>
            </a:r>
            <a:r>
              <a:rPr lang="tr-TR" dirty="0"/>
              <a:t>gereken </a:t>
            </a:r>
            <a:r>
              <a:rPr lang="tr-TR" dirty="0" smtClean="0"/>
              <a:t>matematiksel olarak hesaplamaları yapılan sinüs </a:t>
            </a:r>
            <a:r>
              <a:rPr lang="tr-TR" dirty="0"/>
              <a:t>ifadelerini toplayıp gerçekten de ilk işaretimize benzeyip benzemediğini görmek. </a:t>
            </a:r>
          </a:p>
        </p:txBody>
      </p:sp>
    </p:spTree>
    <p:extLst>
      <p:ext uri="{BB962C8B-B14F-4D97-AF65-F5344CB8AC3E}">
        <p14:creationId xmlns:p14="http://schemas.microsoft.com/office/powerpoint/2010/main" val="407596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Katsayıları birleştirelim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789" y="840250"/>
            <a:ext cx="5288329" cy="169549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660" y="3769089"/>
            <a:ext cx="6160799" cy="300221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4"/>
          <a:srcRect l="25191" t="71362"/>
          <a:stretch/>
        </p:blipFill>
        <p:spPr>
          <a:xfrm>
            <a:off x="859261" y="728799"/>
            <a:ext cx="4701009" cy="822101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 rotWithShape="1">
          <a:blip r:embed="rId4"/>
          <a:srcRect l="24216" t="9916" b="36340"/>
          <a:stretch/>
        </p:blipFill>
        <p:spPr>
          <a:xfrm>
            <a:off x="859261" y="1748167"/>
            <a:ext cx="4762261" cy="1542821"/>
          </a:xfrm>
          <a:prstGeom prst="rect">
            <a:avLst/>
          </a:prstGeom>
        </p:spPr>
      </p:pic>
      <p:sp>
        <p:nvSpPr>
          <p:cNvPr id="2" name="Sağ Ok 1"/>
          <p:cNvSpPr/>
          <p:nvPr/>
        </p:nvSpPr>
        <p:spPr>
          <a:xfrm>
            <a:off x="439215" y="1000583"/>
            <a:ext cx="337519" cy="388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Sağ Ok 8"/>
          <p:cNvSpPr/>
          <p:nvPr/>
        </p:nvSpPr>
        <p:spPr>
          <a:xfrm>
            <a:off x="439214" y="1980173"/>
            <a:ext cx="337519" cy="388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Sağ Ok 9"/>
          <p:cNvSpPr/>
          <p:nvPr/>
        </p:nvSpPr>
        <p:spPr>
          <a:xfrm>
            <a:off x="6205803" y="958980"/>
            <a:ext cx="337519" cy="388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Metin kutusu 10"/>
          <p:cNvSpPr txBox="1"/>
          <p:nvPr/>
        </p:nvSpPr>
        <p:spPr>
          <a:xfrm>
            <a:off x="313093" y="119883"/>
            <a:ext cx="841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>
                <a:solidFill>
                  <a:srgbClr val="C00000"/>
                </a:solidFill>
              </a:rPr>
              <a:t>Trigonometrik </a:t>
            </a:r>
            <a:r>
              <a:rPr lang="tr-TR" sz="2400" b="1" dirty="0" err="1" smtClean="0">
                <a:solidFill>
                  <a:srgbClr val="C00000"/>
                </a:solidFill>
              </a:rPr>
              <a:t>Fourier</a:t>
            </a:r>
            <a:r>
              <a:rPr lang="tr-TR" sz="2400" b="1" dirty="0" smtClean="0">
                <a:solidFill>
                  <a:srgbClr val="C00000"/>
                </a:solidFill>
              </a:rPr>
              <a:t> seri açılımına göre katsayılar şu şekildedir:</a:t>
            </a:r>
            <a:endParaRPr lang="tr-TR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4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199" y="257577"/>
            <a:ext cx="10971727" cy="5409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/>
              <a:t>t = </a:t>
            </a:r>
            <a:r>
              <a:rPr lang="tr-TR" sz="2000" dirty="0" err="1"/>
              <a:t>linspace</a:t>
            </a:r>
            <a:r>
              <a:rPr lang="tr-TR" sz="2000" dirty="0"/>
              <a:t>(-2, 2, 500);</a:t>
            </a:r>
          </a:p>
          <a:p>
            <a:pPr marL="0" indent="0">
              <a:buNone/>
            </a:pPr>
            <a:r>
              <a:rPr lang="tr-TR" sz="2000" dirty="0"/>
              <a:t>T=2;</a:t>
            </a:r>
          </a:p>
          <a:p>
            <a:pPr marL="0" indent="0">
              <a:buNone/>
            </a:pPr>
            <a:r>
              <a:rPr lang="tr-TR" sz="2000" dirty="0" err="1"/>
              <a:t>ft</a:t>
            </a:r>
            <a:r>
              <a:rPr lang="tr-TR" sz="2000" dirty="0"/>
              <a:t> = (</a:t>
            </a:r>
            <a:r>
              <a:rPr lang="tr-TR" sz="2000" dirty="0" err="1"/>
              <a:t>square</a:t>
            </a:r>
            <a:r>
              <a:rPr lang="tr-TR" sz="2000" dirty="0"/>
              <a:t>(2*pi*t*(1/T))+1)/2;</a:t>
            </a:r>
          </a:p>
          <a:p>
            <a:pPr marL="0" indent="0">
              <a:buNone/>
            </a:pPr>
            <a:r>
              <a:rPr lang="tr-TR" sz="2000" dirty="0" err="1"/>
              <a:t>fs</a:t>
            </a:r>
            <a:r>
              <a:rPr lang="tr-TR" sz="2000" dirty="0"/>
              <a:t> = 1.0/2 + (2/pi)*sin(pi*t);</a:t>
            </a:r>
          </a:p>
          <a:p>
            <a:pPr marL="0" indent="0">
              <a:buNone/>
            </a:pPr>
            <a:r>
              <a:rPr lang="tr-TR" sz="2000" dirty="0" err="1"/>
              <a:t>plot</a:t>
            </a:r>
            <a:r>
              <a:rPr lang="tr-TR" sz="2000" dirty="0"/>
              <a:t>(t,ft,'LineWidth',2</a:t>
            </a:r>
            <a:r>
              <a:rPr lang="tr-TR" sz="2000" dirty="0" smtClean="0"/>
              <a:t>),</a:t>
            </a:r>
            <a:r>
              <a:rPr lang="tr-TR" sz="2000" dirty="0" err="1" smtClean="0"/>
              <a:t>hold</a:t>
            </a:r>
            <a:r>
              <a:rPr lang="tr-TR" sz="2000" dirty="0" smtClean="0"/>
              <a:t> </a:t>
            </a:r>
            <a:r>
              <a:rPr lang="tr-TR" sz="2000" dirty="0"/>
              <a:t>on</a:t>
            </a:r>
          </a:p>
          <a:p>
            <a:pPr marL="0" indent="0">
              <a:buNone/>
            </a:pPr>
            <a:r>
              <a:rPr lang="tr-TR" sz="2000" dirty="0" err="1"/>
              <a:t>plot</a:t>
            </a:r>
            <a:r>
              <a:rPr lang="tr-TR" sz="2000" dirty="0"/>
              <a:t>(t,fs,'LineWidth',2</a:t>
            </a:r>
            <a:r>
              <a:rPr lang="tr-TR" sz="2000" dirty="0" smtClean="0"/>
              <a:t>)</a:t>
            </a:r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r>
              <a:rPr lang="tr-TR" sz="2000" dirty="0" smtClean="0"/>
              <a:t>                                                                            Şimdilik </a:t>
            </a:r>
            <a:r>
              <a:rPr lang="tr-TR" sz="2000" dirty="0"/>
              <a:t>sadece DC bileşen olan 1/2 ve ilk katsayıyı ekledik.</a:t>
            </a:r>
          </a:p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241" y="257577"/>
            <a:ext cx="6426559" cy="4819919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3"/>
          <a:srcRect t="63381" r="60623"/>
          <a:stretch/>
        </p:blipFill>
        <p:spPr>
          <a:xfrm>
            <a:off x="7580958" y="5585321"/>
            <a:ext cx="2425926" cy="1099364"/>
          </a:xfrm>
          <a:prstGeom prst="rect">
            <a:avLst/>
          </a:prstGeom>
        </p:spPr>
      </p:pic>
      <p:cxnSp>
        <p:nvCxnSpPr>
          <p:cNvPr id="6" name="Dirsek Bağlayıcısı 5"/>
          <p:cNvCxnSpPr/>
          <p:nvPr/>
        </p:nvCxnSpPr>
        <p:spPr>
          <a:xfrm>
            <a:off x="6928834" y="5512158"/>
            <a:ext cx="1211686" cy="515155"/>
          </a:xfrm>
          <a:prstGeom prst="bentConnector3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09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515155"/>
            <a:ext cx="10515600" cy="5661808"/>
          </a:xfrm>
        </p:spPr>
        <p:txBody>
          <a:bodyPr/>
          <a:lstStyle/>
          <a:p>
            <a:r>
              <a:rPr lang="tr-TR" dirty="0" err="1"/>
              <a:t>Fourier</a:t>
            </a:r>
            <a:r>
              <a:rPr lang="tr-TR" dirty="0"/>
              <a:t> serisi ile oluşturduğumuz </a:t>
            </a:r>
            <a:r>
              <a:rPr lang="tr-TR" dirty="0" err="1"/>
              <a:t>fs</a:t>
            </a:r>
            <a:r>
              <a:rPr lang="tr-TR" dirty="0"/>
              <a:t> fonksiyonumuza bir katsayı daha </a:t>
            </a:r>
            <a:r>
              <a:rPr lang="tr-TR" dirty="0" smtClean="0"/>
              <a:t>eklediğimizde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 smtClean="0"/>
          </a:p>
          <a:p>
            <a:pPr marL="0" indent="0">
              <a:buNone/>
            </a:pPr>
            <a:r>
              <a:rPr lang="tr-TR" sz="2000" dirty="0"/>
              <a:t> t = </a:t>
            </a:r>
            <a:r>
              <a:rPr lang="tr-TR" sz="2000" dirty="0" err="1"/>
              <a:t>linspace</a:t>
            </a:r>
            <a:r>
              <a:rPr lang="tr-TR" sz="2000" dirty="0"/>
              <a:t>(-2, 2, 500);</a:t>
            </a:r>
          </a:p>
          <a:p>
            <a:pPr marL="0" indent="0">
              <a:buNone/>
            </a:pPr>
            <a:r>
              <a:rPr lang="tr-TR" sz="2000" dirty="0"/>
              <a:t>T=2;</a:t>
            </a:r>
          </a:p>
          <a:p>
            <a:pPr marL="0" indent="0">
              <a:buNone/>
            </a:pPr>
            <a:r>
              <a:rPr lang="tr-TR" sz="2000" dirty="0" err="1"/>
              <a:t>ft</a:t>
            </a:r>
            <a:r>
              <a:rPr lang="tr-TR" sz="2000" dirty="0"/>
              <a:t> = (</a:t>
            </a:r>
            <a:r>
              <a:rPr lang="tr-TR" sz="2000" dirty="0" err="1"/>
              <a:t>square</a:t>
            </a:r>
            <a:r>
              <a:rPr lang="tr-TR" sz="2000" dirty="0"/>
              <a:t>(2*pi*t*(1/T))+1)/2;</a:t>
            </a:r>
          </a:p>
          <a:p>
            <a:pPr marL="0" indent="0">
              <a:buNone/>
            </a:pPr>
            <a:r>
              <a:rPr lang="tr-TR" sz="2000" dirty="0" err="1"/>
              <a:t>fs</a:t>
            </a:r>
            <a:r>
              <a:rPr lang="tr-TR" sz="2000" dirty="0"/>
              <a:t> = 1/2 + (2/pi)*sin(pi*t) + (2/(3*pi))*sin(3*pi*t);</a:t>
            </a:r>
          </a:p>
          <a:p>
            <a:pPr marL="0" indent="0">
              <a:buNone/>
            </a:pPr>
            <a:r>
              <a:rPr lang="tr-TR" sz="2000" dirty="0" err="1"/>
              <a:t>plot</a:t>
            </a:r>
            <a:r>
              <a:rPr lang="tr-TR" sz="2000" dirty="0"/>
              <a:t>(t,ft,'LineWidth',2)</a:t>
            </a:r>
          </a:p>
          <a:p>
            <a:pPr marL="0" indent="0">
              <a:buNone/>
            </a:pPr>
            <a:r>
              <a:rPr lang="tr-TR" sz="2000" dirty="0" err="1"/>
              <a:t>hold</a:t>
            </a:r>
            <a:r>
              <a:rPr lang="tr-TR" sz="2000" dirty="0"/>
              <a:t> on</a:t>
            </a:r>
          </a:p>
          <a:p>
            <a:pPr marL="0" indent="0">
              <a:buNone/>
            </a:pPr>
            <a:r>
              <a:rPr lang="tr-TR" sz="2000" dirty="0" err="1"/>
              <a:t>plot</a:t>
            </a:r>
            <a:r>
              <a:rPr lang="tr-TR" sz="2000" dirty="0"/>
              <a:t>(t,fs,'LineWidth',2)</a:t>
            </a:r>
          </a:p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199" y="2221571"/>
            <a:ext cx="6019801" cy="4514851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3"/>
          <a:srcRect t="62524" r="35956"/>
          <a:stretch/>
        </p:blipFill>
        <p:spPr>
          <a:xfrm>
            <a:off x="4013410" y="993419"/>
            <a:ext cx="3945632" cy="1125121"/>
          </a:xfrm>
          <a:prstGeom prst="rect">
            <a:avLst/>
          </a:prstGeom>
        </p:spPr>
      </p:pic>
      <p:cxnSp>
        <p:nvCxnSpPr>
          <p:cNvPr id="6" name="Dirsek Bağlayıcısı 5"/>
          <p:cNvCxnSpPr/>
          <p:nvPr/>
        </p:nvCxnSpPr>
        <p:spPr>
          <a:xfrm>
            <a:off x="3352598" y="993419"/>
            <a:ext cx="1211686" cy="515155"/>
          </a:xfrm>
          <a:prstGeom prst="bentConnector3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13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450761"/>
            <a:ext cx="10515600" cy="5726202"/>
          </a:xfrm>
        </p:spPr>
        <p:txBody>
          <a:bodyPr>
            <a:normAutofit fontScale="92500" lnSpcReduction="20000"/>
          </a:bodyPr>
          <a:lstStyle/>
          <a:p>
            <a:r>
              <a:rPr lang="tr-TR" dirty="0" smtClean="0"/>
              <a:t>İstediğimiz </a:t>
            </a:r>
            <a:r>
              <a:rPr lang="tr-TR" dirty="0"/>
              <a:t>kadar katsayıyı toplayıp gerçek işarete yakınlaşabiliriz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pPr marL="0" indent="0">
              <a:buNone/>
            </a:pPr>
            <a:r>
              <a:rPr lang="en-US" sz="2400" dirty="0"/>
              <a:t>t = </a:t>
            </a:r>
            <a:r>
              <a:rPr lang="en-US" sz="2400" dirty="0" err="1"/>
              <a:t>linspace</a:t>
            </a:r>
            <a:r>
              <a:rPr lang="en-US" sz="2400" dirty="0"/>
              <a:t>(-2, 2, 500);</a:t>
            </a:r>
          </a:p>
          <a:p>
            <a:pPr marL="0" indent="0">
              <a:buNone/>
            </a:pPr>
            <a:r>
              <a:rPr lang="en-US" sz="2400" dirty="0"/>
              <a:t>T=2;</a:t>
            </a:r>
          </a:p>
          <a:p>
            <a:pPr marL="0" indent="0">
              <a:buNone/>
            </a:pPr>
            <a:r>
              <a:rPr lang="en-US" sz="2400" dirty="0" err="1"/>
              <a:t>ft</a:t>
            </a:r>
            <a:r>
              <a:rPr lang="en-US" sz="2400" dirty="0"/>
              <a:t> = (square(2*pi*t*(1/T))+1)/2;</a:t>
            </a:r>
          </a:p>
          <a:p>
            <a:pPr marL="0" indent="0">
              <a:buNone/>
            </a:pPr>
            <a:r>
              <a:rPr lang="en-US" sz="2400" dirty="0"/>
              <a:t>a0=1/2;</a:t>
            </a:r>
          </a:p>
          <a:p>
            <a:pPr marL="0" indent="0">
              <a:buNone/>
            </a:pPr>
            <a:r>
              <a:rPr lang="en-US" sz="2400" dirty="0"/>
              <a:t>fs=0;</a:t>
            </a:r>
          </a:p>
          <a:p>
            <a:pPr marL="0" indent="0">
              <a:buNone/>
            </a:pPr>
            <a:r>
              <a:rPr lang="en-US" sz="2400" dirty="0" smtClean="0"/>
              <a:t>M=10</a:t>
            </a:r>
            <a:r>
              <a:rPr lang="tr-TR" sz="2400" dirty="0" smtClean="0"/>
              <a:t>0</a:t>
            </a:r>
            <a:r>
              <a:rPr lang="en-US" sz="2400" dirty="0" smtClean="0"/>
              <a:t>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=1:2:M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    fs=fs+(2/(</a:t>
            </a:r>
            <a:r>
              <a:rPr lang="en-US" sz="2400" b="1" dirty="0" err="1">
                <a:solidFill>
                  <a:srgbClr val="C00000"/>
                </a:solidFill>
              </a:rPr>
              <a:t>i</a:t>
            </a:r>
            <a:r>
              <a:rPr lang="en-US" sz="2400" b="1" dirty="0">
                <a:solidFill>
                  <a:srgbClr val="C00000"/>
                </a:solidFill>
              </a:rPr>
              <a:t>*pi))*sin(</a:t>
            </a:r>
            <a:r>
              <a:rPr lang="en-US" sz="2400" b="1" dirty="0" err="1">
                <a:solidFill>
                  <a:srgbClr val="C00000"/>
                </a:solidFill>
              </a:rPr>
              <a:t>i</a:t>
            </a:r>
            <a:r>
              <a:rPr lang="en-US" sz="2400" b="1" dirty="0">
                <a:solidFill>
                  <a:srgbClr val="C00000"/>
                </a:solidFill>
              </a:rPr>
              <a:t>*pi*t);</a:t>
            </a:r>
          </a:p>
          <a:p>
            <a:pPr marL="0" indent="0">
              <a:buNone/>
            </a:pPr>
            <a:r>
              <a:rPr lang="en-US" sz="2400" dirty="0"/>
              <a:t>end</a:t>
            </a:r>
          </a:p>
          <a:p>
            <a:pPr marL="0" indent="0">
              <a:buNone/>
            </a:pPr>
            <a:r>
              <a:rPr lang="en-US" sz="2400" dirty="0"/>
              <a:t>fs=a0+fs;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plot(t,ft,'LineWidth',2</a:t>
            </a:r>
            <a:r>
              <a:rPr lang="en-US" sz="2400" dirty="0" smtClean="0"/>
              <a:t>)</a:t>
            </a:r>
            <a:r>
              <a:rPr lang="tr-TR" sz="2400" dirty="0" smtClean="0"/>
              <a:t>,</a:t>
            </a:r>
            <a:r>
              <a:rPr lang="en-US" sz="2400" dirty="0" smtClean="0"/>
              <a:t>hold </a:t>
            </a:r>
            <a:r>
              <a:rPr lang="en-US" sz="2400" dirty="0"/>
              <a:t>on</a:t>
            </a:r>
          </a:p>
          <a:p>
            <a:pPr marL="0" indent="0">
              <a:buNone/>
            </a:pPr>
            <a:r>
              <a:rPr lang="en-US" sz="2400" dirty="0"/>
              <a:t>plot(t,fs,'LineWidth',2)</a:t>
            </a:r>
            <a:r>
              <a:rPr lang="tr-TR" sz="2400" dirty="0" smtClean="0"/>
              <a:t> </a:t>
            </a:r>
            <a:endParaRPr lang="tr-TR" sz="24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882" y="996283"/>
            <a:ext cx="5539485" cy="4154614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9111873" y="6016610"/>
            <a:ext cx="195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C00000"/>
                </a:solidFill>
              </a:rPr>
              <a:t>M=10000 ise 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7" name="Komut Düğmesi: Yardım 6">
            <a:hlinkClick r:id="" action="ppaction://noaction" highlightClick="1"/>
          </p:cNvPr>
          <p:cNvSpPr/>
          <p:nvPr/>
        </p:nvSpPr>
        <p:spPr>
          <a:xfrm>
            <a:off x="10549367" y="5359876"/>
            <a:ext cx="1042416" cy="1042416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4" name="Dirsek Bağlayıcısı 3"/>
          <p:cNvCxnSpPr/>
          <p:nvPr/>
        </p:nvCxnSpPr>
        <p:spPr>
          <a:xfrm rot="5400000">
            <a:off x="2492064" y="1384478"/>
            <a:ext cx="2987899" cy="1815923"/>
          </a:xfrm>
          <a:prstGeom prst="bentConnector3">
            <a:avLst>
              <a:gd name="adj1" fmla="val 65517"/>
            </a:avLst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51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819</Words>
  <Application>Microsoft Office PowerPoint</Application>
  <PresentationFormat>Geniş ekran</PresentationFormat>
  <Paragraphs>156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Teması</vt:lpstr>
      <vt:lpstr>Fourier Serileri</vt:lpstr>
      <vt:lpstr>PowerPoint Sunusu</vt:lpstr>
      <vt:lpstr>PowerPoint Sunusu</vt:lpstr>
      <vt:lpstr>Örnek Uygulama</vt:lpstr>
      <vt:lpstr>PowerPoint Sunusu</vt:lpstr>
      <vt:lpstr>PowerPoint Sunusu</vt:lpstr>
      <vt:lpstr>PowerPoint Sunusu</vt:lpstr>
      <vt:lpstr>PowerPoint Sunusu</vt:lpstr>
      <vt:lpstr>PowerPoint Sunusu</vt:lpstr>
      <vt:lpstr>Fourier dönüşümü örnekleri -1 </vt:lpstr>
      <vt:lpstr>Fourier dönüşümü alma ve yorumlama</vt:lpstr>
      <vt:lpstr>PowerPoint Sunusu</vt:lpstr>
      <vt:lpstr>PowerPoint Sunusu</vt:lpstr>
      <vt:lpstr>PowerPoint Sunusu</vt:lpstr>
      <vt:lpstr>Frekans Spektrumu Örneği</vt:lpstr>
      <vt:lpstr>Alıştırma</vt:lpstr>
      <vt:lpstr>PowerPoint Sunusu</vt:lpstr>
      <vt:lpstr>2-D Fourier Transform Uygulaması</vt:lpstr>
      <vt:lpstr>PowerPoint Sunusu</vt:lpstr>
    </vt:vector>
  </TitlesOfParts>
  <Company>Pamukkale Üniversitesi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Pau</dc:creator>
  <cp:lastModifiedBy>Pau</cp:lastModifiedBy>
  <cp:revision>35</cp:revision>
  <dcterms:created xsi:type="dcterms:W3CDTF">2017-11-27T11:16:27Z</dcterms:created>
  <dcterms:modified xsi:type="dcterms:W3CDTF">2019-12-02T18:26:26Z</dcterms:modified>
</cp:coreProperties>
</file>