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89" r:id="rId11"/>
    <p:sldId id="29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5" r:id="rId20"/>
    <p:sldId id="274" r:id="rId21"/>
    <p:sldId id="296" r:id="rId22"/>
    <p:sldId id="275" r:id="rId23"/>
    <p:sldId id="293" r:id="rId24"/>
    <p:sldId id="297" r:id="rId25"/>
    <p:sldId id="276" r:id="rId26"/>
    <p:sldId id="292" r:id="rId27"/>
    <p:sldId id="277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7896"/>
  </p:normalViewPr>
  <p:slideViewPr>
    <p:cSldViewPr snapToGrid="0" snapToObjects="1">
      <p:cViewPr varScale="1">
        <p:scale>
          <a:sx n="100" d="100"/>
          <a:sy n="100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AA991-BB24-CD44-81EB-F3A23CFC1855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2CC50-5695-F64F-AE9A-C7B79A67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2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AB782-04FA-5C4F-AF25-6EB8694D503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i="1"/>
              <a:t>cn</a:t>
            </a:r>
            <a:r>
              <a:rPr lang="en-US" altLang="en-US" i="1" baseline="30000"/>
              <a:t>2</a:t>
            </a:r>
            <a:endParaRPr lang="en-US" altLang="en-US" i="1"/>
          </a:p>
          <a:p>
            <a:r>
              <a:rPr lang="en-US" altLang="en-US"/>
              <a:t> </a:t>
            </a:r>
          </a:p>
          <a:p>
            <a:pPr>
              <a:buFont typeface="Symbol" charset="2"/>
              <a:buChar char="Þ"/>
            </a:pPr>
            <a:r>
              <a:rPr lang="en-US" altLang="en-US"/>
              <a:t> how much faster on twice as fast computer? (2)</a:t>
            </a:r>
          </a:p>
          <a:p>
            <a:pPr>
              <a:buFont typeface="Symbol" charset="2"/>
              <a:buChar char="Þ"/>
            </a:pPr>
            <a:r>
              <a:rPr lang="en-US" altLang="en-US"/>
              <a:t> how much longer for 2</a:t>
            </a:r>
            <a:r>
              <a:rPr lang="en-US" altLang="en-US" i="1"/>
              <a:t>n</a:t>
            </a:r>
            <a:r>
              <a:rPr lang="en-US" altLang="en-US"/>
              <a:t>? (4)</a:t>
            </a:r>
          </a:p>
        </p:txBody>
      </p:sp>
    </p:spTree>
    <p:extLst>
      <p:ext uri="{BB962C8B-B14F-4D97-AF65-F5344CB8AC3E}">
        <p14:creationId xmlns:p14="http://schemas.microsoft.com/office/powerpoint/2010/main" val="1260763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E78EA-B3F4-EA49-8338-9834FAD448A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703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B9780-CDC3-C14A-8A37-F868937DE30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9276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1AB26-F680-3A4C-806C-91E92DE16DD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819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A87FA3-E64B-FB44-ABF8-CB8D1FEAEAE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716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D2420-E704-F042-9347-025128996AC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550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1DFF15-FE8B-5346-92E7-54E53314007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6400800" cy="3600450"/>
          </a:xfrm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Comparison basic</a:t>
            </a:r>
          </a:p>
          <a:p>
            <a:r>
              <a:rPr lang="en-US" altLang="en-US" dirty="0"/>
              <a:t>Note that the</a:t>
            </a:r>
            <a:r>
              <a:rPr lang="en-US" altLang="en-US" baseline="0" dirty="0"/>
              <a:t> number of comparisons will be the same for all arrays </a:t>
            </a:r>
            <a:r>
              <a:rPr lang="en-US" altLang="en-US" baseline="0" dirty="0" err="1"/>
              <a:t>ofsize</a:t>
            </a:r>
            <a:r>
              <a:rPr lang="en-US" altLang="en-US" baseline="0" dirty="0"/>
              <a:t> n, no need to </a:t>
            </a:r>
            <a:r>
              <a:rPr lang="en-US" altLang="en-US" baseline="0" dirty="0" err="1"/>
              <a:t>distinguis</a:t>
            </a:r>
            <a:r>
              <a:rPr lang="en-US" altLang="en-US" baseline="0" dirty="0"/>
              <a:t> between worst best and </a:t>
            </a:r>
            <a:r>
              <a:rPr lang="en-US" altLang="en-US" baseline="0" dirty="0" err="1"/>
              <a:t>avaerage</a:t>
            </a:r>
            <a:r>
              <a:rPr lang="en-US" altLang="en-US" baseline="0" dirty="0"/>
              <a:t> case</a:t>
            </a:r>
          </a:p>
          <a:p>
            <a:endParaRPr lang="en-US" altLang="en-US" baseline="0" dirty="0"/>
          </a:p>
          <a:p>
            <a:r>
              <a:rPr lang="en-US" altLang="en-US" dirty="0">
                <a:sym typeface="Symbol" charset="2"/>
              </a:rPr>
              <a:t>C(n)=</a:t>
            </a:r>
            <a:r>
              <a:rPr lang="en-US" altLang="en-US" i="1" baseline="-25000" dirty="0">
                <a:sym typeface="Symbol" charset="2"/>
              </a:rPr>
              <a:t>l</a:t>
            </a:r>
            <a:r>
              <a:rPr lang="en-US" altLang="en-US" baseline="-25000" dirty="0">
                <a:sym typeface="Symbol" charset="2"/>
              </a:rPr>
              <a:t></a:t>
            </a:r>
            <a:r>
              <a:rPr lang="en-US" altLang="en-US" i="1" baseline="-25000" dirty="0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</a:t>
            </a:r>
            <a:r>
              <a:rPr lang="en-US" altLang="en-US" i="1" baseline="-25000" dirty="0">
                <a:sym typeface="Symbol" charset="2"/>
              </a:rPr>
              <a:t>n-1</a:t>
            </a:r>
            <a:r>
              <a:rPr lang="en-US" altLang="en-US" dirty="0">
                <a:sym typeface="Symbol" charset="2"/>
              </a:rPr>
              <a:t>1  in theta 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748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1DFF15-FE8B-5346-92E7-54E53314007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6400800" cy="3600450"/>
          </a:xfrm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Comparison basic</a:t>
            </a:r>
          </a:p>
          <a:p>
            <a:r>
              <a:rPr lang="en-US" altLang="en-US" dirty="0"/>
              <a:t>Note that the</a:t>
            </a:r>
            <a:r>
              <a:rPr lang="en-US" altLang="en-US" baseline="0" dirty="0"/>
              <a:t> number of comparisons will be the same for all arrays </a:t>
            </a:r>
            <a:r>
              <a:rPr lang="en-US" altLang="en-US" baseline="0" dirty="0" err="1"/>
              <a:t>ofsize</a:t>
            </a:r>
            <a:r>
              <a:rPr lang="en-US" altLang="en-US" baseline="0" dirty="0"/>
              <a:t> n, no need to </a:t>
            </a:r>
            <a:r>
              <a:rPr lang="en-US" altLang="en-US" baseline="0" dirty="0" err="1"/>
              <a:t>distinguis</a:t>
            </a:r>
            <a:r>
              <a:rPr lang="en-US" altLang="en-US" baseline="0" dirty="0"/>
              <a:t> between worst best and </a:t>
            </a:r>
            <a:r>
              <a:rPr lang="en-US" altLang="en-US" baseline="0" dirty="0" err="1"/>
              <a:t>avaerage</a:t>
            </a:r>
            <a:r>
              <a:rPr lang="en-US" altLang="en-US" baseline="0" dirty="0"/>
              <a:t> case</a:t>
            </a:r>
          </a:p>
          <a:p>
            <a:endParaRPr lang="en-US" altLang="en-US" baseline="0" dirty="0"/>
          </a:p>
          <a:p>
            <a:r>
              <a:rPr lang="en-US" altLang="en-US" dirty="0">
                <a:sym typeface="Symbol" charset="2"/>
              </a:rPr>
              <a:t>C(n)=</a:t>
            </a:r>
            <a:r>
              <a:rPr lang="en-US" altLang="en-US" i="1" baseline="-25000" dirty="0">
                <a:sym typeface="Symbol" charset="2"/>
              </a:rPr>
              <a:t>l</a:t>
            </a:r>
            <a:r>
              <a:rPr lang="en-US" altLang="en-US" baseline="-25000" dirty="0">
                <a:sym typeface="Symbol" charset="2"/>
              </a:rPr>
              <a:t></a:t>
            </a:r>
            <a:r>
              <a:rPr lang="en-US" altLang="en-US" i="1" baseline="-25000" dirty="0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</a:t>
            </a:r>
            <a:r>
              <a:rPr lang="en-US" altLang="en-US" i="1" baseline="-25000" dirty="0">
                <a:sym typeface="Symbol" charset="2"/>
              </a:rPr>
              <a:t>n-1</a:t>
            </a:r>
            <a:r>
              <a:rPr lang="en-US" altLang="en-US" dirty="0">
                <a:sym typeface="Symbol" charset="2"/>
              </a:rPr>
              <a:t>1  in theta 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7146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98D7C-8E8D-674D-A1C8-963F2CB7E08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6400800" cy="360045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The natural measure of the input’s size here is again n, the number of elements in the array</a:t>
            </a:r>
          </a:p>
        </p:txBody>
      </p:sp>
    </p:spTree>
    <p:extLst>
      <p:ext uri="{BB962C8B-B14F-4D97-AF65-F5344CB8AC3E}">
        <p14:creationId xmlns:p14="http://schemas.microsoft.com/office/powerpoint/2010/main" val="1283360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98D7C-8E8D-674D-A1C8-963F2CB7E08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6400800" cy="360045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The natural measure of the input’s size here is again n, the number of elements in the array</a:t>
            </a:r>
          </a:p>
        </p:txBody>
      </p:sp>
    </p:spTree>
    <p:extLst>
      <p:ext uri="{BB962C8B-B14F-4D97-AF65-F5344CB8AC3E}">
        <p14:creationId xmlns:p14="http://schemas.microsoft.com/office/powerpoint/2010/main" val="784804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D376D-B466-3B41-BBD6-5B73359783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6400800" cy="3600450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92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F3067-C2A5-9D4F-B6ED-FE4A43D5B2D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807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D376D-B466-3B41-BBD6-5B733597833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6400800" cy="3600450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214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D376D-B466-3B41-BBD6-5B73359783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6400800" cy="3600450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941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30670-1EBE-9748-8B5E-4B5AD12955D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338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30670-1EBE-9748-8B5E-4B5AD12955D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71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3DA61-D06D-2842-8272-DEE8232EF37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737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altLang="en-US" dirty="0">
                <a:sym typeface="Symbol" charset="2"/>
              </a:rPr>
              <a:t></a:t>
            </a:r>
            <a:r>
              <a:rPr lang="en-US" altLang="en-US" i="1" baseline="-25000" dirty="0">
                <a:sym typeface="Symbol" charset="2"/>
              </a:rPr>
              <a:t>l</a:t>
            </a:r>
            <a:r>
              <a:rPr lang="en-US" altLang="en-US" baseline="-25000" dirty="0">
                <a:sym typeface="Symbol" charset="2"/>
              </a:rPr>
              <a:t></a:t>
            </a:r>
            <a:r>
              <a:rPr lang="en-US" altLang="en-US" i="1" baseline="-25000" dirty="0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</a:t>
            </a:r>
            <a:r>
              <a:rPr lang="en-US" altLang="en-US" i="1" baseline="-25000" dirty="0">
                <a:sym typeface="Symbol" charset="2"/>
              </a:rPr>
              <a:t>n</a:t>
            </a:r>
            <a:r>
              <a:rPr lang="en-US" altLang="en-US" i="0" baseline="0" dirty="0">
                <a:sym typeface="Symbol" charset="2"/>
              </a:rPr>
              <a:t>2i-1 +2n-1</a:t>
            </a:r>
            <a:r>
              <a:rPr lang="en-US" altLang="en-US" dirty="0">
                <a:sym typeface="Symbol" charset="2"/>
              </a:rPr>
              <a:t> 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2r(r+1)+1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2CC50-5695-F64F-AE9A-C7B79A6763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68B87-097A-934B-829B-D7A1E6842F4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Informal </a:t>
            </a:r>
            <a:r>
              <a:rPr lang="en-US" altLang="en-US" dirty="0" err="1"/>
              <a:t>tanımları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ver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351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D94D4-DF75-014F-9F9F-46243113FB8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38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85217-5EEA-CF40-BD96-3CF5245F5E3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38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498B6-ED33-034F-9C1A-3B507AA89BF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7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A38366-EC36-CC4F-9E31-A039CE4397A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08025"/>
            <a:ext cx="6400800" cy="360045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Times New Roman" charset="0"/>
                <a:cs typeface="Times New Roman" charset="0"/>
              </a:rPr>
              <a:t>Examples:</a:t>
            </a:r>
          </a:p>
          <a:p>
            <a:r>
              <a:rPr lang="en-US" altLang="en-US" dirty="0">
                <a:ea typeface="Times New Roman" charset="0"/>
                <a:cs typeface="Times New Roman" charset="0"/>
              </a:rPr>
              <a:t> 10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</a:t>
            </a:r>
            <a:r>
              <a:rPr lang="en-US" altLang="en-US" dirty="0">
                <a:ea typeface="Times New Roman" charset="0"/>
                <a:cs typeface="Times New Roman" charset="0"/>
              </a:rPr>
              <a:t> is O(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</a:t>
            </a:r>
            <a:r>
              <a:rPr lang="en-US" altLang="en-US" baseline="30000" dirty="0">
                <a:ea typeface="Times New Roman" charset="0"/>
                <a:cs typeface="Times New Roman" charset="0"/>
              </a:rPr>
              <a:t>2</a:t>
            </a:r>
            <a:r>
              <a:rPr lang="en-US" altLang="en-US" dirty="0">
                <a:ea typeface="Times New Roman" charset="0"/>
                <a:cs typeface="Times New Roman" charset="0"/>
              </a:rPr>
              <a:t>)</a:t>
            </a:r>
          </a:p>
          <a:p>
            <a:r>
              <a:rPr lang="en-US" altLang="en-US" dirty="0">
                <a:ea typeface="Times New Roman" charset="0"/>
                <a:cs typeface="Times New Roman" charset="0"/>
              </a:rPr>
              <a:t>since 10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</a:t>
            </a:r>
            <a:r>
              <a:rPr lang="en-US" altLang="en-US" dirty="0">
                <a:ea typeface="Times New Roman" charset="0"/>
                <a:cs typeface="Times New Roman" charset="0"/>
              </a:rPr>
              <a:t> ≤ 10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</a:t>
            </a:r>
            <a:r>
              <a:rPr lang="en-US" altLang="en-US" baseline="30000" dirty="0">
                <a:ea typeface="Times New Roman" charset="0"/>
                <a:cs typeface="Times New Roman" charset="0"/>
              </a:rPr>
              <a:t>2</a:t>
            </a:r>
            <a:r>
              <a:rPr lang="en-US" altLang="en-US" dirty="0">
                <a:ea typeface="Times New Roman" charset="0"/>
                <a:cs typeface="Times New Roman" charset="0"/>
              </a:rPr>
              <a:t>  for 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 ≥ </a:t>
            </a:r>
            <a:r>
              <a:rPr lang="en-US" altLang="en-US" dirty="0">
                <a:ea typeface="Times New Roman" charset="0"/>
                <a:cs typeface="Times New Roman" charset="0"/>
              </a:rPr>
              <a:t>1  or 10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</a:t>
            </a:r>
            <a:r>
              <a:rPr lang="en-US" altLang="en-US" dirty="0">
                <a:ea typeface="Times New Roman" charset="0"/>
                <a:cs typeface="Times New Roman" charset="0"/>
              </a:rPr>
              <a:t> ≤ 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</a:t>
            </a:r>
            <a:r>
              <a:rPr lang="en-US" altLang="en-US" baseline="30000" dirty="0">
                <a:ea typeface="Times New Roman" charset="0"/>
                <a:cs typeface="Times New Roman" charset="0"/>
              </a:rPr>
              <a:t>2  </a:t>
            </a:r>
            <a:r>
              <a:rPr lang="en-US" altLang="en-US" dirty="0">
                <a:ea typeface="Times New Roman" charset="0"/>
                <a:cs typeface="Times New Roman" charset="0"/>
              </a:rPr>
              <a:t>for 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 ≥ </a:t>
            </a:r>
            <a:r>
              <a:rPr lang="en-US" altLang="en-US" dirty="0">
                <a:ea typeface="Times New Roman" charset="0"/>
                <a:cs typeface="Times New Roman" charset="0"/>
              </a:rPr>
              <a:t>10 </a:t>
            </a:r>
          </a:p>
          <a:p>
            <a:endParaRPr lang="en-US" altLang="en-US" dirty="0">
              <a:ea typeface="Times New Roman" charset="0"/>
              <a:cs typeface="Times New Roman" charset="0"/>
            </a:endParaRPr>
          </a:p>
          <a:p>
            <a:r>
              <a:rPr lang="en-US" altLang="en-US" dirty="0">
                <a:ea typeface="Times New Roman" charset="0"/>
                <a:cs typeface="Times New Roman" charset="0"/>
              </a:rPr>
              <a:t>                    </a:t>
            </a:r>
            <a:r>
              <a:rPr lang="en-US" altLang="en-US" i="1" dirty="0">
                <a:ea typeface="Times New Roman" charset="0"/>
                <a:cs typeface="Times New Roman" charset="0"/>
              </a:rPr>
              <a:t>c            n</a:t>
            </a:r>
            <a:r>
              <a:rPr lang="en-US" altLang="en-US" baseline="-25000" dirty="0">
                <a:ea typeface="Times New Roman" charset="0"/>
                <a:cs typeface="Times New Roman" charset="0"/>
              </a:rPr>
              <a:t>0</a:t>
            </a:r>
            <a:endParaRPr lang="en-US" altLang="en-US" dirty="0">
              <a:ea typeface="Times New Roman" charset="0"/>
              <a:cs typeface="Times New Roman" charset="0"/>
            </a:endParaRPr>
          </a:p>
          <a:p>
            <a:r>
              <a:rPr lang="en-US" altLang="en-US" dirty="0">
                <a:ea typeface="Times New Roman" charset="0"/>
                <a:cs typeface="Times New Roman" charset="0"/>
              </a:rPr>
              <a:t>5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</a:t>
            </a:r>
            <a:r>
              <a:rPr lang="en-US" altLang="en-US" dirty="0">
                <a:ea typeface="Times New Roman" charset="0"/>
                <a:cs typeface="Times New Roman" charset="0"/>
              </a:rPr>
              <a:t>+20 is O(10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</a:t>
            </a:r>
            <a:r>
              <a:rPr lang="en-US" altLang="en-US" dirty="0">
                <a:ea typeface="Times New Roman" charset="0"/>
                <a:cs typeface="Times New Roman" charset="0"/>
              </a:rPr>
              <a:t>)</a:t>
            </a:r>
          </a:p>
          <a:p>
            <a:r>
              <a:rPr lang="en-US" altLang="en-US" dirty="0">
                <a:ea typeface="Times New Roman" charset="0"/>
                <a:cs typeface="Times New Roman" charset="0"/>
              </a:rPr>
              <a:t>since 5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</a:t>
            </a:r>
            <a:r>
              <a:rPr lang="en-US" altLang="en-US" dirty="0">
                <a:ea typeface="Times New Roman" charset="0"/>
                <a:cs typeface="Times New Roman" charset="0"/>
              </a:rPr>
              <a:t>+20 ≤ 10 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 </a:t>
            </a:r>
            <a:r>
              <a:rPr lang="en-US" altLang="en-US" dirty="0">
                <a:ea typeface="Times New Roman" charset="0"/>
                <a:cs typeface="Times New Roman" charset="0"/>
              </a:rPr>
              <a:t>for 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 ≥ </a:t>
            </a:r>
            <a:r>
              <a:rPr lang="en-US" altLang="en-US" dirty="0">
                <a:ea typeface="Times New Roman" charset="0"/>
                <a:cs typeface="Times New Roman" charset="0"/>
              </a:rPr>
              <a:t>4</a:t>
            </a:r>
          </a:p>
          <a:p>
            <a:endParaRPr lang="en-US" altLang="en-US" i="1" dirty="0">
              <a:ea typeface="Times New Roman" charset="0"/>
              <a:cs typeface="Times New Roman" charset="0"/>
            </a:endParaRPr>
          </a:p>
          <a:p>
            <a:r>
              <a:rPr lang="en-US" altLang="en-US" i="1" dirty="0">
                <a:ea typeface="Times New Roman" charset="0"/>
                <a:cs typeface="Times New Roman" charset="0"/>
              </a:rPr>
              <a:t>                         c            n</a:t>
            </a:r>
            <a:r>
              <a:rPr lang="en-US" altLang="en-US" baseline="-25000" dirty="0">
                <a:ea typeface="Times New Roman" charset="0"/>
                <a:cs typeface="Times New Roman" charset="0"/>
              </a:rPr>
              <a:t>0</a:t>
            </a:r>
            <a:endParaRPr lang="en-US" altLang="en-US" dirty="0">
              <a:ea typeface="Times New Roman" charset="0"/>
              <a:cs typeface="Times New Roman" charset="0"/>
            </a:endParaRPr>
          </a:p>
          <a:p>
            <a:endParaRPr lang="en-US" altLang="en-US" dirty="0">
              <a:ea typeface="Times New Roman" charset="0"/>
              <a:cs typeface="Times New Roman" charset="0"/>
            </a:endParaRPr>
          </a:p>
          <a:p>
            <a:endParaRPr lang="en-US" altLang="en-US" dirty="0">
              <a:ea typeface="Times New Roman" charset="0"/>
              <a:cs typeface="Times New Roman" charset="0"/>
            </a:endParaRPr>
          </a:p>
          <a:p>
            <a:endParaRPr lang="en-US" altLang="en-US" dirty="0"/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 flipH="1" flipV="1">
            <a:off x="1908175" y="5981700"/>
            <a:ext cx="0" cy="3143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17" name="Line 5"/>
          <p:cNvSpPr>
            <a:spLocks noChangeShapeType="1"/>
          </p:cNvSpPr>
          <p:nvPr/>
        </p:nvSpPr>
        <p:spPr bwMode="auto">
          <a:xfrm flipV="1">
            <a:off x="2438400" y="5943600"/>
            <a:ext cx="2286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18" name="Line 6"/>
          <p:cNvSpPr>
            <a:spLocks noChangeShapeType="1"/>
          </p:cNvSpPr>
          <p:nvPr/>
        </p:nvSpPr>
        <p:spPr bwMode="auto">
          <a:xfrm flipH="1" flipV="1">
            <a:off x="2066925" y="6924675"/>
            <a:ext cx="0" cy="3159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19" name="Line 7"/>
          <p:cNvSpPr>
            <a:spLocks noChangeShapeType="1"/>
          </p:cNvSpPr>
          <p:nvPr/>
        </p:nvSpPr>
        <p:spPr bwMode="auto">
          <a:xfrm flipV="1">
            <a:off x="2703513" y="6924675"/>
            <a:ext cx="79375" cy="3159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45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F9309-7EB9-924F-A0CB-A5345499409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08025"/>
            <a:ext cx="6400800" cy="360045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62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A1F76-A218-684C-865E-50CCDBD837C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7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AC5-9BAA-704D-A599-41F2D65AAE3B}" type="datetime1">
              <a:rPr lang="tr-TR" smtClean="0"/>
              <a:t>19.02.2019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A30-0EE2-8B47-83C3-C2F20AD9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F5F5-9F92-5D4D-AE1A-A67DF7189F9A}" type="datetime1">
              <a:rPr lang="tr-TR" smtClean="0"/>
              <a:t>19.02.2019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A30-0EE2-8B47-83C3-C2F20AD9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96E8-D10D-3F43-8D36-9C75F7C0192C}" type="datetime1">
              <a:rPr lang="tr-TR" smtClean="0"/>
              <a:t>19.02.2019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A30-0EE2-8B47-83C3-C2F20AD9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9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117667" cy="685800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266825"/>
            <a:ext cx="5435600" cy="4905375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266825"/>
            <a:ext cx="5435600" cy="4905375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2818F2E-D41F-254E-9280-30EF0EFAC681}" type="datetime1">
              <a:rPr lang="tr-TR" altLang="en-US" smtClean="0"/>
              <a:t>19.02.2019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1600" y="6400800"/>
            <a:ext cx="711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57267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66D08326-8DEA-384A-93B9-B741485073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6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AF41-D95D-4743-86E5-24C5905A7E74}" type="datetime1">
              <a:rPr lang="tr-TR" smtClean="0"/>
              <a:t>19.02.2019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A30-0EE2-8B47-83C3-C2F20AD9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C6C2-15AA-9545-BD42-A3D5B548762D}" type="datetime1">
              <a:rPr lang="tr-TR" smtClean="0"/>
              <a:t>19.02.2019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A30-0EE2-8B47-83C3-C2F20AD9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FAFB-9ED5-6F41-BEE2-8ED45AAF45EF}" type="datetime1">
              <a:rPr lang="tr-TR" smtClean="0"/>
              <a:t>19.02.2019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A30-0EE2-8B47-83C3-C2F20AD9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041F-7889-2B4A-8722-6BF1C0FB73CD}" type="datetime1">
              <a:rPr lang="tr-TR" smtClean="0"/>
              <a:t>19.02.2019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A30-0EE2-8B47-83C3-C2F20AD9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8C0D-01A4-E445-B0D0-CB4638D51246}" type="datetime1">
              <a:rPr lang="tr-TR" smtClean="0"/>
              <a:t>19.02.2019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A30-0EE2-8B47-83C3-C2F20AD9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9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BA4C-0B90-D947-A470-9C8B96AE12FD}" type="datetime1">
              <a:rPr lang="tr-TR" smtClean="0"/>
              <a:t>19.02.2019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A30-0EE2-8B47-83C3-C2F20AD9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F88F-9A96-2040-9050-29B98F391A87}" type="datetime1">
              <a:rPr lang="tr-TR" smtClean="0"/>
              <a:t>19.02.2019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A30-0EE2-8B47-83C3-C2F20AD9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9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10DA-56A5-A142-AD75-74F150478428}" type="datetime1">
              <a:rPr lang="tr-TR" smtClean="0"/>
              <a:t>19.02.2019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A30-0EE2-8B47-83C3-C2F20AD9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32AD-CFA4-1A47-9491-8623BCAF372A}" type="datetime1">
              <a:rPr lang="tr-TR" smtClean="0"/>
              <a:t>19.02.2019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A. Levitin “Introduction to the Design &amp; Analysis of Algorithms,” 3rd ed., Ch. 2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DA30-0EE2-8B47-83C3-C2F20AD9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Asimptotik</a:t>
            </a:r>
            <a:r>
              <a:rPr lang="en-US" dirty="0"/>
              <a:t> </a:t>
            </a:r>
            <a:r>
              <a:rPr lang="en-US" dirty="0" err="1"/>
              <a:t>Notasyon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Verimlilik</a:t>
            </a:r>
            <a:r>
              <a:rPr lang="en-US" dirty="0"/>
              <a:t>  </a:t>
            </a:r>
            <a:r>
              <a:rPr lang="en-US" dirty="0" err="1"/>
              <a:t>Sınıfları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927" y="3509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5C696-84D6-3D45-A725-8C2B82D2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A30-0EE2-8B47-83C3-C2F20AD9EF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-50800"/>
            <a:ext cx="5257800" cy="1325563"/>
          </a:xfrm>
        </p:spPr>
        <p:txBody>
          <a:bodyPr/>
          <a:lstStyle/>
          <a:p>
            <a:r>
              <a:rPr kumimoji="0" lang="en-US" altLang="en-US" b="1" dirty="0">
                <a:latin typeface="+mn-lt"/>
                <a:sym typeface="Symbol" charset="2"/>
              </a:rPr>
              <a:t>- Formal </a:t>
            </a:r>
            <a:r>
              <a:rPr kumimoji="0" lang="en-US" altLang="en-US" b="1" dirty="0" err="1">
                <a:latin typeface="+mn-lt"/>
                <a:sym typeface="Symbol" charset="2"/>
              </a:rPr>
              <a:t>Tanımı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</p:spPr>
            <p:txBody>
              <a:bodyPr/>
              <a:lstStyle/>
              <a:p>
                <a:r>
                  <a:rPr lang="tr-TR" altLang="en-US" sz="3200" b="1" dirty="0"/>
                  <a:t>Tanım: </a:t>
                </a:r>
                <a:r>
                  <a:rPr lang="tr-TR" altLang="en-US" sz="3200" i="1" dirty="0"/>
                  <a:t>f</a:t>
                </a:r>
                <a:r>
                  <a:rPr lang="tr-TR" altLang="en-US" sz="3200" dirty="0"/>
                  <a:t>(</a:t>
                </a:r>
                <a:r>
                  <a:rPr lang="tr-TR" altLang="en-US" sz="3200" i="1" dirty="0"/>
                  <a:t>n</a:t>
                </a:r>
                <a:r>
                  <a:rPr lang="tr-TR" altLang="en-US" sz="3200" dirty="0"/>
                  <a:t>) ∊ </a:t>
                </a:r>
                <a:r>
                  <a:rPr kumimoji="0" lang="tr-TR" altLang="en-US" sz="3200" dirty="0">
                    <a:sym typeface="Symbol" charset="2"/>
                  </a:rPr>
                  <a:t></a:t>
                </a:r>
                <a:r>
                  <a:rPr lang="tr-TR" altLang="en-US" sz="3200" dirty="0"/>
                  <a:t>(</a:t>
                </a:r>
                <a:r>
                  <a:rPr lang="tr-TR" altLang="en-US" sz="3200" i="1" dirty="0"/>
                  <a:t>g</a:t>
                </a:r>
                <a:r>
                  <a:rPr lang="tr-TR" altLang="en-US" sz="3200" dirty="0"/>
                  <a:t>(</a:t>
                </a:r>
                <a:r>
                  <a:rPr lang="tr-TR" altLang="en-US" sz="3200" i="1" dirty="0"/>
                  <a:t>n</a:t>
                </a:r>
                <a:r>
                  <a:rPr lang="tr-TR" altLang="en-US" sz="3200" dirty="0"/>
                  <a:t>)) ise,  f(n) fonksiyonunun büyüme derecesi,  </a:t>
                </a:r>
                <a:r>
                  <a:rPr lang="tr-TR" altLang="en-US" sz="3200" i="1" dirty="0">
                    <a:ea typeface="Times New Roman" charset="0"/>
                    <a:cs typeface="Times New Roman" charset="0"/>
                  </a:rPr>
                  <a:t>g</a:t>
                </a:r>
                <a:r>
                  <a:rPr lang="tr-TR" altLang="en-US" sz="3200" dirty="0">
                    <a:ea typeface="Times New Roman" charset="0"/>
                    <a:cs typeface="Times New Roman" charset="0"/>
                  </a:rPr>
                  <a:t>(</a:t>
                </a:r>
                <a:r>
                  <a:rPr lang="tr-TR" altLang="en-US" sz="3200" i="1" dirty="0">
                    <a:ea typeface="Times New Roman" charset="0"/>
                    <a:cs typeface="Times New Roman" charset="0"/>
                  </a:rPr>
                  <a:t>n</a:t>
                </a:r>
                <a:r>
                  <a:rPr lang="tr-TR" altLang="en-US" sz="3200" dirty="0">
                    <a:ea typeface="Times New Roman" charset="0"/>
                    <a:cs typeface="Times New Roman" charset="0"/>
                  </a:rPr>
                  <a:t>)’in sabit bir sayı ile çarpımının büyüme derecesinden büyük veya eşittir.</a:t>
                </a:r>
              </a:p>
              <a:p>
                <a:pPr marL="0" indent="0">
                  <a:buNone/>
                </a:pPr>
                <a:endParaRPr lang="tr-TR" altLang="en-US" i="1" dirty="0">
                  <a:ea typeface="Times New Roman" charset="0"/>
                  <a:cs typeface="Times New Roman" charset="0"/>
                </a:endParaRPr>
              </a:p>
              <a:p>
                <a:pPr marL="0" indent="0">
                  <a:buNone/>
                </a:pPr>
                <a:r>
                  <a:rPr lang="tr-TR" altLang="en-US" i="1" dirty="0">
                    <a:ea typeface="Times New Roman" charset="0"/>
                    <a:cs typeface="Times New Roman" charset="0"/>
                  </a:rPr>
                  <a:t>					f</a:t>
                </a:r>
                <a:r>
                  <a:rPr lang="tr-TR" altLang="en-US" dirty="0">
                    <a:ea typeface="Times New Roman" charset="0"/>
                    <a:cs typeface="Times New Roman" charset="0"/>
                  </a:rPr>
                  <a:t>(</a:t>
                </a:r>
                <a:r>
                  <a:rPr lang="tr-TR" altLang="en-US" i="1" dirty="0">
                    <a:ea typeface="Times New Roman" charset="0"/>
                    <a:cs typeface="Times New Roman" charset="0"/>
                  </a:rPr>
                  <a:t>n</a:t>
                </a:r>
                <a:r>
                  <a:rPr lang="tr-TR" altLang="en-US" dirty="0">
                    <a:ea typeface="Times New Roman" charset="0"/>
                    <a:cs typeface="Times New Roman" charset="0"/>
                  </a:rPr>
                  <a:t>) ≥  </a:t>
                </a:r>
                <a:r>
                  <a:rPr lang="tr-TR" altLang="en-US" i="1" dirty="0">
                    <a:ea typeface="Times New Roman" charset="0"/>
                    <a:cs typeface="Times New Roman" charset="0"/>
                  </a:rPr>
                  <a:t>c g</a:t>
                </a:r>
                <a:r>
                  <a:rPr lang="tr-TR" altLang="en-US" dirty="0">
                    <a:ea typeface="Times New Roman" charset="0"/>
                    <a:cs typeface="Times New Roman" charset="0"/>
                  </a:rPr>
                  <a:t>(</a:t>
                </a:r>
                <a:r>
                  <a:rPr lang="tr-TR" altLang="en-US" i="1" dirty="0">
                    <a:ea typeface="Times New Roman" charset="0"/>
                    <a:cs typeface="Times New Roman" charset="0"/>
                  </a:rPr>
                  <a:t>n</a:t>
                </a:r>
                <a:r>
                  <a:rPr lang="tr-TR" altLang="en-US" dirty="0">
                    <a:ea typeface="Times New Roman" charset="0"/>
                    <a:cs typeface="Times New Roman" charset="0"/>
                  </a:rPr>
                  <a:t>) ,  ∀  </a:t>
                </a:r>
                <a:r>
                  <a:rPr lang="tr-TR" altLang="en-US" i="1" dirty="0">
                    <a:ea typeface="Times New Roman" charset="0"/>
                    <a:cs typeface="Times New Roman" charset="0"/>
                  </a:rPr>
                  <a:t>n</a:t>
                </a:r>
                <a:r>
                  <a:rPr lang="tr-TR" altLang="en-US" dirty="0">
                    <a:ea typeface="Times New Roman" charset="0"/>
                    <a:cs typeface="Times New Roman" charset="0"/>
                  </a:rPr>
                  <a:t> ≥ </a:t>
                </a:r>
                <a:r>
                  <a:rPr lang="tr-TR" altLang="en-US" i="1" dirty="0">
                    <a:ea typeface="Times New Roman" charset="0"/>
                    <a:cs typeface="Times New Roman" charset="0"/>
                  </a:rPr>
                  <a:t>n</a:t>
                </a:r>
                <a:r>
                  <a:rPr lang="tr-TR" altLang="en-US" baseline="-25000" dirty="0">
                    <a:ea typeface="Times New Roman" charset="0"/>
                    <a:cs typeface="Times New Roman" charset="0"/>
                  </a:rPr>
                  <a:t>0 </a:t>
                </a:r>
              </a:p>
              <a:p>
                <a:pPr marL="0" indent="0">
                  <a:buNone/>
                </a:pPr>
                <a:endParaRPr lang="tr-TR" altLang="en-US" baseline="-25000" dirty="0">
                  <a:ea typeface="Times New Roman" charset="0"/>
                  <a:cs typeface="Times New Roman" charset="0"/>
                </a:endParaRPr>
              </a:p>
              <a:p>
                <a:pPr marL="0" indent="0">
                  <a:buNone/>
                </a:pPr>
                <a:r>
                  <a:rPr lang="tr-TR" altLang="en-US" sz="3200" dirty="0">
                    <a:ea typeface="Times New Roman" charset="0"/>
                    <a:cs typeface="Times New Roman" charset="0"/>
                  </a:rPr>
                  <a:t>Eşitsizliğini sağlayan </a:t>
                </a:r>
                <a:r>
                  <a:rPr lang="tr-TR" altLang="en-US" sz="3200" dirty="0"/>
                  <a:t>pozitif bir sabit </a:t>
                </a:r>
                <a:r>
                  <a:rPr lang="tr-TR" altLang="en-US" sz="3200" dirty="0">
                    <a:solidFill>
                      <a:srgbClr val="FF0000"/>
                    </a:solidFill>
                  </a:rPr>
                  <a:t>c</a:t>
                </a:r>
                <a:r>
                  <a:rPr lang="tr-TR" altLang="en-US" sz="3200" dirty="0"/>
                  <a:t> ve pozitif bir tamsayı </a:t>
                </a:r>
                <a:r>
                  <a:rPr lang="tr-TR" altLang="en-US" sz="3200" i="1" dirty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n</a:t>
                </a:r>
                <a:r>
                  <a:rPr lang="tr-TR" altLang="en-US" sz="3200" baseline="-25000" dirty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0</a:t>
                </a:r>
                <a:r>
                  <a:rPr lang="tr-TR" altLang="en-US" sz="3200" dirty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 </a:t>
                </a:r>
                <a:r>
                  <a:rPr lang="tr-TR" altLang="en-US" sz="3200" dirty="0">
                    <a:ea typeface="Times New Roman" charset="0"/>
                    <a:cs typeface="Times New Roman" charset="0"/>
                  </a:rPr>
                  <a:t>vardır.</a:t>
                </a:r>
              </a:p>
              <a:p>
                <a:pPr marL="0" indent="0">
                  <a:buNone/>
                </a:pPr>
                <a:r>
                  <a:rPr lang="tr-TR" altLang="en-US" sz="3200" dirty="0" err="1">
                    <a:ea typeface="Times New Roman" charset="0"/>
                    <a:cs typeface="Times New Roman" charset="0"/>
                  </a:rPr>
                  <a:t>Örn</a:t>
                </a:r>
                <a:r>
                  <a:rPr lang="tr-TR" altLang="en-US" sz="3200" dirty="0"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altLang="en-US" sz="320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tr-TR" altLang="en-US" sz="32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e>
                      <m:sup>
                        <m:r>
                          <a:rPr lang="tr-TR" altLang="en-US" sz="32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3200" dirty="0"/>
                  <a:t> ∊ </a:t>
                </a:r>
                <a:r>
                  <a:rPr kumimoji="0" lang="en-US" altLang="en-US" sz="3200" dirty="0">
                    <a:sym typeface="Symbol" charset="2"/>
                  </a:rPr>
                  <a:t></a:t>
                </a:r>
                <a:r>
                  <a:rPr lang="en-US" alt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en-US" sz="32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tr-TR" altLang="en-US" sz="32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3200" dirty="0"/>
                  <a:t>) </a:t>
                </a:r>
                <a:endParaRPr lang="en-US" altLang="en-US" sz="3200" dirty="0">
                  <a:ea typeface="Times New Roman" charset="0"/>
                  <a:cs typeface="Times New Roman" charset="0"/>
                </a:endParaRPr>
              </a:p>
              <a:p>
                <a:pPr marL="0" indent="0">
                  <a:buNone/>
                </a:pPr>
                <a:endParaRPr lang="en-US" altLang="en-US" sz="3200" baseline="-25000" dirty="0">
                  <a:ea typeface="Times New Roman" charset="0"/>
                  <a:cs typeface="Times New Roman" charset="0"/>
                </a:endParaRPr>
              </a:p>
              <a:p>
                <a:pPr marL="0" indent="0">
                  <a:buNone/>
                </a:pPr>
                <a:endParaRPr lang="en-US" alt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  <a:blipFill rotWithShape="0">
                <a:blip r:embed="rId2"/>
                <a:stretch>
                  <a:fillRect l="-1507" t="-3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1EAD-8FC2-FA42-8261-058A26B9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A30-0EE2-8B47-83C3-C2F20AD9EF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00" y="500062"/>
            <a:ext cx="4470400" cy="1325563"/>
          </a:xfrm>
        </p:spPr>
        <p:txBody>
          <a:bodyPr>
            <a:normAutofit/>
          </a:bodyPr>
          <a:lstStyle/>
          <a:p>
            <a:r>
              <a:rPr kumimoji="0" lang="en-US" altLang="en-US" sz="4800" b="1" dirty="0">
                <a:sym typeface="Symbol" charset="2"/>
              </a:rPr>
              <a:t> Formal </a:t>
            </a:r>
            <a:r>
              <a:rPr kumimoji="0" lang="en-US" altLang="en-US" sz="4800" b="1" dirty="0" err="1">
                <a:sym typeface="Symbol" charset="2"/>
              </a:rPr>
              <a:t>Tanımı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altLang="en-US" b="1" dirty="0"/>
                  <a:t>Tanım: </a:t>
                </a:r>
                <a:r>
                  <a:rPr lang="tr-TR" altLang="en-US" i="1" dirty="0"/>
                  <a:t>f</a:t>
                </a:r>
                <a:r>
                  <a:rPr lang="tr-TR" altLang="en-US" dirty="0"/>
                  <a:t>(</a:t>
                </a:r>
                <a:r>
                  <a:rPr lang="tr-TR" altLang="en-US" i="1" dirty="0"/>
                  <a:t>n</a:t>
                </a:r>
                <a:r>
                  <a:rPr lang="tr-TR" altLang="en-US" dirty="0"/>
                  <a:t>) ∊</a:t>
                </a:r>
                <a:r>
                  <a:rPr kumimoji="0" lang="en-US" altLang="en-US" dirty="0">
                    <a:sym typeface="Symbol" charset="2"/>
                  </a:rPr>
                  <a:t>  </a:t>
                </a:r>
                <a:r>
                  <a:rPr lang="tr-TR" altLang="en-US" dirty="0"/>
                  <a:t>(</a:t>
                </a:r>
                <a:r>
                  <a:rPr lang="tr-TR" altLang="en-US" i="1" dirty="0"/>
                  <a:t>g</a:t>
                </a:r>
                <a:r>
                  <a:rPr lang="tr-TR" altLang="en-US" dirty="0"/>
                  <a:t>(</a:t>
                </a:r>
                <a:r>
                  <a:rPr lang="tr-TR" altLang="en-US" i="1" dirty="0"/>
                  <a:t>n</a:t>
                </a:r>
                <a:r>
                  <a:rPr lang="tr-TR" altLang="en-US" dirty="0"/>
                  <a:t>)) ise,  f(n) fonksiyonunun büyüme derecesi,  </a:t>
                </a:r>
                <a:r>
                  <a:rPr lang="tr-TR" altLang="en-US" i="1" dirty="0">
                    <a:ea typeface="Times New Roman" charset="0"/>
                    <a:cs typeface="Times New Roman" charset="0"/>
                  </a:rPr>
                  <a:t>g</a:t>
                </a:r>
                <a:r>
                  <a:rPr lang="tr-TR" altLang="en-US" dirty="0">
                    <a:ea typeface="Times New Roman" charset="0"/>
                    <a:cs typeface="Times New Roman" charset="0"/>
                  </a:rPr>
                  <a:t>(</a:t>
                </a:r>
                <a:r>
                  <a:rPr lang="tr-TR" altLang="en-US" i="1" dirty="0">
                    <a:ea typeface="Times New Roman" charset="0"/>
                    <a:cs typeface="Times New Roman" charset="0"/>
                  </a:rPr>
                  <a:t>n</a:t>
                </a:r>
                <a:r>
                  <a:rPr lang="tr-TR" altLang="en-US" dirty="0">
                    <a:ea typeface="Times New Roman" charset="0"/>
                    <a:cs typeface="Times New Roman" charset="0"/>
                  </a:rPr>
                  <a:t>) fonksiyonun bir sabit katından yüksek aynı zamanda </a:t>
                </a:r>
                <a:r>
                  <a:rPr lang="tr-TR" altLang="en-US" i="1" dirty="0">
                    <a:ea typeface="Times New Roman" charset="0"/>
                    <a:cs typeface="Times New Roman" charset="0"/>
                  </a:rPr>
                  <a:t>g</a:t>
                </a:r>
                <a:r>
                  <a:rPr lang="tr-TR" altLang="en-US" dirty="0">
                    <a:ea typeface="Times New Roman" charset="0"/>
                    <a:cs typeface="Times New Roman" charset="0"/>
                  </a:rPr>
                  <a:t>(</a:t>
                </a:r>
                <a:r>
                  <a:rPr lang="tr-TR" altLang="en-US" i="1" dirty="0">
                    <a:ea typeface="Times New Roman" charset="0"/>
                    <a:cs typeface="Times New Roman" charset="0"/>
                  </a:rPr>
                  <a:t>n</a:t>
                </a:r>
                <a:r>
                  <a:rPr lang="tr-TR" altLang="en-US" dirty="0">
                    <a:ea typeface="Times New Roman" charset="0"/>
                    <a:cs typeface="Times New Roman" charset="0"/>
                  </a:rPr>
                  <a:t>) fonksiyonun bir sabit katından da düşük olmaktadır.</a:t>
                </a:r>
                <a:endParaRPr lang="tr-TR" altLang="en-US" i="1" dirty="0">
                  <a:ea typeface="Times New Roman" charset="0"/>
                  <a:cs typeface="Times New Roman" charset="0"/>
                </a:endParaRPr>
              </a:p>
              <a:p>
                <a:pPr marL="0" indent="0">
                  <a:buNone/>
                </a:pPr>
                <a:r>
                  <a:rPr lang="tr-TR" altLang="en-US" i="1" dirty="0">
                    <a:ea typeface="Times New Roman" charset="0"/>
                    <a:cs typeface="Times New Roman" charset="0"/>
                  </a:rPr>
                  <a:t>			</a:t>
                </a:r>
                <a:r>
                  <a:rPr lang="tr-TR" altLang="en-US" dirty="0">
                    <a:ea typeface="Times New Roman" charset="0"/>
                    <a:cs typeface="Times New Roman" charset="0"/>
                  </a:rPr>
                  <a:t> </a:t>
                </a:r>
                <a:r>
                  <a:rPr lang="tr-TR" altLang="en-US" sz="3600" b="1" i="1" dirty="0">
                    <a:ea typeface="Times New Roman" charset="0"/>
                    <a:cs typeface="Times New Roman" charset="0"/>
                  </a:rPr>
                  <a:t>c</a:t>
                </a:r>
                <a:r>
                  <a:rPr lang="tr-TR" altLang="en-US" sz="3600" b="1" i="1" baseline="-25000" dirty="0">
                    <a:ea typeface="Times New Roman" charset="0"/>
                    <a:cs typeface="Times New Roman" charset="0"/>
                  </a:rPr>
                  <a:t>1 </a:t>
                </a:r>
                <a:r>
                  <a:rPr lang="tr-TR" altLang="en-US" sz="3600" b="1" i="1" dirty="0">
                    <a:ea typeface="Times New Roman" charset="0"/>
                    <a:cs typeface="Times New Roman" charset="0"/>
                  </a:rPr>
                  <a:t>g</a:t>
                </a:r>
                <a:r>
                  <a:rPr lang="tr-TR" altLang="en-US" sz="3600" b="1" dirty="0">
                    <a:ea typeface="Times New Roman" charset="0"/>
                    <a:cs typeface="Times New Roman" charset="0"/>
                  </a:rPr>
                  <a:t>(</a:t>
                </a:r>
                <a:r>
                  <a:rPr lang="tr-TR" altLang="en-US" sz="3600" b="1" i="1" dirty="0">
                    <a:ea typeface="Times New Roman" charset="0"/>
                    <a:cs typeface="Times New Roman" charset="0"/>
                  </a:rPr>
                  <a:t>n</a:t>
                </a:r>
                <a:r>
                  <a:rPr lang="tr-TR" altLang="en-US" sz="3600" b="1" dirty="0">
                    <a:ea typeface="Times New Roman" charset="0"/>
                    <a:cs typeface="Times New Roman" charset="0"/>
                  </a:rPr>
                  <a:t>) </a:t>
                </a:r>
                <a:r>
                  <a:rPr lang="tr-TR" altLang="en-US" sz="3600" b="1" i="1" dirty="0">
                    <a:ea typeface="Times New Roman" charset="0"/>
                    <a:cs typeface="Times New Roman" charset="0"/>
                  </a:rPr>
                  <a:t>≤f</a:t>
                </a:r>
                <a:r>
                  <a:rPr lang="tr-TR" altLang="en-US" sz="3600" b="1" dirty="0">
                    <a:ea typeface="Times New Roman" charset="0"/>
                    <a:cs typeface="Times New Roman" charset="0"/>
                  </a:rPr>
                  <a:t>(</a:t>
                </a:r>
                <a:r>
                  <a:rPr lang="tr-TR" altLang="en-US" sz="3600" b="1" i="1" dirty="0">
                    <a:ea typeface="Times New Roman" charset="0"/>
                    <a:cs typeface="Times New Roman" charset="0"/>
                  </a:rPr>
                  <a:t>n</a:t>
                </a:r>
                <a:r>
                  <a:rPr lang="tr-TR" altLang="en-US" sz="3600" b="1" dirty="0">
                    <a:ea typeface="Times New Roman" charset="0"/>
                    <a:cs typeface="Times New Roman" charset="0"/>
                  </a:rPr>
                  <a:t>) </a:t>
                </a:r>
                <a:r>
                  <a:rPr lang="tr-TR" altLang="en-US" sz="3600" b="1" i="1" dirty="0">
                    <a:ea typeface="Times New Roman" charset="0"/>
                    <a:cs typeface="Times New Roman" charset="0"/>
                  </a:rPr>
                  <a:t>≤</a:t>
                </a:r>
                <a:r>
                  <a:rPr lang="tr-TR" altLang="en-US" sz="3600" b="1" dirty="0">
                    <a:ea typeface="Times New Roman" charset="0"/>
                    <a:cs typeface="Times New Roman" charset="0"/>
                  </a:rPr>
                  <a:t>  </a:t>
                </a:r>
                <a:r>
                  <a:rPr lang="tr-TR" altLang="en-US" sz="3600" b="1" i="1" dirty="0">
                    <a:ea typeface="Times New Roman" charset="0"/>
                    <a:cs typeface="Times New Roman" charset="0"/>
                  </a:rPr>
                  <a:t>c</a:t>
                </a:r>
                <a:r>
                  <a:rPr lang="tr-TR" altLang="en-US" sz="3600" b="1" i="1" baseline="-25000" dirty="0">
                    <a:ea typeface="Times New Roman" charset="0"/>
                    <a:cs typeface="Times New Roman" charset="0"/>
                  </a:rPr>
                  <a:t>2</a:t>
                </a:r>
                <a:r>
                  <a:rPr lang="tr-TR" altLang="en-US" sz="3600" b="1" i="1" dirty="0">
                    <a:ea typeface="Times New Roman" charset="0"/>
                    <a:cs typeface="Times New Roman" charset="0"/>
                  </a:rPr>
                  <a:t> g</a:t>
                </a:r>
                <a:r>
                  <a:rPr lang="tr-TR" altLang="en-US" sz="3600" b="1" dirty="0">
                    <a:ea typeface="Times New Roman" charset="0"/>
                    <a:cs typeface="Times New Roman" charset="0"/>
                  </a:rPr>
                  <a:t>(</a:t>
                </a:r>
                <a:r>
                  <a:rPr lang="tr-TR" altLang="en-US" sz="3600" b="1" i="1" dirty="0">
                    <a:ea typeface="Times New Roman" charset="0"/>
                    <a:cs typeface="Times New Roman" charset="0"/>
                  </a:rPr>
                  <a:t>n</a:t>
                </a:r>
                <a:r>
                  <a:rPr lang="tr-TR" altLang="en-US" sz="3600" b="1" dirty="0">
                    <a:ea typeface="Times New Roman" charset="0"/>
                    <a:cs typeface="Times New Roman" charset="0"/>
                  </a:rPr>
                  <a:t>) ,  ∀  </a:t>
                </a:r>
                <a:r>
                  <a:rPr lang="tr-TR" altLang="en-US" sz="3600" b="1" i="1" dirty="0">
                    <a:ea typeface="Times New Roman" charset="0"/>
                    <a:cs typeface="Times New Roman" charset="0"/>
                  </a:rPr>
                  <a:t>n</a:t>
                </a:r>
                <a:r>
                  <a:rPr lang="tr-TR" altLang="en-US" sz="3600" b="1" dirty="0">
                    <a:ea typeface="Times New Roman" charset="0"/>
                    <a:cs typeface="Times New Roman" charset="0"/>
                  </a:rPr>
                  <a:t> ≥ </a:t>
                </a:r>
                <a:r>
                  <a:rPr lang="tr-TR" altLang="en-US" sz="3600" b="1" i="1" dirty="0">
                    <a:ea typeface="Times New Roman" charset="0"/>
                    <a:cs typeface="Times New Roman" charset="0"/>
                  </a:rPr>
                  <a:t>n</a:t>
                </a:r>
                <a:r>
                  <a:rPr lang="tr-TR" altLang="en-US" sz="3600" b="1" baseline="-25000" dirty="0">
                    <a:ea typeface="Times New Roman" charset="0"/>
                    <a:cs typeface="Times New Roman" charset="0"/>
                  </a:rPr>
                  <a:t>0 </a:t>
                </a:r>
                <a:endParaRPr lang="tr-TR" altLang="en-US" b="1" baseline="-25000" dirty="0">
                  <a:ea typeface="Times New Roman" charset="0"/>
                  <a:cs typeface="Times New Roman" charset="0"/>
                </a:endParaRPr>
              </a:p>
              <a:p>
                <a:pPr marL="0" indent="0">
                  <a:buNone/>
                </a:pPr>
                <a:endParaRPr lang="tr-TR" altLang="en-US" baseline="-25000" dirty="0">
                  <a:ea typeface="Times New Roman" charset="0"/>
                  <a:cs typeface="Times New Roman" charset="0"/>
                </a:endParaRPr>
              </a:p>
              <a:p>
                <a:pPr marL="0" indent="0">
                  <a:buNone/>
                </a:pPr>
                <a:r>
                  <a:rPr lang="tr-TR" altLang="en-US" dirty="0">
                    <a:ea typeface="Times New Roman" charset="0"/>
                    <a:cs typeface="Times New Roman" charset="0"/>
                  </a:rPr>
                  <a:t>Eşitsizliğini sağlayan </a:t>
                </a:r>
                <a:r>
                  <a:rPr lang="tr-TR" altLang="en-US" dirty="0"/>
                  <a:t>pozitif sabit </a:t>
                </a:r>
                <a:r>
                  <a:rPr lang="tr-TR" altLang="en-US" i="1" dirty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c</a:t>
                </a:r>
                <a:r>
                  <a:rPr lang="tr-TR" altLang="en-US" i="1" baseline="-25000" dirty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1</a:t>
                </a:r>
                <a:r>
                  <a:rPr lang="tr-TR" altLang="en-US" i="1" dirty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, c</a:t>
                </a:r>
                <a:r>
                  <a:rPr lang="tr-TR" altLang="en-US" i="1" baseline="-25000" dirty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2 </a:t>
                </a:r>
                <a:r>
                  <a:rPr lang="tr-TR" altLang="en-US" i="1" dirty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 </a:t>
                </a:r>
                <a:r>
                  <a:rPr lang="tr-TR" altLang="en-US" i="1" dirty="0">
                    <a:ea typeface="Times New Roman" charset="0"/>
                    <a:cs typeface="Times New Roman" charset="0"/>
                  </a:rPr>
                  <a:t>sayıları</a:t>
                </a:r>
                <a:r>
                  <a:rPr lang="tr-TR" altLang="en-US" i="1" baseline="-25000" dirty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  </a:t>
                </a:r>
                <a:r>
                  <a:rPr lang="tr-TR" altLang="en-US" dirty="0"/>
                  <a:t>ve pozitif bir tamsayı </a:t>
                </a:r>
                <a:r>
                  <a:rPr lang="tr-TR" altLang="en-US" i="1" dirty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n</a:t>
                </a:r>
                <a:r>
                  <a:rPr lang="tr-TR" altLang="en-US" baseline="-25000" dirty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0</a:t>
                </a:r>
                <a:r>
                  <a:rPr lang="tr-TR" altLang="en-US" dirty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 </a:t>
                </a:r>
                <a:r>
                  <a:rPr lang="tr-TR" altLang="en-US" dirty="0">
                    <a:ea typeface="Times New Roman" charset="0"/>
                    <a:cs typeface="Times New Roman" charset="0"/>
                  </a:rPr>
                  <a:t>vardır.</a:t>
                </a:r>
              </a:p>
              <a:p>
                <a:pPr marL="0" indent="0">
                  <a:buNone/>
                </a:pPr>
                <a:r>
                  <a:rPr lang="tr-TR" altLang="en-US" dirty="0" err="1">
                    <a:ea typeface="Times New Roman" charset="0"/>
                    <a:cs typeface="Times New Roman" charset="0"/>
                  </a:rPr>
                  <a:t>Örn</a:t>
                </a:r>
                <a:r>
                  <a:rPr lang="tr-TR" altLang="en-US" dirty="0">
                    <a:ea typeface="Times New Roman" charset="0"/>
                    <a:cs typeface="Times New Roman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en-US" b="0" i="1" dirty="0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tr-TR" altLang="en-US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tr-TR" altLang="en-US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den>
                    </m:f>
                    <m:r>
                      <a:rPr lang="tr-TR" altLang="en-US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  <m:r>
                      <a:rPr lang="tr-TR" altLang="en-US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tr-TR" altLang="en-US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  <m:r>
                      <a:rPr lang="tr-TR" altLang="en-US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−1)</m:t>
                    </m:r>
                  </m:oMath>
                </a14:m>
                <a:r>
                  <a:rPr lang="en-US" altLang="en-US" dirty="0"/>
                  <a:t> ∊ </a:t>
                </a:r>
                <a:r>
                  <a:rPr kumimoji="0" lang="en-US" altLang="en-US" dirty="0">
                    <a:sym typeface="Symbol" charset="2"/>
                  </a:rPr>
                  <a:t>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tr-TR" alt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) </a:t>
                </a:r>
                <a:endParaRPr lang="en-US" altLang="en-US" dirty="0">
                  <a:ea typeface="Times New Roman" charset="0"/>
                  <a:cs typeface="Times New Roman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216" r="-72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32AE3-94C9-1546-8F0B-98E28F5E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A30-0EE2-8B47-83C3-C2F20AD9EF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92875"/>
            <a:ext cx="2743200" cy="365125"/>
          </a:xfrm>
        </p:spPr>
        <p:txBody>
          <a:bodyPr/>
          <a:lstStyle/>
          <a:p>
            <a:fld id="{A9443A09-18A3-D448-B9C4-100915571F4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3098" y="357484"/>
            <a:ext cx="9944101" cy="1078409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Limit </a:t>
            </a:r>
            <a:r>
              <a:rPr lang="en-US" altLang="en-US" b="1" dirty="0" err="1"/>
              <a:t>Kullanarak</a:t>
            </a:r>
            <a:r>
              <a:rPr lang="en-US" altLang="en-US" b="1" dirty="0"/>
              <a:t> </a:t>
            </a:r>
            <a:r>
              <a:rPr lang="en-US" altLang="en-US" b="1" dirty="0" err="1"/>
              <a:t>Büyüme</a:t>
            </a:r>
            <a:r>
              <a:rPr lang="en-US" altLang="en-US" b="1" dirty="0"/>
              <a:t> </a:t>
            </a:r>
            <a:r>
              <a:rPr lang="en-US" altLang="en-US" b="1" dirty="0" err="1"/>
              <a:t>Derecesi</a:t>
            </a:r>
            <a:r>
              <a:rPr lang="en-US" altLang="en-US" b="1" dirty="0"/>
              <a:t> </a:t>
            </a:r>
            <a:r>
              <a:rPr lang="en-US" altLang="en-US" b="1" dirty="0" err="1"/>
              <a:t>Belirleme</a:t>
            </a:r>
            <a:endParaRPr lang="en-US" altLang="en-US" b="1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054" y="2324100"/>
            <a:ext cx="2438400" cy="685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/>
              <a:t>lim</a:t>
            </a:r>
            <a:r>
              <a:rPr lang="en-US" altLang="en-US" baseline="-25000" dirty="0">
                <a:ea typeface="Times New Roman" charset="0"/>
                <a:cs typeface="Times New Roman" charset="0"/>
              </a:rPr>
              <a:t> </a:t>
            </a:r>
            <a:r>
              <a:rPr lang="en-US" altLang="en-US" i="1" dirty="0"/>
              <a:t>T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)/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= </a:t>
            </a:r>
          </a:p>
        </p:txBody>
      </p:sp>
      <p:grpSp>
        <p:nvGrpSpPr>
          <p:cNvPr id="292868" name="Group 4"/>
          <p:cNvGrpSpPr>
            <a:grpSpLocks/>
          </p:cNvGrpSpPr>
          <p:nvPr/>
        </p:nvGrpSpPr>
        <p:grpSpPr bwMode="auto">
          <a:xfrm>
            <a:off x="3251200" y="1508125"/>
            <a:ext cx="8524226" cy="3606800"/>
            <a:chOff x="1728" y="864"/>
            <a:chExt cx="4903" cy="1344"/>
          </a:xfrm>
        </p:grpSpPr>
        <p:sp>
          <p:nvSpPr>
            <p:cNvPr id="292869" name="AutoShape 5"/>
            <p:cNvSpPr>
              <a:spLocks/>
            </p:cNvSpPr>
            <p:nvPr/>
          </p:nvSpPr>
          <p:spPr bwMode="auto">
            <a:xfrm>
              <a:off x="1728" y="864"/>
              <a:ext cx="336" cy="134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0" name="Text Box 6"/>
            <p:cNvSpPr txBox="1">
              <a:spLocks noChangeArrowheads="1"/>
            </p:cNvSpPr>
            <p:nvPr/>
          </p:nvSpPr>
          <p:spPr bwMode="auto">
            <a:xfrm>
              <a:off x="1842" y="912"/>
              <a:ext cx="4695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</a:t>
              </a:r>
              <a:r>
                <a:rPr lang="en-US" altLang="en-US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altLang="en-US" sz="2400" dirty="0"/>
                <a:t>    </a:t>
              </a:r>
              <a:r>
                <a:rPr lang="en-US" altLang="en-US" sz="2800" dirty="0"/>
                <a:t>order of growth of </a:t>
              </a:r>
              <a:r>
                <a:rPr kumimoji="1" lang="en-US" altLang="en-US" sz="2800" b="1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kumimoji="1" lang="en-US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kumimoji="1" lang="en-US" altLang="en-US" sz="2800" b="1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n)</a:t>
              </a:r>
              <a:r>
                <a:rPr lang="en-US" altLang="en-US" sz="2800" dirty="0"/>
                <a:t>  &lt;  order of growth of </a:t>
              </a:r>
              <a:r>
                <a:rPr kumimoji="1" lang="en-US" altLang="en-US" sz="2800" b="1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</a:t>
              </a:r>
              <a:r>
                <a:rPr kumimoji="1" lang="en-US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kumimoji="1" lang="en-US" altLang="en-US" sz="2800" b="1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kumimoji="1" lang="en-US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r>
                <a:rPr kumimoji="1" lang="en-US" altLang="en-US" sz="2800" dirty="0"/>
                <a:t> </a:t>
              </a:r>
              <a:endParaRPr kumimoji="1" lang="en-US" altLang="en-US" sz="2400" dirty="0"/>
            </a:p>
          </p:txBody>
        </p:sp>
        <p:sp>
          <p:nvSpPr>
            <p:cNvPr id="292871" name="Text Box 7"/>
            <p:cNvSpPr txBox="1">
              <a:spLocks noChangeArrowheads="1"/>
            </p:cNvSpPr>
            <p:nvPr/>
          </p:nvSpPr>
          <p:spPr bwMode="auto">
            <a:xfrm>
              <a:off x="1930" y="1344"/>
              <a:ext cx="4701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 </a:t>
              </a:r>
              <a:r>
                <a:rPr lang="en-US" altLang="en-US" sz="28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&gt; 0</a:t>
              </a:r>
              <a:r>
                <a:rPr lang="en-US" altLang="en-US" sz="2800" dirty="0"/>
                <a:t>  order of growth of </a:t>
              </a:r>
              <a:r>
                <a:rPr kumimoji="1" lang="en-US" altLang="en-US" sz="2800" b="1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kumimoji="1" lang="en-US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kumimoji="1" lang="en-US" altLang="en-US" sz="2800" b="1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n)</a:t>
              </a:r>
              <a:r>
                <a:rPr lang="en-US" altLang="en-US" sz="2800" dirty="0"/>
                <a:t> = order of growth of </a:t>
              </a:r>
              <a:r>
                <a:rPr kumimoji="1" lang="en-US" altLang="en-US" sz="2800" b="1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</a:t>
              </a:r>
              <a:r>
                <a:rPr kumimoji="1" lang="en-US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kumimoji="1" lang="en-US" altLang="en-US" sz="2800" b="1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kumimoji="1" lang="en-US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r>
                <a:rPr kumimoji="1" lang="en-US" altLang="en-US" sz="2800" dirty="0"/>
                <a:t> </a:t>
              </a:r>
            </a:p>
          </p:txBody>
        </p:sp>
        <p:sp>
          <p:nvSpPr>
            <p:cNvPr id="292872" name="Text Box 8"/>
            <p:cNvSpPr txBox="1">
              <a:spLocks noChangeArrowheads="1"/>
            </p:cNvSpPr>
            <p:nvPr/>
          </p:nvSpPr>
          <p:spPr bwMode="auto">
            <a:xfrm>
              <a:off x="1952" y="1824"/>
              <a:ext cx="46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charset="0"/>
                  <a:cs typeface="Times New Roman" charset="0"/>
                </a:rPr>
                <a:t> </a:t>
              </a:r>
              <a:r>
                <a:rPr lang="en-US" altLang="en-US" sz="28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charset="0"/>
                  <a:cs typeface="Times New Roman" charset="0"/>
                </a:rPr>
                <a:t>∞</a:t>
              </a:r>
              <a:r>
                <a:rPr lang="en-US" altLang="en-US" sz="2800" dirty="0"/>
                <a:t>    order of growth of </a:t>
              </a:r>
              <a:r>
                <a:rPr kumimoji="1" lang="en-US" altLang="en-US" sz="2800" b="1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kumimoji="1" lang="en-US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kumimoji="1" lang="en-US" altLang="en-US" sz="2800" b="1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n)</a:t>
              </a:r>
              <a:r>
                <a:rPr lang="en-US" altLang="en-US" sz="2800" dirty="0"/>
                <a:t> &gt;  order of growth of </a:t>
              </a:r>
              <a:r>
                <a:rPr kumimoji="1" lang="en-US" altLang="en-US" sz="2800" b="1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</a:t>
              </a:r>
              <a:r>
                <a:rPr kumimoji="1" lang="en-US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kumimoji="1" lang="en-US" altLang="en-US" sz="2800" b="1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kumimoji="1" lang="en-US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r>
                <a:rPr kumimoji="1" lang="en-US" altLang="en-US" sz="2800" dirty="0"/>
                <a:t> </a:t>
              </a:r>
            </a:p>
          </p:txBody>
        </p:sp>
      </p:grp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482600" y="4915237"/>
            <a:ext cx="7696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Örnekler</a:t>
            </a:r>
            <a:r>
              <a:rPr lang="en-US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algn="l"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altLang="en-US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vs.      </a:t>
            </a:r>
            <a:r>
              <a:rPr lang="en-US" altLang="en-US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en-US" b="1" baseline="30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dirty="0"/>
              <a:t> 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algn="l"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+1)/2        vs.    </a:t>
            </a:r>
            <a:r>
              <a:rPr lang="en-US" altLang="en-US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en-US" b="1" baseline="30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dirty="0"/>
              <a:t> </a:t>
            </a:r>
          </a:p>
          <a:p>
            <a:pPr algn="l">
              <a:buFontTx/>
              <a:buChar char="•"/>
            </a:pPr>
            <a:endParaRPr lang="en-US" altLang="en-US" dirty="0"/>
          </a:p>
          <a:p>
            <a:pPr algn="l"/>
            <a:endParaRPr lang="en-US" altLang="en-US" i="1" dirty="0"/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914399" y="2574925"/>
            <a:ext cx="11568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4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→∞</a:t>
            </a:r>
          </a:p>
        </p:txBody>
      </p:sp>
    </p:spTree>
    <p:extLst>
      <p:ext uri="{BB962C8B-B14F-4D97-AF65-F5344CB8AC3E}">
        <p14:creationId xmlns:p14="http://schemas.microsoft.com/office/powerpoint/2010/main" val="36634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2A69-B89B-E541-B1B3-B5DF6EE9BA5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26687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altLang="en-US" b="1" dirty="0" err="1">
                <a:latin typeface="+mn-lt"/>
              </a:rPr>
              <a:t>L’Hôpital’s</a:t>
            </a:r>
            <a:r>
              <a:rPr lang="en-US" altLang="en-US" b="1" dirty="0">
                <a:latin typeface="+mn-lt"/>
              </a:rPr>
              <a:t> </a:t>
            </a:r>
            <a:r>
              <a:rPr lang="en-US" altLang="en-US" b="1" dirty="0" err="1">
                <a:latin typeface="+mn-lt"/>
              </a:rPr>
              <a:t>kuralı</a:t>
            </a:r>
            <a:r>
              <a:rPr lang="en-US" altLang="en-US" b="1" dirty="0">
                <a:latin typeface="+mn-lt"/>
              </a:rPr>
              <a:t> </a:t>
            </a:r>
            <a:r>
              <a:rPr lang="en-US" altLang="en-US" b="1" dirty="0" err="1">
                <a:latin typeface="+mn-lt"/>
              </a:rPr>
              <a:t>ve</a:t>
            </a:r>
            <a:r>
              <a:rPr lang="en-US" altLang="en-US" b="1" dirty="0">
                <a:latin typeface="+mn-lt"/>
              </a:rPr>
              <a:t> </a:t>
            </a:r>
            <a:r>
              <a:rPr lang="en-US" altLang="en-US" b="1" dirty="0" err="1">
                <a:latin typeface="+mn-lt"/>
              </a:rPr>
              <a:t>Stirling’s</a:t>
            </a:r>
            <a:r>
              <a:rPr lang="en-US" altLang="en-US" b="1" dirty="0">
                <a:latin typeface="+mn-lt"/>
              </a:rPr>
              <a:t> </a:t>
            </a:r>
            <a:r>
              <a:rPr lang="en-US" altLang="en-US" b="1" dirty="0" err="1">
                <a:latin typeface="+mn-lt"/>
              </a:rPr>
              <a:t>formülü</a:t>
            </a:r>
            <a:endParaRPr lang="en-US" altLang="en-US" b="1" dirty="0">
              <a:latin typeface="+mn-lt"/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295400"/>
            <a:ext cx="93599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3800" dirty="0" err="1"/>
              <a:t>L’Hôpital’s</a:t>
            </a:r>
            <a:r>
              <a:rPr lang="en-US" altLang="en-US" sz="3800" dirty="0"/>
              <a:t> rule:  If </a:t>
            </a:r>
            <a:r>
              <a:rPr lang="en-US" altLang="en-US" sz="3800" i="1" dirty="0"/>
              <a:t>lim</a:t>
            </a:r>
            <a:r>
              <a:rPr lang="en-US" altLang="en-US" sz="3800" i="1" baseline="-25000" dirty="0"/>
              <a:t>n</a:t>
            </a:r>
            <a:r>
              <a:rPr lang="en-US" altLang="en-US" sz="3800" baseline="-25000" dirty="0">
                <a:ea typeface="Times New Roman" charset="0"/>
                <a:cs typeface="Times New Roman" charset="0"/>
                <a:sym typeface="Symbol" charset="2"/>
              </a:rPr>
              <a:t></a:t>
            </a:r>
            <a:r>
              <a:rPr lang="en-US" altLang="en-US" sz="3800" baseline="-25000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3800" i="1" dirty="0"/>
              <a:t>f</a:t>
            </a:r>
            <a:r>
              <a:rPr lang="en-US" altLang="en-US" sz="3800" dirty="0"/>
              <a:t>(</a:t>
            </a:r>
            <a:r>
              <a:rPr lang="en-US" altLang="en-US" sz="3800" i="1" dirty="0"/>
              <a:t>n</a:t>
            </a:r>
            <a:r>
              <a:rPr lang="en-US" altLang="en-US" sz="3800" dirty="0"/>
              <a:t>) = </a:t>
            </a:r>
            <a:r>
              <a:rPr lang="en-US" altLang="en-US" sz="3800" i="1" dirty="0"/>
              <a:t>lim</a:t>
            </a:r>
            <a:r>
              <a:rPr lang="en-US" altLang="en-US" sz="3800" i="1" baseline="-25000" dirty="0"/>
              <a:t>n</a:t>
            </a:r>
            <a:r>
              <a:rPr lang="en-US" altLang="en-US" sz="3800" baseline="-25000" dirty="0">
                <a:ea typeface="Times New Roman" charset="0"/>
                <a:cs typeface="Times New Roman" charset="0"/>
                <a:sym typeface="Symbol" charset="2"/>
              </a:rPr>
              <a:t></a:t>
            </a:r>
            <a:r>
              <a:rPr lang="en-US" altLang="en-US" sz="3800" baseline="-25000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3800" i="1" dirty="0"/>
              <a:t>g(n</a:t>
            </a:r>
            <a:r>
              <a:rPr lang="en-US" altLang="en-US" sz="3800" dirty="0"/>
              <a:t>) = </a:t>
            </a:r>
            <a:r>
              <a:rPr lang="en-US" altLang="en-US" sz="3800" dirty="0">
                <a:sym typeface="Symbol" charset="2"/>
              </a:rPr>
              <a:t>  </a:t>
            </a:r>
            <a:r>
              <a:rPr lang="en-US" altLang="en-US" sz="3800" dirty="0" err="1">
                <a:sym typeface="Symbol" charset="2"/>
              </a:rPr>
              <a:t>ve</a:t>
            </a:r>
            <a:r>
              <a:rPr lang="en-US" altLang="en-US" sz="3800" dirty="0">
                <a:sym typeface="Symbol" charset="2"/>
              </a:rPr>
              <a:t> </a:t>
            </a:r>
            <a:endParaRPr lang="en-US" altLang="en-US" sz="3800" dirty="0"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3800" i="1" dirty="0">
                <a:ea typeface="Times New Roman" charset="0"/>
                <a:cs typeface="Times New Roman" charset="0"/>
              </a:rPr>
              <a:t>f</a:t>
            </a:r>
            <a:r>
              <a:rPr lang="en-US" altLang="en-US" sz="3800" dirty="0">
                <a:ea typeface="Times New Roman" charset="0"/>
                <a:cs typeface="Times New Roman" charset="0"/>
              </a:rPr>
              <a:t>´, </a:t>
            </a:r>
            <a:r>
              <a:rPr lang="en-US" altLang="en-US" sz="3800" i="1" dirty="0"/>
              <a:t>g</a:t>
            </a:r>
            <a:r>
              <a:rPr lang="en-US" altLang="en-US" sz="3800" dirty="0">
                <a:ea typeface="Times New Roman" charset="0"/>
                <a:cs typeface="Times New Roman" charset="0"/>
              </a:rPr>
              <a:t>´ </a:t>
            </a:r>
            <a:r>
              <a:rPr lang="en-US" altLang="en-US" sz="3800" dirty="0" err="1">
                <a:ea typeface="Times New Roman" charset="0"/>
                <a:cs typeface="Times New Roman" charset="0"/>
              </a:rPr>
              <a:t>türevleri</a:t>
            </a:r>
            <a:r>
              <a:rPr lang="en-US" altLang="en-US" sz="3800" dirty="0">
                <a:ea typeface="Times New Roman" charset="0"/>
                <a:cs typeface="Times New Roman" charset="0"/>
              </a:rPr>
              <a:t> </a:t>
            </a:r>
            <a:r>
              <a:rPr lang="en-US" altLang="en-US" sz="3800" dirty="0" err="1">
                <a:ea typeface="Times New Roman" charset="0"/>
                <a:cs typeface="Times New Roman" charset="0"/>
              </a:rPr>
              <a:t>varsa</a:t>
            </a:r>
            <a:r>
              <a:rPr lang="en-US" altLang="en-US" sz="3800" dirty="0">
                <a:ea typeface="Times New Roman" charset="0"/>
                <a:cs typeface="Times New Roman" charset="0"/>
              </a:rPr>
              <a:t>,									</a:t>
            </a:r>
            <a:r>
              <a:rPr lang="en-US" altLang="en-US" dirty="0">
                <a:ea typeface="Times New Roman" charset="0"/>
                <a:cs typeface="Times New Roman" charset="0"/>
              </a:rPr>
              <a:t>																																																								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 err="1">
                <a:ea typeface="Times New Roman" charset="0"/>
                <a:cs typeface="Times New Roman" charset="0"/>
              </a:rPr>
              <a:t>Stirling’s</a:t>
            </a:r>
            <a:r>
              <a:rPr lang="en-US" altLang="en-US" dirty="0">
                <a:ea typeface="Times New Roman" charset="0"/>
                <a:cs typeface="Times New Roman" charset="0"/>
              </a:rPr>
              <a:t> formula:  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</a:t>
            </a:r>
            <a:r>
              <a:rPr lang="en-US" altLang="en-US" dirty="0">
                <a:ea typeface="Times New Roman" charset="0"/>
                <a:cs typeface="Times New Roman" charset="0"/>
              </a:rPr>
              <a:t>! </a:t>
            </a:r>
            <a:r>
              <a:rPr lang="en-US" altLang="en-US" dirty="0">
                <a:ea typeface="Times New Roman" charset="0"/>
                <a:cs typeface="Times New Roman" charset="0"/>
                <a:sym typeface="Symbol" charset="2"/>
              </a:rPr>
              <a:t> (2</a:t>
            </a:r>
            <a:r>
              <a:rPr lang="en-US" altLang="en-US" i="1" dirty="0">
                <a:ea typeface="Times New Roman" charset="0"/>
                <a:cs typeface="Times New Roman" charset="0"/>
                <a:sym typeface="Symbol" charset="2"/>
              </a:rPr>
              <a:t>n</a:t>
            </a:r>
            <a:r>
              <a:rPr lang="en-US" altLang="en-US" dirty="0">
                <a:ea typeface="Times New Roman" charset="0"/>
                <a:cs typeface="Times New Roman" charset="0"/>
                <a:sym typeface="Symbol" charset="2"/>
              </a:rPr>
              <a:t>)</a:t>
            </a:r>
            <a:r>
              <a:rPr lang="en-US" altLang="en-US" baseline="30000" dirty="0">
                <a:ea typeface="Times New Roman" charset="0"/>
                <a:cs typeface="Times New Roman" charset="0"/>
                <a:sym typeface="Symbol" charset="2"/>
              </a:rPr>
              <a:t>1/2 </a:t>
            </a:r>
            <a:r>
              <a:rPr lang="en-US" altLang="en-US" dirty="0">
                <a:ea typeface="Times New Roman" charset="0"/>
                <a:cs typeface="Times New Roman" charset="0"/>
                <a:sym typeface="Symbol" charset="2"/>
              </a:rPr>
              <a:t>(</a:t>
            </a:r>
            <a:r>
              <a:rPr lang="en-US" altLang="en-US" i="1" dirty="0">
                <a:ea typeface="Times New Roman" charset="0"/>
                <a:cs typeface="Times New Roman" charset="0"/>
                <a:sym typeface="Symbol" charset="2"/>
              </a:rPr>
              <a:t>n</a:t>
            </a:r>
            <a:r>
              <a:rPr lang="en-US" altLang="en-US" dirty="0">
                <a:ea typeface="Times New Roman" charset="0"/>
                <a:cs typeface="Times New Roman" charset="0"/>
                <a:sym typeface="Symbol" charset="2"/>
              </a:rPr>
              <a:t>/e)</a:t>
            </a:r>
            <a:r>
              <a:rPr lang="en-US" altLang="en-US" i="1" baseline="30000" dirty="0">
                <a:ea typeface="Times New Roman" charset="0"/>
                <a:cs typeface="Times New Roman" charset="0"/>
                <a:sym typeface="Symbol" charset="2"/>
              </a:rPr>
              <a:t>n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i="1" baseline="30000" dirty="0">
              <a:ea typeface="Times New Roman" charset="0"/>
              <a:cs typeface="Times New Roman" charset="0"/>
              <a:sym typeface="Symbol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Times New Roman" charset="0"/>
                <a:cs typeface="Times New Roman" charset="0"/>
              </a:rPr>
              <a:t>														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Times New Roman" charset="0"/>
                <a:cs typeface="Times New Roman" charset="0"/>
              </a:rPr>
              <a:t>  </a:t>
            </a:r>
          </a:p>
        </p:txBody>
      </p:sp>
      <p:grpSp>
        <p:nvGrpSpPr>
          <p:cNvPr id="287748" name="Group 4"/>
          <p:cNvGrpSpPr>
            <a:grpSpLocks/>
          </p:cNvGrpSpPr>
          <p:nvPr/>
        </p:nvGrpSpPr>
        <p:grpSpPr bwMode="auto">
          <a:xfrm>
            <a:off x="5410200" y="2452051"/>
            <a:ext cx="3978275" cy="900749"/>
            <a:chOff x="2806" y="2400"/>
            <a:chExt cx="2249" cy="622"/>
          </a:xfrm>
        </p:grpSpPr>
        <p:grpSp>
          <p:nvGrpSpPr>
            <p:cNvPr id="287749" name="Group 5"/>
            <p:cNvGrpSpPr>
              <a:grpSpLocks/>
            </p:cNvGrpSpPr>
            <p:nvPr/>
          </p:nvGrpSpPr>
          <p:grpSpPr bwMode="auto">
            <a:xfrm>
              <a:off x="3264" y="2400"/>
              <a:ext cx="480" cy="574"/>
              <a:chOff x="3792" y="170"/>
              <a:chExt cx="480" cy="574"/>
            </a:xfrm>
          </p:grpSpPr>
          <p:sp>
            <p:nvSpPr>
              <p:cNvPr id="287750" name="Text Box 6"/>
              <p:cNvSpPr txBox="1">
                <a:spLocks noChangeArrowheads="1"/>
              </p:cNvSpPr>
              <p:nvPr/>
            </p:nvSpPr>
            <p:spPr bwMode="auto">
              <a:xfrm>
                <a:off x="3835" y="170"/>
                <a:ext cx="396" cy="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en-US" sz="2400" b="1" i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</a:t>
                </a:r>
                <a:r>
                  <a:rPr kumimoji="1" lang="en-US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(</a:t>
                </a:r>
                <a:r>
                  <a:rPr kumimoji="1" lang="en-US" altLang="en-US" sz="2400" b="1" i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  <a:r>
                  <a:rPr kumimoji="1" lang="en-US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  <a:p>
                <a:r>
                  <a:rPr kumimoji="1" lang="en-US" altLang="en-US" sz="2400" b="1" i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g</a:t>
                </a:r>
                <a:r>
                  <a:rPr kumimoji="1" lang="en-US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(</a:t>
                </a:r>
                <a:r>
                  <a:rPr kumimoji="1" lang="en-US" altLang="en-US" sz="2400" b="1" i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  <a:r>
                  <a:rPr kumimoji="1" lang="en-US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</p:txBody>
          </p:sp>
          <p:sp>
            <p:nvSpPr>
              <p:cNvPr id="287751" name="Line 7"/>
              <p:cNvSpPr>
                <a:spLocks noChangeShapeType="1"/>
              </p:cNvSpPr>
              <p:nvPr/>
            </p:nvSpPr>
            <p:spPr bwMode="auto">
              <a:xfrm>
                <a:off x="3792" y="432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752" name="Text Box 8"/>
            <p:cNvSpPr txBox="1">
              <a:spLocks noChangeArrowheads="1"/>
            </p:cNvSpPr>
            <p:nvPr/>
          </p:nvSpPr>
          <p:spPr bwMode="auto">
            <a:xfrm>
              <a:off x="2806" y="2448"/>
              <a:ext cx="491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 i="1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lim</a:t>
              </a:r>
              <a:endParaRPr kumimoji="1" lang="en-US" alt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r>
                <a:rPr kumimoji="1" lang="en-US" altLang="en-US" sz="2400" b="1" i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kumimoji="1" lang="en-US" altLang="en-US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charset="2"/>
                </a:rPr>
                <a:t></a:t>
              </a:r>
              <a:endParaRPr lang="en-US" altLang="en-US" sz="2400" baseline="-25000" dirty="0">
                <a:solidFill>
                  <a:srgbClr val="0070C0"/>
                </a:solidFill>
                <a:ea typeface="Times New Roman" charset="0"/>
                <a:cs typeface="Times New Roman" charset="0"/>
              </a:endParaRPr>
            </a:p>
          </p:txBody>
        </p:sp>
        <p:sp>
          <p:nvSpPr>
            <p:cNvPr id="287753" name="Text Box 9"/>
            <p:cNvSpPr txBox="1">
              <a:spLocks noChangeArrowheads="1"/>
            </p:cNvSpPr>
            <p:nvPr/>
          </p:nvSpPr>
          <p:spPr bwMode="auto">
            <a:xfrm>
              <a:off x="3805" y="2496"/>
              <a:ext cx="200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= </a:t>
              </a:r>
              <a:endParaRPr kumimoji="1" lang="en-US" altLang="en-US"/>
            </a:p>
          </p:txBody>
        </p:sp>
        <p:grpSp>
          <p:nvGrpSpPr>
            <p:cNvPr id="287754" name="Group 10"/>
            <p:cNvGrpSpPr>
              <a:grpSpLocks/>
            </p:cNvGrpSpPr>
            <p:nvPr/>
          </p:nvGrpSpPr>
          <p:grpSpPr bwMode="auto">
            <a:xfrm>
              <a:off x="4527" y="2400"/>
              <a:ext cx="528" cy="574"/>
              <a:chOff x="3792" y="170"/>
              <a:chExt cx="480" cy="574"/>
            </a:xfrm>
          </p:grpSpPr>
          <p:sp>
            <p:nvSpPr>
              <p:cNvPr id="287755" name="Text Box 11"/>
              <p:cNvSpPr txBox="1">
                <a:spLocks noChangeArrowheads="1"/>
              </p:cNvSpPr>
              <p:nvPr/>
            </p:nvSpPr>
            <p:spPr bwMode="auto">
              <a:xfrm>
                <a:off x="3808" y="170"/>
                <a:ext cx="443" cy="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en-US" sz="2400" b="1" i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 </a:t>
                </a:r>
                <a:r>
                  <a:rPr kumimoji="1" lang="en-US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´(</a:t>
                </a:r>
                <a:r>
                  <a:rPr kumimoji="1" lang="en-US" altLang="en-US" sz="2400" b="1" i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  <a:r>
                  <a:rPr kumimoji="1" lang="en-US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  <a:p>
                <a:r>
                  <a:rPr kumimoji="1" lang="en-US" altLang="en-US" sz="2400" b="1" i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g </a:t>
                </a:r>
                <a:r>
                  <a:rPr kumimoji="1" lang="en-US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´(</a:t>
                </a:r>
                <a:r>
                  <a:rPr kumimoji="1" lang="en-US" altLang="en-US" sz="2400" b="1" i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  <a:r>
                  <a:rPr kumimoji="1" lang="en-US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</p:txBody>
          </p:sp>
          <p:sp>
            <p:nvSpPr>
              <p:cNvPr id="287756" name="Line 12"/>
              <p:cNvSpPr>
                <a:spLocks noChangeShapeType="1"/>
              </p:cNvSpPr>
              <p:nvPr/>
            </p:nvSpPr>
            <p:spPr bwMode="auto">
              <a:xfrm>
                <a:off x="3792" y="432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757" name="Text Box 13"/>
            <p:cNvSpPr txBox="1">
              <a:spLocks noChangeArrowheads="1"/>
            </p:cNvSpPr>
            <p:nvPr/>
          </p:nvSpPr>
          <p:spPr bwMode="auto">
            <a:xfrm>
              <a:off x="4103" y="2448"/>
              <a:ext cx="491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en-US" sz="2400" b="1" i="1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lim</a:t>
              </a:r>
              <a:endParaRPr kumimoji="1" lang="en-US" alt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r>
                <a:rPr kumimoji="1" lang="en-US" altLang="en-US" sz="2400" b="1" i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kumimoji="1" lang="en-US" altLang="en-US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charset="2"/>
                </a:rPr>
                <a:t></a:t>
              </a:r>
              <a:endParaRPr kumimoji="1" lang="en-US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2133600" y="3352800"/>
            <a:ext cx="3276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 log </a:t>
            </a:r>
            <a:r>
              <a:rPr kumimoji="1" lang="en-US" alt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vs. </a:t>
            </a:r>
            <a:r>
              <a:rPr kumimoji="1" lang="en-US" alt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altLang="en-US" i="1" dirty="0">
              <a:solidFill>
                <a:srgbClr val="0070C0"/>
              </a:solidFill>
            </a:endParaRPr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2133600" y="5105400"/>
            <a:ext cx="3276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 </a:t>
            </a:r>
            <a:r>
              <a:rPr kumimoji="1" lang="en-US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2"/>
              </a:rPr>
              <a:t>2</a:t>
            </a:r>
            <a:r>
              <a:rPr kumimoji="1" lang="en-US" altLang="en-US" b="1" i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2"/>
              </a:rPr>
              <a:t>n</a:t>
            </a:r>
            <a:r>
              <a:rPr kumimoji="1" lang="en-US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vs. </a:t>
            </a:r>
            <a:r>
              <a:rPr kumimoji="1" lang="en-US" alt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</a:t>
            </a:r>
            <a:endParaRPr kumimoji="1" lang="en-US" altLang="en-US" b="1" i="1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365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C46-1674-494F-9120-4481F0075EA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9283700" cy="762000"/>
          </a:xfrm>
        </p:spPr>
        <p:txBody>
          <a:bodyPr>
            <a:normAutofit/>
          </a:bodyPr>
          <a:lstStyle/>
          <a:p>
            <a:r>
              <a:rPr lang="en-US" altLang="en-US" sz="3600" b="1" dirty="0" err="1"/>
              <a:t>Bazı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Önemli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Fonksiyonların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Büyüme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Dereceleri</a:t>
            </a:r>
            <a:endParaRPr lang="en-US" altLang="en-US" sz="3600" b="1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199"/>
            <a:ext cx="9448800" cy="55022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kumimoji="0" lang="tr-TR" altLang="en-US" sz="3500" dirty="0">
                <a:solidFill>
                  <a:schemeClr val="hlink"/>
                </a:solidFill>
              </a:rPr>
              <a:t>Tüm logaritmik fonksiyonlar </a:t>
            </a:r>
            <a:r>
              <a:rPr kumimoji="0" lang="tr-TR" altLang="en-US" sz="3500" dirty="0" err="1">
                <a:solidFill>
                  <a:schemeClr val="hlink"/>
                </a:solidFill>
              </a:rPr>
              <a:t>log</a:t>
            </a:r>
            <a:r>
              <a:rPr kumimoji="0" lang="tr-TR" altLang="en-US" sz="3500" i="1" baseline="-25000" dirty="0" err="1">
                <a:solidFill>
                  <a:schemeClr val="hlink"/>
                </a:solidFill>
              </a:rPr>
              <a:t>a</a:t>
            </a:r>
            <a:r>
              <a:rPr kumimoji="0" lang="tr-TR" altLang="en-US" sz="3500" i="1" baseline="-25000" dirty="0">
                <a:solidFill>
                  <a:schemeClr val="hlink"/>
                </a:solidFill>
              </a:rPr>
              <a:t> </a:t>
            </a:r>
            <a:r>
              <a:rPr kumimoji="0" lang="tr-TR" altLang="en-US" sz="3500" i="1" dirty="0">
                <a:solidFill>
                  <a:schemeClr val="hlink"/>
                </a:solidFill>
              </a:rPr>
              <a:t>n</a:t>
            </a:r>
            <a:r>
              <a:rPr kumimoji="0" lang="tr-TR" altLang="en-US" sz="3500" b="0" dirty="0"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en-US" sz="3500" dirty="0">
                <a:solidFill>
                  <a:schemeClr val="hlink"/>
                </a:solidFill>
              </a:rPr>
              <a:t>aynı asimptotik sınıfa sahiptir.</a:t>
            </a:r>
          </a:p>
          <a:p>
            <a:pPr marL="0" indent="0">
              <a:lnSpc>
                <a:spcPct val="80000"/>
              </a:lnSpc>
              <a:buNone/>
            </a:pPr>
            <a:br>
              <a:rPr kumimoji="0" lang="tr-TR" altLang="en-US" sz="3500" dirty="0">
                <a:sym typeface="Symbol" charset="2"/>
              </a:rPr>
            </a:br>
            <a:r>
              <a:rPr kumimoji="0" lang="tr-TR" altLang="en-US" sz="3500" dirty="0">
                <a:sym typeface="Symbol" charset="2"/>
              </a:rPr>
              <a:t>	(</a:t>
            </a:r>
            <a:r>
              <a:rPr lang="tr-TR" altLang="en-US" sz="3500" dirty="0" err="1">
                <a:sym typeface="Symbol" charset="2"/>
              </a:rPr>
              <a:t>log</a:t>
            </a:r>
            <a:r>
              <a:rPr lang="tr-TR" altLang="en-US" sz="3500" dirty="0">
                <a:sym typeface="Symbol" charset="2"/>
              </a:rPr>
              <a:t> </a:t>
            </a:r>
            <a:r>
              <a:rPr lang="tr-TR" altLang="en-US" sz="3500" i="1" dirty="0">
                <a:sym typeface="Symbol" charset="2"/>
              </a:rPr>
              <a:t>n) </a:t>
            </a:r>
            <a:r>
              <a:rPr kumimoji="0" lang="tr-TR" altLang="en-US" sz="3500" dirty="0" err="1">
                <a:sym typeface="Symbol" charset="2"/>
              </a:rPr>
              <a:t>logarithmanın</a:t>
            </a:r>
            <a:r>
              <a:rPr kumimoji="0" lang="tr-TR" altLang="en-US" sz="3500" dirty="0">
                <a:sym typeface="Symbol" charset="2"/>
              </a:rPr>
              <a:t> tabanı  </a:t>
            </a:r>
            <a:r>
              <a:rPr kumimoji="0" lang="tr-TR" altLang="en-US" sz="3500" i="1" dirty="0">
                <a:sym typeface="Symbol" charset="2"/>
              </a:rPr>
              <a:t>a </a:t>
            </a:r>
            <a:r>
              <a:rPr kumimoji="0" lang="tr-TR" altLang="en-US" sz="3500" dirty="0">
                <a:sym typeface="Symbol" charset="2"/>
              </a:rPr>
              <a:t>&gt; 1 </a:t>
            </a:r>
            <a:r>
              <a:rPr lang="tr-TR" altLang="en-US" sz="3500" dirty="0">
                <a:sym typeface="Symbol" charset="2"/>
              </a:rPr>
              <a:t>önemli değil.</a:t>
            </a:r>
            <a:br>
              <a:rPr lang="tr-TR" altLang="en-US" sz="3500" dirty="0">
                <a:sym typeface="Symbol" charset="2"/>
              </a:rPr>
            </a:br>
            <a:br>
              <a:rPr lang="tr-TR" altLang="en-US" sz="3500" dirty="0">
                <a:sym typeface="Symbol" charset="2"/>
              </a:rPr>
            </a:br>
            <a:endParaRPr lang="tr-TR" altLang="en-US" sz="3500" dirty="0"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kumimoji="0" lang="tr-TR" altLang="en-US" sz="3500" dirty="0">
                <a:solidFill>
                  <a:schemeClr val="hlink"/>
                </a:solidFill>
              </a:rPr>
              <a:t>Aynı derece </a:t>
            </a:r>
            <a:r>
              <a:rPr kumimoji="0" lang="tr-TR" altLang="en-US" sz="3500" i="1" dirty="0">
                <a:solidFill>
                  <a:schemeClr val="hlink"/>
                </a:solidFill>
              </a:rPr>
              <a:t>k’ye sahip olan tüm </a:t>
            </a:r>
            <a:r>
              <a:rPr kumimoji="0" lang="tr-TR" altLang="en-US" sz="3500" i="1" dirty="0" err="1">
                <a:solidFill>
                  <a:schemeClr val="hlink"/>
                </a:solidFill>
              </a:rPr>
              <a:t>polinomlar</a:t>
            </a:r>
            <a:r>
              <a:rPr kumimoji="0" lang="tr-TR" altLang="en-US" sz="3500" i="1" dirty="0">
                <a:solidFill>
                  <a:schemeClr val="hlink"/>
                </a:solidFill>
              </a:rPr>
              <a:t>  </a:t>
            </a:r>
            <a:r>
              <a:rPr kumimoji="0" lang="tr-TR" altLang="en-US" sz="3500" dirty="0">
                <a:solidFill>
                  <a:schemeClr val="hlink"/>
                </a:solidFill>
              </a:rPr>
              <a:t>aynı asimptotik sınıfa sahiptir. : </a:t>
            </a:r>
          </a:p>
          <a:p>
            <a:pPr>
              <a:lnSpc>
                <a:spcPct val="80000"/>
              </a:lnSpc>
            </a:pPr>
            <a:r>
              <a:rPr lang="tr-TR" altLang="en-US" sz="3800" i="1" dirty="0" err="1">
                <a:ea typeface="Times New Roman" charset="0"/>
                <a:cs typeface="Times New Roman" charset="0"/>
              </a:rPr>
              <a:t>a</a:t>
            </a:r>
            <a:r>
              <a:rPr lang="tr-TR" altLang="en-US" sz="3800" i="1" baseline="-25000" dirty="0" err="1">
                <a:ea typeface="Times New Roman" charset="0"/>
                <a:cs typeface="Times New Roman" charset="0"/>
              </a:rPr>
              <a:t>k</a:t>
            </a:r>
            <a:r>
              <a:rPr lang="tr-TR" altLang="en-US" sz="3800" i="1" dirty="0" err="1">
                <a:ea typeface="Times New Roman" charset="0"/>
                <a:cs typeface="Times New Roman" charset="0"/>
              </a:rPr>
              <a:t>n</a:t>
            </a:r>
            <a:r>
              <a:rPr lang="tr-TR" altLang="en-US" sz="3800" i="1" baseline="30000" dirty="0" err="1">
                <a:ea typeface="Times New Roman" charset="0"/>
                <a:cs typeface="Times New Roman" charset="0"/>
              </a:rPr>
              <a:t>k</a:t>
            </a:r>
            <a:r>
              <a:rPr lang="tr-TR" altLang="en-US" sz="3800" dirty="0">
                <a:ea typeface="Times New Roman" charset="0"/>
                <a:cs typeface="Times New Roman" charset="0"/>
              </a:rPr>
              <a:t> + </a:t>
            </a:r>
            <a:r>
              <a:rPr lang="tr-TR" altLang="en-US" sz="3800" i="1" dirty="0">
                <a:ea typeface="Times New Roman" charset="0"/>
                <a:cs typeface="Times New Roman" charset="0"/>
              </a:rPr>
              <a:t>a</a:t>
            </a:r>
            <a:r>
              <a:rPr lang="tr-TR" altLang="en-US" sz="3800" i="1" baseline="-25000" dirty="0">
                <a:ea typeface="Times New Roman" charset="0"/>
                <a:cs typeface="Times New Roman" charset="0"/>
              </a:rPr>
              <a:t>k</a:t>
            </a:r>
            <a:r>
              <a:rPr lang="tr-TR" altLang="en-US" sz="3800" baseline="-25000" dirty="0">
                <a:ea typeface="Times New Roman" charset="0"/>
                <a:cs typeface="Times New Roman" charset="0"/>
              </a:rPr>
              <a:t>-1</a:t>
            </a:r>
            <a:r>
              <a:rPr lang="tr-TR" altLang="en-US" sz="3800" i="1" dirty="0">
                <a:ea typeface="Times New Roman" charset="0"/>
                <a:cs typeface="Times New Roman" charset="0"/>
              </a:rPr>
              <a:t>n</a:t>
            </a:r>
            <a:r>
              <a:rPr lang="tr-TR" altLang="en-US" sz="3800" i="1" baseline="30000" dirty="0">
                <a:ea typeface="Times New Roman" charset="0"/>
                <a:cs typeface="Times New Roman" charset="0"/>
              </a:rPr>
              <a:t>k</a:t>
            </a:r>
            <a:r>
              <a:rPr lang="tr-TR" altLang="en-US" sz="3800" baseline="30000" dirty="0">
                <a:ea typeface="Times New Roman" charset="0"/>
                <a:cs typeface="Times New Roman" charset="0"/>
              </a:rPr>
              <a:t>-1</a:t>
            </a:r>
            <a:r>
              <a:rPr lang="tr-TR" altLang="en-US" sz="3800" dirty="0">
                <a:ea typeface="Times New Roman" charset="0"/>
                <a:cs typeface="Times New Roman" charset="0"/>
              </a:rPr>
              <a:t> + … + </a:t>
            </a:r>
            <a:r>
              <a:rPr lang="tr-TR" altLang="en-US" sz="3800" i="1" dirty="0">
                <a:ea typeface="Times New Roman" charset="0"/>
                <a:cs typeface="Times New Roman" charset="0"/>
              </a:rPr>
              <a:t>a</a:t>
            </a:r>
            <a:r>
              <a:rPr lang="tr-TR" altLang="en-US" sz="3800" baseline="-25000" dirty="0">
                <a:ea typeface="Times New Roman" charset="0"/>
                <a:cs typeface="Times New Roman" charset="0"/>
              </a:rPr>
              <a:t>0 </a:t>
            </a:r>
            <a:r>
              <a:rPr kumimoji="0" lang="tr-TR" altLang="en-US" sz="3800" dirty="0">
                <a:sym typeface="Symbol" charset="2"/>
              </a:rPr>
              <a:t> (</a:t>
            </a:r>
            <a:r>
              <a:rPr lang="tr-TR" altLang="en-US" sz="3800" i="1" dirty="0" err="1">
                <a:sym typeface="Symbol" charset="2"/>
              </a:rPr>
              <a:t>n</a:t>
            </a:r>
            <a:r>
              <a:rPr lang="tr-TR" altLang="en-US" sz="3800" i="1" baseline="30000" dirty="0" err="1">
                <a:sym typeface="Symbol" charset="2"/>
              </a:rPr>
              <a:t>k</a:t>
            </a:r>
            <a:r>
              <a:rPr kumimoji="0" lang="tr-TR" altLang="en-US" sz="3800" dirty="0">
                <a:sym typeface="Symbol" charset="2"/>
              </a:rPr>
              <a:t>) </a:t>
            </a:r>
            <a:br>
              <a:rPr kumimoji="0" lang="tr-TR" altLang="en-US" sz="3800" dirty="0">
                <a:sym typeface="Symbol" charset="2"/>
              </a:rPr>
            </a:br>
            <a:br>
              <a:rPr lang="tr-TR" altLang="en-US" sz="3800" dirty="0">
                <a:sym typeface="Symbol" charset="2"/>
              </a:rPr>
            </a:br>
            <a:endParaRPr lang="tr-TR" altLang="en-US" sz="3800" dirty="0"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kumimoji="0" lang="tr-TR" altLang="en-US" sz="3800" dirty="0">
                <a:sym typeface="Symbol" charset="2"/>
              </a:rPr>
              <a:t>Üstel fonksiyonlar </a:t>
            </a:r>
            <a:r>
              <a:rPr kumimoji="0" lang="tr-TR" altLang="en-US" sz="3800" i="1" dirty="0">
                <a:sym typeface="Symbol" charset="2"/>
              </a:rPr>
              <a:t>a</a:t>
            </a:r>
            <a:r>
              <a:rPr kumimoji="0" lang="tr-TR" altLang="en-US" sz="3800" i="1" baseline="30000" dirty="0">
                <a:sym typeface="Symbol" charset="2"/>
              </a:rPr>
              <a:t>n  </a:t>
            </a:r>
            <a:r>
              <a:rPr kumimoji="0" lang="tr-TR" altLang="en-US" sz="3800" dirty="0">
                <a:sym typeface="Symbol" charset="2"/>
              </a:rPr>
              <a:t>a değerine göre farklı büyüme sınıfına aittir.</a:t>
            </a:r>
            <a:br>
              <a:rPr lang="tr-TR" altLang="en-US" sz="3800" i="1" dirty="0">
                <a:sym typeface="Symbol" charset="2"/>
              </a:rPr>
            </a:br>
            <a:endParaRPr lang="tr-TR" altLang="en-US" sz="3800" i="1" dirty="0"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tr-TR" altLang="en-US" sz="3800" dirty="0" err="1">
                <a:ea typeface="Times New Roman" charset="0"/>
                <a:cs typeface="Times New Roman" charset="0"/>
              </a:rPr>
              <a:t>order</a:t>
            </a:r>
            <a:r>
              <a:rPr lang="tr-TR" altLang="en-US" sz="3800" dirty="0">
                <a:ea typeface="Times New Roman" charset="0"/>
                <a:cs typeface="Times New Roman" charset="0"/>
              </a:rPr>
              <a:t> </a:t>
            </a:r>
            <a:r>
              <a:rPr lang="tr-TR" altLang="en-US" sz="3800" dirty="0" err="1">
                <a:sym typeface="Symbol" charset="2"/>
              </a:rPr>
              <a:t>log</a:t>
            </a:r>
            <a:r>
              <a:rPr lang="tr-TR" altLang="en-US" sz="3800" dirty="0">
                <a:sym typeface="Symbol" charset="2"/>
              </a:rPr>
              <a:t> </a:t>
            </a:r>
            <a:r>
              <a:rPr lang="tr-TR" altLang="en-US" sz="3800" i="1" dirty="0">
                <a:sym typeface="Symbol" charset="2"/>
              </a:rPr>
              <a:t>n  &lt; </a:t>
            </a:r>
            <a:r>
              <a:rPr lang="tr-TR" altLang="en-US" sz="3800" dirty="0" err="1">
                <a:sym typeface="Symbol" charset="2"/>
              </a:rPr>
              <a:t>order</a:t>
            </a:r>
            <a:r>
              <a:rPr lang="tr-TR" altLang="en-US" sz="3800" dirty="0">
                <a:sym typeface="Symbol" charset="2"/>
              </a:rPr>
              <a:t> </a:t>
            </a:r>
            <a:r>
              <a:rPr lang="tr-TR" altLang="en-US" sz="3800" i="1" dirty="0">
                <a:sym typeface="Symbol" charset="2"/>
              </a:rPr>
              <a:t>n</a:t>
            </a:r>
            <a:r>
              <a:rPr lang="tr-TR" altLang="en-US" sz="3800" i="1" baseline="30000" dirty="0">
                <a:sym typeface="Symbol" charset="2"/>
              </a:rPr>
              <a:t> </a:t>
            </a:r>
            <a:r>
              <a:rPr lang="tr-TR" altLang="en-US" sz="3800" i="1" dirty="0">
                <a:sym typeface="Symbol" charset="2"/>
              </a:rPr>
              <a:t> </a:t>
            </a:r>
            <a:r>
              <a:rPr lang="tr-TR" altLang="en-US" sz="3800" dirty="0">
                <a:sym typeface="Symbol" charset="2"/>
              </a:rPr>
              <a:t>(&gt;0)  &lt; </a:t>
            </a:r>
            <a:r>
              <a:rPr lang="tr-TR" altLang="en-US" sz="3800" dirty="0" err="1">
                <a:sym typeface="Symbol" charset="2"/>
              </a:rPr>
              <a:t>order</a:t>
            </a:r>
            <a:r>
              <a:rPr lang="tr-TR" altLang="en-US" sz="3800" dirty="0">
                <a:sym typeface="Symbol" charset="2"/>
              </a:rPr>
              <a:t> </a:t>
            </a:r>
            <a:r>
              <a:rPr kumimoji="0" lang="tr-TR" altLang="en-US" sz="3800" i="1" dirty="0">
                <a:sym typeface="Symbol" charset="2"/>
              </a:rPr>
              <a:t>a</a:t>
            </a:r>
            <a:r>
              <a:rPr kumimoji="0" lang="tr-TR" altLang="en-US" sz="3800" i="1" baseline="30000" dirty="0">
                <a:sym typeface="Symbol" charset="2"/>
              </a:rPr>
              <a:t>n</a:t>
            </a:r>
            <a:r>
              <a:rPr lang="tr-TR" altLang="en-US" sz="3800" dirty="0">
                <a:sym typeface="Symbol" charset="2"/>
              </a:rPr>
              <a:t>  &lt; </a:t>
            </a:r>
            <a:r>
              <a:rPr lang="tr-TR" altLang="en-US" sz="3800" dirty="0" err="1">
                <a:sym typeface="Symbol" charset="2"/>
              </a:rPr>
              <a:t>order</a:t>
            </a:r>
            <a:r>
              <a:rPr lang="tr-TR" altLang="en-US" sz="3800" dirty="0">
                <a:sym typeface="Symbol" charset="2"/>
              </a:rPr>
              <a:t> </a:t>
            </a:r>
            <a:r>
              <a:rPr lang="tr-TR" altLang="en-US" sz="3800" i="1" dirty="0">
                <a:sym typeface="Symbol" charset="2"/>
              </a:rPr>
              <a:t>n</a:t>
            </a:r>
            <a:r>
              <a:rPr lang="tr-TR" altLang="en-US" sz="3800" dirty="0">
                <a:sym typeface="Symbol" charset="2"/>
              </a:rPr>
              <a:t>! &lt; </a:t>
            </a:r>
            <a:r>
              <a:rPr lang="tr-TR" altLang="en-US" sz="3800" dirty="0" err="1">
                <a:sym typeface="Symbol" charset="2"/>
              </a:rPr>
              <a:t>order</a:t>
            </a:r>
            <a:r>
              <a:rPr lang="tr-TR" altLang="en-US" sz="3800" dirty="0">
                <a:sym typeface="Symbol" charset="2"/>
              </a:rPr>
              <a:t> </a:t>
            </a:r>
            <a:r>
              <a:rPr lang="tr-TR" altLang="en-US" sz="3800" i="1" dirty="0" err="1">
                <a:sym typeface="Symbol" charset="2"/>
              </a:rPr>
              <a:t>n</a:t>
            </a:r>
            <a:r>
              <a:rPr lang="tr-TR" altLang="en-US" sz="3800" i="1" baseline="30000" dirty="0" err="1">
                <a:sym typeface="Symbol" charset="2"/>
              </a:rPr>
              <a:t>n</a:t>
            </a:r>
            <a:r>
              <a:rPr lang="tr-TR" altLang="en-US" sz="3800" dirty="0">
                <a:ea typeface="Times New Roman" charset="0"/>
                <a:cs typeface="Times New Roman" charset="0"/>
              </a:rPr>
              <a:t>	</a:t>
            </a:r>
            <a:r>
              <a:rPr lang="tr-TR" altLang="en-US" sz="3000" dirty="0">
                <a:ea typeface="Times New Roman" charset="0"/>
                <a:cs typeface="Times New Roman" charset="0"/>
              </a:rPr>
              <a:t>							</a:t>
            </a:r>
            <a:endParaRPr lang="en-US" altLang="en-US" sz="1600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7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0A3F-1AAA-0947-8D58-ED5CD992221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r>
              <a:rPr lang="en-US" altLang="en-US" b="1" dirty="0" err="1"/>
              <a:t>Temel</a:t>
            </a:r>
            <a:r>
              <a:rPr lang="en-US" altLang="en-US" b="1" dirty="0"/>
              <a:t> </a:t>
            </a:r>
            <a:r>
              <a:rPr lang="en-US" altLang="en-US" b="1" dirty="0" err="1"/>
              <a:t>Asimptotik</a:t>
            </a:r>
            <a:r>
              <a:rPr lang="en-US" altLang="en-US" b="1" dirty="0"/>
              <a:t> </a:t>
            </a:r>
            <a:r>
              <a:rPr lang="en-US" altLang="en-US" b="1" dirty="0" err="1"/>
              <a:t>Verimlilik</a:t>
            </a:r>
            <a:r>
              <a:rPr lang="en-US" altLang="en-US" b="1" dirty="0"/>
              <a:t> </a:t>
            </a:r>
            <a:r>
              <a:rPr lang="en-US" altLang="en-US" b="1" dirty="0" err="1"/>
              <a:t>Sınıfları</a:t>
            </a:r>
            <a:r>
              <a:rPr lang="en-US" altLang="en-US" b="1" dirty="0"/>
              <a:t> (Basic asymptotic efficiency classes)</a:t>
            </a:r>
          </a:p>
        </p:txBody>
      </p:sp>
      <p:graphicFrame>
        <p:nvGraphicFramePr>
          <p:cNvPr id="26525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93515"/>
              </p:ext>
            </p:extLst>
          </p:nvPr>
        </p:nvGraphicFramePr>
        <p:xfrm>
          <a:off x="2819400" y="1666874"/>
          <a:ext cx="7010400" cy="4872038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log </a:t>
                      </a:r>
                      <a:r>
                        <a:rPr kumimoji="1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  <a:endParaRPr kumimoji="1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 </a:t>
                      </a:r>
                      <a:r>
                        <a:rPr kumimoji="1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log </a:t>
                      </a:r>
                      <a:r>
                        <a:rPr kumimoji="1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n-</a:t>
                      </a:r>
                      <a:r>
                        <a:rPr kumimoji="1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log</a:t>
                      </a:r>
                      <a:r>
                        <a:rPr kumimoji="1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-n </a:t>
                      </a:r>
                      <a:r>
                        <a:rPr kumimoji="1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or </a:t>
                      </a:r>
                      <a:r>
                        <a:rPr kumimoji="1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linearithmic</a:t>
                      </a:r>
                      <a:endParaRPr kumimoji="1" lang="en-US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  <a:r>
                        <a:rPr kumimoji="1" lang="en-US" alt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2</a:t>
                      </a:r>
                      <a:endParaRPr kumimoji="1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quadratic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  <a:r>
                        <a:rPr kumimoji="1" lang="en-US" alt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cubic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2</a:t>
                      </a:r>
                      <a:r>
                        <a:rPr kumimoji="1" lang="en-US" altLang="en-US" sz="2400" b="1" i="1" u="none" strike="noStrike" cap="none" normalizeH="0" baseline="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exponential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9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n</a:t>
                      </a:r>
                      <a:r>
                        <a:rPr kumimoji="1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!</a:t>
                      </a:r>
                      <a:endParaRPr kumimoji="1" lang="en-US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Monotype Sorts" charset="2"/>
                        <a:defRPr kumimoji="1" sz="20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defRPr kumimoji="1" sz="1600" b="1"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factorial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00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5C8E-CFCB-4147-9292-D99A39A0827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581026"/>
            <a:ext cx="9766300" cy="94297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Recursive </a:t>
            </a:r>
            <a:r>
              <a:rPr lang="en-US" altLang="en-US" dirty="0" err="1"/>
              <a:t>olmayan</a:t>
            </a:r>
            <a:r>
              <a:rPr lang="en-US" altLang="en-US" dirty="0"/>
              <a:t> </a:t>
            </a:r>
            <a:r>
              <a:rPr lang="en-US" altLang="en-US" dirty="0" err="1"/>
              <a:t>Algoritmaların</a:t>
            </a:r>
            <a:r>
              <a:rPr lang="en-US" altLang="en-US" dirty="0"/>
              <a:t> Time </a:t>
            </a:r>
            <a:r>
              <a:rPr lang="en-US" altLang="en-US" dirty="0" err="1"/>
              <a:t>Efficiency’sini</a:t>
            </a:r>
            <a:r>
              <a:rPr lang="en-US" altLang="en-US" dirty="0"/>
              <a:t> </a:t>
            </a:r>
            <a:r>
              <a:rPr lang="en-US" altLang="en-US" dirty="0" err="1"/>
              <a:t>Analiz</a:t>
            </a:r>
            <a:r>
              <a:rPr lang="en-US" altLang="en-US" dirty="0"/>
              <a:t> </a:t>
            </a:r>
            <a:r>
              <a:rPr lang="en-US" altLang="en-US" dirty="0" err="1"/>
              <a:t>Etmek</a:t>
            </a:r>
            <a:r>
              <a:rPr lang="en-US" altLang="en-US" dirty="0"/>
              <a:t> </a:t>
            </a:r>
            <a:r>
              <a:rPr lang="en-US" altLang="en-US" dirty="0" err="1"/>
              <a:t>için</a:t>
            </a:r>
            <a:r>
              <a:rPr lang="en-US" altLang="en-US" dirty="0"/>
              <a:t> </a:t>
            </a:r>
            <a:r>
              <a:rPr lang="en-US" altLang="en-US" dirty="0" err="1"/>
              <a:t>Genel</a:t>
            </a:r>
            <a:r>
              <a:rPr lang="en-US" altLang="en-US" dirty="0"/>
              <a:t> Plan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266826"/>
            <a:ext cx="9766300" cy="5286375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80000"/>
              </a:lnSpc>
              <a:buFont typeface="Monotype Sorts" charset="2"/>
              <a:buNone/>
            </a:pPr>
            <a:r>
              <a:rPr lang="en-US" altLang="en-US" sz="1800" dirty="0"/>
              <a:t> </a:t>
            </a:r>
            <a:endParaRPr lang="en-US" altLang="en-US" sz="1800" i="1" u="sng" dirty="0"/>
          </a:p>
          <a:p>
            <a:pPr algn="ctr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Girdi</a:t>
            </a:r>
            <a:r>
              <a:rPr lang="en-US" altLang="en-US" dirty="0"/>
              <a:t> </a:t>
            </a:r>
            <a:r>
              <a:rPr lang="en-US" altLang="en-US" dirty="0" err="1"/>
              <a:t>boyutu</a:t>
            </a:r>
            <a:r>
              <a:rPr lang="en-US" altLang="en-US" dirty="0"/>
              <a:t> </a:t>
            </a:r>
            <a:r>
              <a:rPr lang="en-US" altLang="en-US" dirty="0" err="1"/>
              <a:t>için</a:t>
            </a:r>
            <a:r>
              <a:rPr lang="en-US" altLang="en-US" dirty="0"/>
              <a:t> </a:t>
            </a:r>
            <a:r>
              <a:rPr lang="en-US" altLang="en-US" dirty="0" err="1"/>
              <a:t>düşünülen</a:t>
            </a:r>
            <a:r>
              <a:rPr lang="en-US" altLang="en-US" dirty="0"/>
              <a:t> </a:t>
            </a:r>
            <a:r>
              <a:rPr lang="en-US" altLang="en-US" dirty="0" err="1"/>
              <a:t>parametreye</a:t>
            </a:r>
            <a:r>
              <a:rPr lang="en-US" altLang="en-US" dirty="0"/>
              <a:t> </a:t>
            </a:r>
            <a:r>
              <a:rPr lang="en-US" altLang="en-US" dirty="0" err="1"/>
              <a:t>karar</a:t>
            </a:r>
            <a:r>
              <a:rPr lang="en-US" altLang="en-US" dirty="0"/>
              <a:t> </a:t>
            </a:r>
            <a:r>
              <a:rPr lang="en-US" altLang="en-US" dirty="0" err="1"/>
              <a:t>verme</a:t>
            </a:r>
            <a:r>
              <a:rPr lang="en-US" altLang="en-US" dirty="0"/>
              <a:t>,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i="1" u="sng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Algoritmanın</a:t>
            </a:r>
            <a:r>
              <a:rPr lang="en-US" altLang="en-US" dirty="0"/>
              <a:t> </a:t>
            </a:r>
            <a:r>
              <a:rPr lang="en-US" altLang="en-US" dirty="0" err="1"/>
              <a:t>temel</a:t>
            </a:r>
            <a:r>
              <a:rPr lang="en-US" altLang="en-US" dirty="0"/>
              <a:t> </a:t>
            </a:r>
            <a:r>
              <a:rPr lang="en-US" altLang="en-US" dirty="0" err="1"/>
              <a:t>işlemini</a:t>
            </a:r>
            <a:r>
              <a:rPr lang="en-US" altLang="en-US" dirty="0"/>
              <a:t> (</a:t>
            </a:r>
            <a:r>
              <a:rPr lang="en-US" altLang="en-US" i="1" u="sng" dirty="0"/>
              <a:t>basic operation) </a:t>
            </a:r>
            <a:r>
              <a:rPr lang="en-US" altLang="en-US" i="1" u="sng" dirty="0" err="1"/>
              <a:t>belirle</a:t>
            </a:r>
            <a:r>
              <a:rPr lang="en-US" altLang="en-US" i="1" u="sng" dirty="0"/>
              <a:t>.</a:t>
            </a:r>
          </a:p>
          <a:p>
            <a:pPr>
              <a:lnSpc>
                <a:spcPct val="80000"/>
              </a:lnSpc>
            </a:pPr>
            <a:endParaRPr lang="en-US" altLang="en-US" i="1" u="sng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kötü</a:t>
            </a:r>
            <a:r>
              <a:rPr lang="en-US" altLang="en-US" dirty="0"/>
              <a:t>(</a:t>
            </a:r>
            <a:r>
              <a:rPr lang="en-US" altLang="en-US" i="1" u="sng" dirty="0"/>
              <a:t>worst)</a:t>
            </a:r>
            <a:r>
              <a:rPr lang="en-US" altLang="en-US" dirty="0"/>
              <a:t>, </a:t>
            </a:r>
            <a:r>
              <a:rPr lang="en-US" altLang="en-US" dirty="0" err="1"/>
              <a:t>ortalama</a:t>
            </a:r>
            <a:r>
              <a:rPr lang="en-US" altLang="en-US" dirty="0"/>
              <a:t>(</a:t>
            </a:r>
            <a:r>
              <a:rPr lang="en-US" altLang="en-US" i="1" u="sng" dirty="0"/>
              <a:t>average)</a:t>
            </a:r>
            <a:r>
              <a:rPr lang="en-US" altLang="en-US" dirty="0"/>
              <a:t>, </a:t>
            </a:r>
            <a:r>
              <a:rPr lang="en-US" altLang="en-US" dirty="0" err="1"/>
              <a:t>ve</a:t>
            </a:r>
            <a:r>
              <a:rPr lang="en-US" altLang="en-US" dirty="0"/>
              <a:t> en </a:t>
            </a:r>
            <a:r>
              <a:rPr lang="en-US" altLang="en-US" dirty="0" err="1"/>
              <a:t>iyi</a:t>
            </a:r>
            <a:r>
              <a:rPr lang="en-US" altLang="en-US" dirty="0"/>
              <a:t>(</a:t>
            </a:r>
            <a:r>
              <a:rPr lang="en-US" altLang="en-US" i="1" u="sng" dirty="0"/>
              <a:t>best)</a:t>
            </a:r>
            <a:r>
              <a:rPr lang="en-US" altLang="en-US" dirty="0"/>
              <a:t> </a:t>
            </a:r>
            <a:r>
              <a:rPr lang="en-US" altLang="en-US" dirty="0" err="1"/>
              <a:t>durumlarına</a:t>
            </a:r>
            <a:r>
              <a:rPr lang="en-US" altLang="en-US" dirty="0"/>
              <a:t> </a:t>
            </a:r>
            <a:r>
              <a:rPr lang="en-US" altLang="en-US" dirty="0" err="1"/>
              <a:t>karar</a:t>
            </a:r>
            <a:r>
              <a:rPr lang="en-US" altLang="en-US" dirty="0"/>
              <a:t> ver.</a:t>
            </a:r>
          </a:p>
          <a:p>
            <a:pPr>
              <a:lnSpc>
                <a:spcPct val="80000"/>
              </a:lnSpc>
            </a:pPr>
            <a:endParaRPr lang="en-US" altLang="en-US" i="1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Toplamda</a:t>
            </a:r>
            <a:r>
              <a:rPr lang="en-US" altLang="en-US" dirty="0"/>
              <a:t> </a:t>
            </a:r>
            <a:r>
              <a:rPr lang="en-US" altLang="en-US" dirty="0" err="1"/>
              <a:t>kaç</a:t>
            </a:r>
            <a:r>
              <a:rPr lang="en-US" altLang="en-US" dirty="0"/>
              <a:t> </a:t>
            </a:r>
            <a:r>
              <a:rPr lang="en-US" altLang="en-US" dirty="0" err="1"/>
              <a:t>farklı</a:t>
            </a:r>
            <a:r>
              <a:rPr lang="en-US" altLang="en-US" dirty="0"/>
              <a:t> </a:t>
            </a:r>
            <a:r>
              <a:rPr lang="en-US" altLang="en-US" dirty="0" err="1"/>
              <a:t>temel</a:t>
            </a:r>
            <a:r>
              <a:rPr lang="en-US" altLang="en-US" dirty="0"/>
              <a:t> </a:t>
            </a:r>
            <a:r>
              <a:rPr lang="en-US" altLang="en-US" dirty="0" err="1"/>
              <a:t>işlemin</a:t>
            </a:r>
            <a:r>
              <a:rPr lang="en-US" altLang="en-US" dirty="0"/>
              <a:t> </a:t>
            </a:r>
            <a:r>
              <a:rPr lang="en-US" altLang="en-US" dirty="0" err="1"/>
              <a:t>çalıştırıldığını</a:t>
            </a:r>
            <a:r>
              <a:rPr lang="en-US" altLang="en-US" dirty="0"/>
              <a:t> say (</a:t>
            </a:r>
            <a:r>
              <a:rPr lang="en-US" altLang="en-US" dirty="0" err="1"/>
              <a:t>toplam</a:t>
            </a:r>
            <a:r>
              <a:rPr lang="en-US" altLang="en-US" dirty="0"/>
              <a:t> </a:t>
            </a:r>
            <a:r>
              <a:rPr lang="en-US" altLang="en-US" dirty="0" err="1"/>
              <a:t>formülünü</a:t>
            </a:r>
            <a:r>
              <a:rPr lang="en-US" altLang="en-US" dirty="0"/>
              <a:t> </a:t>
            </a:r>
            <a:r>
              <a:rPr lang="en-US" altLang="en-US" dirty="0" err="1"/>
              <a:t>belirle</a:t>
            </a:r>
            <a:r>
              <a:rPr lang="en-US" altLang="en-US" dirty="0"/>
              <a:t>)</a:t>
            </a:r>
          </a:p>
          <a:p>
            <a:pPr>
              <a:lnSpc>
                <a:spcPct val="80000"/>
              </a:lnSpc>
            </a:pPr>
            <a:endParaRPr lang="en-US" altLang="en-US" i="1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Toplam</a:t>
            </a:r>
            <a:r>
              <a:rPr lang="en-US" altLang="en-US" dirty="0"/>
              <a:t> </a:t>
            </a:r>
            <a:r>
              <a:rPr lang="en-US" altLang="en-US" dirty="0" err="1"/>
              <a:t>formülünü</a:t>
            </a:r>
            <a:r>
              <a:rPr lang="en-US" altLang="en-US" dirty="0"/>
              <a:t> </a:t>
            </a:r>
            <a:r>
              <a:rPr lang="en-US" altLang="en-US" dirty="0" err="1"/>
              <a:t>kurallara</a:t>
            </a:r>
            <a:r>
              <a:rPr lang="en-US" altLang="en-US" dirty="0"/>
              <a:t> </a:t>
            </a:r>
            <a:r>
              <a:rPr lang="en-US" altLang="en-US" dirty="0" err="1"/>
              <a:t>göre</a:t>
            </a:r>
            <a:r>
              <a:rPr lang="en-US" altLang="en-US" dirty="0"/>
              <a:t> </a:t>
            </a:r>
            <a:r>
              <a:rPr lang="en-US" altLang="en-US" dirty="0" err="1"/>
              <a:t>basite</a:t>
            </a:r>
            <a:r>
              <a:rPr lang="en-US" altLang="en-US" dirty="0"/>
              <a:t> </a:t>
            </a:r>
            <a:r>
              <a:rPr lang="en-US" altLang="en-US" dirty="0" err="1"/>
              <a:t>indirge</a:t>
            </a:r>
            <a:r>
              <a:rPr lang="en-US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762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83A1-4ADE-0E49-82E7-F1CEC96B2FB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610600" cy="609600"/>
          </a:xfrm>
        </p:spPr>
        <p:txBody>
          <a:bodyPr>
            <a:normAutofit fontScale="90000"/>
          </a:bodyPr>
          <a:lstStyle/>
          <a:p>
            <a:r>
              <a:rPr lang="en-US" altLang="en-US" b="1" dirty="0" err="1">
                <a:latin typeface="+mn-lt"/>
              </a:rPr>
              <a:t>Kullanışlı</a:t>
            </a:r>
            <a:r>
              <a:rPr lang="en-US" altLang="en-US" b="1" dirty="0">
                <a:latin typeface="+mn-lt"/>
              </a:rPr>
              <a:t> </a:t>
            </a:r>
            <a:r>
              <a:rPr lang="en-US" altLang="en-US" b="1" dirty="0" err="1">
                <a:latin typeface="+mn-lt"/>
              </a:rPr>
              <a:t>Toplam</a:t>
            </a:r>
            <a:r>
              <a:rPr lang="en-US" altLang="en-US" b="1" dirty="0">
                <a:latin typeface="+mn-lt"/>
              </a:rPr>
              <a:t> </a:t>
            </a:r>
            <a:r>
              <a:rPr lang="en-US" altLang="en-US" b="1" dirty="0" err="1">
                <a:latin typeface="+mn-lt"/>
              </a:rPr>
              <a:t>Formülleri</a:t>
            </a:r>
            <a:r>
              <a:rPr lang="en-US" altLang="en-US" b="1" dirty="0">
                <a:latin typeface="+mn-lt"/>
              </a:rPr>
              <a:t> </a:t>
            </a:r>
            <a:r>
              <a:rPr lang="en-US" altLang="en-US" b="1" dirty="0" err="1">
                <a:latin typeface="+mn-lt"/>
              </a:rPr>
              <a:t>ve</a:t>
            </a:r>
            <a:r>
              <a:rPr lang="en-US" altLang="en-US" b="1" dirty="0">
                <a:latin typeface="+mn-lt"/>
              </a:rPr>
              <a:t> </a:t>
            </a:r>
            <a:r>
              <a:rPr lang="en-US" altLang="en-US" b="1" dirty="0" err="1">
                <a:latin typeface="+mn-lt"/>
              </a:rPr>
              <a:t>Kurallar</a:t>
            </a:r>
            <a:endParaRPr lang="en-US" altLang="en-US" b="1" dirty="0">
              <a:latin typeface="+mn-lt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952500"/>
            <a:ext cx="8610600" cy="57150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charset="2"/>
              <a:buNone/>
            </a:pPr>
            <a:r>
              <a:rPr lang="en-US" altLang="en-US" dirty="0">
                <a:sym typeface="Symbol" charset="2"/>
              </a:rPr>
              <a:t></a:t>
            </a:r>
            <a:r>
              <a:rPr lang="en-US" altLang="en-US" i="1" baseline="-25000" dirty="0">
                <a:sym typeface="Symbol" charset="2"/>
              </a:rPr>
              <a:t>l</a:t>
            </a:r>
            <a:r>
              <a:rPr lang="en-US" altLang="en-US" baseline="-25000" dirty="0">
                <a:sym typeface="Symbol" charset="2"/>
              </a:rPr>
              <a:t></a:t>
            </a:r>
            <a:r>
              <a:rPr lang="en-US" altLang="en-US" i="1" baseline="-25000" dirty="0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</a:t>
            </a:r>
            <a:r>
              <a:rPr lang="en-US" altLang="en-US" i="1" baseline="-25000" dirty="0">
                <a:sym typeface="Symbol" charset="2"/>
              </a:rPr>
              <a:t>u</a:t>
            </a:r>
            <a:r>
              <a:rPr lang="en-US" altLang="en-US" dirty="0">
                <a:sym typeface="Symbol" charset="2"/>
              </a:rPr>
              <a:t>1 = 1+1+ ⋯ +1 = </a:t>
            </a:r>
            <a:r>
              <a:rPr lang="en-US" altLang="en-US" i="1" dirty="0">
                <a:sym typeface="Symbol" charset="2"/>
              </a:rPr>
              <a:t>u </a:t>
            </a:r>
            <a:r>
              <a:rPr lang="en-US" altLang="en-US" dirty="0"/>
              <a:t>-</a:t>
            </a:r>
            <a:r>
              <a:rPr lang="en-US" altLang="en-US" dirty="0">
                <a:sym typeface="Symbol" charset="2"/>
              </a:rPr>
              <a:t> </a:t>
            </a:r>
            <a:r>
              <a:rPr lang="en-US" altLang="en-US" i="1" dirty="0">
                <a:sym typeface="Symbol" charset="2"/>
              </a:rPr>
              <a:t>l </a:t>
            </a:r>
            <a:r>
              <a:rPr lang="en-US" altLang="en-US" dirty="0">
                <a:sym typeface="Symbol" charset="2"/>
              </a:rPr>
              <a:t>+ 1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charset="2"/>
              </a:rPr>
              <a:t>	    </a:t>
            </a:r>
            <a:r>
              <a:rPr lang="en-US" altLang="en-US" dirty="0" err="1">
                <a:sym typeface="Symbol" charset="2"/>
              </a:rPr>
              <a:t>Örn</a:t>
            </a:r>
            <a:r>
              <a:rPr lang="en-US" altLang="en-US" dirty="0">
                <a:sym typeface="Symbol" charset="2"/>
              </a:rPr>
              <a:t>:  </a:t>
            </a:r>
            <a:r>
              <a:rPr lang="en-US" altLang="en-US" baseline="-25000" dirty="0">
                <a:sym typeface="Symbol" charset="2"/>
              </a:rPr>
              <a:t>1</a:t>
            </a:r>
            <a:r>
              <a:rPr lang="en-US" altLang="en-US" i="1" baseline="-25000" dirty="0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</a:t>
            </a:r>
            <a:r>
              <a:rPr lang="en-US" altLang="en-US" i="1" baseline="-25000" dirty="0">
                <a:sym typeface="Symbol" charset="2"/>
              </a:rPr>
              <a:t>n</a:t>
            </a:r>
            <a:r>
              <a:rPr lang="en-US" altLang="en-US" dirty="0">
                <a:sym typeface="Symbol" charset="2"/>
              </a:rPr>
              <a:t>1 = </a:t>
            </a:r>
            <a:r>
              <a:rPr lang="en-US" altLang="en-US" i="1" dirty="0">
                <a:sym typeface="Symbol" charset="2"/>
              </a:rPr>
              <a:t>n </a:t>
            </a:r>
            <a:r>
              <a:rPr lang="en-US" altLang="en-US" dirty="0"/>
              <a:t>-</a:t>
            </a:r>
            <a:r>
              <a:rPr lang="en-US" altLang="en-US" dirty="0">
                <a:sym typeface="Symbol" charset="2"/>
              </a:rPr>
              <a:t> 1 + 1 = </a:t>
            </a:r>
            <a:r>
              <a:rPr lang="en-US" altLang="en-US" i="1" dirty="0">
                <a:sym typeface="Symbol" charset="2"/>
              </a:rPr>
              <a:t>n </a:t>
            </a:r>
            <a:r>
              <a:rPr lang="en-US" altLang="en-US" dirty="0">
                <a:sym typeface="Symbol" charset="2"/>
              </a:rPr>
              <a:t> (</a:t>
            </a:r>
            <a:r>
              <a:rPr lang="en-US" altLang="en-US" i="1" dirty="0">
                <a:sym typeface="Symbol" charset="2"/>
              </a:rPr>
              <a:t>n</a:t>
            </a:r>
            <a:r>
              <a:rPr lang="en-US" altLang="en-US" dirty="0">
                <a:sym typeface="Symbol" charset="2"/>
              </a:rPr>
              <a:t>) </a:t>
            </a:r>
          </a:p>
          <a:p>
            <a:pPr>
              <a:buFont typeface="Monotype Sorts" charset="2"/>
              <a:buNone/>
            </a:pPr>
            <a:endParaRPr lang="en-US" altLang="en-US" dirty="0">
              <a:sym typeface="Symbol" charset="2"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charset="2"/>
              </a:rPr>
              <a:t></a:t>
            </a:r>
            <a:r>
              <a:rPr lang="en-US" altLang="en-US" baseline="-25000" dirty="0">
                <a:sym typeface="Symbol" charset="2"/>
              </a:rPr>
              <a:t>1</a:t>
            </a:r>
            <a:r>
              <a:rPr lang="en-US" altLang="en-US" i="1" baseline="-25000" dirty="0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</a:t>
            </a:r>
            <a:r>
              <a:rPr lang="en-US" altLang="en-US" i="1" baseline="-25000" dirty="0">
                <a:sym typeface="Symbol" charset="2"/>
              </a:rPr>
              <a:t>n</a:t>
            </a:r>
            <a:r>
              <a:rPr lang="en-US" altLang="en-US" baseline="-25000" dirty="0">
                <a:sym typeface="Symbol" charset="2"/>
              </a:rPr>
              <a:t> </a:t>
            </a:r>
            <a:r>
              <a:rPr lang="en-US" altLang="en-US" i="1" dirty="0" err="1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 = 1+2+ ⋯ +</a:t>
            </a:r>
            <a:r>
              <a:rPr lang="en-US" altLang="en-US" i="1" dirty="0">
                <a:sym typeface="Symbol" charset="2"/>
              </a:rPr>
              <a:t>n</a:t>
            </a:r>
            <a:r>
              <a:rPr lang="en-US" altLang="en-US" dirty="0">
                <a:sym typeface="Symbol" charset="2"/>
              </a:rPr>
              <a:t> = </a:t>
            </a:r>
            <a:r>
              <a:rPr lang="en-US" altLang="en-US" i="1" dirty="0">
                <a:sym typeface="Symbol" charset="2"/>
              </a:rPr>
              <a:t>n</a:t>
            </a:r>
            <a:r>
              <a:rPr lang="en-US" altLang="en-US" dirty="0">
                <a:sym typeface="Symbol" charset="2"/>
              </a:rPr>
              <a:t>(</a:t>
            </a:r>
            <a:r>
              <a:rPr lang="en-US" altLang="en-US" i="1" dirty="0">
                <a:sym typeface="Symbol" charset="2"/>
              </a:rPr>
              <a:t>n</a:t>
            </a:r>
            <a:r>
              <a:rPr lang="en-US" altLang="en-US" dirty="0">
                <a:sym typeface="Symbol" charset="2"/>
              </a:rPr>
              <a:t>+1)/2   </a:t>
            </a:r>
            <a:r>
              <a:rPr lang="en-US" altLang="en-US" i="1" dirty="0">
                <a:sym typeface="Symbol" charset="2"/>
              </a:rPr>
              <a:t>n</a:t>
            </a:r>
            <a:r>
              <a:rPr lang="en-US" altLang="en-US" baseline="30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/2  (</a:t>
            </a:r>
            <a:r>
              <a:rPr lang="en-US" altLang="en-US" i="1" dirty="0">
                <a:sym typeface="Symbol" charset="2"/>
              </a:rPr>
              <a:t>n</a:t>
            </a:r>
            <a:r>
              <a:rPr lang="en-US" altLang="en-US" baseline="30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) </a:t>
            </a:r>
          </a:p>
          <a:p>
            <a:pPr>
              <a:buFont typeface="Monotype Sorts" charset="2"/>
              <a:buNone/>
            </a:pPr>
            <a:endParaRPr lang="en-US" altLang="en-US" dirty="0">
              <a:sym typeface="Symbol" charset="2"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charset="2"/>
              </a:rPr>
              <a:t></a:t>
            </a:r>
            <a:r>
              <a:rPr lang="en-US" altLang="en-US" baseline="-25000" dirty="0">
                <a:sym typeface="Symbol" charset="2"/>
              </a:rPr>
              <a:t>1</a:t>
            </a:r>
            <a:r>
              <a:rPr lang="en-US" altLang="en-US" i="1" baseline="-25000" dirty="0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</a:t>
            </a:r>
            <a:r>
              <a:rPr lang="en-US" altLang="en-US" i="1" baseline="-25000" dirty="0">
                <a:sym typeface="Symbol" charset="2"/>
              </a:rPr>
              <a:t>n</a:t>
            </a:r>
            <a:r>
              <a:rPr lang="en-US" altLang="en-US" baseline="-25000" dirty="0">
                <a:sym typeface="Symbol" charset="2"/>
              </a:rPr>
              <a:t> </a:t>
            </a:r>
            <a:r>
              <a:rPr lang="en-US" altLang="en-US" i="1" dirty="0">
                <a:sym typeface="Symbol" charset="2"/>
              </a:rPr>
              <a:t>i</a:t>
            </a:r>
            <a:r>
              <a:rPr lang="en-US" altLang="en-US" baseline="30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 = 1</a:t>
            </a:r>
            <a:r>
              <a:rPr lang="en-US" altLang="en-US" baseline="30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+2</a:t>
            </a:r>
            <a:r>
              <a:rPr lang="en-US" altLang="en-US" baseline="30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+ ⋯ +</a:t>
            </a:r>
            <a:r>
              <a:rPr lang="en-US" altLang="en-US" i="1" dirty="0">
                <a:sym typeface="Symbol" charset="2"/>
              </a:rPr>
              <a:t>n</a:t>
            </a:r>
            <a:r>
              <a:rPr lang="en-US" altLang="en-US" baseline="3000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 = </a:t>
            </a:r>
            <a:r>
              <a:rPr lang="en-US" altLang="en-US" i="1" dirty="0">
                <a:sym typeface="Symbol" charset="2"/>
              </a:rPr>
              <a:t>n</a:t>
            </a:r>
            <a:r>
              <a:rPr lang="en-US" altLang="en-US" dirty="0">
                <a:sym typeface="Symbol" charset="2"/>
              </a:rPr>
              <a:t>(</a:t>
            </a:r>
            <a:r>
              <a:rPr lang="en-US" altLang="en-US" i="1" dirty="0">
                <a:sym typeface="Symbol" charset="2"/>
              </a:rPr>
              <a:t>n</a:t>
            </a:r>
            <a:r>
              <a:rPr lang="en-US" altLang="en-US" dirty="0">
                <a:sym typeface="Symbol" charset="2"/>
              </a:rPr>
              <a:t>+1)(2</a:t>
            </a:r>
            <a:r>
              <a:rPr lang="en-US" altLang="en-US" i="1" dirty="0">
                <a:sym typeface="Symbol" charset="2"/>
              </a:rPr>
              <a:t>n</a:t>
            </a:r>
            <a:r>
              <a:rPr lang="en-US" altLang="en-US" dirty="0">
                <a:sym typeface="Symbol" charset="2"/>
              </a:rPr>
              <a:t>+1)/6  </a:t>
            </a:r>
            <a:r>
              <a:rPr lang="en-US" altLang="en-US" i="1" dirty="0">
                <a:sym typeface="Symbol" charset="2"/>
              </a:rPr>
              <a:t>n</a:t>
            </a:r>
            <a:r>
              <a:rPr lang="en-US" altLang="en-US" baseline="30000" dirty="0">
                <a:sym typeface="Symbol" charset="2"/>
              </a:rPr>
              <a:t>3</a:t>
            </a:r>
            <a:r>
              <a:rPr lang="en-US" altLang="en-US" dirty="0">
                <a:sym typeface="Symbol" charset="2"/>
              </a:rPr>
              <a:t>/3  (</a:t>
            </a:r>
            <a:r>
              <a:rPr lang="en-US" altLang="en-US" i="1" dirty="0">
                <a:sym typeface="Symbol" charset="2"/>
              </a:rPr>
              <a:t>n</a:t>
            </a:r>
            <a:r>
              <a:rPr lang="en-US" altLang="en-US" baseline="30000" dirty="0">
                <a:sym typeface="Symbol" charset="2"/>
              </a:rPr>
              <a:t>3</a:t>
            </a:r>
            <a:r>
              <a:rPr lang="en-US" altLang="en-US" dirty="0">
                <a:sym typeface="Symbol" charset="2"/>
              </a:rPr>
              <a:t>)</a:t>
            </a:r>
            <a:r>
              <a:rPr lang="en-US" altLang="en-US" b="0" dirty="0">
                <a:sym typeface="Symbol" charset="2"/>
              </a:rPr>
              <a:t> </a:t>
            </a:r>
            <a:endParaRPr lang="en-US" altLang="en-US" dirty="0">
              <a:sym typeface="Symbol" charset="2"/>
            </a:endParaRPr>
          </a:p>
          <a:p>
            <a:pPr>
              <a:buFont typeface="Monotype Sorts" charset="2"/>
              <a:buNone/>
            </a:pPr>
            <a:endParaRPr lang="en-US" altLang="en-US" dirty="0">
              <a:sym typeface="Symbol" charset="2"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charset="2"/>
              </a:rPr>
              <a:t></a:t>
            </a:r>
            <a:r>
              <a:rPr lang="en-US" altLang="en-US" baseline="-25000" dirty="0">
                <a:sym typeface="Symbol" charset="2"/>
              </a:rPr>
              <a:t>0</a:t>
            </a:r>
            <a:r>
              <a:rPr lang="en-US" altLang="en-US" i="1" baseline="-25000" dirty="0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</a:t>
            </a:r>
            <a:r>
              <a:rPr lang="en-US" altLang="en-US" i="1" baseline="-25000" dirty="0">
                <a:sym typeface="Symbol" charset="2"/>
              </a:rPr>
              <a:t>n</a:t>
            </a:r>
            <a:r>
              <a:rPr lang="en-US" altLang="en-US" baseline="-25000" dirty="0">
                <a:sym typeface="Symbol" charset="2"/>
              </a:rPr>
              <a:t> </a:t>
            </a:r>
            <a:r>
              <a:rPr lang="en-US" altLang="en-US" i="1" dirty="0" err="1">
                <a:sym typeface="Symbol" charset="2"/>
              </a:rPr>
              <a:t>a</a:t>
            </a:r>
            <a:r>
              <a:rPr lang="en-US" altLang="en-US" i="1" baseline="30000" dirty="0" err="1">
                <a:sym typeface="Symbol" charset="2"/>
              </a:rPr>
              <a:t>i</a:t>
            </a:r>
            <a:r>
              <a:rPr lang="en-US" altLang="en-US" baseline="30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 = 1</a:t>
            </a:r>
            <a:r>
              <a:rPr lang="en-US" altLang="en-US" baseline="30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+ </a:t>
            </a:r>
            <a:r>
              <a:rPr lang="en-US" altLang="en-US" i="1" dirty="0">
                <a:sym typeface="Symbol" charset="2"/>
              </a:rPr>
              <a:t>a </a:t>
            </a:r>
            <a:r>
              <a:rPr lang="en-US" altLang="en-US" baseline="30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+ ⋯ + </a:t>
            </a:r>
            <a:r>
              <a:rPr lang="en-US" altLang="en-US" i="1" dirty="0">
                <a:sym typeface="Symbol" charset="2"/>
              </a:rPr>
              <a:t>a</a:t>
            </a:r>
            <a:r>
              <a:rPr lang="en-US" altLang="en-US" i="1" baseline="30000" dirty="0">
                <a:sym typeface="Symbol" charset="2"/>
              </a:rPr>
              <a:t>n</a:t>
            </a:r>
            <a:r>
              <a:rPr lang="en-US" altLang="en-US" baseline="30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 = (</a:t>
            </a:r>
            <a:r>
              <a:rPr lang="en-US" altLang="en-US" i="1" dirty="0">
                <a:sym typeface="Symbol" charset="2"/>
              </a:rPr>
              <a:t>a</a:t>
            </a:r>
            <a:r>
              <a:rPr lang="en-US" altLang="en-US" i="1" baseline="30000" dirty="0">
                <a:sym typeface="Symbol" charset="2"/>
              </a:rPr>
              <a:t>n</a:t>
            </a:r>
            <a:r>
              <a:rPr lang="en-US" altLang="en-US" baseline="30000" dirty="0">
                <a:sym typeface="Symbol" charset="2"/>
              </a:rPr>
              <a:t>+1 </a:t>
            </a:r>
            <a:r>
              <a:rPr lang="en-US" altLang="en-US" dirty="0"/>
              <a:t>-</a:t>
            </a:r>
            <a:r>
              <a:rPr lang="en-US" altLang="en-US" dirty="0">
                <a:sym typeface="Symbol" charset="2"/>
              </a:rPr>
              <a:t> 1)/(</a:t>
            </a:r>
            <a:r>
              <a:rPr lang="en-US" altLang="en-US" i="1" dirty="0">
                <a:sym typeface="Symbol" charset="2"/>
              </a:rPr>
              <a:t>a </a:t>
            </a:r>
            <a:r>
              <a:rPr lang="en-US" altLang="en-US" dirty="0"/>
              <a:t>-</a:t>
            </a:r>
            <a:r>
              <a:rPr lang="en-US" altLang="en-US" dirty="0">
                <a:sym typeface="Symbol" charset="2"/>
              </a:rPr>
              <a:t> 1)  for any </a:t>
            </a:r>
            <a:r>
              <a:rPr lang="en-US" altLang="en-US" i="1" dirty="0">
                <a:sym typeface="Symbol" charset="2"/>
              </a:rPr>
              <a:t>a </a:t>
            </a:r>
            <a:r>
              <a:rPr lang="en-US" altLang="en-US" dirty="0">
                <a:sym typeface="Symbol" charset="2"/>
              </a:rPr>
              <a:t> 1</a:t>
            </a:r>
          </a:p>
          <a:p>
            <a:pPr>
              <a:buFont typeface="Monotype Sorts" charset="2"/>
              <a:buNone/>
            </a:pPr>
            <a:endParaRPr lang="en-US" altLang="en-US" dirty="0">
              <a:sym typeface="Symbol" charset="2"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charset="2"/>
              </a:rPr>
              <a:t>,</a:t>
            </a:r>
            <a:r>
              <a:rPr lang="en-US" altLang="en-US" baseline="-25000" dirty="0">
                <a:sym typeface="Symbol" charset="2"/>
              </a:rPr>
              <a:t>0</a:t>
            </a:r>
            <a:r>
              <a:rPr lang="en-US" altLang="en-US" i="1" baseline="-25000" dirty="0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</a:t>
            </a:r>
            <a:r>
              <a:rPr lang="en-US" altLang="en-US" i="1" baseline="-25000" dirty="0">
                <a:sym typeface="Symbol" charset="2"/>
              </a:rPr>
              <a:t>n</a:t>
            </a:r>
            <a:r>
              <a:rPr lang="en-US" altLang="en-US" baseline="-25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2</a:t>
            </a:r>
            <a:r>
              <a:rPr lang="en-US" altLang="en-US" i="1" baseline="30000" dirty="0">
                <a:sym typeface="Symbol" charset="2"/>
              </a:rPr>
              <a:t>i</a:t>
            </a:r>
            <a:r>
              <a:rPr lang="en-US" altLang="en-US" baseline="30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 = 2</a:t>
            </a:r>
            <a:r>
              <a:rPr lang="en-US" altLang="en-US" baseline="30000" dirty="0">
                <a:sym typeface="Symbol" charset="2"/>
              </a:rPr>
              <a:t>0 </a:t>
            </a:r>
            <a:r>
              <a:rPr lang="en-US" altLang="en-US" dirty="0">
                <a:sym typeface="Symbol" charset="2"/>
              </a:rPr>
              <a:t>+ 2</a:t>
            </a:r>
            <a:r>
              <a:rPr lang="en-US" altLang="en-US" baseline="30000" dirty="0">
                <a:sym typeface="Symbol" charset="2"/>
              </a:rPr>
              <a:t>1 </a:t>
            </a:r>
            <a:r>
              <a:rPr lang="en-US" altLang="en-US" dirty="0">
                <a:sym typeface="Symbol" charset="2"/>
              </a:rPr>
              <a:t>+ ⋯ + 2</a:t>
            </a:r>
            <a:r>
              <a:rPr lang="en-US" altLang="en-US" i="1" baseline="30000" dirty="0">
                <a:sym typeface="Symbol" charset="2"/>
              </a:rPr>
              <a:t>n</a:t>
            </a:r>
            <a:r>
              <a:rPr lang="en-US" altLang="en-US" baseline="30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 = 2</a:t>
            </a:r>
            <a:r>
              <a:rPr lang="en-US" altLang="en-US" i="1" baseline="30000" dirty="0">
                <a:sym typeface="Symbol" charset="2"/>
              </a:rPr>
              <a:t>n</a:t>
            </a:r>
            <a:r>
              <a:rPr lang="en-US" altLang="en-US" baseline="30000" dirty="0">
                <a:sym typeface="Symbol" charset="2"/>
              </a:rPr>
              <a:t>+1</a:t>
            </a:r>
            <a:r>
              <a:rPr lang="en-US" altLang="en-US" dirty="0">
                <a:sym typeface="Symbol" charset="2"/>
              </a:rPr>
              <a:t> </a:t>
            </a:r>
            <a:r>
              <a:rPr lang="en-US" altLang="en-US" dirty="0"/>
              <a:t>-</a:t>
            </a:r>
            <a:r>
              <a:rPr lang="en-US" altLang="en-US" dirty="0">
                <a:sym typeface="Symbol" charset="2"/>
              </a:rPr>
              <a:t> 1  (2</a:t>
            </a:r>
            <a:r>
              <a:rPr lang="en-US" altLang="en-US" i="1" baseline="30000" dirty="0">
                <a:sym typeface="Symbol" charset="2"/>
              </a:rPr>
              <a:t>n</a:t>
            </a:r>
            <a:r>
              <a:rPr lang="en-US" altLang="en-US" baseline="30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)</a:t>
            </a:r>
            <a:r>
              <a:rPr lang="en-US" altLang="en-US" b="0" dirty="0">
                <a:sym typeface="Symbol" charset="2"/>
              </a:rPr>
              <a:t> </a:t>
            </a:r>
            <a:br>
              <a:rPr lang="en-US" altLang="en-US" dirty="0">
                <a:sym typeface="Symbol" charset="2"/>
              </a:rPr>
            </a:br>
            <a:endParaRPr lang="en-US" altLang="en-US" dirty="0">
              <a:sym typeface="Symbol" charset="2"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charset="2"/>
              </a:rPr>
              <a:t>(</a:t>
            </a:r>
            <a:r>
              <a:rPr lang="en-US" altLang="en-US" i="1" dirty="0" err="1">
                <a:sym typeface="Symbol" charset="2"/>
              </a:rPr>
              <a:t>a</a:t>
            </a:r>
            <a:r>
              <a:rPr lang="en-US" altLang="en-US" i="1" baseline="-25000" dirty="0" err="1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 </a:t>
            </a:r>
            <a:r>
              <a:rPr lang="en-US" altLang="en-US" dirty="0">
                <a:ea typeface="Times New Roman" charset="0"/>
                <a:cs typeface="Times New Roman" charset="0"/>
                <a:sym typeface="Symbol" charset="2"/>
              </a:rPr>
              <a:t>±</a:t>
            </a:r>
            <a:r>
              <a:rPr lang="en-US" altLang="en-US" dirty="0">
                <a:sym typeface="Symbol" charset="2"/>
              </a:rPr>
              <a:t> </a:t>
            </a:r>
            <a:r>
              <a:rPr lang="en-US" altLang="en-US" i="1" dirty="0">
                <a:sym typeface="Symbol" charset="2"/>
              </a:rPr>
              <a:t>b</a:t>
            </a:r>
            <a:r>
              <a:rPr lang="en-US" altLang="en-US" i="1" baseline="-25000" dirty="0">
                <a:sym typeface="Symbol" charset="2"/>
              </a:rPr>
              <a:t>i </a:t>
            </a:r>
            <a:r>
              <a:rPr lang="en-US" altLang="en-US" dirty="0">
                <a:sym typeface="Symbol" charset="2"/>
              </a:rPr>
              <a:t>) = </a:t>
            </a:r>
            <a:r>
              <a:rPr lang="en-US" altLang="en-US" i="1" dirty="0" err="1">
                <a:sym typeface="Symbol" charset="2"/>
              </a:rPr>
              <a:t>a</a:t>
            </a:r>
            <a:r>
              <a:rPr lang="en-US" altLang="en-US" i="1" baseline="-25000" dirty="0" err="1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 </a:t>
            </a:r>
            <a:r>
              <a:rPr lang="en-US" altLang="en-US" dirty="0">
                <a:ea typeface="Times New Roman" charset="0"/>
                <a:cs typeface="Times New Roman" charset="0"/>
                <a:sym typeface="Symbol" charset="2"/>
              </a:rPr>
              <a:t>±</a:t>
            </a:r>
            <a:r>
              <a:rPr lang="en-US" altLang="en-US" dirty="0">
                <a:sym typeface="Symbol" charset="2"/>
              </a:rPr>
              <a:t> </a:t>
            </a:r>
            <a:r>
              <a:rPr lang="en-US" altLang="en-US" i="1" dirty="0">
                <a:sym typeface="Symbol" charset="2"/>
              </a:rPr>
              <a:t>b</a:t>
            </a:r>
            <a:r>
              <a:rPr lang="en-US" altLang="en-US" i="1" baseline="-25000" dirty="0">
                <a:sym typeface="Symbol" charset="2"/>
              </a:rPr>
              <a:t>i         </a:t>
            </a:r>
            <a:r>
              <a:rPr lang="en-US" altLang="en-US" dirty="0">
                <a:sym typeface="Symbol" charset="2"/>
              </a:rPr>
              <a:t></a:t>
            </a:r>
            <a:r>
              <a:rPr lang="en-US" altLang="en-US" i="1" dirty="0" err="1">
                <a:sym typeface="Symbol" charset="2"/>
              </a:rPr>
              <a:t>ca</a:t>
            </a:r>
            <a:r>
              <a:rPr lang="en-US" altLang="en-US" i="1" baseline="-25000" dirty="0" err="1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 = </a:t>
            </a:r>
            <a:r>
              <a:rPr lang="en-US" altLang="en-US" i="1" dirty="0" err="1">
                <a:sym typeface="Symbol" charset="2"/>
              </a:rPr>
              <a:t>c</a:t>
            </a:r>
            <a:r>
              <a:rPr lang="en-US" altLang="en-US" dirty="0" err="1">
                <a:sym typeface="Symbol" charset="2"/>
              </a:rPr>
              <a:t></a:t>
            </a:r>
            <a:r>
              <a:rPr lang="en-US" altLang="en-US" i="1" dirty="0" err="1">
                <a:sym typeface="Symbol" charset="2"/>
              </a:rPr>
              <a:t>a</a:t>
            </a:r>
            <a:r>
              <a:rPr lang="en-US" altLang="en-US" i="1" baseline="-25000" dirty="0" err="1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       </a:t>
            </a:r>
            <a:r>
              <a:rPr lang="en-US" altLang="en-US" dirty="0">
                <a:sym typeface="Symbol" charset="2"/>
              </a:rPr>
              <a:t></a:t>
            </a:r>
            <a:r>
              <a:rPr lang="en-US" altLang="en-US" i="1" baseline="-25000" dirty="0" err="1">
                <a:sym typeface="Symbol" charset="2"/>
              </a:rPr>
              <a:t>l</a:t>
            </a:r>
            <a:r>
              <a:rPr lang="en-US" altLang="en-US" baseline="-25000" dirty="0" err="1">
                <a:sym typeface="Symbol" charset="2"/>
              </a:rPr>
              <a:t></a:t>
            </a:r>
            <a:r>
              <a:rPr lang="en-US" altLang="en-US" i="1" baseline="-25000" dirty="0" err="1">
                <a:sym typeface="Symbol" charset="2"/>
              </a:rPr>
              <a:t>i</a:t>
            </a:r>
            <a:r>
              <a:rPr lang="en-US" altLang="en-US" baseline="-25000" dirty="0" err="1">
                <a:sym typeface="Symbol" charset="2"/>
              </a:rPr>
              <a:t></a:t>
            </a:r>
            <a:r>
              <a:rPr lang="en-US" altLang="en-US" i="1" baseline="-25000" dirty="0" err="1">
                <a:sym typeface="Symbol" charset="2"/>
              </a:rPr>
              <a:t>u</a:t>
            </a:r>
            <a:r>
              <a:rPr lang="en-US" altLang="en-US" i="1" dirty="0" err="1">
                <a:sym typeface="Symbol" charset="2"/>
              </a:rPr>
              <a:t>a</a:t>
            </a:r>
            <a:r>
              <a:rPr lang="en-US" altLang="en-US" i="1" baseline="-25000" dirty="0" err="1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 = </a:t>
            </a:r>
            <a:r>
              <a:rPr lang="en-US" altLang="en-US" i="1" baseline="-25000" dirty="0" err="1">
                <a:sym typeface="Symbol" charset="2"/>
              </a:rPr>
              <a:t>l</a:t>
            </a:r>
            <a:r>
              <a:rPr lang="en-US" altLang="en-US" baseline="-25000" dirty="0" err="1">
                <a:sym typeface="Symbol" charset="2"/>
              </a:rPr>
              <a:t></a:t>
            </a:r>
            <a:r>
              <a:rPr lang="en-US" altLang="en-US" i="1" baseline="-25000" dirty="0" err="1">
                <a:sym typeface="Symbol" charset="2"/>
              </a:rPr>
              <a:t>i</a:t>
            </a:r>
            <a:r>
              <a:rPr lang="en-US" altLang="en-US" baseline="-25000" dirty="0" err="1">
                <a:sym typeface="Symbol" charset="2"/>
              </a:rPr>
              <a:t></a:t>
            </a:r>
            <a:r>
              <a:rPr lang="en-US" altLang="en-US" i="1" baseline="-25000" dirty="0" err="1">
                <a:sym typeface="Symbol" charset="2"/>
              </a:rPr>
              <a:t>m</a:t>
            </a:r>
            <a:r>
              <a:rPr lang="en-US" altLang="en-US" i="1" dirty="0" err="1">
                <a:sym typeface="Symbol" charset="2"/>
              </a:rPr>
              <a:t>a</a:t>
            </a:r>
            <a:r>
              <a:rPr lang="en-US" altLang="en-US" i="1" baseline="-25000" dirty="0" err="1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+ </a:t>
            </a:r>
            <a:r>
              <a:rPr lang="en-US" altLang="en-US" i="1" baseline="-25000" dirty="0">
                <a:sym typeface="Symbol" charset="2"/>
              </a:rPr>
              <a:t>m</a:t>
            </a:r>
            <a:r>
              <a:rPr lang="en-US" altLang="en-US" baseline="-25000" dirty="0">
                <a:sym typeface="Symbol" charset="2"/>
              </a:rPr>
              <a:t>+1</a:t>
            </a:r>
            <a:r>
              <a:rPr lang="en-US" altLang="en-US" i="1" baseline="-25000" dirty="0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</a:t>
            </a:r>
            <a:r>
              <a:rPr lang="en-US" altLang="en-US" i="1" baseline="-25000" dirty="0">
                <a:sym typeface="Symbol" charset="2"/>
              </a:rPr>
              <a:t>u</a:t>
            </a:r>
            <a:r>
              <a:rPr lang="en-US" altLang="en-US" i="1" dirty="0">
                <a:sym typeface="Symbol" charset="2"/>
              </a:rPr>
              <a:t>a</a:t>
            </a:r>
            <a:r>
              <a:rPr lang="en-US" altLang="en-US" i="1" baseline="-25000" dirty="0">
                <a:sym typeface="Symbol" charset="2"/>
              </a:rPr>
              <a:t>i</a:t>
            </a:r>
            <a:r>
              <a:rPr lang="en-US" altLang="en-US" baseline="-25000" dirty="0">
                <a:sym typeface="Symbol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338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011A-E6A1-C04F-81ED-A105B418671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Example 1: Maximum element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endParaRPr lang="en-US" altLang="en-US" sz="2000">
              <a:ea typeface="Times New Roman" charset="0"/>
              <a:cs typeface="Times New Roman" charset="0"/>
            </a:endParaRPr>
          </a:p>
          <a:p>
            <a:endParaRPr lang="en-US" altLang="en-US" sz="2000"/>
          </a:p>
        </p:txBody>
      </p:sp>
      <p:pic>
        <p:nvPicPr>
          <p:cNvPr id="336900" name="Picture 4" descr="2_3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2800" y="1600201"/>
            <a:ext cx="8077200" cy="3381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653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011A-E6A1-C04F-81ED-A105B418671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Örnek</a:t>
            </a:r>
            <a:r>
              <a:rPr lang="en-US" altLang="en-US" dirty="0"/>
              <a:t> 1: Maximum </a:t>
            </a:r>
            <a:r>
              <a:rPr lang="en-US" altLang="en-US" dirty="0" err="1"/>
              <a:t>eleman</a:t>
            </a:r>
            <a:endParaRPr lang="en-US" altLang="en-US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endParaRPr lang="en-US" altLang="en-US" sz="2000">
              <a:ea typeface="Times New Roman" charset="0"/>
              <a:cs typeface="Times New Roman" charset="0"/>
            </a:endParaRPr>
          </a:p>
          <a:p>
            <a:endParaRPr lang="en-US" altLang="en-US" sz="200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84" y="1714319"/>
            <a:ext cx="6785440" cy="19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6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32EB-5BEA-5643-8197-125198631EC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422"/>
            <a:ext cx="10515600" cy="1325563"/>
          </a:xfrm>
        </p:spPr>
        <p:txBody>
          <a:bodyPr/>
          <a:lstStyle/>
          <a:p>
            <a:r>
              <a:rPr lang="en-US" altLang="en-US" dirty="0"/>
              <a:t>(</a:t>
            </a:r>
            <a:r>
              <a:rPr lang="en-US" altLang="en-US" dirty="0" err="1"/>
              <a:t>Büyüme</a:t>
            </a:r>
            <a:r>
              <a:rPr lang="en-US" altLang="en-US" dirty="0"/>
              <a:t> </a:t>
            </a:r>
            <a:r>
              <a:rPr lang="en-US" altLang="en-US" dirty="0" err="1"/>
              <a:t>Sırası</a:t>
            </a:r>
            <a:r>
              <a:rPr lang="en-US" altLang="en-US" dirty="0"/>
              <a:t>) Order of growth 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50975"/>
            <a:ext cx="9880600" cy="4905375"/>
          </a:xfrm>
        </p:spPr>
        <p:txBody>
          <a:bodyPr/>
          <a:lstStyle/>
          <a:p>
            <a:r>
              <a:rPr lang="tr-TR" altLang="en-US" sz="3600" b="1" dirty="0"/>
              <a:t>En önemlisi : </a:t>
            </a:r>
            <a:r>
              <a:rPr lang="tr-TR" altLang="en-US" sz="3600" i="1" dirty="0"/>
              <a:t>n</a:t>
            </a:r>
            <a:r>
              <a:rPr lang="tr-TR" altLang="en-US" sz="3600" dirty="0">
                <a:ea typeface="Times New Roman" charset="0"/>
                <a:cs typeface="Times New Roman" charset="0"/>
              </a:rPr>
              <a:t>→∞’a giderken algoritmanın performansı hangi sınırlarda olduğunu anlayabilmek.</a:t>
            </a:r>
          </a:p>
          <a:p>
            <a:endParaRPr lang="tr-TR" altLang="en-US" sz="3600" dirty="0">
              <a:ea typeface="Times New Roman" charset="0"/>
              <a:cs typeface="Times New Roman" charset="0"/>
            </a:endParaRPr>
          </a:p>
          <a:p>
            <a:r>
              <a:rPr lang="tr-TR" altLang="en-US" sz="3600" b="1" dirty="0">
                <a:ea typeface="Times New Roman" charset="0"/>
                <a:cs typeface="Times New Roman" charset="0"/>
              </a:rPr>
              <a:t>Örnek:</a:t>
            </a:r>
          </a:p>
          <a:p>
            <a:pPr lvl="1"/>
            <a:r>
              <a:rPr lang="tr-TR" altLang="en-US" sz="3200" dirty="0">
                <a:ea typeface="Times New Roman" charset="0"/>
                <a:cs typeface="Times New Roman" charset="0"/>
              </a:rPr>
              <a:t>İki katı kadar hızlı bir bilgisayarda algoritma ne kadar hızlanıyor?</a:t>
            </a:r>
          </a:p>
          <a:p>
            <a:pPr lvl="1"/>
            <a:r>
              <a:rPr lang="tr-TR" altLang="en-US" sz="3200" dirty="0">
                <a:ea typeface="Times New Roman" charset="0"/>
                <a:cs typeface="Times New Roman" charset="0"/>
              </a:rPr>
              <a:t>Girdi boyutu iki katına çıktığında algoritma ne kadar yavaşlıyor?</a:t>
            </a:r>
          </a:p>
          <a:p>
            <a:endParaRPr lang="en-US" altLang="en-US" dirty="0">
              <a:ea typeface="Times New Roman" charset="0"/>
              <a:cs typeface="Times New Roman" charset="0"/>
            </a:endParaRPr>
          </a:p>
          <a:p>
            <a:pPr>
              <a:buFont typeface="Monotype Sorts" charset="2"/>
              <a:buNone/>
            </a:pPr>
            <a:endParaRPr lang="en-US" altLang="en-US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20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BB2-4687-774B-8F1C-D3A926C358F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0" y="495300"/>
            <a:ext cx="92075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Örnek</a:t>
            </a:r>
            <a:r>
              <a:rPr lang="en-US" altLang="en-US" dirty="0"/>
              <a:t> 2: </a:t>
            </a:r>
            <a:r>
              <a:rPr lang="en-US" altLang="en-US" dirty="0" err="1"/>
              <a:t>Eleman</a:t>
            </a:r>
            <a:r>
              <a:rPr lang="en-US" altLang="en-US" dirty="0"/>
              <a:t> </a:t>
            </a:r>
            <a:r>
              <a:rPr lang="en-US" altLang="en-US" dirty="0" err="1"/>
              <a:t>Biricikliği</a:t>
            </a:r>
            <a:r>
              <a:rPr lang="en-US" altLang="en-US" dirty="0"/>
              <a:t> (Uniqueness) </a:t>
            </a:r>
            <a:r>
              <a:rPr lang="en-US" altLang="en-US" dirty="0" err="1"/>
              <a:t>Problemi</a:t>
            </a:r>
            <a:endParaRPr lang="en-US" altLang="en-US" dirty="0"/>
          </a:p>
        </p:txBody>
      </p:sp>
      <p:pic>
        <p:nvPicPr>
          <p:cNvPr id="340996" name="Picture 4" descr="2_3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8100" y="1968500"/>
            <a:ext cx="8153400" cy="325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494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BB2-4687-774B-8F1C-D3A926C358F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476" y="152399"/>
            <a:ext cx="10385824" cy="1314451"/>
          </a:xfrm>
        </p:spPr>
        <p:txBody>
          <a:bodyPr>
            <a:normAutofit/>
          </a:bodyPr>
          <a:lstStyle/>
          <a:p>
            <a:r>
              <a:rPr lang="en-US" altLang="en-US" b="1" dirty="0" err="1"/>
              <a:t>Örnek</a:t>
            </a:r>
            <a:r>
              <a:rPr lang="en-US" altLang="en-US" b="1" dirty="0"/>
              <a:t> 2: </a:t>
            </a:r>
            <a:r>
              <a:rPr lang="en-US" altLang="en-US" dirty="0" err="1"/>
              <a:t>Eleman</a:t>
            </a:r>
            <a:r>
              <a:rPr lang="en-US" altLang="en-US" dirty="0"/>
              <a:t> </a:t>
            </a:r>
            <a:r>
              <a:rPr lang="en-US" altLang="en-US" dirty="0" err="1"/>
              <a:t>Biricikliği</a:t>
            </a:r>
            <a:r>
              <a:rPr lang="en-US" altLang="en-US" dirty="0"/>
              <a:t> (Uniqueness) </a:t>
            </a:r>
            <a:r>
              <a:rPr lang="en-US" altLang="en-US" dirty="0" err="1"/>
              <a:t>Problemi</a:t>
            </a:r>
            <a:r>
              <a:rPr lang="en-US" altLang="en-US" dirty="0"/>
              <a:t> </a:t>
            </a:r>
            <a:r>
              <a:rPr lang="en-US" altLang="en-US" dirty="0" err="1"/>
              <a:t>Devam</a:t>
            </a:r>
            <a:endParaRPr lang="en-US" alt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76" y="1646237"/>
            <a:ext cx="9468647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6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8625-8CA4-1945-8F94-BAFD91B5699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3: Matrix multiplication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48" y="2131332"/>
            <a:ext cx="9931904" cy="315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4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8625-8CA4-1945-8F94-BAFD91B5699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Örnek</a:t>
            </a:r>
            <a:r>
              <a:rPr lang="en-US" altLang="en-US" dirty="0"/>
              <a:t> 3: </a:t>
            </a:r>
            <a:r>
              <a:rPr lang="en-US" altLang="en-US" dirty="0" err="1"/>
              <a:t>Matris</a:t>
            </a:r>
            <a:r>
              <a:rPr lang="en-US" altLang="en-US" dirty="0"/>
              <a:t> </a:t>
            </a:r>
            <a:r>
              <a:rPr lang="en-US" altLang="en-US" dirty="0" err="1"/>
              <a:t>Çarpımı</a:t>
            </a:r>
            <a:r>
              <a:rPr lang="en-US" altLang="en-US" dirty="0"/>
              <a:t> (Matrix Multiplication)</a:t>
            </a:r>
          </a:p>
        </p:txBody>
      </p:sp>
      <p:pic>
        <p:nvPicPr>
          <p:cNvPr id="344068" name="Picture 4" descr="2_3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8400" y="2209800"/>
            <a:ext cx="8305800" cy="3252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123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8625-8CA4-1945-8F94-BAFD91B5699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3: Matrix multiplication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3" y="2832100"/>
            <a:ext cx="8386554" cy="171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1EDF-4FDA-F54C-A3D4-3FD8961E55A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Örnek</a:t>
            </a:r>
            <a:r>
              <a:rPr lang="en-US" altLang="en-US" dirty="0"/>
              <a:t> 4:  Gaussian elimination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290638"/>
            <a:ext cx="8167688" cy="4905375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4" y="4423172"/>
            <a:ext cx="4114415" cy="14660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314700"/>
            <a:ext cx="279400" cy="22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1709936"/>
            <a:ext cx="3432682" cy="1833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54" y="1718071"/>
            <a:ext cx="4716127" cy="191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5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1EDF-4FDA-F54C-A3D4-3FD8961E55A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58825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Example 4:  Gaussian elimination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290638"/>
            <a:ext cx="8167688" cy="49053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Algorithm</a:t>
            </a:r>
            <a:r>
              <a:rPr lang="en-US" altLang="en-US" i="1" dirty="0"/>
              <a:t> </a:t>
            </a:r>
            <a:r>
              <a:rPr lang="en-US" altLang="en-US" b="0" i="1" dirty="0" err="1"/>
              <a:t>GaussianElimination</a:t>
            </a:r>
            <a:r>
              <a:rPr lang="en-US" altLang="en-US" b="0" dirty="0"/>
              <a:t>(</a:t>
            </a:r>
            <a:r>
              <a:rPr lang="en-US" altLang="en-US" b="0" i="1" dirty="0"/>
              <a:t>A</a:t>
            </a:r>
            <a:r>
              <a:rPr lang="en-US" altLang="en-US" b="0" dirty="0"/>
              <a:t>[0..</a:t>
            </a:r>
            <a:r>
              <a:rPr lang="en-US" altLang="en-US" b="0" i="1" dirty="0"/>
              <a:t>n</a:t>
            </a:r>
            <a:r>
              <a:rPr lang="en-US" altLang="en-US" dirty="0"/>
              <a:t>-</a:t>
            </a:r>
            <a:r>
              <a:rPr lang="en-US" altLang="en-US" b="0" dirty="0"/>
              <a:t>1,0..</a:t>
            </a:r>
            <a:r>
              <a:rPr lang="en-US" altLang="en-US" b="0" i="1" dirty="0"/>
              <a:t>n</a:t>
            </a:r>
            <a:r>
              <a:rPr lang="en-US" altLang="en-US" b="0" dirty="0"/>
              <a:t>])</a:t>
            </a:r>
          </a:p>
          <a:p>
            <a:pPr marL="0" indent="0">
              <a:buNone/>
            </a:pPr>
            <a:r>
              <a:rPr lang="en-US" altLang="en-US" b="0" dirty="0"/>
              <a:t>//Implements Gaussian elimination of an </a:t>
            </a:r>
            <a:r>
              <a:rPr lang="en-US" altLang="en-US" b="0" i="1" dirty="0"/>
              <a:t>n-</a:t>
            </a:r>
            <a:r>
              <a:rPr lang="en-US" altLang="en-US" b="0" dirty="0"/>
              <a:t>by</a:t>
            </a:r>
            <a:r>
              <a:rPr lang="en-US" altLang="en-US" b="0" i="1" dirty="0"/>
              <a:t>-</a:t>
            </a:r>
            <a:r>
              <a:rPr lang="en-US" altLang="en-US" b="0" dirty="0"/>
              <a:t>(</a:t>
            </a:r>
            <a:r>
              <a:rPr lang="en-US" altLang="en-US" b="0" i="1" dirty="0"/>
              <a:t>n</a:t>
            </a:r>
            <a:r>
              <a:rPr lang="en-US" altLang="en-US" b="0" dirty="0"/>
              <a:t>+1) matrix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</a:p>
          <a:p>
            <a:pPr marL="0" indent="0">
              <a:buNone/>
            </a:pPr>
            <a:r>
              <a:rPr lang="en-US" altLang="en-US" dirty="0"/>
              <a:t>for</a:t>
            </a:r>
            <a:r>
              <a:rPr lang="en-US" altLang="en-US" b="0" dirty="0"/>
              <a:t> </a:t>
            </a:r>
            <a:r>
              <a:rPr lang="en-US" altLang="en-US" b="0" i="1" dirty="0" err="1"/>
              <a:t>i</a:t>
            </a:r>
            <a:r>
              <a:rPr lang="en-US" altLang="en-US" b="0" dirty="0"/>
              <a:t> </a:t>
            </a:r>
            <a:r>
              <a:rPr lang="en-US" altLang="en-US" b="0" dirty="0">
                <a:sym typeface="Symbol" charset="2"/>
              </a:rPr>
              <a:t></a:t>
            </a:r>
            <a:r>
              <a:rPr lang="en-US" altLang="en-US" b="0" i="1" dirty="0">
                <a:sym typeface="Symbol" charset="2"/>
              </a:rPr>
              <a:t>  </a:t>
            </a:r>
            <a:r>
              <a:rPr lang="en-US" altLang="en-US" b="0" dirty="0">
                <a:sym typeface="Symbol" charset="2"/>
              </a:rPr>
              <a:t>0</a:t>
            </a:r>
            <a:r>
              <a:rPr lang="en-US" altLang="en-US" dirty="0">
                <a:sym typeface="Symbol" charset="2"/>
              </a:rPr>
              <a:t> to</a:t>
            </a:r>
            <a:r>
              <a:rPr lang="en-US" altLang="en-US" b="0" dirty="0">
                <a:sym typeface="Symbol" charset="2"/>
              </a:rPr>
              <a:t> </a:t>
            </a:r>
            <a:r>
              <a:rPr lang="en-US" altLang="en-US" b="0" i="1" dirty="0">
                <a:sym typeface="Symbol" charset="2"/>
              </a:rPr>
              <a:t>n </a:t>
            </a:r>
            <a:r>
              <a:rPr lang="en-US" altLang="en-US" dirty="0"/>
              <a:t>-</a:t>
            </a:r>
            <a:r>
              <a:rPr lang="en-US" altLang="en-US" b="0" i="1" dirty="0">
                <a:sym typeface="Symbol" charset="2"/>
              </a:rPr>
              <a:t> </a:t>
            </a:r>
            <a:r>
              <a:rPr lang="en-US" altLang="en-US" b="0" dirty="0">
                <a:sym typeface="Symbol" charset="2"/>
              </a:rPr>
              <a:t>2</a:t>
            </a:r>
            <a:r>
              <a:rPr lang="en-US" altLang="en-US" dirty="0">
                <a:sym typeface="Symbol" charset="2"/>
              </a:rPr>
              <a:t> do</a:t>
            </a:r>
            <a:br>
              <a:rPr lang="en-US" altLang="en-US" b="0" dirty="0">
                <a:sym typeface="Symbol" charset="2"/>
              </a:rPr>
            </a:br>
            <a:r>
              <a:rPr lang="en-US" altLang="en-US" b="0" dirty="0">
                <a:sym typeface="Symbol" charset="2"/>
              </a:rPr>
              <a:t>      </a:t>
            </a:r>
            <a:r>
              <a:rPr lang="en-US" altLang="en-US" dirty="0"/>
              <a:t>for </a:t>
            </a:r>
            <a:r>
              <a:rPr lang="en-US" altLang="en-US" b="0" i="1" dirty="0"/>
              <a:t>j</a:t>
            </a:r>
            <a:r>
              <a:rPr lang="en-US" altLang="en-US" b="0" dirty="0"/>
              <a:t> </a:t>
            </a:r>
            <a:r>
              <a:rPr lang="en-US" altLang="en-US" b="0" dirty="0">
                <a:sym typeface="Symbol" charset="2"/>
              </a:rPr>
              <a:t></a:t>
            </a:r>
            <a:r>
              <a:rPr lang="en-US" altLang="en-US" b="0" i="1" dirty="0">
                <a:sym typeface="Symbol" charset="2"/>
              </a:rPr>
              <a:t>  </a:t>
            </a:r>
            <a:r>
              <a:rPr lang="en-US" altLang="en-US" b="0" i="1" dirty="0" err="1"/>
              <a:t>i</a:t>
            </a:r>
            <a:r>
              <a:rPr lang="en-US" altLang="en-US" b="0" i="1" dirty="0"/>
              <a:t> </a:t>
            </a:r>
            <a:r>
              <a:rPr lang="en-US" altLang="en-US" b="0" dirty="0"/>
              <a:t>+ 1</a:t>
            </a:r>
            <a:r>
              <a:rPr lang="en-US" altLang="en-US" dirty="0">
                <a:sym typeface="Symbol" charset="2"/>
              </a:rPr>
              <a:t> to </a:t>
            </a:r>
            <a:r>
              <a:rPr lang="en-US" altLang="en-US" b="0" i="1" dirty="0">
                <a:sym typeface="Symbol" charset="2"/>
              </a:rPr>
              <a:t>n </a:t>
            </a:r>
            <a:r>
              <a:rPr lang="en-US" altLang="en-US" dirty="0"/>
              <a:t>-</a:t>
            </a:r>
            <a:r>
              <a:rPr lang="en-US" altLang="en-US" b="0" dirty="0"/>
              <a:t> </a:t>
            </a:r>
            <a:r>
              <a:rPr lang="en-US" altLang="en-US" b="0" dirty="0">
                <a:sym typeface="Symbol" charset="2"/>
              </a:rPr>
              <a:t>1</a:t>
            </a:r>
            <a:r>
              <a:rPr lang="en-US" altLang="en-US" dirty="0">
                <a:sym typeface="Symbol" charset="2"/>
              </a:rPr>
              <a:t> do </a:t>
            </a:r>
            <a:br>
              <a:rPr lang="en-US" altLang="en-US" b="0" dirty="0">
                <a:sym typeface="Symbol" charset="2"/>
              </a:rPr>
            </a:br>
            <a:r>
              <a:rPr lang="en-US" altLang="en-US" b="0" dirty="0">
                <a:sym typeface="Symbol" charset="2"/>
              </a:rPr>
              <a:t>            </a:t>
            </a:r>
            <a:r>
              <a:rPr lang="en-US" altLang="en-US" dirty="0"/>
              <a:t>for</a:t>
            </a:r>
            <a:r>
              <a:rPr lang="en-US" altLang="en-US" b="0" dirty="0"/>
              <a:t> </a:t>
            </a:r>
            <a:r>
              <a:rPr lang="en-US" altLang="en-US" b="0" i="1" dirty="0"/>
              <a:t>k</a:t>
            </a:r>
            <a:r>
              <a:rPr lang="en-US" altLang="en-US" b="0" dirty="0"/>
              <a:t> </a:t>
            </a:r>
            <a:r>
              <a:rPr lang="en-US" altLang="en-US" b="0" dirty="0">
                <a:sym typeface="Symbol" charset="2"/>
              </a:rPr>
              <a:t></a:t>
            </a:r>
            <a:r>
              <a:rPr lang="en-US" altLang="en-US" b="0" i="1" dirty="0">
                <a:sym typeface="Symbol" charset="2"/>
              </a:rPr>
              <a:t>  </a:t>
            </a:r>
            <a:r>
              <a:rPr lang="en-US" altLang="en-US" b="0" i="1" dirty="0" err="1"/>
              <a:t>i</a:t>
            </a:r>
            <a:r>
              <a:rPr lang="en-US" altLang="en-US" dirty="0">
                <a:sym typeface="Symbol" charset="2"/>
              </a:rPr>
              <a:t> to</a:t>
            </a:r>
            <a:r>
              <a:rPr lang="en-US" altLang="en-US" b="0" dirty="0">
                <a:sym typeface="Symbol" charset="2"/>
              </a:rPr>
              <a:t> </a:t>
            </a:r>
            <a:r>
              <a:rPr lang="en-US" altLang="en-US" b="0" i="1" dirty="0">
                <a:sym typeface="Symbol" charset="2"/>
              </a:rPr>
              <a:t>n </a:t>
            </a:r>
            <a:r>
              <a:rPr lang="en-US" altLang="en-US" dirty="0">
                <a:sym typeface="Symbol" charset="2"/>
              </a:rPr>
              <a:t>do</a:t>
            </a:r>
          </a:p>
          <a:p>
            <a:pPr marL="0" indent="0">
              <a:buNone/>
            </a:pPr>
            <a:r>
              <a:rPr lang="en-US" altLang="en-US" b="0" dirty="0">
                <a:sym typeface="Symbol" charset="2"/>
              </a:rPr>
              <a:t>                 </a:t>
            </a:r>
            <a:r>
              <a:rPr lang="en-US" altLang="en-US" b="0" i="1" dirty="0">
                <a:sym typeface="Symbol" charset="2"/>
              </a:rPr>
              <a:t>A</a:t>
            </a:r>
            <a:r>
              <a:rPr lang="en-US" altLang="en-US" b="0" dirty="0">
                <a:sym typeface="Symbol" charset="2"/>
              </a:rPr>
              <a:t>[</a:t>
            </a:r>
            <a:r>
              <a:rPr lang="en-US" altLang="en-US" b="0" i="1" dirty="0" err="1">
                <a:sym typeface="Symbol" charset="2"/>
              </a:rPr>
              <a:t>j</a:t>
            </a:r>
            <a:r>
              <a:rPr lang="en-US" altLang="en-US" b="0" dirty="0" err="1">
                <a:sym typeface="Symbol" charset="2"/>
              </a:rPr>
              <a:t>,</a:t>
            </a:r>
            <a:r>
              <a:rPr lang="en-US" altLang="en-US" b="0" i="1" dirty="0" err="1">
                <a:sym typeface="Symbol" charset="2"/>
              </a:rPr>
              <a:t>k</a:t>
            </a:r>
            <a:r>
              <a:rPr lang="en-US" altLang="en-US" b="0" dirty="0">
                <a:sym typeface="Symbol" charset="2"/>
              </a:rPr>
              <a:t>] </a:t>
            </a:r>
            <a:r>
              <a:rPr lang="en-US" altLang="en-US" b="0" i="1" dirty="0">
                <a:sym typeface="Symbol" charset="2"/>
              </a:rPr>
              <a:t> A</a:t>
            </a:r>
            <a:r>
              <a:rPr lang="en-US" altLang="en-US" b="0" dirty="0">
                <a:sym typeface="Symbol" charset="2"/>
              </a:rPr>
              <a:t>[</a:t>
            </a:r>
            <a:r>
              <a:rPr lang="en-US" altLang="en-US" b="0" i="1" dirty="0" err="1">
                <a:sym typeface="Symbol" charset="2"/>
              </a:rPr>
              <a:t>j</a:t>
            </a:r>
            <a:r>
              <a:rPr lang="en-US" altLang="en-US" b="0" dirty="0" err="1">
                <a:sym typeface="Symbol" charset="2"/>
              </a:rPr>
              <a:t>,</a:t>
            </a:r>
            <a:r>
              <a:rPr lang="en-US" altLang="en-US" b="0" i="1" dirty="0" err="1">
                <a:sym typeface="Symbol" charset="2"/>
              </a:rPr>
              <a:t>k</a:t>
            </a:r>
            <a:r>
              <a:rPr lang="en-US" altLang="en-US" b="0" dirty="0">
                <a:sym typeface="Symbol" charset="2"/>
              </a:rPr>
              <a:t>] </a:t>
            </a:r>
            <a:r>
              <a:rPr lang="en-US" altLang="en-US" dirty="0"/>
              <a:t>-</a:t>
            </a:r>
            <a:r>
              <a:rPr lang="en-US" altLang="en-US" b="0" dirty="0">
                <a:sym typeface="Symbol" charset="2"/>
              </a:rPr>
              <a:t> </a:t>
            </a:r>
            <a:r>
              <a:rPr lang="en-US" altLang="en-US" b="0" i="1" dirty="0"/>
              <a:t>A</a:t>
            </a:r>
            <a:r>
              <a:rPr lang="en-US" altLang="en-US" b="0" dirty="0"/>
              <a:t>[</a:t>
            </a:r>
            <a:r>
              <a:rPr lang="en-US" altLang="en-US" b="0" i="1" dirty="0" err="1"/>
              <a:t>i</a:t>
            </a:r>
            <a:r>
              <a:rPr lang="en-US" altLang="en-US" b="0" dirty="0" err="1"/>
              <a:t>,</a:t>
            </a:r>
            <a:r>
              <a:rPr lang="en-US" altLang="en-US" b="0" i="1" dirty="0" err="1"/>
              <a:t>k</a:t>
            </a:r>
            <a:r>
              <a:rPr lang="en-US" altLang="en-US" b="0" dirty="0"/>
              <a:t>] </a:t>
            </a:r>
            <a:r>
              <a:rPr lang="en-US" altLang="en-US" b="0" dirty="0">
                <a:sym typeface="Symbol" charset="2"/>
              </a:rPr>
              <a:t></a:t>
            </a:r>
            <a:r>
              <a:rPr lang="en-US" altLang="en-US" b="0" dirty="0"/>
              <a:t> </a:t>
            </a:r>
            <a:r>
              <a:rPr lang="en-US" altLang="en-US" b="0" i="1" dirty="0">
                <a:sym typeface="Symbol" charset="2"/>
              </a:rPr>
              <a:t>A</a:t>
            </a:r>
            <a:r>
              <a:rPr lang="en-US" altLang="en-US" b="0" dirty="0">
                <a:sym typeface="Symbol" charset="2"/>
              </a:rPr>
              <a:t>[</a:t>
            </a:r>
            <a:r>
              <a:rPr lang="en-US" altLang="en-US" b="0" i="1" dirty="0" err="1">
                <a:sym typeface="Symbol" charset="2"/>
              </a:rPr>
              <a:t>j</a:t>
            </a:r>
            <a:r>
              <a:rPr lang="en-US" altLang="en-US" b="0" dirty="0" err="1">
                <a:sym typeface="Symbol" charset="2"/>
              </a:rPr>
              <a:t>,</a:t>
            </a:r>
            <a:r>
              <a:rPr lang="en-US" altLang="en-US" b="0" i="1" dirty="0" err="1">
                <a:sym typeface="Symbol" charset="2"/>
              </a:rPr>
              <a:t>i</a:t>
            </a:r>
            <a:r>
              <a:rPr lang="en-US" altLang="en-US" b="0" dirty="0">
                <a:sym typeface="Symbol" charset="2"/>
              </a:rPr>
              <a:t>] / </a:t>
            </a:r>
            <a:r>
              <a:rPr lang="en-US" altLang="en-US" b="0" i="1" dirty="0"/>
              <a:t>A</a:t>
            </a:r>
            <a:r>
              <a:rPr lang="en-US" altLang="en-US" b="0" dirty="0"/>
              <a:t>[</a:t>
            </a:r>
            <a:r>
              <a:rPr lang="en-US" altLang="en-US" b="0" i="1" dirty="0" err="1"/>
              <a:t>i</a:t>
            </a:r>
            <a:r>
              <a:rPr lang="en-US" altLang="en-US" b="0" dirty="0" err="1"/>
              <a:t>,</a:t>
            </a:r>
            <a:r>
              <a:rPr lang="en-US" altLang="en-US" b="0" i="1" dirty="0" err="1"/>
              <a:t>i</a:t>
            </a:r>
            <a:r>
              <a:rPr lang="en-US" altLang="en-US" b="0" dirty="0"/>
              <a:t>]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err="1"/>
              <a:t>Verimlilik</a:t>
            </a:r>
            <a:r>
              <a:rPr lang="en-US" altLang="en-US" dirty="0"/>
              <a:t> </a:t>
            </a:r>
            <a:r>
              <a:rPr lang="en-US" altLang="en-US" dirty="0" err="1"/>
              <a:t>sınıfını</a:t>
            </a:r>
            <a:r>
              <a:rPr lang="en-US" altLang="en-US" dirty="0"/>
              <a:t> </a:t>
            </a:r>
            <a:r>
              <a:rPr lang="en-US" altLang="en-US" dirty="0" err="1"/>
              <a:t>belirleyin</a:t>
            </a:r>
            <a:r>
              <a:rPr lang="en-US" altLang="en-US" dirty="0"/>
              <a:t>, </a:t>
            </a:r>
            <a:r>
              <a:rPr lang="en-US" altLang="en-US" dirty="0" err="1"/>
              <a:t>Sabit</a:t>
            </a:r>
            <a:r>
              <a:rPr lang="en-US" altLang="en-US" dirty="0"/>
              <a:t> </a:t>
            </a:r>
            <a:r>
              <a:rPr lang="en-US" altLang="en-US" dirty="0" err="1"/>
              <a:t>bir</a:t>
            </a:r>
            <a:r>
              <a:rPr lang="en-US" altLang="en-US" dirty="0"/>
              <a:t> </a:t>
            </a:r>
            <a:r>
              <a:rPr lang="en-US" altLang="en-US" dirty="0" err="1"/>
              <a:t>iyileştirme</a:t>
            </a:r>
            <a:r>
              <a:rPr lang="en-US" altLang="en-US" dirty="0"/>
              <a:t> </a:t>
            </a:r>
            <a:r>
              <a:rPr lang="en-US" altLang="en-US" dirty="0" err="1"/>
              <a:t>yapılabilir</a:t>
            </a:r>
            <a:r>
              <a:rPr lang="en-US" altLang="en-US" dirty="0"/>
              <a:t> mi?</a:t>
            </a:r>
            <a:endParaRPr lang="en-US" altLang="en-US" b="0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136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FE2E-1F89-CE43-A4FF-BF0AABF494A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Example 5: Counting binary digits  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266826"/>
            <a:ext cx="8382000" cy="4905375"/>
          </a:xfrm>
        </p:spPr>
        <p:txBody>
          <a:bodyPr/>
          <a:lstStyle/>
          <a:p>
            <a:pPr marL="0" indent="0">
              <a:buNone/>
            </a:pPr>
            <a:endParaRPr lang="en-US" altLang="en-US" sz="2000" i="1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dirty="0" err="1"/>
              <a:t>Daha</a:t>
            </a:r>
            <a:r>
              <a:rPr lang="en-US" altLang="en-US" dirty="0"/>
              <a:t> </a:t>
            </a:r>
            <a:r>
              <a:rPr lang="en-US" altLang="en-US" dirty="0" err="1"/>
              <a:t>önceki</a:t>
            </a:r>
            <a:r>
              <a:rPr lang="en-US" altLang="en-US" dirty="0"/>
              <a:t> </a:t>
            </a:r>
            <a:r>
              <a:rPr lang="en-US" altLang="en-US" dirty="0" err="1"/>
              <a:t>algoritmalar</a:t>
            </a:r>
            <a:r>
              <a:rPr lang="en-US" altLang="en-US" dirty="0"/>
              <a:t> </a:t>
            </a:r>
            <a:r>
              <a:rPr lang="en-US" altLang="en-US" dirty="0" err="1"/>
              <a:t>gibi</a:t>
            </a:r>
            <a:r>
              <a:rPr lang="en-US" altLang="en-US" dirty="0"/>
              <a:t> test </a:t>
            </a:r>
            <a:r>
              <a:rPr lang="en-US" altLang="en-US" dirty="0" err="1"/>
              <a:t>edilemez</a:t>
            </a:r>
            <a:endParaRPr lang="en-US" altLang="en-US" sz="2000" dirty="0"/>
          </a:p>
        </p:txBody>
      </p:sp>
      <p:pic>
        <p:nvPicPr>
          <p:cNvPr id="350212" name="Picture 4" descr="2_3d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95401"/>
            <a:ext cx="8382000" cy="2955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20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Neumann’s Neighborhood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953" y="2114550"/>
            <a:ext cx="8044784" cy="282019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31B9D-EBDF-AF4A-9284-D917544B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DA30-0EE2-8B47-83C3-C2F20AD9EF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10CB-1674-694E-949F-E2DF37B29E14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254980" name="Picture 4" descr="table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752600"/>
            <a:ext cx="8382000" cy="340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83" name="Rectangle 7"/>
          <p:cNvSpPr>
            <a:spLocks noGrp="1" noChangeArrowheads="1"/>
          </p:cNvSpPr>
          <p:nvPr>
            <p:ph type="title"/>
          </p:nvPr>
        </p:nvSpPr>
        <p:spPr>
          <a:xfrm>
            <a:off x="1600200" y="558800"/>
            <a:ext cx="9448800" cy="1054100"/>
          </a:xfrm>
        </p:spPr>
        <p:txBody>
          <a:bodyPr>
            <a:normAutofit/>
          </a:bodyPr>
          <a:lstStyle/>
          <a:p>
            <a:r>
              <a:rPr lang="en-US" altLang="en-US" sz="3200" b="1" i="1" dirty="0"/>
              <a:t>n </a:t>
            </a:r>
            <a:r>
              <a:rPr lang="en-US" altLang="en-US" sz="3200" b="1" dirty="0">
                <a:sym typeface="Symbol" charset="2"/>
              </a:rPr>
              <a:t>  </a:t>
            </a:r>
            <a:r>
              <a:rPr lang="en-US" altLang="en-US" sz="3200" b="1" dirty="0" err="1">
                <a:sym typeface="Symbol" charset="2"/>
              </a:rPr>
              <a:t>giderken</a:t>
            </a:r>
            <a:r>
              <a:rPr lang="en-US" altLang="en-US" sz="3200" b="1" dirty="0">
                <a:sym typeface="Symbol" charset="2"/>
              </a:rPr>
              <a:t> </a:t>
            </a:r>
            <a:r>
              <a:rPr lang="en-US" altLang="en-US" sz="3200" b="1" dirty="0" err="1">
                <a:sym typeface="Symbol" charset="2"/>
              </a:rPr>
              <a:t>bazı</a:t>
            </a:r>
            <a:r>
              <a:rPr lang="en-US" altLang="en-US" sz="3200" b="1" dirty="0">
                <a:sym typeface="Symbol" charset="2"/>
              </a:rPr>
              <a:t> </a:t>
            </a:r>
            <a:r>
              <a:rPr lang="en-US" altLang="en-US" sz="3200" b="1" dirty="0" err="1">
                <a:sym typeface="Symbol" charset="2"/>
              </a:rPr>
              <a:t>önemli</a:t>
            </a:r>
            <a:r>
              <a:rPr lang="en-US" altLang="en-US" sz="3200" b="1" dirty="0">
                <a:sym typeface="Symbol" charset="2"/>
              </a:rPr>
              <a:t> </a:t>
            </a:r>
            <a:r>
              <a:rPr lang="en-US" altLang="en-US" sz="3200" b="1" dirty="0" err="1">
                <a:sym typeface="Symbol" charset="2"/>
              </a:rPr>
              <a:t>fonksiyonların</a:t>
            </a:r>
            <a:r>
              <a:rPr lang="en-US" altLang="en-US" sz="3200" b="1" dirty="0">
                <a:sym typeface="Symbol" charset="2"/>
              </a:rPr>
              <a:t> </a:t>
            </a:r>
            <a:r>
              <a:rPr lang="en-US" altLang="en-US" sz="3200" b="1" dirty="0" err="1">
                <a:sym typeface="Symbol" charset="2"/>
              </a:rPr>
              <a:t>büyüme</a:t>
            </a:r>
            <a:r>
              <a:rPr lang="en-US" altLang="en-US" sz="3200" b="1" dirty="0">
                <a:sym typeface="Symbol" charset="2"/>
              </a:rPr>
              <a:t> </a:t>
            </a:r>
            <a:r>
              <a:rPr lang="en-US" altLang="en-US" sz="3200" b="1" dirty="0" err="1">
                <a:sym typeface="Symbol" charset="2"/>
              </a:rPr>
              <a:t>hızları</a:t>
            </a:r>
            <a:endParaRPr lang="en-US" altLang="en-US" sz="3200" b="1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87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AFF1-2603-9D42-96B9-AA8CF9458BE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36525"/>
            <a:ext cx="10515600" cy="1325563"/>
          </a:xfrm>
        </p:spPr>
        <p:txBody>
          <a:bodyPr/>
          <a:lstStyle/>
          <a:p>
            <a:r>
              <a:rPr lang="tr-TR" altLang="en-US" b="1" dirty="0"/>
              <a:t>Asimptotik Büyüme Dereceleri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66826"/>
            <a:ext cx="10947400" cy="5089524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charset="2"/>
              <a:buNone/>
            </a:pPr>
            <a:r>
              <a:rPr lang="tr-TR" altLang="en-US" sz="3200" dirty="0"/>
              <a:t>Fonksiyonların büyüme hızlarını karşılaştırmak için kullanılan, sabit çarpanları ve küçük girdi boyutlarını </a:t>
            </a:r>
            <a:r>
              <a:rPr lang="tr-TR" altLang="en-US" sz="3200" dirty="0" err="1"/>
              <a:t>yoksayan</a:t>
            </a:r>
            <a:r>
              <a:rPr lang="tr-TR" altLang="en-US" sz="3200" dirty="0"/>
              <a:t>, bir yöntem.</a:t>
            </a:r>
          </a:p>
          <a:p>
            <a:endParaRPr lang="tr-TR" altLang="en-US" sz="3200" dirty="0"/>
          </a:p>
          <a:p>
            <a:r>
              <a:rPr lang="tr-TR" altLang="en-US" sz="3500" b="1" dirty="0"/>
              <a:t>O(</a:t>
            </a:r>
            <a:r>
              <a:rPr lang="tr-TR" altLang="en-US" sz="3500" b="1" i="1" dirty="0"/>
              <a:t>g</a:t>
            </a:r>
            <a:r>
              <a:rPr lang="tr-TR" altLang="en-US" sz="3500" b="1" dirty="0"/>
              <a:t>(</a:t>
            </a:r>
            <a:r>
              <a:rPr lang="tr-TR" altLang="en-US" sz="3500" b="1" i="1" dirty="0"/>
              <a:t>n</a:t>
            </a:r>
            <a:r>
              <a:rPr lang="tr-TR" altLang="en-US" sz="3500" b="1" dirty="0"/>
              <a:t>)):</a:t>
            </a:r>
            <a:r>
              <a:rPr lang="tr-TR" altLang="en-US" sz="3500" b="1" i="1" dirty="0"/>
              <a:t> </a:t>
            </a:r>
            <a:r>
              <a:rPr lang="tr-TR" altLang="en-US" sz="3500" i="1" dirty="0"/>
              <a:t>g</a:t>
            </a:r>
            <a:r>
              <a:rPr lang="tr-TR" altLang="en-US" sz="3500" dirty="0"/>
              <a:t>(</a:t>
            </a:r>
            <a:r>
              <a:rPr lang="tr-TR" altLang="en-US" sz="3500" i="1" dirty="0"/>
              <a:t>n</a:t>
            </a:r>
            <a:r>
              <a:rPr lang="tr-TR" altLang="en-US" sz="3500" dirty="0"/>
              <a:t>) fonksiyonundan daha hızlı büyümeyen  </a:t>
            </a:r>
            <a:r>
              <a:rPr lang="tr-TR" altLang="en-US" sz="3500" i="1" dirty="0"/>
              <a:t>f</a:t>
            </a:r>
            <a:r>
              <a:rPr lang="tr-TR" altLang="en-US" sz="3500" dirty="0"/>
              <a:t>(</a:t>
            </a:r>
            <a:r>
              <a:rPr lang="tr-TR" altLang="en-US" sz="3500" i="1" dirty="0"/>
              <a:t>n</a:t>
            </a:r>
            <a:r>
              <a:rPr lang="tr-TR" altLang="en-US" sz="3500" dirty="0"/>
              <a:t>) fonksiyonlarını kapsar</a:t>
            </a:r>
          </a:p>
          <a:p>
            <a:endParaRPr lang="tr-TR" altLang="en-US" sz="3500" dirty="0"/>
          </a:p>
          <a:p>
            <a:r>
              <a:rPr lang="tr-TR" altLang="en-US" sz="3500" b="1" dirty="0" err="1">
                <a:ea typeface="Times New Roman" charset="0"/>
                <a:cs typeface="Times New Roman" charset="0"/>
              </a:rPr>
              <a:t>Θ</a:t>
            </a:r>
            <a:r>
              <a:rPr lang="tr-TR" altLang="en-US" sz="3500" b="1" dirty="0"/>
              <a:t>(</a:t>
            </a:r>
            <a:r>
              <a:rPr lang="tr-TR" altLang="en-US" sz="3500" b="1" i="1" dirty="0"/>
              <a:t>g</a:t>
            </a:r>
            <a:r>
              <a:rPr lang="tr-TR" altLang="en-US" sz="3500" b="1" dirty="0"/>
              <a:t>(</a:t>
            </a:r>
            <a:r>
              <a:rPr lang="tr-TR" altLang="en-US" sz="3500" b="1" i="1" dirty="0"/>
              <a:t>n</a:t>
            </a:r>
            <a:r>
              <a:rPr lang="tr-TR" altLang="en-US" sz="3500" b="1" dirty="0"/>
              <a:t>)): </a:t>
            </a:r>
            <a:r>
              <a:rPr lang="tr-TR" altLang="en-US" sz="3500" i="1" dirty="0"/>
              <a:t>g</a:t>
            </a:r>
            <a:r>
              <a:rPr lang="tr-TR" altLang="en-US" sz="3500" dirty="0"/>
              <a:t>(</a:t>
            </a:r>
            <a:r>
              <a:rPr lang="tr-TR" altLang="en-US" sz="3500" i="1" dirty="0"/>
              <a:t>n</a:t>
            </a:r>
            <a:r>
              <a:rPr lang="tr-TR" altLang="en-US" sz="3500" dirty="0"/>
              <a:t>)  fonksiyonları ile aynı derecede büyüyen </a:t>
            </a:r>
            <a:r>
              <a:rPr lang="tr-TR" altLang="en-US" sz="3500" i="1" dirty="0"/>
              <a:t>f</a:t>
            </a:r>
            <a:r>
              <a:rPr lang="tr-TR" altLang="en-US" sz="3500" dirty="0"/>
              <a:t>(</a:t>
            </a:r>
            <a:r>
              <a:rPr lang="tr-TR" altLang="en-US" sz="3500" i="1" dirty="0"/>
              <a:t>n</a:t>
            </a:r>
            <a:r>
              <a:rPr lang="tr-TR" altLang="en-US" sz="3500" dirty="0"/>
              <a:t>) fonksiyonlarını gösterir.</a:t>
            </a:r>
          </a:p>
          <a:p>
            <a:endParaRPr lang="tr-TR" altLang="en-US" sz="3500" dirty="0"/>
          </a:p>
          <a:p>
            <a:r>
              <a:rPr lang="tr-TR" altLang="en-US" sz="3500" b="1" dirty="0" err="1">
                <a:ea typeface="Times New Roman" charset="0"/>
                <a:cs typeface="Times New Roman" charset="0"/>
              </a:rPr>
              <a:t>Ω</a:t>
            </a:r>
            <a:r>
              <a:rPr lang="tr-TR" altLang="en-US" sz="3500" b="1" dirty="0"/>
              <a:t>(</a:t>
            </a:r>
            <a:r>
              <a:rPr lang="tr-TR" altLang="en-US" sz="3500" b="1" i="1" dirty="0"/>
              <a:t>g</a:t>
            </a:r>
            <a:r>
              <a:rPr lang="tr-TR" altLang="en-US" sz="3500" b="1" dirty="0"/>
              <a:t>(</a:t>
            </a:r>
            <a:r>
              <a:rPr lang="tr-TR" altLang="en-US" sz="3500" b="1" i="1" dirty="0"/>
              <a:t>n</a:t>
            </a:r>
            <a:r>
              <a:rPr lang="tr-TR" altLang="en-US" sz="3500" b="1" dirty="0"/>
              <a:t>)): </a:t>
            </a:r>
            <a:r>
              <a:rPr lang="tr-TR" altLang="en-US" sz="3500" dirty="0"/>
              <a:t>en az  </a:t>
            </a:r>
            <a:r>
              <a:rPr lang="tr-TR" altLang="en-US" sz="3500" i="1" dirty="0"/>
              <a:t>g</a:t>
            </a:r>
            <a:r>
              <a:rPr lang="tr-TR" altLang="en-US" sz="3500" dirty="0"/>
              <a:t>(</a:t>
            </a:r>
            <a:r>
              <a:rPr lang="tr-TR" altLang="en-US" sz="3500" i="1" dirty="0"/>
              <a:t>n</a:t>
            </a:r>
            <a:r>
              <a:rPr lang="tr-TR" altLang="en-US" sz="3500" dirty="0"/>
              <a:t>) fonksiyonları kadar hızda büyüyen </a:t>
            </a:r>
            <a:r>
              <a:rPr lang="tr-TR" altLang="en-US" sz="3500" i="1" dirty="0"/>
              <a:t>f</a:t>
            </a:r>
            <a:r>
              <a:rPr lang="tr-TR" altLang="en-US" sz="3500" dirty="0"/>
              <a:t>(</a:t>
            </a:r>
            <a:r>
              <a:rPr lang="tr-TR" altLang="en-US" sz="3500" i="1" dirty="0"/>
              <a:t>n</a:t>
            </a:r>
            <a:r>
              <a:rPr lang="tr-TR" altLang="en-US" sz="3500" dirty="0"/>
              <a:t>) fonksiyonlarını belirtmek için kullanılır.</a:t>
            </a:r>
          </a:p>
          <a:p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07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6BC4-1FDA-3C48-8EC3-6094ED0C83D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title"/>
          </p:nvPr>
        </p:nvSpPr>
        <p:spPr>
          <a:xfrm>
            <a:off x="215900" y="136525"/>
            <a:ext cx="10515600" cy="1325563"/>
          </a:xfrm>
        </p:spPr>
        <p:txBody>
          <a:bodyPr/>
          <a:lstStyle/>
          <a:p>
            <a:r>
              <a:rPr lang="en-US" altLang="en-US" dirty="0"/>
              <a:t>Big-oh. O(g(n))</a:t>
            </a:r>
          </a:p>
        </p:txBody>
      </p:sp>
      <p:pic>
        <p:nvPicPr>
          <p:cNvPr id="259076" name="Picture 4" descr="figs2_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219200"/>
            <a:ext cx="6400800" cy="5341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25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1419-A9B9-6348-A25B-A877D99088EA}" type="slidenum">
              <a:rPr lang="en-US" altLang="en-US"/>
              <a:pPr/>
              <a:t>6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1125" name="Rectangle 5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54000" y="1365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Big-omega.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tr-T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tr-T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tr-T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261125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4000" y="136525"/>
                <a:ext cx="10515600" cy="1325563"/>
              </a:xfrm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1124" name="Picture 4" descr="figs2_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219200"/>
            <a:ext cx="6019800" cy="537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91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4C2E-40BF-E74B-BD6F-683544E85823}" type="slidenum">
              <a:rPr lang="en-US" altLang="en-US"/>
              <a:pPr/>
              <a:t>7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3173" name="Rectangle 5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41300" y="1365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Big-theta.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tr-T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26317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1300" y="136525"/>
                <a:ext cx="10515600" cy="1325563"/>
              </a:xfrm>
              <a:blipFill>
                <a:blip r:embed="rId3"/>
                <a:stretch>
                  <a:fillRect l="-21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3172" name="Picture 4" descr="figs2_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219201"/>
            <a:ext cx="6324600" cy="536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30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B6E9-18EC-524D-81C6-D414078CBCE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18691" y="97272"/>
            <a:ext cx="9628909" cy="757526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latin typeface="+mn-lt"/>
              </a:rPr>
              <a:t>Big </a:t>
            </a:r>
            <a:r>
              <a:rPr lang="en-US" altLang="en-US" sz="4000" b="1" i="1" dirty="0">
                <a:latin typeface="+mn-lt"/>
              </a:rPr>
              <a:t>O</a:t>
            </a:r>
            <a:r>
              <a:rPr lang="en-US" altLang="en-US" sz="4000" b="1" dirty="0">
                <a:latin typeface="+mn-lt"/>
              </a:rPr>
              <a:t> Formal </a:t>
            </a:r>
            <a:r>
              <a:rPr lang="en-US" altLang="en-US" sz="4000" b="1" dirty="0" err="1">
                <a:latin typeface="+mn-lt"/>
              </a:rPr>
              <a:t>Tanımı</a:t>
            </a:r>
            <a:endParaRPr lang="en-US" altLang="en-US" sz="4000" b="1" dirty="0">
              <a:latin typeface="+mn-lt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80655"/>
            <a:ext cx="10515600" cy="541496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Monotype Sorts" charset="2"/>
              <a:buNone/>
            </a:pPr>
            <a:r>
              <a:rPr lang="tr-TR" altLang="en-US" sz="4100" b="1" dirty="0"/>
              <a:t>Tanım: </a:t>
            </a:r>
            <a:r>
              <a:rPr lang="tr-TR" altLang="en-US" sz="4100" i="1" dirty="0"/>
              <a:t>f</a:t>
            </a:r>
            <a:r>
              <a:rPr lang="tr-TR" altLang="en-US" sz="4100" dirty="0"/>
              <a:t>(</a:t>
            </a:r>
            <a:r>
              <a:rPr lang="tr-TR" altLang="en-US" sz="4100" i="1" dirty="0"/>
              <a:t>n</a:t>
            </a:r>
            <a:r>
              <a:rPr lang="tr-TR" altLang="en-US" sz="4100" dirty="0"/>
              <a:t>) ∊ O(</a:t>
            </a:r>
            <a:r>
              <a:rPr lang="tr-TR" altLang="en-US" sz="4100" i="1" dirty="0"/>
              <a:t>g</a:t>
            </a:r>
            <a:r>
              <a:rPr lang="tr-TR" altLang="en-US" sz="4100" dirty="0"/>
              <a:t>(</a:t>
            </a:r>
            <a:r>
              <a:rPr lang="tr-TR" altLang="en-US" sz="4100" i="1" dirty="0"/>
              <a:t>n</a:t>
            </a:r>
            <a:r>
              <a:rPr lang="tr-TR" altLang="en-US" sz="4100" dirty="0"/>
              <a:t>)) ise,  f(n) fonksiyonunun büyüme derecesi,  </a:t>
            </a:r>
            <a:r>
              <a:rPr lang="tr-TR" altLang="en-US" sz="4100" i="1" dirty="0">
                <a:ea typeface="Times New Roman" charset="0"/>
                <a:cs typeface="Times New Roman" charset="0"/>
              </a:rPr>
              <a:t>g</a:t>
            </a:r>
            <a:r>
              <a:rPr lang="tr-TR" altLang="en-US" sz="4100" dirty="0">
                <a:ea typeface="Times New Roman" charset="0"/>
                <a:cs typeface="Times New Roman" charset="0"/>
              </a:rPr>
              <a:t>(</a:t>
            </a:r>
            <a:r>
              <a:rPr lang="tr-TR" altLang="en-US" sz="4100" i="1" dirty="0">
                <a:ea typeface="Times New Roman" charset="0"/>
                <a:cs typeface="Times New Roman" charset="0"/>
              </a:rPr>
              <a:t>n</a:t>
            </a:r>
            <a:r>
              <a:rPr lang="tr-TR" altLang="en-US" sz="4100" dirty="0">
                <a:ea typeface="Times New Roman" charset="0"/>
                <a:cs typeface="Times New Roman" charset="0"/>
              </a:rPr>
              <a:t>)’in büyüme sabit bir sayı ile çarpımının büyüme derecesinden küçüktür.</a:t>
            </a:r>
            <a:endParaRPr lang="tr-TR" altLang="en-US" sz="4100" b="1" dirty="0"/>
          </a:p>
          <a:p>
            <a:pPr>
              <a:buFont typeface="Monotype Sorts" charset="2"/>
              <a:buNone/>
            </a:pPr>
            <a:endParaRPr lang="tr-TR" altLang="en-US" dirty="0"/>
          </a:p>
          <a:p>
            <a:pPr>
              <a:buFont typeface="Monotype Sorts" charset="2"/>
              <a:buNone/>
            </a:pPr>
            <a:r>
              <a:rPr lang="tr-TR" altLang="en-US" dirty="0">
                <a:ea typeface="Times New Roman" charset="0"/>
                <a:cs typeface="Times New Roman" charset="0"/>
              </a:rPr>
              <a:t>					</a:t>
            </a:r>
            <a:r>
              <a:rPr lang="tr-TR" altLang="en-US" sz="4600" i="1" dirty="0">
                <a:ea typeface="Times New Roman" charset="0"/>
                <a:cs typeface="Times New Roman" charset="0"/>
              </a:rPr>
              <a:t>f</a:t>
            </a:r>
            <a:r>
              <a:rPr lang="tr-TR" altLang="en-US" sz="4600" dirty="0">
                <a:ea typeface="Times New Roman" charset="0"/>
                <a:cs typeface="Times New Roman" charset="0"/>
              </a:rPr>
              <a:t>(</a:t>
            </a:r>
            <a:r>
              <a:rPr lang="tr-TR" altLang="en-US" sz="4600" i="1" dirty="0">
                <a:ea typeface="Times New Roman" charset="0"/>
                <a:cs typeface="Times New Roman" charset="0"/>
              </a:rPr>
              <a:t>n</a:t>
            </a:r>
            <a:r>
              <a:rPr lang="tr-TR" altLang="en-US" sz="4600" dirty="0">
                <a:ea typeface="Times New Roman" charset="0"/>
                <a:cs typeface="Times New Roman" charset="0"/>
              </a:rPr>
              <a:t>) ≤ </a:t>
            </a:r>
            <a:r>
              <a:rPr lang="tr-TR" altLang="en-US" sz="4600" i="1" dirty="0">
                <a:ea typeface="Times New Roman" charset="0"/>
                <a:cs typeface="Times New Roman" charset="0"/>
              </a:rPr>
              <a:t>c g</a:t>
            </a:r>
            <a:r>
              <a:rPr lang="tr-TR" altLang="en-US" sz="4600" dirty="0">
                <a:ea typeface="Times New Roman" charset="0"/>
                <a:cs typeface="Times New Roman" charset="0"/>
              </a:rPr>
              <a:t>(</a:t>
            </a:r>
            <a:r>
              <a:rPr lang="tr-TR" altLang="en-US" sz="4600" i="1" dirty="0">
                <a:ea typeface="Times New Roman" charset="0"/>
                <a:cs typeface="Times New Roman" charset="0"/>
              </a:rPr>
              <a:t>n</a:t>
            </a:r>
            <a:r>
              <a:rPr lang="tr-TR" altLang="en-US" sz="4600" dirty="0">
                <a:ea typeface="Times New Roman" charset="0"/>
                <a:cs typeface="Times New Roman" charset="0"/>
              </a:rPr>
              <a:t>) ,  ∀</a:t>
            </a:r>
            <a:r>
              <a:rPr lang="tr-TR" altLang="en-US" sz="4600" i="1" dirty="0">
                <a:ea typeface="Times New Roman" charset="0"/>
                <a:cs typeface="Times New Roman" charset="0"/>
              </a:rPr>
              <a:t>n</a:t>
            </a:r>
            <a:r>
              <a:rPr lang="tr-TR" altLang="en-US" sz="4600" dirty="0">
                <a:ea typeface="Times New Roman" charset="0"/>
                <a:cs typeface="Times New Roman" charset="0"/>
              </a:rPr>
              <a:t> ≥ </a:t>
            </a:r>
            <a:r>
              <a:rPr lang="tr-TR" altLang="en-US" sz="4600" i="1" dirty="0">
                <a:ea typeface="Times New Roman" charset="0"/>
                <a:cs typeface="Times New Roman" charset="0"/>
              </a:rPr>
              <a:t>n</a:t>
            </a:r>
            <a:r>
              <a:rPr lang="tr-TR" altLang="en-US" sz="4600" baseline="-25000" dirty="0">
                <a:ea typeface="Times New Roman" charset="0"/>
                <a:cs typeface="Times New Roman" charset="0"/>
              </a:rPr>
              <a:t>0 </a:t>
            </a:r>
          </a:p>
          <a:p>
            <a:pPr>
              <a:buFont typeface="Monotype Sorts" charset="2"/>
              <a:buNone/>
            </a:pPr>
            <a:endParaRPr lang="tr-TR" altLang="en-US" baseline="-25000" dirty="0">
              <a:ea typeface="Times New Roman" charset="0"/>
              <a:cs typeface="Times New Roman" charset="0"/>
            </a:endParaRPr>
          </a:p>
          <a:p>
            <a:pPr>
              <a:buFont typeface="Monotype Sorts" charset="2"/>
              <a:buNone/>
            </a:pPr>
            <a:endParaRPr lang="tr-TR" altLang="en-US" baseline="-25000" dirty="0">
              <a:ea typeface="Times New Roman" charset="0"/>
              <a:cs typeface="Times New Roman" charset="0"/>
            </a:endParaRPr>
          </a:p>
          <a:p>
            <a:pPr>
              <a:buFont typeface="Monotype Sorts" charset="2"/>
              <a:buNone/>
            </a:pPr>
            <a:r>
              <a:rPr lang="tr-TR" altLang="en-US" sz="4000" dirty="0">
                <a:ea typeface="Times New Roman" charset="0"/>
                <a:cs typeface="Times New Roman" charset="0"/>
              </a:rPr>
              <a:t>Eşitsizliğini sağlayan </a:t>
            </a:r>
            <a:r>
              <a:rPr lang="tr-TR" altLang="en-US" sz="4000" dirty="0"/>
              <a:t>pozitif bir sabit </a:t>
            </a:r>
            <a:r>
              <a:rPr lang="tr-TR" altLang="en-US" sz="4000" dirty="0">
                <a:solidFill>
                  <a:srgbClr val="FF0000"/>
                </a:solidFill>
              </a:rPr>
              <a:t>c</a:t>
            </a:r>
            <a:r>
              <a:rPr lang="tr-TR" altLang="en-US" sz="4000" dirty="0"/>
              <a:t> ve pozitif bir tamsayı </a:t>
            </a:r>
            <a:r>
              <a:rPr lang="tr-TR" altLang="en-US" sz="4000" i="1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n</a:t>
            </a:r>
            <a:r>
              <a:rPr lang="tr-TR" altLang="en-US" sz="4000" baseline="-25000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0</a:t>
            </a:r>
            <a:r>
              <a:rPr lang="tr-TR" altLang="en-US" sz="4000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 </a:t>
            </a:r>
            <a:r>
              <a:rPr lang="tr-TR" altLang="en-US" sz="4000" dirty="0">
                <a:ea typeface="Times New Roman" charset="0"/>
                <a:cs typeface="Times New Roman" charset="0"/>
              </a:rPr>
              <a:t>vardır</a:t>
            </a:r>
          </a:p>
          <a:p>
            <a:pPr>
              <a:buFont typeface="Monotype Sorts" charset="2"/>
              <a:buNone/>
            </a:pPr>
            <a:endParaRPr lang="tr-TR" altLang="en-US" dirty="0">
              <a:ea typeface="Times New Roman" charset="0"/>
              <a:cs typeface="Times New Roman" charset="0"/>
            </a:endParaRPr>
          </a:p>
          <a:p>
            <a:pPr>
              <a:buFont typeface="Monotype Sorts" charset="2"/>
              <a:buNone/>
            </a:pPr>
            <a:r>
              <a:rPr lang="en-US" altLang="en-US" b="1" dirty="0" err="1">
                <a:ea typeface="Times New Roman" charset="0"/>
                <a:cs typeface="Times New Roman" charset="0"/>
              </a:rPr>
              <a:t>Örnekler</a:t>
            </a:r>
            <a:r>
              <a:rPr lang="en-US" altLang="en-US" b="1" dirty="0"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altLang="en-US" dirty="0">
                <a:ea typeface="Times New Roman" charset="0"/>
                <a:cs typeface="Times New Roman" charset="0"/>
              </a:rPr>
              <a:t> 10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</a:t>
            </a:r>
            <a:r>
              <a:rPr lang="en-US" altLang="en-US" dirty="0">
                <a:ea typeface="Times New Roman" charset="0"/>
                <a:cs typeface="Times New Roman" charset="0"/>
              </a:rPr>
              <a:t> is O(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</a:t>
            </a:r>
            <a:r>
              <a:rPr lang="en-US" altLang="en-US" baseline="30000" dirty="0">
                <a:ea typeface="Times New Roman" charset="0"/>
                <a:cs typeface="Times New Roman" charset="0"/>
              </a:rPr>
              <a:t>2</a:t>
            </a:r>
            <a:r>
              <a:rPr lang="en-US" altLang="en-US" dirty="0">
                <a:ea typeface="Times New Roman" charset="0"/>
                <a:cs typeface="Times New Roman" charset="0"/>
              </a:rPr>
              <a:t>)        5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</a:t>
            </a:r>
            <a:r>
              <a:rPr lang="en-US" altLang="en-US" dirty="0">
                <a:ea typeface="Times New Roman" charset="0"/>
                <a:cs typeface="Times New Roman" charset="0"/>
              </a:rPr>
              <a:t>+20 is O(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</a:t>
            </a:r>
            <a:r>
              <a:rPr lang="en-US" altLang="en-US" dirty="0">
                <a:ea typeface="Times New Roman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94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1D2F-A849-2E49-B248-B584BCC559A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54300" y="136524"/>
            <a:ext cx="9040813" cy="739775"/>
          </a:xfrm>
        </p:spPr>
        <p:txBody>
          <a:bodyPr>
            <a:normAutofit/>
          </a:bodyPr>
          <a:lstStyle/>
          <a:p>
            <a:r>
              <a:rPr lang="en-US" altLang="en-US" sz="3600" b="1" u="sng" dirty="0">
                <a:latin typeface="+mn-lt"/>
              </a:rPr>
              <a:t>Big </a:t>
            </a:r>
            <a:r>
              <a:rPr lang="en-US" altLang="en-US" sz="3600" b="1" u="sng" dirty="0" err="1">
                <a:latin typeface="+mn-lt"/>
              </a:rPr>
              <a:t>O’nun</a:t>
            </a:r>
            <a:r>
              <a:rPr lang="en-US" altLang="en-US" sz="3600" b="1" u="sng" dirty="0">
                <a:latin typeface="+mn-lt"/>
              </a:rPr>
              <a:t> </a:t>
            </a:r>
            <a:r>
              <a:rPr lang="en-US" altLang="en-US" sz="3600" b="1" u="sng" dirty="0" err="1">
                <a:latin typeface="+mn-lt"/>
              </a:rPr>
              <a:t>Özellikleri</a:t>
            </a:r>
            <a:r>
              <a:rPr lang="en-US" altLang="en-US" sz="3600" b="1" u="sng" dirty="0">
                <a:latin typeface="+mn-lt"/>
              </a:rPr>
              <a:t> 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63782"/>
            <a:ext cx="10515600" cy="5013181"/>
          </a:xfrm>
        </p:spPr>
        <p:txBody>
          <a:bodyPr>
            <a:normAutofit/>
          </a:bodyPr>
          <a:lstStyle/>
          <a:p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</a:t>
            </a:r>
            <a:r>
              <a:rPr lang="en-US" altLang="en-US" dirty="0" err="1"/>
              <a:t>iff</a:t>
            </a:r>
            <a:r>
              <a:rPr lang="en-US" altLang="en-US" dirty="0"/>
              <a:t> </a:t>
            </a:r>
            <a:r>
              <a:rPr lang="en-US" altLang="en-US" i="1" dirty="0">
                <a:ea typeface="Times New Roman" charset="0"/>
                <a:cs typeface="Times New Roman" charset="0"/>
              </a:rPr>
              <a:t>g</a:t>
            </a:r>
            <a:r>
              <a:rPr lang="en-US" altLang="en-US" dirty="0">
                <a:ea typeface="Times New Roman" charset="0"/>
                <a:cs typeface="Times New Roman" charset="0"/>
              </a:rPr>
              <a:t>(</a:t>
            </a:r>
            <a:r>
              <a:rPr lang="en-US" altLang="en-US" i="1" dirty="0">
                <a:ea typeface="Times New Roman" charset="0"/>
                <a:cs typeface="Times New Roman" charset="0"/>
              </a:rPr>
              <a:t>n</a:t>
            </a:r>
            <a:r>
              <a:rPr lang="en-US" altLang="en-US" dirty="0">
                <a:ea typeface="Times New Roman" charset="0"/>
                <a:cs typeface="Times New Roman" charset="0"/>
              </a:rPr>
              <a:t>) </a:t>
            </a:r>
            <a:r>
              <a:rPr kumimoji="0" lang="en-US" altLang="en-US" dirty="0">
                <a:sym typeface="Symbol" charset="2"/>
              </a:rPr>
              <a:t>(</a:t>
            </a:r>
            <a:r>
              <a:rPr kumimoji="0" lang="en-US" altLang="en-US" i="1" dirty="0">
                <a:sym typeface="Symbol" charset="2"/>
              </a:rPr>
              <a:t>f</a:t>
            </a:r>
            <a:r>
              <a:rPr kumimoji="0" lang="en-US" altLang="en-US" dirty="0">
                <a:sym typeface="Symbol" charset="2"/>
              </a:rPr>
              <a:t>(n))</a:t>
            </a:r>
            <a:r>
              <a:rPr lang="en-US" altLang="en-US" dirty="0"/>
              <a:t> </a:t>
            </a:r>
            <a:br>
              <a:rPr lang="en-US" altLang="en-US" i="1" dirty="0"/>
            </a:br>
            <a:endParaRPr lang="en-US" altLang="en-US" i="1" dirty="0"/>
          </a:p>
          <a:p>
            <a:r>
              <a:rPr lang="en-US" altLang="en-US" dirty="0"/>
              <a:t>If </a:t>
            </a:r>
            <a:r>
              <a:rPr lang="en-US" altLang="en-US" i="1" dirty="0"/>
              <a:t>f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g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and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h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, then</a:t>
            </a:r>
            <a:r>
              <a:rPr lang="en-US" altLang="en-US" i="1" dirty="0"/>
              <a:t> 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h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</a:t>
            </a:r>
            <a:br>
              <a:rPr kumimoji="0" lang="en-US" altLang="en-US" dirty="0">
                <a:sym typeface="Symbol" charset="2"/>
              </a:rPr>
            </a:br>
            <a:br>
              <a:rPr kumimoji="0" lang="en-US" altLang="en-US" dirty="0">
                <a:sym typeface="Symbol" charset="2"/>
              </a:rPr>
            </a:br>
            <a:r>
              <a:rPr kumimoji="0" lang="en-US" altLang="en-US" i="1" dirty="0">
                <a:sym typeface="Symbol" charset="2"/>
              </a:rPr>
              <a:t>a </a:t>
            </a:r>
            <a:r>
              <a:rPr kumimoji="0" lang="en-US" altLang="en-US" i="1" dirty="0">
                <a:ea typeface="Times New Roman" charset="0"/>
                <a:cs typeface="Times New Roman" charset="0"/>
                <a:sym typeface="Symbol" charset="2"/>
              </a:rPr>
              <a:t>≤ </a:t>
            </a:r>
            <a:r>
              <a:rPr kumimoji="0" lang="en-US" altLang="en-US" dirty="0">
                <a:ea typeface="Times New Roman" charset="0"/>
                <a:cs typeface="Times New Roman" charset="0"/>
                <a:sym typeface="Symbol" charset="2"/>
              </a:rPr>
              <a:t>b </a:t>
            </a:r>
            <a:r>
              <a:rPr kumimoji="0" lang="en-US" altLang="en-US" dirty="0" err="1">
                <a:ea typeface="Times New Roman" charset="0"/>
                <a:cs typeface="Times New Roman" charset="0"/>
                <a:sym typeface="Symbol" charset="2"/>
              </a:rPr>
              <a:t>eşitsizliğindeki</a:t>
            </a:r>
            <a:r>
              <a:rPr lang="en-US" altLang="en-US" dirty="0" err="1">
                <a:ea typeface="Times New Roman" charset="0"/>
                <a:cs typeface="Times New Roman" charset="0"/>
                <a:sym typeface="Symbol" charset="2"/>
              </a:rPr>
              <a:t>ne</a:t>
            </a:r>
            <a:r>
              <a:rPr lang="en-US" altLang="en-US" dirty="0"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altLang="en-US" dirty="0" err="1">
                <a:ea typeface="Times New Roman" charset="0"/>
                <a:cs typeface="Times New Roman" charset="0"/>
                <a:sym typeface="Symbol" charset="2"/>
              </a:rPr>
              <a:t>benzer</a:t>
            </a:r>
            <a:r>
              <a:rPr lang="en-US" altLang="en-US" dirty="0"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altLang="en-US" dirty="0" err="1">
                <a:ea typeface="Times New Roman" charset="0"/>
                <a:cs typeface="Times New Roman" charset="0"/>
                <a:sym typeface="Symbol" charset="2"/>
              </a:rPr>
              <a:t>bir</a:t>
            </a:r>
            <a:r>
              <a:rPr lang="en-US" altLang="en-US" dirty="0"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altLang="en-US" dirty="0" err="1">
                <a:ea typeface="Times New Roman" charset="0"/>
                <a:cs typeface="Times New Roman" charset="0"/>
                <a:sym typeface="Symbol" charset="2"/>
              </a:rPr>
              <a:t>şekilde</a:t>
            </a:r>
            <a:br>
              <a:rPr kumimoji="0" lang="en-US" altLang="en-US" dirty="0">
                <a:ea typeface="Times New Roman" charset="0"/>
                <a:cs typeface="Times New Roman" charset="0"/>
                <a:sym typeface="Symbol" charset="2"/>
              </a:rPr>
            </a:br>
            <a:endParaRPr kumimoji="0" lang="en-US" altLang="en-US" dirty="0">
              <a:ea typeface="Times New Roman" charset="0"/>
              <a:cs typeface="Times New Roman" charset="0"/>
              <a:sym typeface="Symbol" charset="2"/>
            </a:endParaRPr>
          </a:p>
          <a:p>
            <a:r>
              <a:rPr lang="en-US" altLang="en-US" dirty="0"/>
              <a:t>If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g</a:t>
            </a:r>
            <a:r>
              <a:rPr lang="en-US" altLang="en-US" baseline="-25000" dirty="0"/>
              <a:t>1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charset="2"/>
              </a:rPr>
              <a:t></a:t>
            </a:r>
            <a:r>
              <a:rPr lang="en-US" altLang="en-US" dirty="0"/>
              <a:t> O(</a:t>
            </a:r>
            <a:r>
              <a:rPr lang="en-US" altLang="en-US" i="1" dirty="0"/>
              <a:t>g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, then</a:t>
            </a:r>
            <a:endParaRPr lang="en-US" altLang="en-US" dirty="0">
              <a:ea typeface="Times New Roman" charset="0"/>
              <a:cs typeface="Times New Roman" charset="0"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a typeface="Times New Roman" charset="0"/>
                <a:cs typeface="Times New Roman" charset="0"/>
              </a:rPr>
              <a:t>                	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charset="2"/>
              </a:rPr>
              <a:t>+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kumimoji="0" lang="en-US" altLang="en-US" dirty="0">
                <a:sym typeface="Symbol" charset="2"/>
              </a:rPr>
              <a:t></a:t>
            </a:r>
            <a:r>
              <a:rPr lang="en-US" altLang="en-US" dirty="0"/>
              <a:t> O(max{</a:t>
            </a:r>
            <a:r>
              <a:rPr lang="en-US" altLang="en-US" i="1" dirty="0"/>
              <a:t>g</a:t>
            </a:r>
            <a:r>
              <a:rPr lang="en-US" altLang="en-US" baseline="-25000" dirty="0"/>
              <a:t>1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), </a:t>
            </a:r>
            <a:r>
              <a:rPr lang="en-US" altLang="en-US" i="1" dirty="0"/>
              <a:t>g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)}) </a:t>
            </a:r>
            <a:br>
              <a:rPr lang="en-US" altLang="en-US" dirty="0">
                <a:ea typeface="Times New Roman" charset="0"/>
                <a:cs typeface="Times New Roman" charset="0"/>
              </a:rPr>
            </a:br>
            <a:endParaRPr lang="en-US" altLang="en-US" dirty="0">
              <a:ea typeface="Times New Roman" charset="0"/>
              <a:cs typeface="Times New Roman" charset="0"/>
            </a:endParaRPr>
          </a:p>
          <a:p>
            <a:pPr>
              <a:buFont typeface="Monotype Sorts" charset="2"/>
              <a:buNone/>
            </a:pPr>
            <a:endParaRPr lang="en-US" altLang="en-US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6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983</Words>
  <Application>Microsoft Macintosh PowerPoint</Application>
  <PresentationFormat>Widescreen</PresentationFormat>
  <Paragraphs>237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Monotype Sorts</vt:lpstr>
      <vt:lpstr>Symbol</vt:lpstr>
      <vt:lpstr>Times New Roman</vt:lpstr>
      <vt:lpstr>Office Theme</vt:lpstr>
      <vt:lpstr> Asimptotik Notasyon ve Temel Verimlilik  Sınıfları</vt:lpstr>
      <vt:lpstr>(Büyüme Sırası) Order of growth </vt:lpstr>
      <vt:lpstr>n   giderken bazı önemli fonksiyonların büyüme hızları</vt:lpstr>
      <vt:lpstr>Asimptotik Büyüme Dereceleri</vt:lpstr>
      <vt:lpstr>Big-oh. O(g(n))</vt:lpstr>
      <vt:lpstr>Big-omega. Ω (g(n))</vt:lpstr>
      <vt:lpstr>Big-theta.  θ(g(n))</vt:lpstr>
      <vt:lpstr>Big O Formal Tanımı</vt:lpstr>
      <vt:lpstr>Big O’nun Özellikleri </vt:lpstr>
      <vt:lpstr>- Formal Tanımı</vt:lpstr>
      <vt:lpstr> Formal Tanımı</vt:lpstr>
      <vt:lpstr>Limit Kullanarak Büyüme Derecesi Belirleme</vt:lpstr>
      <vt:lpstr>L’Hôpital’s kuralı ve Stirling’s formülü</vt:lpstr>
      <vt:lpstr>Bazı Önemli Fonksiyonların Büyüme Dereceleri</vt:lpstr>
      <vt:lpstr>Temel Asimptotik Verimlilik Sınıfları (Basic asymptotic efficiency classes)</vt:lpstr>
      <vt:lpstr>Recursive olmayan Algoritmaların Time Efficiency’sini Analiz Etmek için Genel Plan</vt:lpstr>
      <vt:lpstr>Kullanışlı Toplam Formülleri ve Kurallar</vt:lpstr>
      <vt:lpstr>Example 1: Maximum element</vt:lpstr>
      <vt:lpstr>Örnek 1: Maximum eleman</vt:lpstr>
      <vt:lpstr>Örnek 2: Eleman Biricikliği (Uniqueness) Problemi</vt:lpstr>
      <vt:lpstr>Örnek 2: Eleman Biricikliği (Uniqueness) Problemi Devam</vt:lpstr>
      <vt:lpstr>Example 3: Matrix multiplication</vt:lpstr>
      <vt:lpstr>Örnek 3: Matris Çarpımı (Matrix Multiplication)</vt:lpstr>
      <vt:lpstr>Example 3: Matrix multiplication</vt:lpstr>
      <vt:lpstr>Örnek 4:  Gaussian elimination</vt:lpstr>
      <vt:lpstr>Example 4:  Gaussian elimination</vt:lpstr>
      <vt:lpstr>Example 5: Counting binary digits  </vt:lpstr>
      <vt:lpstr>Von Neumann’s Neighborhood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Hafta 3 ()</dc:title>
  <dc:creator>elif acar</dc:creator>
  <cp:lastModifiedBy>Elif HAYTAOĞLU</cp:lastModifiedBy>
  <cp:revision>65</cp:revision>
  <dcterms:created xsi:type="dcterms:W3CDTF">2018-02-19T06:02:57Z</dcterms:created>
  <dcterms:modified xsi:type="dcterms:W3CDTF">2019-02-19T07:40:13Z</dcterms:modified>
</cp:coreProperties>
</file>