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25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3B5-4407-4C1A-B5D1-41993335140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8B7C-128A-414D-ACE3-F49BEB1396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45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3B5-4407-4C1A-B5D1-41993335140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8B7C-128A-414D-ACE3-F49BEB1396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29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3B5-4407-4C1A-B5D1-41993335140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8B7C-128A-414D-ACE3-F49BEB1396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49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3B5-4407-4C1A-B5D1-41993335140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8B7C-128A-414D-ACE3-F49BEB1396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629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3B5-4407-4C1A-B5D1-41993335140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8B7C-128A-414D-ACE3-F49BEB1396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85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3B5-4407-4C1A-B5D1-41993335140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8B7C-128A-414D-ACE3-F49BEB1396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60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3B5-4407-4C1A-B5D1-41993335140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8B7C-128A-414D-ACE3-F49BEB1396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56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3B5-4407-4C1A-B5D1-41993335140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8B7C-128A-414D-ACE3-F49BEB1396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92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3B5-4407-4C1A-B5D1-41993335140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8B7C-128A-414D-ACE3-F49BEB1396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480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3B5-4407-4C1A-B5D1-41993335140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8B7C-128A-414D-ACE3-F49BEB1396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33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3B5-4407-4C1A-B5D1-41993335140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8B7C-128A-414D-ACE3-F49BEB1396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58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93B5-4407-4C1A-B5D1-41993335140B}" type="datetimeFigureOut">
              <a:rPr lang="tr-TR" smtClean="0"/>
              <a:t>18.02.2019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D8B7C-128A-414D-ACE3-F49BEB1396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616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lay" TargetMode="External"/><Relationship Id="rId13" Type="http://schemas.openxmlformats.org/officeDocument/2006/relationships/hyperlink" Target="https://en.wikipedia.org/wiki/Floris_Nollet" TargetMode="External"/><Relationship Id="rId3" Type="http://schemas.openxmlformats.org/officeDocument/2006/relationships/hyperlink" Target="https://en.wikipedia.org/wiki/Wheatstone_bridge" TargetMode="External"/><Relationship Id="rId7" Type="http://schemas.openxmlformats.org/officeDocument/2006/relationships/hyperlink" Target="https://en.wikipedia.org/wiki/Edward_Davy" TargetMode="External"/><Relationship Id="rId12" Type="http://schemas.openxmlformats.org/officeDocument/2006/relationships/hyperlink" Target="https://en.wikipedia.org/wiki/Gustav_Kirchhoff" TargetMode="External"/><Relationship Id="rId2" Type="http://schemas.openxmlformats.org/officeDocument/2006/relationships/hyperlink" Target="https://en.wikipedia.org/wiki/Samuel_Hunter_Christ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ransformer" TargetMode="External"/><Relationship Id="rId11" Type="http://schemas.openxmlformats.org/officeDocument/2006/relationships/hyperlink" Target="https://en.wikipedia.org/wiki/Samuel_Morse" TargetMode="External"/><Relationship Id="rId5" Type="http://schemas.openxmlformats.org/officeDocument/2006/relationships/hyperlink" Target="https://en.wikipedia.org/wiki/Nicholas_Callan" TargetMode="External"/><Relationship Id="rId10" Type="http://schemas.openxmlformats.org/officeDocument/2006/relationships/hyperlink" Target="https://en.wikipedia.org/wiki/Photovoltaic_Effect" TargetMode="External"/><Relationship Id="rId4" Type="http://schemas.openxmlformats.org/officeDocument/2006/relationships/hyperlink" Target="https://en.wikipedia.org/wiki/Charles_Wheatstone" TargetMode="External"/><Relationship Id="rId9" Type="http://schemas.openxmlformats.org/officeDocument/2006/relationships/hyperlink" Target="https://en.wikipedia.org/wiki/Edmond_Becquere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mes_Clerk_Maxwell" TargetMode="External"/><Relationship Id="rId3" Type="http://schemas.openxmlformats.org/officeDocument/2006/relationships/hyperlink" Target="https://en.wikipedia.org/wiki/Guillaume_Duchenne" TargetMode="External"/><Relationship Id="rId7" Type="http://schemas.openxmlformats.org/officeDocument/2006/relationships/hyperlink" Target="https://en.wikipedia.org/wiki/Microphone" TargetMode="External"/><Relationship Id="rId2" Type="http://schemas.openxmlformats.org/officeDocument/2006/relationships/hyperlink" Target="https://en.wikipedia.org/wiki/Heinrich_Daniel_Ruhmkorf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ohann_Philipp_Reis" TargetMode="External"/><Relationship Id="rId5" Type="http://schemas.openxmlformats.org/officeDocument/2006/relationships/hyperlink" Target="https://en.wikipedia.org/wiki/Telephony" TargetMode="External"/><Relationship Id="rId10" Type="http://schemas.openxmlformats.org/officeDocument/2006/relationships/hyperlink" Target="https://en.wikipedia.org/wiki/Zenobe_Gramme" TargetMode="External"/><Relationship Id="rId4" Type="http://schemas.openxmlformats.org/officeDocument/2006/relationships/hyperlink" Target="https://en.wikipedia.org/wiki/Charles_Bourseul" TargetMode="External"/><Relationship Id="rId9" Type="http://schemas.openxmlformats.org/officeDocument/2006/relationships/hyperlink" Target="https://en.wikipedia.org/wiki/Transatlantic_telegraph_cabl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oudspeaker" TargetMode="External"/><Relationship Id="rId3" Type="http://schemas.openxmlformats.org/officeDocument/2006/relationships/hyperlink" Target="https://en.wikipedia.org/wiki/Arc_lamp" TargetMode="External"/><Relationship Id="rId7" Type="http://schemas.openxmlformats.org/officeDocument/2006/relationships/hyperlink" Target="https://en.wikipedia.org/wiki/Werner_von_Siemens" TargetMode="External"/><Relationship Id="rId2" Type="http://schemas.openxmlformats.org/officeDocument/2006/relationships/hyperlink" Target="https://en.wikipedia.org/wiki/Pavel_Yablochk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honograph" TargetMode="External"/><Relationship Id="rId5" Type="http://schemas.openxmlformats.org/officeDocument/2006/relationships/hyperlink" Target="https://en.wikipedia.org/wiki/Thomas_Alva_Edison" TargetMode="External"/><Relationship Id="rId4" Type="http://schemas.openxmlformats.org/officeDocument/2006/relationships/hyperlink" Target="https://en.wikipedia.org/wiki/Alexander_Graham_Bel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iezoelectricity" TargetMode="External"/><Relationship Id="rId13" Type="http://schemas.openxmlformats.org/officeDocument/2006/relationships/hyperlink" Target="https://en.wikipedia.org/wiki/Heinrich_Hertz" TargetMode="External"/><Relationship Id="rId3" Type="http://schemas.openxmlformats.org/officeDocument/2006/relationships/hyperlink" Target="https://en.wikipedia.org/wiki/Incandescent_light_bulb" TargetMode="External"/><Relationship Id="rId7" Type="http://schemas.openxmlformats.org/officeDocument/2006/relationships/hyperlink" Target="https://en.wikipedia.org/wiki/Jacques_Curie" TargetMode="External"/><Relationship Id="rId12" Type="http://schemas.openxmlformats.org/officeDocument/2006/relationships/hyperlink" Target="https://en.wikipedia.org/wiki/Gramophone_record" TargetMode="External"/><Relationship Id="rId2" Type="http://schemas.openxmlformats.org/officeDocument/2006/relationships/hyperlink" Target="https://en.wikipedia.org/wiki/Joseph_Sw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ierre_Curie" TargetMode="External"/><Relationship Id="rId11" Type="http://schemas.openxmlformats.org/officeDocument/2006/relationships/hyperlink" Target="https://en.wikipedia.org/wiki/Emile_Berliner" TargetMode="External"/><Relationship Id="rId5" Type="http://schemas.openxmlformats.org/officeDocument/2006/relationships/hyperlink" Target="https://en.wikipedia.org/wiki/Hall_Effect" TargetMode="External"/><Relationship Id="rId10" Type="http://schemas.openxmlformats.org/officeDocument/2006/relationships/hyperlink" Target="https://en.wikipedia.org/wiki/Waveguide" TargetMode="External"/><Relationship Id="rId4" Type="http://schemas.openxmlformats.org/officeDocument/2006/relationships/hyperlink" Target="https://en.wikipedia.org/wiki/Edwin_Herbert_Hall" TargetMode="External"/><Relationship Id="rId9" Type="http://schemas.openxmlformats.org/officeDocument/2006/relationships/hyperlink" Target="https://en.wikipedia.org/wiki/J_J_Thomson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lexander_Stepanovich_Popov" TargetMode="External"/><Relationship Id="rId13" Type="http://schemas.openxmlformats.org/officeDocument/2006/relationships/hyperlink" Target="https://en.wikipedia.org/wiki/Oscilloscope" TargetMode="External"/><Relationship Id="rId3" Type="http://schemas.openxmlformats.org/officeDocument/2006/relationships/hyperlink" Target="https://en.wikipedia.org/wiki/Induction_motor" TargetMode="External"/><Relationship Id="rId7" Type="http://schemas.openxmlformats.org/officeDocument/2006/relationships/hyperlink" Target="https://en.wikipedia.org/wiki/Fuse_(electrical)" TargetMode="External"/><Relationship Id="rId12" Type="http://schemas.openxmlformats.org/officeDocument/2006/relationships/hyperlink" Target="https://en.wikipedia.org/wiki/Karl_Ferdinand_Braun" TargetMode="External"/><Relationship Id="rId2" Type="http://schemas.openxmlformats.org/officeDocument/2006/relationships/hyperlink" Target="https://en.wikipedia.org/wiki/Galileo_Ferraris" TargetMode="External"/><Relationship Id="rId16" Type="http://schemas.openxmlformats.org/officeDocument/2006/relationships/hyperlink" Target="https://en.wikipedia.org/wiki/Radiotelegraph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imeline_of_electrical_and_electronic_engineering#cite_note-4" TargetMode="External"/><Relationship Id="rId11" Type="http://schemas.openxmlformats.org/officeDocument/2006/relationships/hyperlink" Target="https://en.wikipedia.org/wiki/Wilhelm_R%C3%B6ntgen" TargetMode="External"/><Relationship Id="rId5" Type="http://schemas.openxmlformats.org/officeDocument/2006/relationships/hyperlink" Target="https://en.wikipedia.org/wiki/Timeline_of_electrical_and_electronic_engineering#cite_note-3" TargetMode="External"/><Relationship Id="rId15" Type="http://schemas.openxmlformats.org/officeDocument/2006/relationships/hyperlink" Target="https://en.wikipedia.org/wiki/Radio" TargetMode="External"/><Relationship Id="rId10" Type="http://schemas.openxmlformats.org/officeDocument/2006/relationships/hyperlink" Target="https://en.wikipedia.org/wiki/X-rays" TargetMode="External"/><Relationship Id="rId4" Type="http://schemas.openxmlformats.org/officeDocument/2006/relationships/hyperlink" Target="https://en.wikipedia.org/wiki/Nikola_Tesla" TargetMode="External"/><Relationship Id="rId9" Type="http://schemas.openxmlformats.org/officeDocument/2006/relationships/hyperlink" Target="https://en.wikipedia.org/wiki/Radio_receiver" TargetMode="External"/><Relationship Id="rId14" Type="http://schemas.openxmlformats.org/officeDocument/2006/relationships/hyperlink" Target="https://en.wikipedia.org/wiki/Guglielmo_Marconi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lan_Archibald_Campbell-Swinton" TargetMode="External"/><Relationship Id="rId13" Type="http://schemas.openxmlformats.org/officeDocument/2006/relationships/hyperlink" Target="https://en.wikipedia.org/wiki/Electronic_oscillator" TargetMode="External"/><Relationship Id="rId3" Type="http://schemas.openxmlformats.org/officeDocument/2006/relationships/hyperlink" Target="https://en.wikipedia.org/wiki/Fluorescent_lamp" TargetMode="External"/><Relationship Id="rId7" Type="http://schemas.openxmlformats.org/officeDocument/2006/relationships/hyperlink" Target="https://en.wikipedia.org/wiki/Triode" TargetMode="External"/><Relationship Id="rId12" Type="http://schemas.openxmlformats.org/officeDocument/2006/relationships/hyperlink" Target="https://en.wikipedia.org/wiki/Edwin_Howard_Armstrong" TargetMode="External"/><Relationship Id="rId17" Type="http://schemas.openxmlformats.org/officeDocument/2006/relationships/hyperlink" Target="https://en.wikipedia.org/wiki/Crystal_oscillator" TargetMode="External"/><Relationship Id="rId2" Type="http://schemas.openxmlformats.org/officeDocument/2006/relationships/hyperlink" Target="https://en.wikipedia.org/wiki/Peter_Cooper_Hewitt" TargetMode="External"/><Relationship Id="rId16" Type="http://schemas.openxmlformats.org/officeDocument/2006/relationships/hyperlink" Target="https://en.wikipedia.org/wiki/Alexander_M._Nichol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ee_de_Forest" TargetMode="External"/><Relationship Id="rId11" Type="http://schemas.openxmlformats.org/officeDocument/2006/relationships/hyperlink" Target="https://en.wikipedia.org/wiki/Superconductivity" TargetMode="External"/><Relationship Id="rId5" Type="http://schemas.openxmlformats.org/officeDocument/2006/relationships/hyperlink" Target="https://en.wikipedia.org/wiki/Diode" TargetMode="External"/><Relationship Id="rId15" Type="http://schemas.openxmlformats.org/officeDocument/2006/relationships/hyperlink" Target="https://en.wikipedia.org/w/index.php?title=Constantin_Chilowsky&amp;action=edit&amp;redlink=1" TargetMode="External"/><Relationship Id="rId10" Type="http://schemas.openxmlformats.org/officeDocument/2006/relationships/hyperlink" Target="https://en.wikipedia.org/wiki/Heike_Kamerlingh_Onnes" TargetMode="External"/><Relationship Id="rId4" Type="http://schemas.openxmlformats.org/officeDocument/2006/relationships/hyperlink" Target="https://en.wikipedia.org/wiki/John_Ambrose_Fleming" TargetMode="External"/><Relationship Id="rId9" Type="http://schemas.openxmlformats.org/officeDocument/2006/relationships/hyperlink" Target="https://en.wikipedia.org/wiki/Television" TargetMode="External"/><Relationship Id="rId14" Type="http://schemas.openxmlformats.org/officeDocument/2006/relationships/hyperlink" Target="https://en.wikipedia.org/wiki/Paul_Langevi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raphical_calculator" TargetMode="External"/><Relationship Id="rId13" Type="http://schemas.openxmlformats.org/officeDocument/2006/relationships/hyperlink" Target="https://en.wikipedia.org/wiki/Julius_Edgar_Lilienfeld" TargetMode="External"/><Relationship Id="rId18" Type="http://schemas.openxmlformats.org/officeDocument/2006/relationships/hyperlink" Target="https://en.wikipedia.org/wiki/Harold_Stephen_Black" TargetMode="External"/><Relationship Id="rId3" Type="http://schemas.openxmlformats.org/officeDocument/2006/relationships/hyperlink" Target="https://en.wikipedia.org/wiki/Eugene_Bloch" TargetMode="External"/><Relationship Id="rId7" Type="http://schemas.openxmlformats.org/officeDocument/2006/relationships/hyperlink" Target="https://en.wikipedia.org/wiki/Edith_Clarke" TargetMode="External"/><Relationship Id="rId12" Type="http://schemas.openxmlformats.org/officeDocument/2006/relationships/hyperlink" Target="https://en.wikipedia.org/wiki/Timeline_of_electrical_and_electronic_engineering#cite_note-5" TargetMode="External"/><Relationship Id="rId17" Type="http://schemas.openxmlformats.org/officeDocument/2006/relationships/hyperlink" Target="https://en.wikipedia.org/wiki/Shintaro_Uda" TargetMode="External"/><Relationship Id="rId2" Type="http://schemas.openxmlformats.org/officeDocument/2006/relationships/hyperlink" Target="https://en.wikipedia.org/wiki/Henri_Abraham" TargetMode="External"/><Relationship Id="rId16" Type="http://schemas.openxmlformats.org/officeDocument/2006/relationships/hyperlink" Target="https://en.wikipedia.org/wiki/Hidetsugu_Yag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tric_System" TargetMode="External"/><Relationship Id="rId11" Type="http://schemas.openxmlformats.org/officeDocument/2006/relationships/hyperlink" Target="https://en.wikipedia.org/wiki/Power_transmission_lines" TargetMode="External"/><Relationship Id="rId5" Type="http://schemas.openxmlformats.org/officeDocument/2006/relationships/hyperlink" Target="https://en.wikipedia.org/wiki/Superheterodyne_receiver" TargetMode="External"/><Relationship Id="rId15" Type="http://schemas.openxmlformats.org/officeDocument/2006/relationships/hyperlink" Target="https://en.wikipedia.org/wiki/Japanese_people" TargetMode="External"/><Relationship Id="rId10" Type="http://schemas.openxmlformats.org/officeDocument/2006/relationships/hyperlink" Target="https://en.wikipedia.org/wiki/Capacitance" TargetMode="External"/><Relationship Id="rId19" Type="http://schemas.openxmlformats.org/officeDocument/2006/relationships/hyperlink" Target="https://en.wikipedia.org/wiki/Negative_feedback_amplifier" TargetMode="External"/><Relationship Id="rId4" Type="http://schemas.openxmlformats.org/officeDocument/2006/relationships/hyperlink" Target="https://en.wikipedia.org/wiki/Multivibrator" TargetMode="External"/><Relationship Id="rId9" Type="http://schemas.openxmlformats.org/officeDocument/2006/relationships/hyperlink" Target="https://en.wikipedia.org/wiki/Inductance" TargetMode="External"/><Relationship Id="rId14" Type="http://schemas.openxmlformats.org/officeDocument/2006/relationships/hyperlink" Target="https://en.wikipedia.org/wiki/Yagi-Uda_antenna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oster%E2%80%93Seeley_discriminator" TargetMode="External"/><Relationship Id="rId3" Type="http://schemas.openxmlformats.org/officeDocument/2006/relationships/hyperlink" Target="https://en.wikipedia.org/wiki/Video_camera_tube" TargetMode="External"/><Relationship Id="rId7" Type="http://schemas.openxmlformats.org/officeDocument/2006/relationships/hyperlink" Target="https://en.wikipedia.org/wiki/Stuart_William_Seeley" TargetMode="External"/><Relationship Id="rId12" Type="http://schemas.openxmlformats.org/officeDocument/2006/relationships/hyperlink" Target="https://en.wikipedia.org/wiki/Radar" TargetMode="External"/><Relationship Id="rId2" Type="http://schemas.openxmlformats.org/officeDocument/2006/relationships/hyperlink" Target="https://en.wikipedia.org/w/index.php?title=Max_Dieckmann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/index.php?title=Dudley_E._Foster&amp;action=edit&amp;redlink=1" TargetMode="External"/><Relationship Id="rId11" Type="http://schemas.openxmlformats.org/officeDocument/2006/relationships/hyperlink" Target="https://en.wikipedia.org/wiki/Robert_Watson-Watt" TargetMode="External"/><Relationship Id="rId5" Type="http://schemas.openxmlformats.org/officeDocument/2006/relationships/hyperlink" Target="https://en.wikipedia.org/wiki/Wind_energy" TargetMode="External"/><Relationship Id="rId10" Type="http://schemas.openxmlformats.org/officeDocument/2006/relationships/hyperlink" Target="https://en.wikipedia.org/wiki/Printed_circuit_board" TargetMode="External"/><Relationship Id="rId4" Type="http://schemas.openxmlformats.org/officeDocument/2006/relationships/hyperlink" Target="https://en.wikipedia.org/wiki/Television_broadcast" TargetMode="External"/><Relationship Id="rId9" Type="http://schemas.openxmlformats.org/officeDocument/2006/relationships/hyperlink" Target="https://en.wikipedia.org/wiki/Paul_Eisler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ohn_Logie_Baird" TargetMode="External"/><Relationship Id="rId13" Type="http://schemas.openxmlformats.org/officeDocument/2006/relationships/hyperlink" Target="https://en.wikipedia.org/wiki/William_Shockley" TargetMode="External"/><Relationship Id="rId3" Type="http://schemas.openxmlformats.org/officeDocument/2006/relationships/hyperlink" Target="https://en.wikipedia.org/wiki/Iconoscope" TargetMode="External"/><Relationship Id="rId7" Type="http://schemas.openxmlformats.org/officeDocument/2006/relationships/hyperlink" Target="https://en.wikipedia.org/wiki/Computer" TargetMode="External"/><Relationship Id="rId12" Type="http://schemas.openxmlformats.org/officeDocument/2006/relationships/hyperlink" Target="https://en.wikipedia.org/wiki/Walter_Houser_Brattain" TargetMode="External"/><Relationship Id="rId2" Type="http://schemas.openxmlformats.org/officeDocument/2006/relationships/hyperlink" Target="https://en.wikipedia.org/wiki/Vladimir_K._Zworyk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Konrad_Zuse" TargetMode="External"/><Relationship Id="rId11" Type="http://schemas.openxmlformats.org/officeDocument/2006/relationships/hyperlink" Target="https://en.wikipedia.org/wiki/John_Bardeen" TargetMode="External"/><Relationship Id="rId5" Type="http://schemas.openxmlformats.org/officeDocument/2006/relationships/hyperlink" Target="https://en.wikipedia.org/wiki/Klystron" TargetMode="External"/><Relationship Id="rId10" Type="http://schemas.openxmlformats.org/officeDocument/2006/relationships/hyperlink" Target="https://en.wikipedia.org/wiki/Transatlantic_telephone_cable" TargetMode="External"/><Relationship Id="rId4" Type="http://schemas.openxmlformats.org/officeDocument/2006/relationships/hyperlink" Target="https://en.wikipedia.org/wiki/Varian_Associates" TargetMode="External"/><Relationship Id="rId9" Type="http://schemas.openxmlformats.org/officeDocument/2006/relationships/hyperlink" Target="https://en.wikipedia.org/wiki/Color_picture_tube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grated_circuit" TargetMode="External"/><Relationship Id="rId13" Type="http://schemas.openxmlformats.org/officeDocument/2006/relationships/hyperlink" Target="https://en.wikipedia.org/wiki/Videocassette_recorder" TargetMode="External"/><Relationship Id="rId3" Type="http://schemas.openxmlformats.org/officeDocument/2006/relationships/hyperlink" Target="https://en.wikipedia.org/wiki/Holography" TargetMode="External"/><Relationship Id="rId7" Type="http://schemas.openxmlformats.org/officeDocument/2006/relationships/hyperlink" Target="https://en.wikipedia.org/wiki/Jack_Kilby" TargetMode="External"/><Relationship Id="rId12" Type="http://schemas.openxmlformats.org/officeDocument/2006/relationships/hyperlink" Target="https://en.wikipedia.org/wiki/LED" TargetMode="External"/><Relationship Id="rId17" Type="http://schemas.openxmlformats.org/officeDocument/2006/relationships/hyperlink" Target="https://en.wikipedia.org/wiki/Leon_O._Chua" TargetMode="External"/><Relationship Id="rId2" Type="http://schemas.openxmlformats.org/officeDocument/2006/relationships/hyperlink" Target="https://en.wikipedia.org/wiki/Dennis_Gabor" TargetMode="External"/><Relationship Id="rId16" Type="http://schemas.openxmlformats.org/officeDocument/2006/relationships/hyperlink" Target="https://en.wikipedia.org/wiki/Memris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uclear_power_plant" TargetMode="External"/><Relationship Id="rId11" Type="http://schemas.openxmlformats.org/officeDocument/2006/relationships/hyperlink" Target="https://en.wikipedia.org/wiki/Nick_Holonyak_Jr." TargetMode="External"/><Relationship Id="rId5" Type="http://schemas.openxmlformats.org/officeDocument/2006/relationships/hyperlink" Target="https://en.wikipedia.org/wiki/MASER" TargetMode="External"/><Relationship Id="rId15" Type="http://schemas.openxmlformats.org/officeDocument/2006/relationships/hyperlink" Target="https://en.wikipedia.org/wiki/Richard_Stanley_Williams" TargetMode="External"/><Relationship Id="rId10" Type="http://schemas.openxmlformats.org/officeDocument/2006/relationships/hyperlink" Target="https://en.wikipedia.org/wiki/LASER" TargetMode="External"/><Relationship Id="rId4" Type="http://schemas.openxmlformats.org/officeDocument/2006/relationships/hyperlink" Target="https://en.wikipedia.org/wiki/Alfred_Kastler" TargetMode="External"/><Relationship Id="rId9" Type="http://schemas.openxmlformats.org/officeDocument/2006/relationships/hyperlink" Target="https://en.wikipedia.org/wiki/Theodore_Harold_Maiman" TargetMode="External"/><Relationship Id="rId14" Type="http://schemas.openxmlformats.org/officeDocument/2006/relationships/hyperlink" Target="https://en.wikipedia.org/wiki/Calculat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wald_Georg_von_Kleist" TargetMode="External"/><Relationship Id="rId13" Type="http://schemas.openxmlformats.org/officeDocument/2006/relationships/hyperlink" Target="https://en.wikipedia.org/wiki/Galvanic_action" TargetMode="External"/><Relationship Id="rId3" Type="http://schemas.openxmlformats.org/officeDocument/2006/relationships/hyperlink" Target="https://en.wikipedia.org/wiki/Miletus" TargetMode="External"/><Relationship Id="rId7" Type="http://schemas.openxmlformats.org/officeDocument/2006/relationships/hyperlink" Target="https://en.wikipedia.org/wiki/Stephen_Gray_(scientist)" TargetMode="External"/><Relationship Id="rId12" Type="http://schemas.openxmlformats.org/officeDocument/2006/relationships/hyperlink" Target="https://en.wikipedia.org/wiki/Luigi_Galvani" TargetMode="External"/><Relationship Id="rId2" Type="http://schemas.openxmlformats.org/officeDocument/2006/relationships/hyperlink" Target="https://en.wikipedia.org/wiki/Tha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rancis_Hauksbee" TargetMode="External"/><Relationship Id="rId11" Type="http://schemas.openxmlformats.org/officeDocument/2006/relationships/hyperlink" Target="https://en.wikipedia.org/wiki/Benjamin_Franklin" TargetMode="External"/><Relationship Id="rId5" Type="http://schemas.openxmlformats.org/officeDocument/2006/relationships/hyperlink" Target="https://en.wikipedia.org/wiki/William_Gilbert_(astronomer)" TargetMode="External"/><Relationship Id="rId10" Type="http://schemas.openxmlformats.org/officeDocument/2006/relationships/hyperlink" Target="https://en.wikipedia.org/wiki/Leyden_jar" TargetMode="External"/><Relationship Id="rId4" Type="http://schemas.openxmlformats.org/officeDocument/2006/relationships/hyperlink" Target="https://en.wikipedia.org/wiki/Amber" TargetMode="External"/><Relationship Id="rId9" Type="http://schemas.openxmlformats.org/officeDocument/2006/relationships/hyperlink" Target="https://en.wikipedia.org/wiki/Pieter_van_Musschenbroek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rancis_Ronalds" TargetMode="External"/><Relationship Id="rId3" Type="http://schemas.openxmlformats.org/officeDocument/2006/relationships/hyperlink" Target="https://en.wikipedia.org/wiki/Coulomb%27s_law" TargetMode="External"/><Relationship Id="rId7" Type="http://schemas.openxmlformats.org/officeDocument/2006/relationships/hyperlink" Target="https://en.wikipedia.org/wiki/John_Dalton" TargetMode="External"/><Relationship Id="rId12" Type="http://schemas.openxmlformats.org/officeDocument/2006/relationships/hyperlink" Target="https://en.wikipedia.org/wiki/Right-hand_screw_rule" TargetMode="External"/><Relationship Id="rId2" Type="http://schemas.openxmlformats.org/officeDocument/2006/relationships/hyperlink" Target="https://en.wikipedia.org/wiki/Charles-Augustin_de_Coulom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lessandro_Volta" TargetMode="External"/><Relationship Id="rId11" Type="http://schemas.openxmlformats.org/officeDocument/2006/relationships/hyperlink" Target="https://en.wikipedia.org/wiki/Andr%C3%A9-Marie_Amp%C3%A8re" TargetMode="External"/><Relationship Id="rId5" Type="http://schemas.openxmlformats.org/officeDocument/2006/relationships/hyperlink" Target="https://en.wikipedia.org/wiki/Laplace_transform" TargetMode="External"/><Relationship Id="rId10" Type="http://schemas.openxmlformats.org/officeDocument/2006/relationships/hyperlink" Target="https://en.wikipedia.org/wiki/Hans_Christian_%C3%98rsted" TargetMode="External"/><Relationship Id="rId4" Type="http://schemas.openxmlformats.org/officeDocument/2006/relationships/hyperlink" Target="https://en.wikipedia.org/wiki/Pierre-Simon_Laplace" TargetMode="External"/><Relationship Id="rId9" Type="http://schemas.openxmlformats.org/officeDocument/2006/relationships/hyperlink" Target="https://en.wikipedia.org/wiki/Electric_telegraph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hael_Faraday" TargetMode="External"/><Relationship Id="rId13" Type="http://schemas.openxmlformats.org/officeDocument/2006/relationships/hyperlink" Target="https://en.wikipedia.org/wiki/Electrical_generator#Dynamo" TargetMode="External"/><Relationship Id="rId3" Type="http://schemas.openxmlformats.org/officeDocument/2006/relationships/hyperlink" Target="https://en.wikipedia.org/wiki/Thermoelectricity" TargetMode="External"/><Relationship Id="rId7" Type="http://schemas.openxmlformats.org/officeDocument/2006/relationships/hyperlink" Target="https://en.wikipedia.org/wiki/Electrical_resistance" TargetMode="External"/><Relationship Id="rId12" Type="http://schemas.openxmlformats.org/officeDocument/2006/relationships/hyperlink" Target="https://en.wikipedia.org/wiki/Hippolyte_Pixii" TargetMode="External"/><Relationship Id="rId2" Type="http://schemas.openxmlformats.org/officeDocument/2006/relationships/hyperlink" Target="https://en.wikipedia.org/wiki/Thomas_Johann_Seebe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eorg_Ohm" TargetMode="External"/><Relationship Id="rId11" Type="http://schemas.openxmlformats.org/officeDocument/2006/relationships/hyperlink" Target="https://en.wikipedia.org/wiki/DC_motor" TargetMode="External"/><Relationship Id="rId5" Type="http://schemas.openxmlformats.org/officeDocument/2006/relationships/hyperlink" Target="https://en.wikipedia.org/wiki/Electromagnet" TargetMode="External"/><Relationship Id="rId15" Type="http://schemas.openxmlformats.org/officeDocument/2006/relationships/hyperlink" Target="https://en.wikipedia.org/wiki/Thermistor" TargetMode="External"/><Relationship Id="rId10" Type="http://schemas.openxmlformats.org/officeDocument/2006/relationships/hyperlink" Target="https://en.wikipedia.org/wiki/Joseph_Henry" TargetMode="External"/><Relationship Id="rId4" Type="http://schemas.openxmlformats.org/officeDocument/2006/relationships/hyperlink" Target="https://en.wikipedia.org/wiki/William_Sturgeon" TargetMode="External"/><Relationship Id="rId9" Type="http://schemas.openxmlformats.org/officeDocument/2006/relationships/hyperlink" Target="https://en.wikipedia.org/wiki/Faraday%27s_law_of_induction" TargetMode="External"/><Relationship Id="rId14" Type="http://schemas.openxmlformats.org/officeDocument/2006/relationships/hyperlink" Target="https://en.wikipedia.org/wiki/Electro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Elektrik Devrelerine Giriş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28716" y="5021405"/>
            <a:ext cx="9144000" cy="1092792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Dr. Meriç ÇETİN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18022019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Timeline of electrical and electronic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endParaRPr lang="tr-TR" b="1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</p:nvPr>
        </p:nvGraphicFramePr>
        <p:xfrm>
          <a:off x="1284424" y="1825625"/>
          <a:ext cx="9623152" cy="4351338"/>
        </p:xfrm>
        <a:graphic>
          <a:graphicData uri="http://schemas.openxmlformats.org/drawingml/2006/table">
            <a:tbl>
              <a:tblPr/>
              <a:tblGrid>
                <a:gridCol w="4811576"/>
                <a:gridCol w="4811576"/>
              </a:tblGrid>
              <a:tr h="836796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1833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English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" tooltip="Samuel Hunter Christie"/>
                        </a:rPr>
                        <a:t>Samuel Hunter Christie</a:t>
                      </a:r>
                      <a:r>
                        <a:rPr lang="en-US" sz="1600">
                          <a:effectLst/>
                        </a:rPr>
                        <a:t> invented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3" tooltip="Wheatstone bridge"/>
                        </a:rPr>
                        <a:t>Wheatstone bridge</a:t>
                      </a:r>
                      <a:r>
                        <a:rPr lang="en-US" sz="1600">
                          <a:effectLst/>
                        </a:rPr>
                        <a:t> (It is named after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4" tooltip="Charles Wheatstone"/>
                        </a:rPr>
                        <a:t>Charles Wheatstone</a:t>
                      </a:r>
                      <a:r>
                        <a:rPr lang="en-US" sz="1600">
                          <a:effectLst/>
                        </a:rPr>
                        <a:t> who popularized it)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8575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1836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Irish priest (and later scientist)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5" tooltip="Nicholas Callan"/>
                        </a:rPr>
                        <a:t>Nicholas Callan</a:t>
                      </a:r>
                      <a:r>
                        <a:rPr lang="en-US" sz="1600">
                          <a:effectLst/>
                        </a:rPr>
                        <a:t> invented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6" tooltip="Transformer"/>
                        </a:rPr>
                        <a:t>transformer</a:t>
                      </a:r>
                      <a:r>
                        <a:rPr lang="en-US" sz="1600">
                          <a:effectLst/>
                        </a:rPr>
                        <a:t> in Ireland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8575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1837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English scientist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7" tooltip="Edward Davy"/>
                        </a:rPr>
                        <a:t>Edward Davy</a:t>
                      </a:r>
                      <a:r>
                        <a:rPr lang="en-US" sz="1600">
                          <a:effectLst/>
                        </a:rPr>
                        <a:t> invented the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8" tooltip="Relay"/>
                        </a:rPr>
                        <a:t>electric relay</a:t>
                      </a:r>
                      <a:endParaRPr lang="en-US" sz="16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8575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1839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French scientist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9" tooltip="Edmond Becquerel"/>
                        </a:rPr>
                        <a:t>Edmond Becquerel</a:t>
                      </a:r>
                      <a:r>
                        <a:rPr lang="en-US" sz="1600">
                          <a:effectLst/>
                        </a:rPr>
                        <a:t> discovered the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0" tooltip="Photovoltaic Effect"/>
                        </a:rPr>
                        <a:t>Photovoltaic Effect</a:t>
                      </a:r>
                      <a:endParaRPr lang="en-US" sz="1600">
                        <a:effectLst/>
                      </a:endParaRP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8575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1844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American inventor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1" tooltip="Samuel Morse"/>
                        </a:rPr>
                        <a:t>Samuel Morse</a:t>
                      </a:r>
                      <a:r>
                        <a:rPr lang="en-US" sz="1600">
                          <a:effectLst/>
                        </a:rPr>
                        <a:t> developed telegraphy and the Morse code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8575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1845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German physicist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2" tooltip="Gustav Kirchhoff"/>
                        </a:rPr>
                        <a:t>Gustav Kirchhoff</a:t>
                      </a:r>
                      <a:r>
                        <a:rPr lang="en-US" sz="1600">
                          <a:effectLst/>
                        </a:rPr>
                        <a:t> developed two laws now known as Kirchhoff's Circuit laws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8575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1850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Belgian engineer </a:t>
                      </a: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effectLst/>
                          <a:hlinkClick r:id="rId13" tooltip="Floris Nollet"/>
                        </a:rPr>
                        <a:t>Floris </a:t>
                      </a:r>
                      <a:r>
                        <a:rPr lang="en-US" sz="1600" u="none" strike="noStrike" dirty="0" err="1">
                          <a:solidFill>
                            <a:srgbClr val="0B0080"/>
                          </a:solidFill>
                          <a:effectLst/>
                          <a:hlinkClick r:id="rId13" tooltip="Floris Nollet"/>
                        </a:rPr>
                        <a:t>Nollet</a:t>
                      </a:r>
                      <a:r>
                        <a:rPr lang="en-US" sz="1600" dirty="0">
                          <a:effectLst/>
                        </a:rPr>
                        <a:t> invented (and patented) a practical AC generator</a:t>
                      </a:r>
                    </a:p>
                  </a:txBody>
                  <a:tcPr marL="83680" marR="83680" marT="41840" marB="4184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7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Timeline of electrical and electronic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</p:nvPr>
        </p:nvGraphicFramePr>
        <p:xfrm>
          <a:off x="1375209" y="1825625"/>
          <a:ext cx="9441582" cy="4351338"/>
        </p:xfrm>
        <a:graphic>
          <a:graphicData uri="http://schemas.openxmlformats.org/drawingml/2006/table">
            <a:tbl>
              <a:tblPr/>
              <a:tblGrid>
                <a:gridCol w="4720791"/>
                <a:gridCol w="4720791"/>
              </a:tblGrid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1851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" tooltip="Heinrich Daniel Ruhmkorff"/>
                        </a:rPr>
                        <a:t>Heinrich Daniel Ruhmkorff</a:t>
                      </a:r>
                      <a:r>
                        <a:rPr lang="en-US" sz="1600">
                          <a:effectLst/>
                        </a:rPr>
                        <a:t> first coil, which he patented in 1851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1855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First utilization of AC (in electrotherapy) by French neurologist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3" tooltip="Guillaume Duchenne"/>
                        </a:rPr>
                        <a:t>Guillaume Duchenne</a:t>
                      </a:r>
                      <a:endParaRPr lang="en-US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1856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Belgian engineer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4" tooltip="Charles Bourseul"/>
                        </a:rPr>
                        <a:t>Charles Bourseul</a:t>
                      </a:r>
                      <a:r>
                        <a:rPr lang="en-US" sz="1600">
                          <a:effectLst/>
                        </a:rPr>
                        <a:t> proposed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5" tooltip="Telephony"/>
                        </a:rPr>
                        <a:t>telephony</a:t>
                      </a:r>
                      <a:endParaRPr lang="en-US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28403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1856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First electrically powered light house in England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1860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German scientist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6" tooltip="Johann Philipp Reis"/>
                        </a:rPr>
                        <a:t>Johann Philipp Reis</a:t>
                      </a:r>
                      <a:r>
                        <a:rPr lang="en-US" sz="1600">
                          <a:effectLst/>
                        </a:rPr>
                        <a:t> invented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7" tooltip="Microphone"/>
                        </a:rPr>
                        <a:t>Microphone</a:t>
                      </a:r>
                      <a:endParaRPr lang="en-US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1862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Scottish physicist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8" tooltip="James Clerk Maxwell"/>
                        </a:rPr>
                        <a:t>James Clerk Maxwell</a:t>
                      </a:r>
                      <a:r>
                        <a:rPr lang="en-US" sz="1600">
                          <a:effectLst/>
                        </a:rPr>
                        <a:t> published four equations bearing his name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28403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1866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9" tooltip="Transatlantic telegraph cable"/>
                        </a:rPr>
                        <a:t>Transatlantic telegraph cable</a:t>
                      </a:r>
                      <a:endParaRPr lang="tr-TR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82100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1873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Belgian engineer </a:t>
                      </a:r>
                      <a:r>
                        <a:rPr lang="en-US" sz="1600" u="none" strike="noStrike" dirty="0" err="1">
                          <a:solidFill>
                            <a:srgbClr val="0B0080"/>
                          </a:solidFill>
                          <a:effectLst/>
                          <a:hlinkClick r:id="rId10" tooltip="Zenobe Gramme"/>
                        </a:rPr>
                        <a:t>Zenobe</a:t>
                      </a: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Zenobe Gramme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0B0080"/>
                          </a:solidFill>
                          <a:effectLst/>
                          <a:hlinkClick r:id="rId10" tooltip="Zenobe Gramme"/>
                        </a:rPr>
                        <a:t>Gramme</a:t>
                      </a:r>
                      <a:r>
                        <a:rPr lang="en-US" sz="1600" dirty="0">
                          <a:effectLst/>
                        </a:rPr>
                        <a:t> who developed DC generator accidentally discovered that a DC generator also works as a DC motor during an exhibit in Vienna.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8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Timeline of electrical and electronic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endParaRPr lang="tr-TR" b="1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1876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Russian engineer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2" tooltip="Pavel Yablochkov"/>
                        </a:rPr>
                        <a:t>Pavel Yablochkov</a:t>
                      </a:r>
                      <a:r>
                        <a:rPr lang="en-US">
                          <a:effectLst/>
                        </a:rPr>
                        <a:t> invented electric carbon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3" tooltip="Arc lamp"/>
                        </a:rPr>
                        <a:t>arc lamp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1876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Scottish inventor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4" tooltip="Alexander Graham Bell"/>
                        </a:rPr>
                        <a:t>Alexander Graham Bell</a:t>
                      </a:r>
                      <a:r>
                        <a:rPr lang="en-US">
                          <a:effectLst/>
                        </a:rPr>
                        <a:t> patented the telephone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1877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First street lighting in Paris, France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1877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American inventor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5" tooltip="Thomas Alva Edison"/>
                        </a:rPr>
                        <a:t>Thomas Alva Edison</a:t>
                      </a:r>
                      <a:r>
                        <a:rPr lang="en-US">
                          <a:effectLst/>
                        </a:rPr>
                        <a:t> invented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6" tooltip="Phonograph"/>
                        </a:rPr>
                        <a:t>phonograph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1877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German industrialist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Werner von Siemens"/>
                        </a:rPr>
                        <a:t>Werner von Siemens</a:t>
                      </a:r>
                      <a:r>
                        <a:rPr lang="en-US">
                          <a:effectLst/>
                        </a:rPr>
                        <a:t> developed primitive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8" tooltip="Loudspeaker"/>
                        </a:rPr>
                        <a:t>loudspeaker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1878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First hydroelectric plant in </a:t>
                      </a:r>
                      <a:r>
                        <a:rPr lang="en-US" dirty="0" err="1">
                          <a:effectLst/>
                        </a:rPr>
                        <a:t>Cragside</a:t>
                      </a:r>
                      <a:r>
                        <a:rPr lang="en-US" dirty="0">
                          <a:effectLst/>
                        </a:rPr>
                        <a:t>, England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4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Timeline of electrical and electronic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</p:nvPr>
        </p:nvGraphicFramePr>
        <p:xfrm>
          <a:off x="1375209" y="1825625"/>
          <a:ext cx="9441582" cy="4351338"/>
        </p:xfrm>
        <a:graphic>
          <a:graphicData uri="http://schemas.openxmlformats.org/drawingml/2006/table">
            <a:tbl>
              <a:tblPr/>
              <a:tblGrid>
                <a:gridCol w="4720791"/>
                <a:gridCol w="4720791"/>
              </a:tblGrid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1878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English engineer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" tooltip="Joseph Swan"/>
                        </a:rPr>
                        <a:t>Joseph Swan</a:t>
                      </a:r>
                      <a:r>
                        <a:rPr lang="en-US" sz="1600">
                          <a:effectLst/>
                        </a:rPr>
                        <a:t> invented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3" tooltip="Incandescent light bulb"/>
                        </a:rPr>
                        <a:t>Incandescent light bulb</a:t>
                      </a:r>
                      <a:endParaRPr lang="en-US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1879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American physicist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4" tooltip="Edwin Herbert Hall"/>
                        </a:rPr>
                        <a:t>Edwin Herbert Hall</a:t>
                      </a:r>
                      <a:r>
                        <a:rPr lang="en-US" sz="1600">
                          <a:effectLst/>
                        </a:rPr>
                        <a:t> discovered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5" tooltip="Hall Effect"/>
                        </a:rPr>
                        <a:t>Hall Effect</a:t>
                      </a:r>
                      <a:endParaRPr lang="en-US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1879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Thomas Alva Edison introduced a long lasting filament for the incandescent lamp.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1880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French physicists </a:t>
                      </a:r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6" tooltip="Pierre Curie"/>
                        </a:rPr>
                        <a:t>Pierre Curie</a:t>
                      </a:r>
                      <a:r>
                        <a:rPr lang="tr-TR" sz="1600">
                          <a:effectLst/>
                        </a:rPr>
                        <a:t> and </a:t>
                      </a:r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7" tooltip="Jacques Curie"/>
                        </a:rPr>
                        <a:t>Jacques Curie</a:t>
                      </a:r>
                      <a:r>
                        <a:rPr lang="tr-TR" sz="1600">
                          <a:effectLst/>
                        </a:rPr>
                        <a:t> discovered </a:t>
                      </a:r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8" tooltip="Piezoelectricity"/>
                        </a:rPr>
                        <a:t>Piezoelectricity</a:t>
                      </a:r>
                      <a:endParaRPr lang="tr-TR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28403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1882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First thermal power stations in London and New York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28403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1883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English physicist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9" tooltip="J J Thomson"/>
                        </a:rPr>
                        <a:t>J J Thomson</a:t>
                      </a:r>
                      <a:r>
                        <a:rPr lang="en-US" sz="1600">
                          <a:effectLst/>
                        </a:rPr>
                        <a:t> invented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0" tooltip="Waveguide"/>
                        </a:rPr>
                        <a:t>waveguides</a:t>
                      </a:r>
                      <a:endParaRPr lang="en-US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1887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German American inventor </a:t>
                      </a:r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11" tooltip="Emile Berliner"/>
                        </a:rPr>
                        <a:t>Emile Berliner</a:t>
                      </a:r>
                      <a:r>
                        <a:rPr lang="tr-TR" sz="1600">
                          <a:effectLst/>
                        </a:rPr>
                        <a:t> invented </a:t>
                      </a:r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12" tooltip="Gramophone record"/>
                        </a:rPr>
                        <a:t>gramophone record</a:t>
                      </a:r>
                      <a:endParaRPr lang="tr-TR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82100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1888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German physicist </a:t>
                      </a: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effectLst/>
                          <a:hlinkClick r:id="rId13" tooltip="Heinrich Hertz"/>
                        </a:rPr>
                        <a:t>Heinrich Hertz</a:t>
                      </a:r>
                      <a:r>
                        <a:rPr lang="en-US" sz="1600" dirty="0">
                          <a:effectLst/>
                        </a:rPr>
                        <a:t> proves the existence of electromagnetic waves, including what would come to be called radio waves.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5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Timeline of electrical and electronic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endParaRPr lang="tr-TR" b="1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</p:nvPr>
        </p:nvGraphicFramePr>
        <p:xfrm>
          <a:off x="1855289" y="1763186"/>
          <a:ext cx="8481422" cy="4476216"/>
        </p:xfrm>
        <a:graphic>
          <a:graphicData uri="http://schemas.openxmlformats.org/drawingml/2006/table">
            <a:tbl>
              <a:tblPr/>
              <a:tblGrid>
                <a:gridCol w="4240711"/>
                <a:gridCol w="4240711"/>
              </a:tblGrid>
              <a:tr h="958769">
                <a:tc>
                  <a:txBody>
                    <a:bodyPr/>
                    <a:lstStyle/>
                    <a:p>
                      <a:r>
                        <a:rPr lang="tr-TR" sz="1500">
                          <a:effectLst/>
                        </a:rPr>
                        <a:t>1888</a:t>
                      </a: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Italian physicist and electrical engineer </a:t>
                      </a:r>
                      <a:r>
                        <a:rPr lang="en-US" sz="1500" u="none" strike="noStrike">
                          <a:solidFill>
                            <a:srgbClr val="0B0080"/>
                          </a:solidFill>
                          <a:effectLst/>
                          <a:hlinkClick r:id="rId2" tooltip="Galileo Ferraris"/>
                        </a:rPr>
                        <a:t>Galileo Ferraris</a:t>
                      </a:r>
                      <a:r>
                        <a:rPr lang="en-US" sz="1500">
                          <a:effectLst/>
                        </a:rPr>
                        <a:t> publishes a paper on the </a:t>
                      </a:r>
                      <a:r>
                        <a:rPr lang="en-US" sz="1500" u="none" strike="noStrike">
                          <a:solidFill>
                            <a:srgbClr val="0B0080"/>
                          </a:solidFill>
                          <a:effectLst/>
                          <a:hlinkClick r:id="rId3" tooltip="Induction motor"/>
                        </a:rPr>
                        <a:t>induction motor</a:t>
                      </a:r>
                      <a:r>
                        <a:rPr lang="en-US" sz="1500">
                          <a:effectLst/>
                        </a:rPr>
                        <a:t> and Serbian-American engineer </a:t>
                      </a:r>
                      <a:r>
                        <a:rPr lang="en-US" sz="1500" u="none" strike="noStrike">
                          <a:solidFill>
                            <a:srgbClr val="0B0080"/>
                          </a:solidFill>
                          <a:effectLst/>
                          <a:hlinkClick r:id="rId4" tooltip="Nikola Tesla"/>
                        </a:rPr>
                        <a:t>Nikola Tesla</a:t>
                      </a:r>
                      <a:r>
                        <a:rPr lang="en-US" sz="1500">
                          <a:effectLst/>
                        </a:rPr>
                        <a:t> gets a US patent on the same device</a:t>
                      </a:r>
                      <a:r>
                        <a:rPr lang="en-US" sz="15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[3]</a:t>
                      </a:r>
                      <a:r>
                        <a:rPr lang="en-US" sz="15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[4]</a:t>
                      </a:r>
                      <a:endParaRPr lang="en-US" sz="1500">
                        <a:effectLst/>
                      </a:endParaRP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95006">
                <a:tc>
                  <a:txBody>
                    <a:bodyPr/>
                    <a:lstStyle/>
                    <a:p>
                      <a:r>
                        <a:rPr lang="tr-TR" sz="1500">
                          <a:effectLst/>
                        </a:rPr>
                        <a:t>1890</a:t>
                      </a: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Thomas Alva Edison invents the </a:t>
                      </a:r>
                      <a:r>
                        <a:rPr lang="en-US" sz="1500" u="none" strike="noStrike">
                          <a:solidFill>
                            <a:srgbClr val="0B0080"/>
                          </a:solidFill>
                          <a:effectLst/>
                          <a:hlinkClick r:id="rId7" tooltip="Fuse (electrical)"/>
                        </a:rPr>
                        <a:t>fuse</a:t>
                      </a:r>
                      <a:endParaRPr lang="en-US" sz="1500">
                        <a:effectLst/>
                      </a:endParaRP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16260">
                <a:tc>
                  <a:txBody>
                    <a:bodyPr/>
                    <a:lstStyle/>
                    <a:p>
                      <a:r>
                        <a:rPr lang="tr-TR" sz="1500">
                          <a:effectLst/>
                        </a:rPr>
                        <a:t>1893</a:t>
                      </a: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During the Fourth International Conference of Electricians in Chicago electrical units were defined</a:t>
                      </a: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37515">
                <a:tc>
                  <a:txBody>
                    <a:bodyPr/>
                    <a:lstStyle/>
                    <a:p>
                      <a:r>
                        <a:rPr lang="tr-TR" sz="1500">
                          <a:effectLst/>
                        </a:rPr>
                        <a:t>1894</a:t>
                      </a: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Russian physicist </a:t>
                      </a:r>
                      <a:r>
                        <a:rPr lang="en-US" sz="1500" u="none" strike="noStrike">
                          <a:solidFill>
                            <a:srgbClr val="0B0080"/>
                          </a:solidFill>
                          <a:effectLst/>
                          <a:hlinkClick r:id="rId8" tooltip="Alexander Stepanovich Popov"/>
                        </a:rPr>
                        <a:t>Alexander Stepanovich Popov</a:t>
                      </a:r>
                      <a:r>
                        <a:rPr lang="en-US" sz="1500">
                          <a:effectLst/>
                        </a:rPr>
                        <a:t> finds a use for radio waves, building a </a:t>
                      </a:r>
                      <a:r>
                        <a:rPr lang="en-US" sz="1500" u="none" strike="noStrike">
                          <a:solidFill>
                            <a:srgbClr val="0B0080"/>
                          </a:solidFill>
                          <a:effectLst/>
                          <a:hlinkClick r:id="rId9" tooltip="Radio receiver"/>
                        </a:rPr>
                        <a:t>radio receiver</a:t>
                      </a:r>
                      <a:r>
                        <a:rPr lang="en-US" sz="1500">
                          <a:effectLst/>
                        </a:rPr>
                        <a:t> that can detect lightning strikes</a:t>
                      </a: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95006">
                <a:tc>
                  <a:txBody>
                    <a:bodyPr/>
                    <a:lstStyle/>
                    <a:p>
                      <a:r>
                        <a:rPr lang="tr-TR" sz="1500">
                          <a:effectLst/>
                        </a:rPr>
                        <a:t>1895</a:t>
                      </a: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Discovery of </a:t>
                      </a:r>
                      <a:r>
                        <a:rPr lang="en-US" sz="1500" u="none" strike="noStrike">
                          <a:solidFill>
                            <a:srgbClr val="0B0080"/>
                          </a:solidFill>
                          <a:effectLst/>
                          <a:hlinkClick r:id="rId10" tooltip="X-rays"/>
                        </a:rPr>
                        <a:t>X-rays</a:t>
                      </a:r>
                      <a:r>
                        <a:rPr lang="en-US" sz="1500">
                          <a:effectLst/>
                        </a:rPr>
                        <a:t> by </a:t>
                      </a:r>
                      <a:r>
                        <a:rPr lang="en-US" sz="1500" u="none" strike="noStrike">
                          <a:solidFill>
                            <a:srgbClr val="0B0080"/>
                          </a:solidFill>
                          <a:effectLst/>
                          <a:hlinkClick r:id="rId11" tooltip="Wilhelm Röntgen"/>
                        </a:rPr>
                        <a:t>Wilhelm Röntgen</a:t>
                      </a:r>
                      <a:endParaRPr lang="en-US" sz="1500">
                        <a:effectLst/>
                      </a:endParaRP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95006">
                <a:tc>
                  <a:txBody>
                    <a:bodyPr/>
                    <a:lstStyle/>
                    <a:p>
                      <a:r>
                        <a:rPr lang="tr-TR" sz="1500">
                          <a:effectLst/>
                        </a:rPr>
                        <a:t>1896</a:t>
                      </a: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>
                          <a:effectLst/>
                        </a:rPr>
                        <a:t>First successful intercontinental telegram</a:t>
                      </a: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16260">
                <a:tc>
                  <a:txBody>
                    <a:bodyPr/>
                    <a:lstStyle/>
                    <a:p>
                      <a:r>
                        <a:rPr lang="tr-TR" sz="1500">
                          <a:effectLst/>
                        </a:rPr>
                        <a:t>1897</a:t>
                      </a: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>
                          <a:effectLst/>
                        </a:rPr>
                        <a:t>German inventor </a:t>
                      </a:r>
                      <a:r>
                        <a:rPr lang="tr-TR" sz="1500" u="none" strike="noStrike">
                          <a:solidFill>
                            <a:srgbClr val="0B0080"/>
                          </a:solidFill>
                          <a:effectLst/>
                          <a:hlinkClick r:id="rId12" tooltip="Karl Ferdinand Braun"/>
                        </a:rPr>
                        <a:t>Karl Ferdinand Braun</a:t>
                      </a:r>
                      <a:r>
                        <a:rPr lang="tr-TR" sz="1500">
                          <a:effectLst/>
                        </a:rPr>
                        <a:t> invented </a:t>
                      </a:r>
                      <a:r>
                        <a:rPr lang="tr-TR" sz="1500" u="none" strike="noStrike">
                          <a:solidFill>
                            <a:srgbClr val="0B0080"/>
                          </a:solidFill>
                          <a:effectLst/>
                          <a:hlinkClick r:id="rId13" tooltip="Oscilloscope"/>
                        </a:rPr>
                        <a:t>cathode ray oscilloscope</a:t>
                      </a:r>
                      <a:r>
                        <a:rPr lang="tr-TR" sz="1500">
                          <a:effectLst/>
                        </a:rPr>
                        <a:t> (CRO)</a:t>
                      </a: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37515">
                <a:tc>
                  <a:txBody>
                    <a:bodyPr/>
                    <a:lstStyle/>
                    <a:p>
                      <a:r>
                        <a:rPr lang="tr-TR" sz="1500">
                          <a:effectLst/>
                        </a:rPr>
                        <a:t>1900</a:t>
                      </a: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 err="1">
                          <a:effectLst/>
                        </a:rPr>
                        <a:t>Italian</a:t>
                      </a:r>
                      <a:r>
                        <a:rPr lang="tr-TR" sz="1500" dirty="0">
                          <a:effectLst/>
                        </a:rPr>
                        <a:t> </a:t>
                      </a:r>
                      <a:r>
                        <a:rPr lang="tr-TR" sz="1500" dirty="0" err="1">
                          <a:effectLst/>
                        </a:rPr>
                        <a:t>inventor</a:t>
                      </a:r>
                      <a:r>
                        <a:rPr lang="tr-TR" sz="1500" dirty="0">
                          <a:effectLst/>
                        </a:rPr>
                        <a:t> </a:t>
                      </a:r>
                      <a:r>
                        <a:rPr lang="tr-TR" sz="1500" u="none" strike="noStrike" dirty="0" err="1">
                          <a:solidFill>
                            <a:srgbClr val="0B0080"/>
                          </a:solidFill>
                          <a:effectLst/>
                          <a:hlinkClick r:id="rId14" tooltip="Guglielmo Marconi"/>
                        </a:rPr>
                        <a:t>Guglielmo</a:t>
                      </a:r>
                      <a:r>
                        <a:rPr lang="tr-TR" sz="1500" u="none" strike="noStrike" dirty="0">
                          <a:solidFill>
                            <a:srgbClr val="0B0080"/>
                          </a:solidFill>
                          <a:effectLst/>
                          <a:hlinkClick r:id="rId14" tooltip="Guglielmo Marconi"/>
                        </a:rPr>
                        <a:t> </a:t>
                      </a:r>
                      <a:r>
                        <a:rPr lang="tr-TR" sz="1500" u="none" strike="noStrike" dirty="0" err="1">
                          <a:solidFill>
                            <a:srgbClr val="0B0080"/>
                          </a:solidFill>
                          <a:effectLst/>
                          <a:hlinkClick r:id="rId14" tooltip="Guglielmo Marconi"/>
                        </a:rPr>
                        <a:t>Marconi</a:t>
                      </a:r>
                      <a:r>
                        <a:rPr lang="tr-TR" sz="1500" dirty="0">
                          <a:effectLst/>
                        </a:rPr>
                        <a:t> </a:t>
                      </a:r>
                      <a:r>
                        <a:rPr lang="tr-TR" sz="1500" dirty="0" err="1">
                          <a:effectLst/>
                        </a:rPr>
                        <a:t>builds</a:t>
                      </a:r>
                      <a:r>
                        <a:rPr lang="tr-TR" sz="1500" dirty="0">
                          <a:effectLst/>
                        </a:rPr>
                        <a:t> </a:t>
                      </a:r>
                      <a:r>
                        <a:rPr lang="tr-TR" sz="1500" dirty="0" err="1">
                          <a:effectLst/>
                        </a:rPr>
                        <a:t>first</a:t>
                      </a:r>
                      <a:r>
                        <a:rPr lang="tr-TR" sz="1500" dirty="0">
                          <a:effectLst/>
                        </a:rPr>
                        <a:t> </a:t>
                      </a:r>
                      <a:r>
                        <a:rPr lang="tr-TR" sz="1500" u="none" strike="noStrike" dirty="0" err="1">
                          <a:solidFill>
                            <a:srgbClr val="0B0080"/>
                          </a:solidFill>
                          <a:effectLst/>
                          <a:hlinkClick r:id="rId15" tooltip="Radio"/>
                        </a:rPr>
                        <a:t>radio</a:t>
                      </a:r>
                      <a:r>
                        <a:rPr lang="tr-TR" sz="1500" dirty="0">
                          <a:effectLst/>
                        </a:rPr>
                        <a:t> </a:t>
                      </a:r>
                      <a:r>
                        <a:rPr lang="tr-TR" sz="1500" dirty="0" err="1">
                          <a:effectLst/>
                        </a:rPr>
                        <a:t>communication</a:t>
                      </a:r>
                      <a:r>
                        <a:rPr lang="tr-TR" sz="1500" dirty="0">
                          <a:effectLst/>
                        </a:rPr>
                        <a:t> </a:t>
                      </a:r>
                      <a:r>
                        <a:rPr lang="tr-TR" sz="1500" dirty="0" err="1">
                          <a:effectLst/>
                        </a:rPr>
                        <a:t>system</a:t>
                      </a:r>
                      <a:r>
                        <a:rPr lang="tr-TR" sz="1500" dirty="0">
                          <a:effectLst/>
                        </a:rPr>
                        <a:t>, </a:t>
                      </a:r>
                      <a:r>
                        <a:rPr lang="tr-TR" sz="1500" dirty="0" err="1">
                          <a:effectLst/>
                        </a:rPr>
                        <a:t>based</a:t>
                      </a:r>
                      <a:r>
                        <a:rPr lang="tr-TR" sz="1500" dirty="0">
                          <a:effectLst/>
                        </a:rPr>
                        <a:t> on </a:t>
                      </a:r>
                      <a:r>
                        <a:rPr lang="tr-TR" sz="1500" u="none" strike="noStrike" dirty="0" err="1">
                          <a:solidFill>
                            <a:srgbClr val="0B0080"/>
                          </a:solidFill>
                          <a:effectLst/>
                          <a:hlinkClick r:id="rId16" tooltip="Radiotelegraphy"/>
                        </a:rPr>
                        <a:t>radiotelegraphy</a:t>
                      </a:r>
                      <a:endParaRPr lang="tr-TR" sz="1500" dirty="0">
                        <a:effectLst/>
                      </a:endParaRPr>
                    </a:p>
                  </a:txBody>
                  <a:tcPr marL="73751" marR="73751" marT="36876" marB="3687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1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Timeline of electrical and electronic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</p:nvPr>
        </p:nvGraphicFramePr>
        <p:xfrm>
          <a:off x="1925968" y="1825625"/>
          <a:ext cx="8340064" cy="4351337"/>
        </p:xfrm>
        <a:graphic>
          <a:graphicData uri="http://schemas.openxmlformats.org/drawingml/2006/table">
            <a:tbl>
              <a:tblPr/>
              <a:tblGrid>
                <a:gridCol w="4170032"/>
                <a:gridCol w="4170032"/>
              </a:tblGrid>
              <a:tr h="507656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1901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First transatlantic radio transmission by Guglielmo Marconi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07656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1901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American engineer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2" tooltip="Peter Cooper Hewitt"/>
                        </a:rPr>
                        <a:t>Peter Cooper Hewitt</a:t>
                      </a:r>
                      <a:r>
                        <a:rPr lang="en-US" sz="1400">
                          <a:effectLst/>
                        </a:rPr>
                        <a:t> invented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3" tooltip="Fluorescent lamp"/>
                        </a:rPr>
                        <a:t>Fluorescent lamp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07656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1904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English engineer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4" tooltip="John Ambrose Fleming"/>
                        </a:rPr>
                        <a:t>John Ambrose Fleming</a:t>
                      </a:r>
                      <a:r>
                        <a:rPr lang="en-US" sz="1400">
                          <a:effectLst/>
                        </a:rPr>
                        <a:t> invented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5" tooltip="Diode"/>
                        </a:rPr>
                        <a:t>diode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1906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American inventor </a:t>
                      </a:r>
                      <a:r>
                        <a:rPr lang="tr-TR" sz="1400" u="none" strike="noStrike">
                          <a:solidFill>
                            <a:srgbClr val="0B0080"/>
                          </a:solidFill>
                          <a:effectLst/>
                          <a:hlinkClick r:id="rId6" tooltip="Lee de Forest"/>
                        </a:rPr>
                        <a:t>Lee de Forest</a:t>
                      </a:r>
                      <a:r>
                        <a:rPr lang="tr-TR" sz="1400">
                          <a:effectLst/>
                        </a:rPr>
                        <a:t> invented </a:t>
                      </a:r>
                      <a:r>
                        <a:rPr lang="tr-TR" sz="1400" u="none" strike="noStrike">
                          <a:solidFill>
                            <a:srgbClr val="0B0080"/>
                          </a:solidFill>
                          <a:effectLst/>
                          <a:hlinkClick r:id="rId7" tooltip="Triode"/>
                        </a:rPr>
                        <a:t>triode</a:t>
                      </a:r>
                      <a:endParaRPr lang="tr-TR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07656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1908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Scottish engineer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8" tooltip="Alan Archibald Campbell-Swinton"/>
                        </a:rPr>
                        <a:t>Alan Archibald Campbell-Swinton</a:t>
                      </a:r>
                      <a:r>
                        <a:rPr lang="en-US" sz="1400">
                          <a:effectLst/>
                        </a:rPr>
                        <a:t>, laid the principles of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9" tooltip="Television"/>
                        </a:rPr>
                        <a:t>Television</a:t>
                      </a:r>
                      <a:r>
                        <a:rPr lang="en-US" sz="1400">
                          <a:effectLst/>
                        </a:rPr>
                        <a:t>.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07656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1911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Dutch physicist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0" tooltip="Heike Kamerlingh Onnes"/>
                        </a:rPr>
                        <a:t>Heike Kamerlingh Onnes</a:t>
                      </a:r>
                      <a:r>
                        <a:rPr lang="en-US" sz="1400">
                          <a:effectLst/>
                        </a:rPr>
                        <a:t> discovered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1" tooltip="Superconductivity"/>
                        </a:rPr>
                        <a:t>Superconductivity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07656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1912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American engineer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2" tooltip="Edwin Howard Armstrong"/>
                        </a:rPr>
                        <a:t>Edwin Howard Armstrong</a:t>
                      </a:r>
                      <a:r>
                        <a:rPr lang="en-US" sz="1400">
                          <a:effectLst/>
                        </a:rPr>
                        <a:t> developed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3" tooltip="Electronic oscillator"/>
                        </a:rPr>
                        <a:t>Electronic oscillator</a:t>
                      </a:r>
                      <a:endParaRPr lang="en-US" sz="140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07656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1915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French physicist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4" tooltip="Paul Langevin"/>
                        </a:rPr>
                        <a:t>Paul Langevin</a:t>
                      </a:r>
                      <a:r>
                        <a:rPr lang="en-US" sz="1400">
                          <a:effectLst/>
                        </a:rPr>
                        <a:t> and Russian engineer </a:t>
                      </a:r>
                      <a:r>
                        <a:rPr lang="en-US" sz="1400" u="none" strike="noStrike">
                          <a:solidFill>
                            <a:srgbClr val="A55858"/>
                          </a:solidFill>
                          <a:effectLst/>
                          <a:hlinkClick r:id="rId15" tooltip="Constantin Chilowsky (page does not exist)"/>
                        </a:rPr>
                        <a:t>Constantin Chilowsky</a:t>
                      </a:r>
                      <a:r>
                        <a:rPr lang="en-US" sz="1400">
                          <a:effectLst/>
                        </a:rPr>
                        <a:t> invented sonar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07656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1917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American engineer </a:t>
                      </a: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16" tooltip="Alexander M. Nicholson"/>
                        </a:rPr>
                        <a:t>Alexander M. Nicholson</a:t>
                      </a:r>
                      <a:r>
                        <a:rPr lang="en-US" sz="1400" dirty="0">
                          <a:effectLst/>
                        </a:rPr>
                        <a:t> invented </a:t>
                      </a: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17" tooltip="Crystal oscillator"/>
                        </a:rPr>
                        <a:t>crystal oscillator</a:t>
                      </a:r>
                      <a:endParaRPr lang="en-US" sz="1400" dirty="0">
                        <a:effectLst/>
                      </a:endParaRP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Timeline of electrical and electronic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endParaRPr lang="tr-TR" b="1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</p:nvPr>
        </p:nvGraphicFramePr>
        <p:xfrm>
          <a:off x="2361643" y="1792783"/>
          <a:ext cx="7468714" cy="4417022"/>
        </p:xfrm>
        <a:graphic>
          <a:graphicData uri="http://schemas.openxmlformats.org/drawingml/2006/table">
            <a:tbl>
              <a:tblPr/>
              <a:tblGrid>
                <a:gridCol w="3734357"/>
                <a:gridCol w="3734357"/>
              </a:tblGrid>
              <a:tr h="454617"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1918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French physicist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2" tooltip="Henri Abraham"/>
                        </a:rPr>
                        <a:t>Henri Abraham</a:t>
                      </a:r>
                      <a:r>
                        <a:rPr lang="en-US" sz="1300">
                          <a:effectLst/>
                        </a:rPr>
                        <a:t> and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3" tooltip="Eugene Bloch"/>
                        </a:rPr>
                        <a:t>Eugene Bloch</a:t>
                      </a:r>
                      <a:r>
                        <a:rPr lang="en-US" sz="1300">
                          <a:effectLst/>
                        </a:rPr>
                        <a:t> invented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4" tooltip="Multivibrator"/>
                        </a:rPr>
                        <a:t>multivibrator</a:t>
                      </a:r>
                      <a:endParaRPr lang="en-US" sz="1300">
                        <a:effectLst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4617"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1919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Edwin Howard Armstrong developed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5" tooltip="Superheterodyne receiver"/>
                        </a:rPr>
                        <a:t>standard AM</a:t>
                      </a:r>
                      <a:r>
                        <a:rPr lang="en-US" sz="1300">
                          <a:effectLst/>
                        </a:rPr>
                        <a:t> radio receiver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4617"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1921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6" tooltip="Metric System"/>
                        </a:rPr>
                        <a:t>Metre Convention</a:t>
                      </a:r>
                      <a:r>
                        <a:rPr lang="en-US" sz="1300">
                          <a:effectLst/>
                        </a:rPr>
                        <a:t> was extended to include the electrical units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233961"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1921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7" tooltip="Edith Clarke"/>
                        </a:rPr>
                        <a:t>Edith Clarke</a:t>
                      </a:r>
                      <a:r>
                        <a:rPr lang="en-US" sz="1300">
                          <a:effectLst/>
                        </a:rPr>
                        <a:t> invents the "Clarke calculator", a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8" tooltip="Graphical calculator"/>
                        </a:rPr>
                        <a:t>graphical calculator</a:t>
                      </a:r>
                      <a:r>
                        <a:rPr lang="en-US" sz="1300">
                          <a:effectLst/>
                        </a:rPr>
                        <a:t> for solving line equations involving hyperbolic function, allowing electrical engineers to simplify calculations for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9" tooltip="Inductance"/>
                        </a:rPr>
                        <a:t>inductance</a:t>
                      </a:r>
                      <a:r>
                        <a:rPr lang="en-US" sz="1300">
                          <a:effectLst/>
                        </a:rPr>
                        <a:t> and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10" tooltip="Capacitance"/>
                        </a:rPr>
                        <a:t>capacity</a:t>
                      </a:r>
                      <a:r>
                        <a:rPr lang="en-US" sz="1300">
                          <a:effectLst/>
                        </a:rPr>
                        <a:t> in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11" tooltip="Power transmission lines"/>
                        </a:rPr>
                        <a:t>power transmission lines</a:t>
                      </a:r>
                      <a:r>
                        <a:rPr lang="en-US" sz="13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2"/>
                        </a:rPr>
                        <a:t>[5]</a:t>
                      </a:r>
                      <a:endParaRPr lang="en-US" sz="1300">
                        <a:effectLst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49453"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1925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Austrian American engineer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13" tooltip="Julius Edgar Lilienfeld"/>
                        </a:rPr>
                        <a:t>Julius Edgar Lilienfeld</a:t>
                      </a:r>
                      <a:r>
                        <a:rPr lang="en-US" sz="1300">
                          <a:effectLst/>
                        </a:rPr>
                        <a:t> patented the first FET (which became popular much later)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49453"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1926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14" tooltip="Yagi-Uda antenna"/>
                        </a:rPr>
                        <a:t>Yagi-Uda antenna</a:t>
                      </a:r>
                      <a:r>
                        <a:rPr lang="en-US" sz="1300">
                          <a:effectLst/>
                        </a:rPr>
                        <a:t> was developed by the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15" tooltip="Japanese people"/>
                        </a:rPr>
                        <a:t>Japanese</a:t>
                      </a:r>
                      <a:r>
                        <a:rPr lang="en-US" sz="1300">
                          <a:effectLst/>
                        </a:rPr>
                        <a:t> engineers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16" tooltip="Hidetsugu Yagi"/>
                        </a:rPr>
                        <a:t>Hidetsugu Yagi</a:t>
                      </a:r>
                      <a:r>
                        <a:rPr lang="en-US" sz="1300">
                          <a:effectLst/>
                        </a:rPr>
                        <a:t> and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17" tooltip="Shintaro Uda"/>
                        </a:rPr>
                        <a:t>Shintaro Uda</a:t>
                      </a:r>
                      <a:endParaRPr lang="en-US" sz="1300">
                        <a:effectLst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4617"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1927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American engineer </a:t>
                      </a:r>
                      <a:r>
                        <a:rPr lang="en-US" sz="1300" u="none" strike="noStrike" dirty="0">
                          <a:solidFill>
                            <a:srgbClr val="0B0080"/>
                          </a:solidFill>
                          <a:effectLst/>
                          <a:hlinkClick r:id="rId18" tooltip="Harold Stephen Black"/>
                        </a:rPr>
                        <a:t>Harold Stephen Black</a:t>
                      </a:r>
                      <a:r>
                        <a:rPr lang="en-US" sz="1300" dirty="0">
                          <a:effectLst/>
                        </a:rPr>
                        <a:t> invented </a:t>
                      </a:r>
                      <a:r>
                        <a:rPr lang="en-US" sz="1300" u="none" strike="noStrike" dirty="0">
                          <a:solidFill>
                            <a:srgbClr val="0B0080"/>
                          </a:solidFill>
                          <a:effectLst/>
                          <a:hlinkClick r:id="rId19" tooltip="Negative feedback amplifier"/>
                        </a:rPr>
                        <a:t>negative feedback amplifier</a:t>
                      </a:r>
                      <a:endParaRPr lang="en-US" sz="1300" dirty="0">
                        <a:effectLst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3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Timeline of electrical and electronic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1927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German Physicist </a:t>
                      </a:r>
                      <a:r>
                        <a:rPr lang="tr-TR" u="none" strike="noStrike">
                          <a:solidFill>
                            <a:srgbClr val="A55858"/>
                          </a:solidFill>
                          <a:effectLst/>
                          <a:hlinkClick r:id="rId2" tooltip="Max Dieckmann (page does not exist)"/>
                        </a:rPr>
                        <a:t>Max Dieckmann</a:t>
                      </a:r>
                      <a:r>
                        <a:rPr lang="tr-TR">
                          <a:effectLst/>
                        </a:rPr>
                        <a:t> invented </a:t>
                      </a:r>
                      <a:r>
                        <a:rPr lang="tr-TR" u="none" strike="noStrike">
                          <a:solidFill>
                            <a:srgbClr val="0B0080"/>
                          </a:solidFill>
                          <a:effectLst/>
                          <a:hlinkClick r:id="rId3" tooltip="Video camera tube"/>
                        </a:rPr>
                        <a:t>Video camera tube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1928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First experimental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4" tooltip="Television broadcast"/>
                        </a:rPr>
                        <a:t>Television broadcast</a:t>
                      </a:r>
                      <a:r>
                        <a:rPr lang="en-US">
                          <a:effectLst/>
                        </a:rPr>
                        <a:t> in the US.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1929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First public TV broadcast in Germany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1931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First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5" tooltip="Wind energy"/>
                        </a:rPr>
                        <a:t>wind energy</a:t>
                      </a:r>
                      <a:r>
                        <a:rPr lang="en-US">
                          <a:effectLst/>
                        </a:rPr>
                        <a:t> plant in the Soviet Union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1936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A55858"/>
                          </a:solidFill>
                          <a:effectLst/>
                          <a:hlinkClick r:id="rId6" tooltip="Dudley E. Foster (page does not exist)"/>
                        </a:rPr>
                        <a:t>Dudley E. Foster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Stuart William Seeley"/>
                        </a:rPr>
                        <a:t>Stuart William Seeley</a:t>
                      </a:r>
                      <a:r>
                        <a:rPr lang="en-US">
                          <a:effectLst/>
                        </a:rPr>
                        <a:t> developed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8" tooltip="Foster–Seeley discriminator"/>
                        </a:rPr>
                        <a:t>FM detector circuit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1936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Austrian engineer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9" tooltip="Paul Eisler"/>
                        </a:rPr>
                        <a:t>Paul Eisler</a:t>
                      </a:r>
                      <a:r>
                        <a:rPr lang="en-US">
                          <a:effectLst/>
                        </a:rPr>
                        <a:t> invented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0" tooltip="Printed circuit board"/>
                        </a:rPr>
                        <a:t>Printed circuit board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1936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Scottish Scientist 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1" tooltip="Robert Watson-Watt"/>
                        </a:rPr>
                        <a:t>Robert Watson-Watt</a:t>
                      </a:r>
                      <a:r>
                        <a:rPr lang="en-US" dirty="0">
                          <a:effectLst/>
                        </a:rPr>
                        <a:t> developed the 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2" tooltip="Radar"/>
                        </a:rPr>
                        <a:t>Radar</a:t>
                      </a:r>
                      <a:r>
                        <a:rPr lang="en-US" dirty="0">
                          <a:effectLst/>
                        </a:rPr>
                        <a:t> concept which was proposed earlier.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9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Timeline of electrical and electronic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endParaRPr lang="tr-TR" b="1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</p:nvPr>
        </p:nvGraphicFramePr>
        <p:xfrm>
          <a:off x="989838" y="1825625"/>
          <a:ext cx="10212324" cy="4351339"/>
        </p:xfrm>
        <a:graphic>
          <a:graphicData uri="http://schemas.openxmlformats.org/drawingml/2006/table">
            <a:tbl>
              <a:tblPr/>
              <a:tblGrid>
                <a:gridCol w="5106162"/>
                <a:gridCol w="5106162"/>
              </a:tblGrid>
              <a:tr h="62162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1938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Russian American engineer </a:t>
                      </a:r>
                      <a:r>
                        <a:rPr lang="en-US" sz="1700" u="none" strike="noStrike">
                          <a:solidFill>
                            <a:srgbClr val="0B0080"/>
                          </a:solidFill>
                          <a:effectLst/>
                          <a:hlinkClick r:id="rId2" tooltip="Vladimir K. Zworykin"/>
                        </a:rPr>
                        <a:t>Vladimir K. Zworykin</a:t>
                      </a:r>
                      <a:r>
                        <a:rPr lang="en-US" sz="1700">
                          <a:effectLst/>
                        </a:rPr>
                        <a:t> developed </a:t>
                      </a:r>
                      <a:r>
                        <a:rPr lang="en-US" sz="1700" u="none" strike="noStrike">
                          <a:solidFill>
                            <a:srgbClr val="0B0080"/>
                          </a:solidFill>
                          <a:effectLst/>
                          <a:hlinkClick r:id="rId3" tooltip="Iconoscope"/>
                        </a:rPr>
                        <a:t>Iconoscope</a:t>
                      </a:r>
                      <a:endParaRPr lang="en-US" sz="1700">
                        <a:effectLst/>
                      </a:endParaRP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1939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Edwin Howard Armstrong developed FM radio receiver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1939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u="none" strike="noStrike">
                          <a:solidFill>
                            <a:srgbClr val="0B0080"/>
                          </a:solidFill>
                          <a:effectLst/>
                          <a:hlinkClick r:id="rId4" tooltip="Varian Associates"/>
                        </a:rPr>
                        <a:t>Russell and Sigurd Varian</a:t>
                      </a:r>
                      <a:r>
                        <a:rPr lang="en-US" sz="1700">
                          <a:effectLst/>
                        </a:rPr>
                        <a:t> developed the first </a:t>
                      </a:r>
                      <a:r>
                        <a:rPr lang="en-US" sz="1700" u="none" strike="noStrike">
                          <a:solidFill>
                            <a:srgbClr val="0B0080"/>
                          </a:solidFill>
                          <a:effectLst/>
                          <a:hlinkClick r:id="rId5" tooltip="Klystron"/>
                        </a:rPr>
                        <a:t>Klystron</a:t>
                      </a:r>
                      <a:r>
                        <a:rPr lang="en-US" sz="1700">
                          <a:effectLst/>
                        </a:rPr>
                        <a:t> tube in the US.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1941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German engineer </a:t>
                      </a:r>
                      <a:r>
                        <a:rPr lang="en-US" sz="1700" u="none" strike="noStrike">
                          <a:solidFill>
                            <a:srgbClr val="0B0080"/>
                          </a:solidFill>
                          <a:effectLst/>
                          <a:hlinkClick r:id="rId6" tooltip="Konrad Zuse"/>
                        </a:rPr>
                        <a:t>Konrad Zuse</a:t>
                      </a:r>
                      <a:r>
                        <a:rPr lang="en-US" sz="1700">
                          <a:effectLst/>
                        </a:rPr>
                        <a:t> developed the first programmable </a:t>
                      </a:r>
                      <a:r>
                        <a:rPr lang="en-US" sz="1700" u="none" strike="noStrike">
                          <a:solidFill>
                            <a:srgbClr val="0B0080"/>
                          </a:solidFill>
                          <a:effectLst/>
                          <a:hlinkClick r:id="rId7" tooltip="Computer"/>
                        </a:rPr>
                        <a:t>computer</a:t>
                      </a:r>
                      <a:r>
                        <a:rPr lang="en-US" sz="1700">
                          <a:effectLst/>
                        </a:rPr>
                        <a:t> in Berlin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1944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Scottish Engineer </a:t>
                      </a:r>
                      <a:r>
                        <a:rPr lang="en-US" sz="1700" u="none" strike="noStrike">
                          <a:solidFill>
                            <a:srgbClr val="0B0080"/>
                          </a:solidFill>
                          <a:effectLst/>
                          <a:hlinkClick r:id="rId8" tooltip="John Logie Baird"/>
                        </a:rPr>
                        <a:t>John Logie Baird</a:t>
                      </a:r>
                      <a:r>
                        <a:rPr lang="en-US" sz="1700">
                          <a:effectLst/>
                        </a:rPr>
                        <a:t> developed the first </a:t>
                      </a:r>
                      <a:r>
                        <a:rPr lang="en-US" sz="1700" u="none" strike="noStrike">
                          <a:solidFill>
                            <a:srgbClr val="0B0080"/>
                          </a:solidFill>
                          <a:effectLst/>
                          <a:hlinkClick r:id="rId9" tooltip="Color picture tube"/>
                        </a:rPr>
                        <a:t>color picture tube</a:t>
                      </a:r>
                      <a:endParaRPr lang="en-US" sz="1700">
                        <a:effectLst/>
                      </a:endParaRP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55211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1945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 u="none" strike="noStrike">
                          <a:solidFill>
                            <a:srgbClr val="0B0080"/>
                          </a:solidFill>
                          <a:effectLst/>
                          <a:hlinkClick r:id="rId10" tooltip="Transatlantic telephone cable"/>
                        </a:rPr>
                        <a:t>Transatlantic telephone cable</a:t>
                      </a:r>
                      <a:endParaRPr lang="tr-TR" sz="1700">
                        <a:effectLst/>
                      </a:endParaRP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888028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1947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American engineers </a:t>
                      </a:r>
                      <a:r>
                        <a:rPr lang="en-US" sz="17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John Bardeen"/>
                        </a:rPr>
                        <a:t>John Bardeen</a:t>
                      </a:r>
                      <a:r>
                        <a:rPr lang="en-US" sz="1700" dirty="0">
                          <a:effectLst/>
                        </a:rPr>
                        <a:t> and </a:t>
                      </a:r>
                      <a:r>
                        <a:rPr lang="en-US" sz="1700" u="none" strike="noStrike" dirty="0">
                          <a:solidFill>
                            <a:srgbClr val="0B0080"/>
                          </a:solidFill>
                          <a:effectLst/>
                          <a:hlinkClick r:id="rId12" tooltip="Walter Houser Brattain"/>
                        </a:rPr>
                        <a:t>Walter Houser Brattain</a:t>
                      </a:r>
                      <a:r>
                        <a:rPr lang="en-US" sz="1700" dirty="0">
                          <a:effectLst/>
                        </a:rPr>
                        <a:t> together with their group leader </a:t>
                      </a:r>
                      <a:r>
                        <a:rPr lang="en-US" sz="1700" u="none" strike="noStrike" dirty="0">
                          <a:solidFill>
                            <a:srgbClr val="0B0080"/>
                          </a:solidFill>
                          <a:effectLst/>
                          <a:hlinkClick r:id="rId13" tooltip="William Shockley"/>
                        </a:rPr>
                        <a:t>William Shockley</a:t>
                      </a:r>
                      <a:r>
                        <a:rPr lang="en-US" sz="1700" dirty="0">
                          <a:effectLst/>
                        </a:rPr>
                        <a:t> invented transistor.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2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Timeline of electrical and electronic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</p:nvPr>
        </p:nvGraphicFramePr>
        <p:xfrm>
          <a:off x="1546874" y="1776914"/>
          <a:ext cx="9098252" cy="4448760"/>
        </p:xfrm>
        <a:graphic>
          <a:graphicData uri="http://schemas.openxmlformats.org/drawingml/2006/table">
            <a:tbl>
              <a:tblPr/>
              <a:tblGrid>
                <a:gridCol w="4549126"/>
                <a:gridCol w="4549126"/>
              </a:tblGrid>
              <a:tr h="55380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1948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Hungarian-British physicist </a:t>
                      </a:r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2" tooltip="Dennis Gabor"/>
                        </a:rPr>
                        <a:t>Dennis Gabor</a:t>
                      </a:r>
                      <a:r>
                        <a:rPr lang="tr-TR" sz="1600">
                          <a:effectLst/>
                        </a:rPr>
                        <a:t> invented </a:t>
                      </a:r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3" tooltip="Holography"/>
                        </a:rPr>
                        <a:t>Holography</a:t>
                      </a:r>
                      <a:endParaRPr lang="tr-TR" sz="1600">
                        <a:effectLst/>
                      </a:endParaRP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1950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French physicist </a:t>
                      </a:r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4" tooltip="Alfred Kastler"/>
                        </a:rPr>
                        <a:t>Alfred Kastler</a:t>
                      </a:r>
                      <a:r>
                        <a:rPr lang="tr-TR" sz="1600">
                          <a:effectLst/>
                        </a:rPr>
                        <a:t> invented </a:t>
                      </a:r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5" tooltip="MASER"/>
                        </a:rPr>
                        <a:t>MASER</a:t>
                      </a:r>
                      <a:endParaRPr lang="tr-TR" sz="1600">
                        <a:effectLst/>
                      </a:endParaRP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1951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First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6" tooltip="Nuclear power plant"/>
                        </a:rPr>
                        <a:t>nuclear power plant</a:t>
                      </a:r>
                      <a:r>
                        <a:rPr lang="en-US" sz="1600">
                          <a:effectLst/>
                        </a:rPr>
                        <a:t> in the US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1953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First fully transistorized computer in the US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5380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1958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American engineer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7" tooltip="Jack Kilby"/>
                        </a:rPr>
                        <a:t>Jack Kilby</a:t>
                      </a:r>
                      <a:r>
                        <a:rPr lang="en-US" sz="1600">
                          <a:effectLst/>
                        </a:rPr>
                        <a:t> invented the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8" tooltip="Integrated circuit"/>
                        </a:rPr>
                        <a:t>integrated circuit</a:t>
                      </a:r>
                      <a:r>
                        <a:rPr lang="en-US" sz="1600">
                          <a:effectLst/>
                        </a:rPr>
                        <a:t> (IC)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5380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1960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American engineer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9" tooltip="Theodore Harold Maiman"/>
                        </a:rPr>
                        <a:t>Theodore Harold Maiman</a:t>
                      </a:r>
                      <a:r>
                        <a:rPr lang="en-US" sz="1600">
                          <a:effectLst/>
                        </a:rPr>
                        <a:t> invented the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0" tooltip="LASER"/>
                        </a:rPr>
                        <a:t>LASER</a:t>
                      </a:r>
                      <a:endParaRPr lang="en-US" sz="1600">
                        <a:effectLst/>
                      </a:endParaRP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1962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1" tooltip="Nick Holonyak Jr."/>
                        </a:rPr>
                        <a:t>Nick Holonyak Jr.</a:t>
                      </a:r>
                      <a:r>
                        <a:rPr lang="en-US" sz="1600">
                          <a:effectLst/>
                        </a:rPr>
                        <a:t> invented the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2" tooltip="LED"/>
                        </a:rPr>
                        <a:t>LED</a:t>
                      </a:r>
                      <a:endParaRPr lang="en-US" sz="1600">
                        <a:effectLst/>
                      </a:endParaRP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1963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First home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3" tooltip="Videocassette recorder"/>
                        </a:rPr>
                        <a:t>Videocassette recorder</a:t>
                      </a:r>
                      <a:r>
                        <a:rPr lang="en-US" sz="1600">
                          <a:effectLst/>
                        </a:rPr>
                        <a:t> (VCR)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1963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14" tooltip="Calculator"/>
                        </a:rPr>
                        <a:t>Electronic calculator</a:t>
                      </a:r>
                      <a:endParaRPr lang="tr-TR" sz="1600">
                        <a:effectLst/>
                      </a:endParaRP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91152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2008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American scientist </a:t>
                      </a: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effectLst/>
                          <a:hlinkClick r:id="rId15" tooltip="Richard Stanley Williams"/>
                        </a:rPr>
                        <a:t>Richard Stanley Williams</a:t>
                      </a:r>
                      <a:r>
                        <a:rPr lang="en-US" sz="1600" dirty="0">
                          <a:effectLst/>
                        </a:rPr>
                        <a:t> invented </a:t>
                      </a:r>
                      <a:r>
                        <a:rPr lang="en-US" sz="1600" u="none" strike="noStrike" dirty="0" err="1">
                          <a:solidFill>
                            <a:srgbClr val="0B0080"/>
                          </a:solidFill>
                          <a:effectLst/>
                          <a:hlinkClick r:id="rId16" tooltip="Memristor"/>
                        </a:rPr>
                        <a:t>memristor</a:t>
                      </a:r>
                      <a:r>
                        <a:rPr lang="en-US" sz="1600" dirty="0">
                          <a:effectLst/>
                        </a:rPr>
                        <a:t> which was proposed by </a:t>
                      </a: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effectLst/>
                          <a:hlinkClick r:id="rId17" tooltip="Leon O. Chua"/>
                        </a:rPr>
                        <a:t>Leon O. Chua</a:t>
                      </a:r>
                      <a:r>
                        <a:rPr lang="en-US" sz="1600" dirty="0">
                          <a:effectLst/>
                        </a:rPr>
                        <a:t> in 1971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2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 sz="6000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44550"/>
              </p:ext>
            </p:extLst>
          </p:nvPr>
        </p:nvGraphicFramePr>
        <p:xfrm>
          <a:off x="940158" y="365125"/>
          <a:ext cx="10264462" cy="5906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034"/>
                <a:gridCol w="239273"/>
                <a:gridCol w="8238155"/>
              </a:tblGrid>
              <a:tr h="7875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Dersin Kodu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: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EEEN 103      (4. Yarıyıl-Zorunlu Ders)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937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Dersin Adı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: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ELEKTRİK-ELEKTRONİK MÜHENDİSLİĞİNE GİRİŞ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937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Ders Saati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: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3+2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7875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Dersi Veren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: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Dr. Öğretim Üyesi MERİÇ ÇETİN 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7875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Ofis Telefonu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: 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0 258 296 3208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937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Eposta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: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mcetin@pau.edu.tr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7875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Görüşme saati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: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Çarşamba: 14.00 – 16.00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15751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Değerlendirme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: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Vize: % 35,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 smtClean="0">
                          <a:effectLst/>
                        </a:rPr>
                        <a:t>Lab</a:t>
                      </a:r>
                      <a:r>
                        <a:rPr lang="tr-TR" sz="2000" dirty="0" smtClean="0">
                          <a:effectLst/>
                        </a:rPr>
                        <a:t>. Devam</a:t>
                      </a:r>
                      <a:r>
                        <a:rPr lang="tr-TR" sz="2000" dirty="0">
                          <a:effectLst/>
                        </a:rPr>
                        <a:t>: %10,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Proje: %15,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Final: %40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3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75" y="127946"/>
            <a:ext cx="8769824" cy="66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1" y="269590"/>
            <a:ext cx="10862339" cy="55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134600" cy="58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6684711" cy="5629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7131"/>
            <a:ext cx="10662153" cy="82454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75" y="2441409"/>
            <a:ext cx="4854480" cy="292914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325435"/>
            <a:ext cx="3883585" cy="49367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438" y="4173524"/>
            <a:ext cx="6713995" cy="16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3452" cy="312870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711656" y="4001294"/>
            <a:ext cx="263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1C = </a:t>
            </a:r>
            <a:r>
              <a:rPr lang="tr-TR" dirty="0" smtClean="0"/>
              <a:t>6.24x10</a:t>
            </a:r>
            <a:r>
              <a:rPr lang="tr-TR" baseline="30000" dirty="0" smtClean="0"/>
              <a:t>18 </a:t>
            </a:r>
            <a:r>
              <a:rPr lang="tr-TR" dirty="0" smtClean="0"/>
              <a:t>elektron</a:t>
            </a:r>
          </a:p>
          <a:p>
            <a:r>
              <a:rPr lang="tr-TR" dirty="0" smtClean="0"/>
              <a:t>1e = 1.602x10</a:t>
            </a:r>
            <a:r>
              <a:rPr lang="tr-TR" baseline="30000" dirty="0" smtClean="0"/>
              <a:t>-19 </a:t>
            </a:r>
            <a:r>
              <a:rPr lang="tr-TR" dirty="0" err="1" smtClean="0"/>
              <a:t>coulomb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43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2469" r="41893" b="81550"/>
          <a:stretch/>
        </p:blipFill>
        <p:spPr>
          <a:xfrm>
            <a:off x="838201" y="245660"/>
            <a:ext cx="5712724" cy="40943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66" y="2564934"/>
            <a:ext cx="9229468" cy="72539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774" y="3857850"/>
            <a:ext cx="2595421" cy="175159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727" y="4211950"/>
            <a:ext cx="6388143" cy="5501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949" y="4762125"/>
            <a:ext cx="1463205" cy="49321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2"/>
          <a:srcRect t="69084"/>
          <a:stretch/>
        </p:blipFill>
        <p:spPr>
          <a:xfrm>
            <a:off x="838199" y="1272679"/>
            <a:ext cx="9831389" cy="79208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2"/>
          <a:srcRect l="46642" t="18733" r="33229" b="29064"/>
          <a:stretch/>
        </p:blipFill>
        <p:spPr>
          <a:xfrm>
            <a:off x="6291618" y="22607"/>
            <a:ext cx="1978926" cy="133748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0544" y="365125"/>
            <a:ext cx="884475" cy="5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98" y="482138"/>
            <a:ext cx="10791102" cy="69157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56" y="1978925"/>
            <a:ext cx="10124644" cy="25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r="11556" b="80886"/>
          <a:stretch/>
        </p:blipFill>
        <p:spPr>
          <a:xfrm>
            <a:off x="541359" y="478087"/>
            <a:ext cx="11212223" cy="80858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t="17001"/>
          <a:stretch/>
        </p:blipFill>
        <p:spPr>
          <a:xfrm>
            <a:off x="541359" y="1585286"/>
            <a:ext cx="11178167" cy="30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88" y="472766"/>
            <a:ext cx="10946442" cy="30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866426" cy="50833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12" y="1141880"/>
            <a:ext cx="8540994" cy="147159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141" y="3209592"/>
            <a:ext cx="5207292" cy="82004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240" y="4298061"/>
            <a:ext cx="1858772" cy="6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000" b="1" dirty="0" smtClean="0">
                <a:solidFill>
                  <a:srgbClr val="C00000"/>
                </a:solidFill>
              </a:rPr>
              <a:t>Dersin Amacı</a:t>
            </a:r>
            <a:endParaRPr lang="tr-TR" sz="6000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</a:t>
            </a:r>
            <a:r>
              <a:rPr lang="tr-TR" dirty="0"/>
              <a:t>dersin amacı temel elektrik ve elektronik devre elemanlarını, bu elemanların karakteristiklerini tanıtmak, devre teoremlerini öğretmek ve bu teoremleri kullanarak öğrencilere bir devreyi analiz etme yeteneğini kazandırmaktır.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64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737513" cy="40555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6537"/>
            <a:ext cx="10540180" cy="77263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394" y="2563020"/>
            <a:ext cx="5554146" cy="245935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394" y="5032496"/>
            <a:ext cx="5622459" cy="5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4714027" cy="74034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52550"/>
            <a:ext cx="9540000" cy="83109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96" y="2430723"/>
            <a:ext cx="8571459" cy="38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4714027" cy="74034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77" y="1105469"/>
            <a:ext cx="8266136" cy="54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4714027" cy="74034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57" y="1240406"/>
            <a:ext cx="8972567" cy="47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00" y="365125"/>
            <a:ext cx="11409103" cy="56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2880071" cy="5629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928048"/>
            <a:ext cx="10844285" cy="425729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509" y="5256146"/>
            <a:ext cx="1837047" cy="6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49" y="365125"/>
            <a:ext cx="11113959" cy="40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572342" cy="57657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1076633"/>
            <a:ext cx="11015208" cy="263349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00" y="3879217"/>
            <a:ext cx="10170014" cy="181189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996" y="3090110"/>
            <a:ext cx="3382939" cy="3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10" y="187704"/>
            <a:ext cx="11192845" cy="449347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49" y="4973851"/>
            <a:ext cx="9922440" cy="12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64" y="256702"/>
            <a:ext cx="10449875" cy="367774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7" y="3276600"/>
            <a:ext cx="48101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000" b="1" dirty="0" smtClean="0">
                <a:solidFill>
                  <a:srgbClr val="C00000"/>
                </a:solidFill>
              </a:rPr>
              <a:t>Dersin İçeriği</a:t>
            </a:r>
            <a:endParaRPr lang="tr-TR" sz="6000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03798"/>
            <a:ext cx="10515600" cy="5454202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tr-TR" sz="3300" dirty="0"/>
              <a:t>Elektrik devre değişkenleri</a:t>
            </a:r>
          </a:p>
          <a:p>
            <a:pPr lvl="0"/>
            <a:r>
              <a:rPr lang="tr-TR" sz="3300" dirty="0"/>
              <a:t>Devre elemanları, aktif-pasif devre elemanları, bağımlı-bağımsız kaynaklar</a:t>
            </a:r>
          </a:p>
          <a:p>
            <a:pPr lvl="0"/>
            <a:r>
              <a:rPr lang="tr-TR" sz="3300" dirty="0"/>
              <a:t>Dirençli devreler, </a:t>
            </a:r>
            <a:r>
              <a:rPr lang="tr-TR" sz="3300" dirty="0" err="1"/>
              <a:t>kirşof</a:t>
            </a:r>
            <a:r>
              <a:rPr lang="tr-TR" sz="3300" dirty="0"/>
              <a:t> kanunları, akım ve gerilim bölücü </a:t>
            </a:r>
            <a:r>
              <a:rPr lang="tr-TR" sz="3300" dirty="0" err="1"/>
              <a:t>devreler,devre</a:t>
            </a:r>
            <a:r>
              <a:rPr lang="tr-TR" sz="3300" dirty="0"/>
              <a:t> analizi</a:t>
            </a:r>
          </a:p>
          <a:p>
            <a:pPr lvl="0"/>
            <a:r>
              <a:rPr lang="tr-TR" sz="3300" dirty="0"/>
              <a:t>Dirençli devrelerin analiz metotları</a:t>
            </a:r>
            <a:r>
              <a:rPr lang="tr-TR" sz="3300" dirty="0">
                <a:sym typeface="Wingdings" panose="05000000000000000000" pitchFamily="2" charset="2"/>
              </a:rPr>
              <a:t></a:t>
            </a:r>
            <a:r>
              <a:rPr lang="tr-TR" sz="3300" dirty="0"/>
              <a:t> Devre Teoremleri</a:t>
            </a:r>
          </a:p>
          <a:p>
            <a:pPr lvl="1"/>
            <a:r>
              <a:rPr lang="tr-TR" sz="3300" dirty="0"/>
              <a:t>Düğüm gerilimi analizi, </a:t>
            </a:r>
          </a:p>
          <a:p>
            <a:pPr lvl="1"/>
            <a:r>
              <a:rPr lang="tr-TR" sz="3300" dirty="0"/>
              <a:t>Çevre akımları analizi</a:t>
            </a:r>
          </a:p>
          <a:p>
            <a:pPr lvl="1"/>
            <a:r>
              <a:rPr lang="tr-TR" sz="3300" dirty="0" smtClean="0"/>
              <a:t>Kaynak </a:t>
            </a:r>
            <a:r>
              <a:rPr lang="tr-TR" sz="3300" dirty="0"/>
              <a:t>dönüşümü, </a:t>
            </a:r>
          </a:p>
          <a:p>
            <a:pPr lvl="1"/>
            <a:r>
              <a:rPr lang="tr-TR" sz="3300" dirty="0" err="1"/>
              <a:t>Süperpozisyon</a:t>
            </a:r>
            <a:r>
              <a:rPr lang="tr-TR" sz="3300" dirty="0"/>
              <a:t>, </a:t>
            </a:r>
          </a:p>
          <a:p>
            <a:pPr lvl="1"/>
            <a:r>
              <a:rPr lang="tr-TR" sz="3300" dirty="0" err="1"/>
              <a:t>Thevenin</a:t>
            </a:r>
            <a:r>
              <a:rPr lang="tr-TR" sz="3300" dirty="0"/>
              <a:t>/Norton teoremleri, </a:t>
            </a:r>
          </a:p>
          <a:p>
            <a:pPr lvl="1"/>
            <a:r>
              <a:rPr lang="tr-TR" sz="3300" dirty="0"/>
              <a:t>Maksimum güç transferi</a:t>
            </a:r>
          </a:p>
          <a:p>
            <a:pPr lvl="0"/>
            <a:r>
              <a:rPr lang="tr-TR" sz="3300" dirty="0"/>
              <a:t>Enerji depolayan elemanlar. </a:t>
            </a:r>
            <a:r>
              <a:rPr lang="tr-TR" sz="3300" dirty="0" err="1"/>
              <a:t>Kapasitörler</a:t>
            </a:r>
            <a:r>
              <a:rPr lang="tr-TR" sz="3300" dirty="0"/>
              <a:t>, bobinler</a:t>
            </a:r>
          </a:p>
          <a:p>
            <a:pPr lvl="0"/>
            <a:r>
              <a:rPr lang="tr-TR" sz="3300" dirty="0"/>
              <a:t>Elektroniğe giriş, yükselticiler, yükseltici devre modelleri, </a:t>
            </a:r>
            <a:r>
              <a:rPr lang="tr-TR" sz="3300" dirty="0" err="1"/>
              <a:t>işlemsel</a:t>
            </a:r>
            <a:r>
              <a:rPr lang="tr-TR" sz="3300" dirty="0"/>
              <a:t> yükselteçler-Op </a:t>
            </a:r>
            <a:r>
              <a:rPr lang="tr-TR" sz="3300" dirty="0" err="1"/>
              <a:t>Amp,ideal</a:t>
            </a:r>
            <a:r>
              <a:rPr lang="tr-TR" sz="3300" dirty="0"/>
              <a:t> Op </a:t>
            </a:r>
            <a:r>
              <a:rPr lang="tr-TR" sz="3300" dirty="0" err="1"/>
              <a:t>Amp</a:t>
            </a:r>
            <a:r>
              <a:rPr lang="tr-TR" sz="3300" dirty="0"/>
              <a:t> içeren devre analizleri</a:t>
            </a:r>
          </a:p>
          <a:p>
            <a:pPr lvl="0"/>
            <a:r>
              <a:rPr lang="tr-TR" sz="3300" dirty="0" err="1"/>
              <a:t>Diyotlar,diyot</a:t>
            </a:r>
            <a:r>
              <a:rPr lang="tr-TR" sz="3300" dirty="0"/>
              <a:t> Devrelerinin </a:t>
            </a:r>
            <a:r>
              <a:rPr lang="tr-TR" sz="3300" dirty="0" err="1"/>
              <a:t>analizi,zener</a:t>
            </a:r>
            <a:r>
              <a:rPr lang="tr-TR" sz="3300" dirty="0"/>
              <a:t> diyotlar, doğrultucu </a:t>
            </a:r>
            <a:r>
              <a:rPr lang="tr-TR" sz="3300" dirty="0" err="1"/>
              <a:t>devreler,kırpıcı</a:t>
            </a:r>
            <a:r>
              <a:rPr lang="tr-TR" sz="3300" dirty="0"/>
              <a:t> ve bağlayıcı devreler</a:t>
            </a:r>
          </a:p>
          <a:p>
            <a:pPr lvl="0"/>
            <a:r>
              <a:rPr lang="tr-TR" sz="3300" dirty="0"/>
              <a:t>İki kutuplu </a:t>
            </a:r>
            <a:r>
              <a:rPr lang="tr-TR" sz="3300" dirty="0" err="1"/>
              <a:t>jonksiyon</a:t>
            </a:r>
            <a:r>
              <a:rPr lang="tr-TR" sz="3300" dirty="0"/>
              <a:t> </a:t>
            </a:r>
            <a:r>
              <a:rPr lang="tr-TR" sz="3300" dirty="0" err="1"/>
              <a:t>transistörleri-BJTs</a:t>
            </a:r>
            <a:r>
              <a:rPr lang="tr-TR" sz="3300" dirty="0"/>
              <a:t>, aktif </a:t>
            </a:r>
            <a:r>
              <a:rPr lang="tr-TR" sz="3300" dirty="0" err="1"/>
              <a:t>moddaki</a:t>
            </a:r>
            <a:r>
              <a:rPr lang="tr-TR" sz="3300" dirty="0"/>
              <a:t> </a:t>
            </a:r>
            <a:r>
              <a:rPr lang="tr-TR" sz="3300" dirty="0" err="1"/>
              <a:t>npn</a:t>
            </a:r>
            <a:r>
              <a:rPr lang="tr-TR" sz="3300" dirty="0"/>
              <a:t> ve </a:t>
            </a:r>
            <a:r>
              <a:rPr lang="tr-TR" sz="3300" dirty="0" err="1"/>
              <a:t>pnp</a:t>
            </a:r>
            <a:r>
              <a:rPr lang="tr-TR" sz="3300" dirty="0"/>
              <a:t> </a:t>
            </a:r>
            <a:r>
              <a:rPr lang="tr-TR" sz="3300" dirty="0" err="1"/>
              <a:t>transistör</a:t>
            </a:r>
            <a:r>
              <a:rPr lang="tr-TR" sz="3300" dirty="0"/>
              <a:t> işlemleri</a:t>
            </a:r>
          </a:p>
          <a:p>
            <a:pPr lvl="0"/>
            <a:r>
              <a:rPr lang="tr-TR" sz="3300" dirty="0"/>
              <a:t>DC/AC ortamında transistörlü devre çözümleri</a:t>
            </a:r>
          </a:p>
          <a:p>
            <a:pPr lvl="0"/>
            <a:r>
              <a:rPr lang="tr-TR" sz="3300" dirty="0"/>
              <a:t>Alan etkili </a:t>
            </a:r>
            <a:r>
              <a:rPr lang="tr-TR" sz="3300" dirty="0" err="1"/>
              <a:t>transistörler-FETs</a:t>
            </a:r>
            <a:endParaRPr lang="tr-TR" sz="3300" dirty="0"/>
          </a:p>
          <a:p>
            <a:pPr lvl="0"/>
            <a:r>
              <a:rPr lang="tr-TR" sz="3300" dirty="0"/>
              <a:t>DC ortamda alan etkili </a:t>
            </a:r>
            <a:r>
              <a:rPr lang="tr-TR" sz="3300" dirty="0" err="1"/>
              <a:t>transistör</a:t>
            </a:r>
            <a:r>
              <a:rPr lang="tr-TR" sz="3300" dirty="0"/>
              <a:t> devre çözümleri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97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416"/>
            <a:ext cx="10146044" cy="4590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64" y="1027906"/>
            <a:ext cx="10508919" cy="55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4" y="255943"/>
            <a:ext cx="1128113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5725339" cy="6721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743" y="1027905"/>
            <a:ext cx="8661283" cy="56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" name="İçerik Yer Tutucusu 7"/>
          <p:cNvPicPr>
            <a:picLocks noChangeAspect="1"/>
          </p:cNvPicPr>
          <p:nvPr/>
        </p:nvPicPr>
        <p:blipFill rotWithShape="1">
          <a:blip r:embed="rId2"/>
          <a:srcRect r="49062"/>
          <a:stretch/>
        </p:blipFill>
        <p:spPr>
          <a:xfrm>
            <a:off x="303306" y="365125"/>
            <a:ext cx="6266965" cy="3486066"/>
          </a:xfrm>
          <a:prstGeom prst="rect">
            <a:avLst/>
          </a:prstGeom>
        </p:spPr>
      </p:pic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494"/>
          <a:stretch/>
        </p:blipFill>
        <p:spPr>
          <a:xfrm>
            <a:off x="5745707" y="2778256"/>
            <a:ext cx="6090740" cy="348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1" y="247590"/>
            <a:ext cx="11764934" cy="46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3992" cy="1843257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035"/>
          <a:stretch/>
        </p:blipFill>
        <p:spPr>
          <a:xfrm>
            <a:off x="7695346" y="455385"/>
            <a:ext cx="2240224" cy="9453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6611072" cy="5629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75" y="1254745"/>
            <a:ext cx="10794641" cy="95363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906" y="2208382"/>
            <a:ext cx="6629451" cy="352686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75" y="5803852"/>
            <a:ext cx="10885559" cy="6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25" y="535000"/>
            <a:ext cx="10922275" cy="244631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9" y="3252729"/>
            <a:ext cx="10905056" cy="20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18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407" y="3591732"/>
            <a:ext cx="2913585" cy="132146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5125"/>
            <a:ext cx="8540137" cy="64480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03329"/>
            <a:ext cx="5131818" cy="6930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2528873"/>
            <a:ext cx="7095443" cy="5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32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3082916" cy="6721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72166"/>
            <a:ext cx="10312021" cy="184053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718" y="2848924"/>
            <a:ext cx="6734564" cy="31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77" y="230188"/>
            <a:ext cx="11027445" cy="14605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334" y="1882715"/>
            <a:ext cx="8883807" cy="364308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10" y="1825625"/>
            <a:ext cx="1714500" cy="17240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59" y="3549650"/>
            <a:ext cx="17145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000" b="1" dirty="0" smtClean="0">
                <a:solidFill>
                  <a:srgbClr val="C00000"/>
                </a:solidFill>
              </a:rPr>
              <a:t>Kaynaklar</a:t>
            </a:r>
            <a:endParaRPr lang="tr-TR" sz="6000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933"/>
          </a:xfrm>
        </p:spPr>
        <p:txBody>
          <a:bodyPr>
            <a:normAutofit/>
          </a:bodyPr>
          <a:lstStyle/>
          <a:p>
            <a:r>
              <a:rPr lang="tr-TR" b="1" u="sng" dirty="0" smtClean="0">
                <a:solidFill>
                  <a:srgbClr val="C00000"/>
                </a:solidFill>
              </a:rPr>
              <a:t>Teori için</a:t>
            </a:r>
          </a:p>
          <a:p>
            <a:pPr lvl="1"/>
            <a:r>
              <a:rPr lang="tr-TR" dirty="0" smtClean="0"/>
              <a:t>“</a:t>
            </a:r>
            <a:r>
              <a:rPr lang="tr-TR" b="1" dirty="0" err="1"/>
              <a:t>Introduction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Electric</a:t>
            </a:r>
            <a:r>
              <a:rPr lang="tr-TR" b="1" dirty="0"/>
              <a:t> </a:t>
            </a:r>
            <a:r>
              <a:rPr lang="tr-TR" b="1" dirty="0" err="1"/>
              <a:t>Circuits</a:t>
            </a:r>
            <a:r>
              <a:rPr lang="tr-TR" dirty="0"/>
              <a:t>”, James </a:t>
            </a:r>
            <a:r>
              <a:rPr lang="tr-TR" dirty="0" err="1"/>
              <a:t>Svoboda</a:t>
            </a:r>
            <a:r>
              <a:rPr lang="tr-TR" dirty="0"/>
              <a:t>, Richard </a:t>
            </a:r>
            <a:r>
              <a:rPr lang="tr-TR" dirty="0" err="1"/>
              <a:t>Dorf</a:t>
            </a:r>
            <a:endParaRPr lang="tr-TR" dirty="0"/>
          </a:p>
          <a:p>
            <a:pPr lvl="1"/>
            <a:r>
              <a:rPr lang="tr-TR" dirty="0"/>
              <a:t>“</a:t>
            </a:r>
            <a:r>
              <a:rPr lang="tr-TR" b="1" dirty="0" err="1"/>
              <a:t>Microelectronic</a:t>
            </a:r>
            <a:r>
              <a:rPr lang="tr-TR" b="1" dirty="0"/>
              <a:t> </a:t>
            </a:r>
            <a:r>
              <a:rPr lang="tr-TR" b="1" dirty="0" err="1"/>
              <a:t>Circuits</a:t>
            </a:r>
            <a:r>
              <a:rPr lang="tr-TR" dirty="0"/>
              <a:t>”, </a:t>
            </a:r>
            <a:r>
              <a:rPr lang="tr-TR" dirty="0" err="1"/>
              <a:t>Adel</a:t>
            </a:r>
            <a:r>
              <a:rPr lang="tr-TR" dirty="0"/>
              <a:t> S. </a:t>
            </a:r>
            <a:r>
              <a:rPr lang="tr-TR" dirty="0" err="1"/>
              <a:t>Sedra</a:t>
            </a:r>
            <a:r>
              <a:rPr lang="tr-TR" dirty="0"/>
              <a:t>, </a:t>
            </a:r>
            <a:r>
              <a:rPr lang="tr-TR" dirty="0" err="1"/>
              <a:t>Kenneth</a:t>
            </a:r>
            <a:r>
              <a:rPr lang="tr-TR" dirty="0"/>
              <a:t> C. </a:t>
            </a:r>
            <a:r>
              <a:rPr lang="tr-TR" dirty="0" smtClean="0"/>
              <a:t>Smith</a:t>
            </a:r>
          </a:p>
          <a:p>
            <a:pPr marL="457200" lvl="1" indent="0">
              <a:buNone/>
            </a:pPr>
            <a:endParaRPr lang="tr-TR" dirty="0" smtClean="0"/>
          </a:p>
          <a:p>
            <a:pPr lvl="0"/>
            <a:r>
              <a:rPr lang="tr-TR" b="1" u="sng" dirty="0" smtClean="0">
                <a:solidFill>
                  <a:srgbClr val="C00000"/>
                </a:solidFill>
              </a:rPr>
              <a:t>Uygulama için</a:t>
            </a:r>
            <a:endParaRPr lang="tr-TR" b="1" u="sng" dirty="0">
              <a:solidFill>
                <a:srgbClr val="C00000"/>
              </a:solidFill>
            </a:endParaRPr>
          </a:p>
          <a:p>
            <a:pPr lvl="1"/>
            <a:r>
              <a:rPr lang="tr-TR" b="1" dirty="0"/>
              <a:t>“</a:t>
            </a:r>
            <a:r>
              <a:rPr lang="tr-TR" b="1" dirty="0" err="1"/>
              <a:t>Arduino</a:t>
            </a:r>
            <a:r>
              <a:rPr lang="tr-TR" b="1" dirty="0"/>
              <a:t> </a:t>
            </a:r>
            <a:r>
              <a:rPr lang="tr-TR" b="1" dirty="0" err="1"/>
              <a:t>Robotics</a:t>
            </a:r>
            <a:r>
              <a:rPr lang="tr-TR" b="1" dirty="0"/>
              <a:t>”, </a:t>
            </a:r>
            <a:r>
              <a:rPr lang="tr-TR" dirty="0"/>
              <a:t>John D. </a:t>
            </a:r>
            <a:r>
              <a:rPr lang="tr-TR" dirty="0" err="1"/>
              <a:t>Warren</a:t>
            </a:r>
            <a:r>
              <a:rPr lang="tr-TR" dirty="0"/>
              <a:t>, </a:t>
            </a:r>
            <a:r>
              <a:rPr lang="tr-TR" dirty="0" err="1"/>
              <a:t>Josh</a:t>
            </a:r>
            <a:r>
              <a:rPr lang="tr-TR" dirty="0"/>
              <a:t> Adams, </a:t>
            </a:r>
            <a:r>
              <a:rPr lang="tr-TR" dirty="0" err="1"/>
              <a:t>Harald</a:t>
            </a:r>
            <a:r>
              <a:rPr lang="tr-TR" dirty="0"/>
              <a:t> </a:t>
            </a:r>
            <a:r>
              <a:rPr lang="tr-TR" dirty="0" err="1"/>
              <a:t>Molle</a:t>
            </a:r>
            <a:endParaRPr lang="tr-TR" dirty="0"/>
          </a:p>
          <a:p>
            <a:pPr lvl="1"/>
            <a:r>
              <a:rPr lang="tr-TR" b="1" dirty="0"/>
              <a:t>“</a:t>
            </a:r>
            <a:r>
              <a:rPr lang="tr-TR" b="1" dirty="0" err="1"/>
              <a:t>Beginning</a:t>
            </a:r>
            <a:r>
              <a:rPr lang="tr-TR" b="1" dirty="0"/>
              <a:t> </a:t>
            </a:r>
            <a:r>
              <a:rPr lang="tr-TR" b="1" dirty="0" err="1"/>
              <a:t>Arduino</a:t>
            </a:r>
            <a:r>
              <a:rPr lang="tr-TR" b="1" dirty="0"/>
              <a:t>”,</a:t>
            </a:r>
            <a:r>
              <a:rPr lang="tr-TR" dirty="0"/>
              <a:t> Michael </a:t>
            </a:r>
            <a:r>
              <a:rPr lang="tr-TR" dirty="0" err="1"/>
              <a:t>McRoberts</a:t>
            </a:r>
            <a:endParaRPr lang="tr-TR" dirty="0"/>
          </a:p>
          <a:p>
            <a:pPr lvl="1"/>
            <a:r>
              <a:rPr lang="tr-TR" b="1" dirty="0"/>
              <a:t>“30 </a:t>
            </a:r>
            <a:r>
              <a:rPr lang="tr-TR" b="1" dirty="0" err="1"/>
              <a:t>Arduino</a:t>
            </a:r>
            <a:r>
              <a:rPr lang="tr-TR" b="1" dirty="0"/>
              <a:t> </a:t>
            </a:r>
            <a:r>
              <a:rPr lang="tr-TR" b="1" dirty="0" err="1"/>
              <a:t>Projects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Evil</a:t>
            </a:r>
            <a:r>
              <a:rPr lang="tr-TR" b="1" dirty="0"/>
              <a:t> </a:t>
            </a:r>
            <a:r>
              <a:rPr lang="tr-TR" b="1" dirty="0" err="1"/>
              <a:t>Genius</a:t>
            </a:r>
            <a:r>
              <a:rPr lang="tr-TR" b="1" dirty="0"/>
              <a:t>”</a:t>
            </a:r>
            <a:r>
              <a:rPr lang="tr-TR" dirty="0"/>
              <a:t>, </a:t>
            </a:r>
            <a:r>
              <a:rPr lang="tr-TR" dirty="0" err="1"/>
              <a:t>Simon</a:t>
            </a:r>
            <a:r>
              <a:rPr lang="tr-TR" dirty="0"/>
              <a:t> </a:t>
            </a:r>
            <a:r>
              <a:rPr lang="tr-TR" dirty="0" err="1"/>
              <a:t>Monk</a:t>
            </a:r>
            <a:endParaRPr lang="tr-TR" dirty="0"/>
          </a:p>
          <a:p>
            <a:endParaRPr lang="tr-TR" dirty="0" smtClean="0"/>
          </a:p>
          <a:p>
            <a:r>
              <a:rPr lang="tr-TR" b="1" dirty="0" smtClean="0">
                <a:solidFill>
                  <a:srgbClr val="C00000"/>
                </a:solidFill>
              </a:rPr>
              <a:t>EDS duyurularını takip ediniz.</a:t>
            </a:r>
            <a:endParaRPr lang="tr-TR" b="1" dirty="0">
              <a:solidFill>
                <a:srgbClr val="C00000"/>
              </a:solidFill>
            </a:endParaRPr>
          </a:p>
        </p:txBody>
      </p:sp>
      <p:pic>
        <p:nvPicPr>
          <p:cNvPr id="3074" name="Picture 2" descr="introduction to electric circuits James Svoboda, Richard Dorf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792" y="143166"/>
            <a:ext cx="2418142" cy="31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electronic Circuitsâ, Adel S. Sedra, Kenneth C. Smith ile ilgili gÃ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745" y="3439598"/>
            <a:ext cx="2473507" cy="323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3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21" y="859934"/>
            <a:ext cx="10552494" cy="87823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21" y="2509554"/>
            <a:ext cx="10534473" cy="9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35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carbon composition resistor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54" y="616779"/>
            <a:ext cx="3815925" cy="21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tal film resistor ile ilgili gÃ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26" y="2509675"/>
            <a:ext cx="3416821" cy="341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rewound resistor ile ilgili gÃ¶rsel sonuc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79" y="357829"/>
            <a:ext cx="5057812" cy="25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676" y="3097571"/>
            <a:ext cx="3143250" cy="28289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398" y="3697032"/>
            <a:ext cx="2886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06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5" y="315007"/>
            <a:ext cx="11194368" cy="27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86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38" y="365124"/>
            <a:ext cx="10407562" cy="56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33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979" y="5814269"/>
            <a:ext cx="9372388" cy="63184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041"/>
            <a:ext cx="4710147" cy="6038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221979"/>
            <a:ext cx="10216487" cy="124374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193" y="2607550"/>
            <a:ext cx="1049826" cy="24600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097" y="2678986"/>
            <a:ext cx="1222185" cy="222500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4938" y="4992171"/>
            <a:ext cx="969492" cy="52092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8576" y="4992170"/>
            <a:ext cx="998432" cy="5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52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50" y="215000"/>
            <a:ext cx="11351687" cy="56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5690087" cy="5629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94800"/>
            <a:ext cx="3873295" cy="312408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57" y="4190724"/>
            <a:ext cx="4721749" cy="66787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64" y="1293362"/>
            <a:ext cx="6595561" cy="236423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940" y="3712373"/>
            <a:ext cx="5034383" cy="50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84" y="111563"/>
            <a:ext cx="8555014" cy="66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2630"/>
            <a:ext cx="10346740" cy="44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21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533625" cy="48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3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0" y="213954"/>
            <a:ext cx="5213444" cy="664404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57" y="420923"/>
            <a:ext cx="6112357" cy="216479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368" y="3081066"/>
            <a:ext cx="5295253" cy="33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227110" cy="53562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9031"/>
            <a:ext cx="8237561" cy="97176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61574"/>
            <a:ext cx="8093478" cy="34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432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227110" cy="53562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9031"/>
            <a:ext cx="8237561" cy="97176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62596"/>
            <a:ext cx="8237561" cy="34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006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67" y="187704"/>
            <a:ext cx="9111018" cy="632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287843" cy="154188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25" y="2323365"/>
            <a:ext cx="9834349" cy="33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216" y="133136"/>
            <a:ext cx="3533775" cy="23336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38" y="1448395"/>
            <a:ext cx="8129325" cy="309890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61" y="4682239"/>
            <a:ext cx="8491680" cy="11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Timeline of electrical and electronic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</p:nvPr>
        </p:nvGraphicFramePr>
        <p:xfrm>
          <a:off x="1546874" y="1773668"/>
          <a:ext cx="9098252" cy="4455252"/>
        </p:xfrm>
        <a:graphic>
          <a:graphicData uri="http://schemas.openxmlformats.org/drawingml/2006/table">
            <a:tbl>
              <a:tblPr/>
              <a:tblGrid>
                <a:gridCol w="4549126"/>
                <a:gridCol w="4549126"/>
              </a:tblGrid>
              <a:tr h="55380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600 B.C.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" tooltip="Thales"/>
                        </a:rPr>
                        <a:t>Thales</a:t>
                      </a:r>
                      <a:r>
                        <a:rPr lang="en-US" sz="1600">
                          <a:effectLst/>
                        </a:rPr>
                        <a:t> of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3" tooltip="Miletus"/>
                        </a:rPr>
                        <a:t>Miletus</a:t>
                      </a:r>
                      <a:r>
                        <a:rPr lang="en-US" sz="1600">
                          <a:effectLst/>
                        </a:rPr>
                        <a:t> discovered static electricity by rubbing fur on substances such as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4" tooltip="Amber"/>
                        </a:rPr>
                        <a:t>amber</a:t>
                      </a:r>
                      <a:endParaRPr lang="en-US" sz="1600">
                        <a:effectLst/>
                      </a:endParaRP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5380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1600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English scientist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5" tooltip="William Gilbert (astronomer)"/>
                        </a:rPr>
                        <a:t>William Gilbert</a:t>
                      </a:r>
                      <a:r>
                        <a:rPr lang="en-US" sz="1600">
                          <a:effectLst/>
                        </a:rPr>
                        <a:t> coined the word </a:t>
                      </a:r>
                      <a:r>
                        <a:rPr lang="en-US" sz="1600" i="1">
                          <a:effectLst/>
                        </a:rPr>
                        <a:t>electricus</a:t>
                      </a:r>
                      <a:r>
                        <a:rPr lang="en-US" sz="1600">
                          <a:effectLst/>
                        </a:rPr>
                        <a:t> after careful experiments.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5380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1705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English scientist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6" tooltip="Francis Hauksbee"/>
                        </a:rPr>
                        <a:t>Francis Hauksbee</a:t>
                      </a:r>
                      <a:r>
                        <a:rPr lang="en-US" sz="1600">
                          <a:effectLst/>
                        </a:rPr>
                        <a:t> made a glass ball that glowed when spun and rubbed with the hand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5380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1720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English scientist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7" tooltip="Stephen Gray (scientist)"/>
                        </a:rPr>
                        <a:t>Stephen Gray</a:t>
                      </a:r>
                      <a:r>
                        <a:rPr lang="en-US" sz="1600">
                          <a:effectLst/>
                        </a:rPr>
                        <a:t> made the distinction between insulators and conductors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91152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1745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German physicist </a:t>
                      </a:r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8" tooltip="Ewald Georg von Kleist"/>
                        </a:rPr>
                        <a:t>Ewald Georg von Kleist</a:t>
                      </a:r>
                      <a:r>
                        <a:rPr lang="tr-TR" sz="1600">
                          <a:effectLst/>
                        </a:rPr>
                        <a:t> and Dutch scientist </a:t>
                      </a:r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9" tooltip="Pieter van Musschenbroek"/>
                        </a:rPr>
                        <a:t>Pieter van Musschenbroek</a:t>
                      </a:r>
                      <a:r>
                        <a:rPr lang="tr-TR" sz="1600">
                          <a:effectLst/>
                        </a:rPr>
                        <a:t> invented </a:t>
                      </a:r>
                      <a:r>
                        <a:rPr lang="tr-TR" sz="1600" u="none" strike="noStrike">
                          <a:solidFill>
                            <a:srgbClr val="0B0080"/>
                          </a:solidFill>
                          <a:effectLst/>
                          <a:hlinkClick r:id="rId10" tooltip="Leyden jar"/>
                        </a:rPr>
                        <a:t>Leyden jars</a:t>
                      </a:r>
                      <a:endParaRPr lang="tr-TR" sz="1600">
                        <a:effectLst/>
                      </a:endParaRP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91152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1752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American scientist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1" tooltip="Benjamin Franklin"/>
                        </a:rPr>
                        <a:t>Benjamin Franklin</a:t>
                      </a:r>
                      <a:r>
                        <a:rPr lang="en-US" sz="1600">
                          <a:effectLst/>
                        </a:rPr>
                        <a:t> showed that lightning was electrical by flying a kite, and explained how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0" tooltip="Leyden jar"/>
                        </a:rPr>
                        <a:t>Leyden jars</a:t>
                      </a:r>
                      <a:r>
                        <a:rPr lang="en-US" sz="1600">
                          <a:effectLst/>
                        </a:rPr>
                        <a:t> work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5380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1780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Italian scientist </a:t>
                      </a: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effectLst/>
                          <a:hlinkClick r:id="rId12" tooltip="Luigi Galvani"/>
                        </a:rPr>
                        <a:t>Luigi Galvani</a:t>
                      </a:r>
                      <a:r>
                        <a:rPr lang="en-US" sz="1600" dirty="0">
                          <a:effectLst/>
                        </a:rPr>
                        <a:t> discovered the </a:t>
                      </a: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effectLst/>
                          <a:hlinkClick r:id="rId13" tooltip="Galvanic action"/>
                        </a:rPr>
                        <a:t>Galvanic action</a:t>
                      </a:r>
                      <a:r>
                        <a:rPr lang="en-US" sz="1600" dirty="0">
                          <a:effectLst/>
                        </a:rPr>
                        <a:t> in living tissue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7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Timeline of electrical and electronic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endParaRPr lang="tr-TR" b="1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</p:nvPr>
        </p:nvGraphicFramePr>
        <p:xfrm>
          <a:off x="1994329" y="1825625"/>
          <a:ext cx="8203342" cy="4351338"/>
        </p:xfrm>
        <a:graphic>
          <a:graphicData uri="http://schemas.openxmlformats.org/drawingml/2006/table">
            <a:tbl>
              <a:tblPr/>
              <a:tblGrid>
                <a:gridCol w="4101671"/>
                <a:gridCol w="4101671"/>
              </a:tblGrid>
              <a:tr h="927334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1785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French physicist </a:t>
                      </a:r>
                      <a:r>
                        <a:rPr lang="tr-TR" sz="1400" u="none" strike="noStrike">
                          <a:solidFill>
                            <a:srgbClr val="0B0080"/>
                          </a:solidFill>
                          <a:effectLst/>
                          <a:hlinkClick r:id="rId2" tooltip="Charles-Augustin de Coulomb"/>
                        </a:rPr>
                        <a:t>Charles-Augustin de Coulomb</a:t>
                      </a:r>
                      <a:r>
                        <a:rPr lang="tr-TR" sz="1400">
                          <a:effectLst/>
                        </a:rPr>
                        <a:t> formulated and published </a:t>
                      </a:r>
                      <a:r>
                        <a:rPr lang="tr-TR" sz="1400" u="none" strike="noStrike">
                          <a:solidFill>
                            <a:srgbClr val="0B0080"/>
                          </a:solidFill>
                          <a:effectLst/>
                          <a:hlinkClick r:id="rId3" tooltip="Coulomb's law"/>
                        </a:rPr>
                        <a:t>Coulomb's law</a:t>
                      </a:r>
                      <a:r>
                        <a:rPr lang="tr-TR" sz="1400">
                          <a:effectLst/>
                        </a:rPr>
                        <a:t> in his paper Premier Mémoire sur l’Électricité et le Magnétisme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927334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1785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French mathematician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4" tooltip="Pierre-Simon Laplace"/>
                        </a:rPr>
                        <a:t>Pierre-Simon Laplace</a:t>
                      </a:r>
                      <a:r>
                        <a:rPr lang="en-US" sz="1400">
                          <a:effectLst/>
                        </a:rPr>
                        <a:t> developed the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5" tooltip="Laplace transform"/>
                        </a:rPr>
                        <a:t>Laplace transform</a:t>
                      </a:r>
                      <a:r>
                        <a:rPr lang="en-US" sz="1400">
                          <a:effectLst/>
                        </a:rPr>
                        <a:t> to transform a linear differential equation to an algebraic equation. Later, his transform became a tool in circuit analysis.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85334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1800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Italian physicist </a:t>
                      </a:r>
                      <a:r>
                        <a:rPr lang="tr-TR" sz="1400" u="none" strike="noStrike">
                          <a:solidFill>
                            <a:srgbClr val="0B0080"/>
                          </a:solidFill>
                          <a:effectLst/>
                          <a:hlinkClick r:id="rId6" tooltip="Alessandro Volta"/>
                        </a:rPr>
                        <a:t>Alessandro Volta</a:t>
                      </a:r>
                      <a:r>
                        <a:rPr lang="tr-TR" sz="1400">
                          <a:effectLst/>
                        </a:rPr>
                        <a:t> invented the battery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85334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1808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Atomic theory by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7" tooltip="John Dalton"/>
                        </a:rPr>
                        <a:t>John Dalton</a:t>
                      </a:r>
                      <a:endParaRPr lang="en-US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99334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1816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English inventor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8" tooltip="Francis Ronalds"/>
                        </a:rPr>
                        <a:t>Francis Ronalds</a:t>
                      </a:r>
                      <a:r>
                        <a:rPr lang="en-US" sz="1400">
                          <a:effectLst/>
                        </a:rPr>
                        <a:t> built the first working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9" tooltip="Electric telegraph"/>
                        </a:rPr>
                        <a:t>electric telegraph</a:t>
                      </a:r>
                      <a:endParaRPr lang="en-US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13334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1820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Danish physicist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0" tooltip="Hans Christian Ørsted"/>
                        </a:rPr>
                        <a:t>Hans Christian Ørsted</a:t>
                      </a:r>
                      <a:r>
                        <a:rPr lang="en-US" sz="1400">
                          <a:effectLst/>
                        </a:rPr>
                        <a:t> accidentally discovered that an electric field creates a magnetic field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13334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1820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One week after </a:t>
                      </a:r>
                      <a:r>
                        <a:rPr lang="en-US" sz="1400" dirty="0" err="1">
                          <a:effectLst/>
                        </a:rPr>
                        <a:t>Ørsted's</a:t>
                      </a:r>
                      <a:r>
                        <a:rPr lang="en-US" sz="1400" dirty="0">
                          <a:effectLst/>
                        </a:rPr>
                        <a:t> discovery, French physicist </a:t>
                      </a: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André-Marie Ampère"/>
                        </a:rPr>
                        <a:t>André-Marie Ampère</a:t>
                      </a:r>
                      <a:r>
                        <a:rPr lang="en-US" sz="1400" dirty="0">
                          <a:effectLst/>
                        </a:rPr>
                        <a:t> published his law. He also proposed </a:t>
                      </a: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12" tooltip="Right-hand screw rule"/>
                        </a:rPr>
                        <a:t>right-hand screw rule</a:t>
                      </a:r>
                      <a:endParaRPr lang="en-US" sz="1400" dirty="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Timeline of electrical and electronic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</p:nvPr>
        </p:nvGraphicFramePr>
        <p:xfrm>
          <a:off x="1375209" y="1825625"/>
          <a:ext cx="9441582" cy="4351338"/>
        </p:xfrm>
        <a:graphic>
          <a:graphicData uri="http://schemas.openxmlformats.org/drawingml/2006/table">
            <a:tbl>
              <a:tblPr/>
              <a:tblGrid>
                <a:gridCol w="4720791"/>
                <a:gridCol w="4720791"/>
              </a:tblGrid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1821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German scientist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" tooltip="Thomas Johann Seebeck"/>
                        </a:rPr>
                        <a:t>Thomas Johann Seebeck</a:t>
                      </a:r>
                      <a:r>
                        <a:rPr lang="en-US" sz="1600">
                          <a:effectLst/>
                        </a:rPr>
                        <a:t> discovered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3" tooltip="Thermoelectricity"/>
                        </a:rPr>
                        <a:t>thermoelectricity</a:t>
                      </a:r>
                      <a:endParaRPr lang="en-US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1825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English physicist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4" tooltip="William Sturgeon"/>
                        </a:rPr>
                        <a:t>William Sturgeon</a:t>
                      </a:r>
                      <a:r>
                        <a:rPr lang="en-US" sz="1600">
                          <a:effectLst/>
                        </a:rPr>
                        <a:t> developed the first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5" tooltip="Electromagnet"/>
                        </a:rPr>
                        <a:t>electromagnet</a:t>
                      </a:r>
                      <a:endParaRPr lang="en-US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1827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German physicist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6" tooltip="Georg Ohm"/>
                        </a:rPr>
                        <a:t>Georg Ohm</a:t>
                      </a:r>
                      <a:r>
                        <a:rPr lang="en-US" sz="1600">
                          <a:effectLst/>
                        </a:rPr>
                        <a:t> introduced the concept of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7" tooltip="Electrical resistance"/>
                        </a:rPr>
                        <a:t>electrical resistance</a:t>
                      </a:r>
                      <a:endParaRPr lang="en-US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821007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1831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English physicist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8" tooltip="Michael Faraday"/>
                        </a:rPr>
                        <a:t>Michael Faraday</a:t>
                      </a:r>
                      <a:r>
                        <a:rPr lang="en-US" sz="1600">
                          <a:effectLst/>
                        </a:rPr>
                        <a:t> published the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9" tooltip="Faraday's law of induction"/>
                        </a:rPr>
                        <a:t>law of induction</a:t>
                      </a:r>
                      <a:r>
                        <a:rPr lang="en-US" sz="1600">
                          <a:effectLst/>
                        </a:rPr>
                        <a:t> (Joseph Henry developed the same law independently)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1831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American scientist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0" tooltip="Joseph Henry"/>
                        </a:rPr>
                        <a:t>Joseph Henry</a:t>
                      </a:r>
                      <a:r>
                        <a:rPr lang="en-US" sz="1600">
                          <a:effectLst/>
                        </a:rPr>
                        <a:t> in United States developed a prototype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1" tooltip="DC motor"/>
                        </a:rPr>
                        <a:t>DC motor</a:t>
                      </a:r>
                      <a:endParaRPr lang="en-US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7470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1832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French instrument maker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2" tooltip="Hippolyte Pixii"/>
                        </a:rPr>
                        <a:t>Hippolyte Pixii</a:t>
                      </a:r>
                      <a:r>
                        <a:rPr lang="en-US" sz="1600">
                          <a:effectLst/>
                        </a:rPr>
                        <a:t> in France developed a prototype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3" tooltip="Electrical generator"/>
                        </a:rPr>
                        <a:t>DC generator</a:t>
                      </a:r>
                      <a:endParaRPr lang="en-US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28403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1833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Michael Faraday developed laws of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4" tooltip="Electrolysis"/>
                        </a:rPr>
                        <a:t>electrolysis</a:t>
                      </a:r>
                      <a:endParaRPr lang="en-US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28403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1833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>
                          <a:effectLst/>
                        </a:rPr>
                        <a:t>Michael </a:t>
                      </a:r>
                      <a:r>
                        <a:rPr lang="tr-TR" sz="1600" dirty="0" err="1">
                          <a:effectLst/>
                        </a:rPr>
                        <a:t>Faraday</a:t>
                      </a:r>
                      <a:r>
                        <a:rPr lang="tr-TR" sz="1600" dirty="0">
                          <a:effectLst/>
                        </a:rPr>
                        <a:t> </a:t>
                      </a:r>
                      <a:r>
                        <a:rPr lang="tr-TR" sz="1600" dirty="0" err="1">
                          <a:effectLst/>
                        </a:rPr>
                        <a:t>invented</a:t>
                      </a:r>
                      <a:r>
                        <a:rPr lang="tr-TR" sz="1600" dirty="0">
                          <a:effectLst/>
                        </a:rPr>
                        <a:t> </a:t>
                      </a:r>
                      <a:r>
                        <a:rPr lang="tr-TR" sz="1600" u="none" strike="noStrike" dirty="0" err="1">
                          <a:solidFill>
                            <a:srgbClr val="0B0080"/>
                          </a:solidFill>
                          <a:effectLst/>
                          <a:hlinkClick r:id="rId15" tooltip="Thermistor"/>
                        </a:rPr>
                        <a:t>thermistor</a:t>
                      </a:r>
                      <a:endParaRPr lang="tr-TR" sz="1600" dirty="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3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780</Words>
  <Application>Microsoft Office PowerPoint</Application>
  <PresentationFormat>Geniş ekran</PresentationFormat>
  <Paragraphs>274</Paragraphs>
  <Slides>64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Times New Roman</vt:lpstr>
      <vt:lpstr>Wingdings</vt:lpstr>
      <vt:lpstr>Office Teması</vt:lpstr>
      <vt:lpstr>Elektrik Devrelerine Giriş</vt:lpstr>
      <vt:lpstr>PowerPoint Sunusu</vt:lpstr>
      <vt:lpstr>Dersin Amacı</vt:lpstr>
      <vt:lpstr>Dersin İçeriği</vt:lpstr>
      <vt:lpstr>Kaynaklar</vt:lpstr>
      <vt:lpstr>PowerPoint Sunusu</vt:lpstr>
      <vt:lpstr>Timeline of electrical and electronic engineering </vt:lpstr>
      <vt:lpstr>Timeline of electrical and electronic engineering </vt:lpstr>
      <vt:lpstr>Timeline of electrical and electronic engineering </vt:lpstr>
      <vt:lpstr>Timeline of electrical and electronic engineering </vt:lpstr>
      <vt:lpstr>Timeline of electrical and electronic engineering </vt:lpstr>
      <vt:lpstr>Timeline of electrical and electronic engineering </vt:lpstr>
      <vt:lpstr>Timeline of electrical and electronic engineering </vt:lpstr>
      <vt:lpstr>Timeline of electrical and electronic engineering </vt:lpstr>
      <vt:lpstr>Timeline of electrical and electronic engineering </vt:lpstr>
      <vt:lpstr>Timeline of electrical and electronic engineering </vt:lpstr>
      <vt:lpstr>Timeline of electrical and electronic engineering </vt:lpstr>
      <vt:lpstr>Timeline of electrical and electronic engineering </vt:lpstr>
      <vt:lpstr>Timeline of electrical and electronic engineering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Elektrik Devrelerine Giriş</dc:title>
  <dc:creator>Pau</dc:creator>
  <cp:lastModifiedBy>Pau</cp:lastModifiedBy>
  <cp:revision>35</cp:revision>
  <dcterms:created xsi:type="dcterms:W3CDTF">2019-02-17T08:44:52Z</dcterms:created>
  <dcterms:modified xsi:type="dcterms:W3CDTF">2019-02-18T11:24:45Z</dcterms:modified>
</cp:coreProperties>
</file>