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57" r:id="rId3"/>
    <p:sldId id="357" r:id="rId4"/>
    <p:sldId id="262" r:id="rId5"/>
    <p:sldId id="341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26" r:id="rId14"/>
    <p:sldId id="418" r:id="rId15"/>
    <p:sldId id="419" r:id="rId16"/>
    <p:sldId id="420" r:id="rId17"/>
    <p:sldId id="421" r:id="rId18"/>
    <p:sldId id="422" r:id="rId19"/>
    <p:sldId id="423" r:id="rId20"/>
    <p:sldId id="425" r:id="rId21"/>
    <p:sldId id="407" r:id="rId22"/>
    <p:sldId id="424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BE1A7-5AFC-47C7-9B01-2E4369B7BDD7}" type="datetimeFigureOut">
              <a:rPr lang="tr-TR" smtClean="0"/>
              <a:t>29.04.2019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54444-3AAE-4C94-8323-ABF07ABC4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87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6CE4-3D24-40B7-9C76-68A9E34084DA}" type="datetime1">
              <a:rPr lang="tr-TR" smtClean="0"/>
              <a:t>29.04.2019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64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DAE-9FCA-4DB7-9EBB-B08CF1AB22AF}" type="datetime1">
              <a:rPr lang="tr-TR" smtClean="0"/>
              <a:t>29.04.2019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9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4E66-237A-4007-8FF9-11CE1CD8EF78}" type="datetime1">
              <a:rPr lang="tr-TR" smtClean="0"/>
              <a:t>29.04.2019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35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ACC-9C27-4DC6-B0D2-467BD5758F18}" type="datetime1">
              <a:rPr lang="tr-TR" smtClean="0"/>
              <a:t>29.04.2019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3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6E51-4F4A-4B17-9795-EC84F58E4D6C}" type="datetime1">
              <a:rPr lang="tr-TR" smtClean="0"/>
              <a:t>29.04.2019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59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0322-30D5-402B-96FF-60219E9C1666}" type="datetime1">
              <a:rPr lang="tr-TR" smtClean="0"/>
              <a:t>29.04.2019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89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44-A4F3-424D-A2B7-CB5E9A6B9999}" type="datetime1">
              <a:rPr lang="tr-TR" smtClean="0"/>
              <a:t>29.04.2019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49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617-6610-41E6-BCF3-2D393F2DD1CF}" type="datetime1">
              <a:rPr lang="tr-TR" smtClean="0"/>
              <a:t>29.04.2019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71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9147-9ED7-4B4A-9A8A-52E6C74441CE}" type="datetime1">
              <a:rPr lang="tr-TR" smtClean="0"/>
              <a:t>29.04.2019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7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6C-5A3D-42AD-B6E1-875CB63221C8}" type="datetime1">
              <a:rPr lang="tr-TR" smtClean="0"/>
              <a:t>29.04.2019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3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9A-770B-4A45-9E9E-18C9CA0C5544}" type="datetime1">
              <a:rPr lang="tr-TR" smtClean="0"/>
              <a:t>29.04.2019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49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668F-3112-4D02-84E6-A8B1C2D28B30}" type="datetime1">
              <a:rPr lang="tr-TR" smtClean="0"/>
              <a:t>29.04.2019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4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İşlemsel</a:t>
            </a:r>
            <a:r>
              <a:rPr lang="tr-TR" b="1" dirty="0" smtClean="0">
                <a:solidFill>
                  <a:srgbClr val="C00000"/>
                </a:solidFill>
              </a:rPr>
              <a:t> Yükselteçler (OPAMP)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28716" y="5021405"/>
            <a:ext cx="9144000" cy="1092792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Dr. Meriç ÇETİN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29042019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5965992" cy="43336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3426"/>
            <a:ext cx="10262115" cy="45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477000" cy="71104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8654"/>
            <a:ext cx="5253507" cy="32927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46" y="1787320"/>
            <a:ext cx="10067522" cy="3921035"/>
          </a:xfrm>
          <a:prstGeom prst="rect">
            <a:avLst/>
          </a:prstGeom>
        </p:spPr>
      </p:pic>
      <p:sp>
        <p:nvSpPr>
          <p:cNvPr id="8" name="Sağ Ok 7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4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12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253507" cy="32927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829341"/>
            <a:ext cx="9258837" cy="533415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539" y="147046"/>
            <a:ext cx="3699861" cy="16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Hangi tür OPAMP ?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0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042346" cy="43336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62" y="1191025"/>
            <a:ext cx="7856673" cy="403779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8929535" y="365125"/>
            <a:ext cx="242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Tersleyen OPAMP</a:t>
            </a:r>
            <a:endParaRPr lang="tr-TR" sz="2400" b="1" dirty="0">
              <a:solidFill>
                <a:srgbClr val="C00000"/>
              </a:solidFill>
            </a:endParaRPr>
          </a:p>
        </p:txBody>
      </p:sp>
      <p:sp>
        <p:nvSpPr>
          <p:cNvPr id="6" name="Aşağı Ok 5"/>
          <p:cNvSpPr/>
          <p:nvPr/>
        </p:nvSpPr>
        <p:spPr>
          <a:xfrm>
            <a:off x="7915141" y="1885523"/>
            <a:ext cx="695459" cy="63106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4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042346" cy="43336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01" y="1056691"/>
            <a:ext cx="6077755" cy="5131313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8530291" y="365125"/>
            <a:ext cx="282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Terslemeyen OPAMP</a:t>
            </a:r>
            <a:endParaRPr lang="tr-TR" sz="2400" b="1" dirty="0">
              <a:solidFill>
                <a:srgbClr val="C00000"/>
              </a:solidFill>
            </a:endParaRPr>
          </a:p>
        </p:txBody>
      </p:sp>
      <p:sp>
        <p:nvSpPr>
          <p:cNvPr id="9" name="Aşağı Ok 8"/>
          <p:cNvSpPr/>
          <p:nvPr/>
        </p:nvSpPr>
        <p:spPr>
          <a:xfrm rot="10800000">
            <a:off x="7129530" y="2382254"/>
            <a:ext cx="695459" cy="63106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9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042346" cy="43336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9109840" y="365125"/>
            <a:ext cx="2250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Tampon OPAMP</a:t>
            </a:r>
            <a:endParaRPr lang="tr-TR" sz="2400" b="1" dirty="0">
              <a:solidFill>
                <a:srgbClr val="C0000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24" y="1362903"/>
            <a:ext cx="7008497" cy="4162134"/>
          </a:xfrm>
          <a:prstGeom prst="rect">
            <a:avLst/>
          </a:prstGeom>
        </p:spPr>
      </p:pic>
      <p:sp>
        <p:nvSpPr>
          <p:cNvPr id="9" name="Aşağı Ok 8"/>
          <p:cNvSpPr/>
          <p:nvPr/>
        </p:nvSpPr>
        <p:spPr>
          <a:xfrm>
            <a:off x="8005293" y="2057401"/>
            <a:ext cx="695459" cy="63106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8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042346" cy="43336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7757552" y="365125"/>
            <a:ext cx="359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Tersleyen </a:t>
            </a:r>
            <a:r>
              <a:rPr lang="tr-TR" sz="2400" b="1" dirty="0">
                <a:solidFill>
                  <a:srgbClr val="C00000"/>
                </a:solidFill>
              </a:rPr>
              <a:t>Toplayıcı OPAMP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263" y="1171561"/>
            <a:ext cx="4653460" cy="5005402"/>
          </a:xfrm>
          <a:prstGeom prst="rect">
            <a:avLst/>
          </a:prstGeom>
        </p:spPr>
      </p:pic>
      <p:sp>
        <p:nvSpPr>
          <p:cNvPr id="9" name="Aşağı Ok 8"/>
          <p:cNvSpPr/>
          <p:nvPr/>
        </p:nvSpPr>
        <p:spPr>
          <a:xfrm>
            <a:off x="4146997" y="4185634"/>
            <a:ext cx="283335" cy="4250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1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042346" cy="43336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7358309" y="365125"/>
            <a:ext cx="400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Terslemeyen Toplayıcı OPAMP</a:t>
            </a:r>
            <a:endParaRPr lang="tr-TR" sz="2400" b="1" dirty="0">
              <a:solidFill>
                <a:srgbClr val="C0000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89" y="1308693"/>
            <a:ext cx="9021509" cy="4229223"/>
          </a:xfrm>
          <a:prstGeom prst="rect">
            <a:avLst/>
          </a:prstGeom>
        </p:spPr>
      </p:pic>
      <p:sp>
        <p:nvSpPr>
          <p:cNvPr id="9" name="Aşağı Ok 8"/>
          <p:cNvSpPr/>
          <p:nvPr/>
        </p:nvSpPr>
        <p:spPr>
          <a:xfrm>
            <a:off x="8481811" y="1176039"/>
            <a:ext cx="695459" cy="63106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042346" cy="43336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8981047" y="365125"/>
            <a:ext cx="237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Fark Alıcı OPAMP</a:t>
            </a:r>
            <a:endParaRPr lang="tr-TR" sz="2400" b="1" dirty="0">
              <a:solidFill>
                <a:srgbClr val="C0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14" y="1337144"/>
            <a:ext cx="6041386" cy="3672737"/>
          </a:xfrm>
          <a:prstGeom prst="rect">
            <a:avLst/>
          </a:prstGeom>
        </p:spPr>
      </p:pic>
      <p:sp>
        <p:nvSpPr>
          <p:cNvPr id="9" name="Aşağı Ok 8"/>
          <p:cNvSpPr/>
          <p:nvPr/>
        </p:nvSpPr>
        <p:spPr>
          <a:xfrm>
            <a:off x="7515896" y="1913809"/>
            <a:ext cx="695459" cy="63106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9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043189" y="1122362"/>
            <a:ext cx="10071279" cy="247967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Önceki derste öğrendiklerimiz…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5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46167" cy="41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94704"/>
            <a:ext cx="10250510" cy="5082259"/>
          </a:xfrm>
        </p:spPr>
        <p:txBody>
          <a:bodyPr/>
          <a:lstStyle/>
          <a:p>
            <a:r>
              <a:rPr lang="tr-TR" sz="2000" dirty="0"/>
              <a:t>Teknisyen George basınç dönüştürücü ara biriminden aldığı voltaj değerini (v</a:t>
            </a:r>
            <a:r>
              <a:rPr lang="tr-TR" sz="2000" baseline="-25000" dirty="0"/>
              <a:t>1 </a:t>
            </a:r>
            <a:r>
              <a:rPr lang="tr-TR" sz="2000" dirty="0">
                <a:sym typeface="Wingdings" panose="05000000000000000000" pitchFamily="2" charset="2"/>
              </a:rPr>
              <a:t></a:t>
            </a:r>
            <a:r>
              <a:rPr lang="tr-TR" sz="2000" dirty="0"/>
              <a:t> - 250mV veya v</a:t>
            </a:r>
            <a:r>
              <a:rPr lang="tr-TR" sz="2000" baseline="-25000" dirty="0"/>
              <a:t>1 </a:t>
            </a:r>
            <a:r>
              <a:rPr lang="tr-TR" sz="2000" dirty="0">
                <a:sym typeface="Wingdings" panose="05000000000000000000" pitchFamily="2" charset="2"/>
              </a:rPr>
              <a:t></a:t>
            </a:r>
            <a:r>
              <a:rPr lang="tr-TR" sz="2000" dirty="0"/>
              <a:t> 250mV olacak) bilgisayarda kullanabilmek için bir </a:t>
            </a:r>
            <a:r>
              <a:rPr lang="tr-TR" sz="2000" b="1" dirty="0"/>
              <a:t>analog–dijital dönüştürücü (ADC) üzerinden geçirerek </a:t>
            </a:r>
            <a:r>
              <a:rPr lang="tr-TR" sz="2000" dirty="0"/>
              <a:t>giriş voltajı (v</a:t>
            </a:r>
            <a:r>
              <a:rPr lang="tr-TR" sz="2000" baseline="-25000" dirty="0"/>
              <a:t>2</a:t>
            </a:r>
            <a:r>
              <a:rPr lang="tr-TR" sz="2000" dirty="0"/>
              <a:t>) elde edebilmektedir. Bu işlemi yapan arabirim elemanları aşağıda verildiğine göre </a:t>
            </a:r>
            <a:r>
              <a:rPr lang="tr-TR" sz="2000" b="1" dirty="0"/>
              <a:t>v</a:t>
            </a:r>
            <a:r>
              <a:rPr lang="tr-TR" sz="2000" b="1" baseline="-25000" dirty="0"/>
              <a:t>2 </a:t>
            </a:r>
            <a:r>
              <a:rPr lang="tr-TR" sz="2000" b="1" dirty="0"/>
              <a:t>giriş voltajının en küçük ve en büyük değeri ne olur hesaplayarak yazınız.</a:t>
            </a:r>
            <a:endParaRPr lang="tr-TR" sz="20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21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12" y="2537937"/>
            <a:ext cx="6305885" cy="400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9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94704"/>
            <a:ext cx="10250510" cy="5082259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1369"/>
            <a:ext cx="6082971" cy="3219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l="3622" t="8985" b="5010"/>
          <a:stretch/>
        </p:blipFill>
        <p:spPr>
          <a:xfrm>
            <a:off x="838200" y="1223034"/>
            <a:ext cx="6315864" cy="258865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956" y="3901382"/>
            <a:ext cx="6172200" cy="273367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73238" y="173413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a)</a:t>
            </a:r>
            <a:endParaRPr lang="tr-TR" sz="2800" b="1" dirty="0">
              <a:solidFill>
                <a:srgbClr val="C0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4427274" y="5217463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b)</a:t>
            </a:r>
            <a:endParaRPr lang="tr-T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</a:t>
            </a:fld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595595" cy="5991226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>
            <a:off x="2086375" y="4933401"/>
            <a:ext cx="270457" cy="24469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>
            <a:off x="2086376" y="3511751"/>
            <a:ext cx="270457" cy="24469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6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043189" y="1122362"/>
            <a:ext cx="10071279" cy="247967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Bu derste neler öğreneceğiz?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2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5</a:t>
            </a:fld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4" y="245557"/>
            <a:ext cx="9490656" cy="61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2671000" cy="39472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10" y="1027906"/>
            <a:ext cx="8923986" cy="36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4945632" cy="4076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7667"/>
            <a:ext cx="9297473" cy="81916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598" y="1951457"/>
            <a:ext cx="8643053" cy="43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6085114" cy="51063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1714"/>
            <a:ext cx="9761113" cy="26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6085114" cy="51063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74" y="1010700"/>
            <a:ext cx="8765951" cy="46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129</Words>
  <Application>Microsoft Office PowerPoint</Application>
  <PresentationFormat>Geniş ekran</PresentationFormat>
  <Paragraphs>39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Teması</vt:lpstr>
      <vt:lpstr>İşlemsel Yükselteçler (OPAMP)</vt:lpstr>
      <vt:lpstr>Önceki derste öğrendiklerimiz…</vt:lpstr>
      <vt:lpstr>PowerPoint Sunusu</vt:lpstr>
      <vt:lpstr>Bu derste neler öğreneceğiz?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Hangi tür OPAMP 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Alıştırma Soruları</vt:lpstr>
      <vt:lpstr>Alıştırma Soruları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152</cp:revision>
  <dcterms:created xsi:type="dcterms:W3CDTF">2019-02-23T18:34:58Z</dcterms:created>
  <dcterms:modified xsi:type="dcterms:W3CDTF">2019-04-29T12:33:51Z</dcterms:modified>
</cp:coreProperties>
</file>