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57" r:id="rId3"/>
    <p:sldId id="341" r:id="rId4"/>
    <p:sldId id="262" r:id="rId5"/>
    <p:sldId id="357" r:id="rId6"/>
    <p:sldId id="429" r:id="rId7"/>
    <p:sldId id="411" r:id="rId8"/>
    <p:sldId id="412" r:id="rId9"/>
    <p:sldId id="427" r:id="rId10"/>
    <p:sldId id="413" r:id="rId11"/>
    <p:sldId id="428" r:id="rId12"/>
    <p:sldId id="414" r:id="rId13"/>
    <p:sldId id="430" r:id="rId14"/>
    <p:sldId id="431" r:id="rId15"/>
    <p:sldId id="432" r:id="rId16"/>
    <p:sldId id="433" r:id="rId17"/>
    <p:sldId id="434" r:id="rId18"/>
    <p:sldId id="436" r:id="rId19"/>
    <p:sldId id="437" r:id="rId20"/>
    <p:sldId id="435" r:id="rId21"/>
    <p:sldId id="416" r:id="rId22"/>
    <p:sldId id="407" r:id="rId23"/>
    <p:sldId id="43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BE1A7-5AFC-47C7-9B01-2E4369B7BDD7}" type="datetimeFigureOut">
              <a:rPr lang="tr-TR" smtClean="0"/>
              <a:t>5.05.2019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54444-3AAE-4C94-8323-ABF07ABC452A}" type="slidenum">
              <a:rPr lang="tr-TR" smtClean="0"/>
              <a:t>‹#›</a:t>
            </a:fld>
            <a:endParaRPr lang="tr-TR"/>
          </a:p>
        </p:txBody>
      </p:sp>
    </p:spTree>
    <p:extLst>
      <p:ext uri="{BB962C8B-B14F-4D97-AF65-F5344CB8AC3E}">
        <p14:creationId xmlns:p14="http://schemas.microsoft.com/office/powerpoint/2010/main" val="55287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3C3C6CE4-3D24-40B7-9C76-68A9E34084DA}" type="datetime1">
              <a:rPr lang="tr-TR" smtClean="0"/>
              <a:t>5.05.2019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79064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E7EBDAE-9FCA-4DB7-9EBB-B08CF1AB22AF}" type="datetime1">
              <a:rPr lang="tr-TR" smtClean="0"/>
              <a:t>5.05.2019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10909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37E4E66-237A-4007-8FF9-11CE1CD8EF78}" type="datetime1">
              <a:rPr lang="tr-TR" smtClean="0"/>
              <a:t>5.05.2019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42135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7FA9ACC-9C27-4DC6-B0D2-467BD5758F18}" type="datetime1">
              <a:rPr lang="tr-TR" smtClean="0"/>
              <a:t>5.05.2019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9653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0F6E51-4F4A-4B17-9795-EC84F58E4D6C}" type="datetime1">
              <a:rPr lang="tr-TR" smtClean="0"/>
              <a:t>5.05.2019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228559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7460322-30D5-402B-96FF-60219E9C1666}" type="datetime1">
              <a:rPr lang="tr-TR" smtClean="0"/>
              <a:t>5.05.2019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37689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82AE244-A4F3-424D-A2B7-CB5E9A6B9999}" type="datetime1">
              <a:rPr lang="tr-TR" smtClean="0"/>
              <a:t>5.05.2019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84649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C1CB617-6610-41E6-BCF3-2D393F2DD1CF}" type="datetime1">
              <a:rPr lang="tr-TR" smtClean="0"/>
              <a:t>5.05.2019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62714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DC99147-9ED7-4B4A-9A8A-52E6C74441CE}" type="datetime1">
              <a:rPr lang="tr-TR" smtClean="0"/>
              <a:t>5.05.2019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68470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19E226C-5A3D-42AD-B6E1-875CB63221C8}" type="datetime1">
              <a:rPr lang="tr-TR" smtClean="0"/>
              <a:t>5.05.2019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52635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C8E959A-770B-4A45-9E9E-18C9CA0C5544}" type="datetime1">
              <a:rPr lang="tr-TR" smtClean="0"/>
              <a:t>5.05.2019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37156BE-FAE1-4816-AC1E-F02C1C5C3E63}" type="slidenum">
              <a:rPr lang="tr-TR" smtClean="0"/>
              <a:t>‹#›</a:t>
            </a:fld>
            <a:endParaRPr lang="tr-TR"/>
          </a:p>
        </p:txBody>
      </p:sp>
    </p:spTree>
    <p:extLst>
      <p:ext uri="{BB962C8B-B14F-4D97-AF65-F5344CB8AC3E}">
        <p14:creationId xmlns:p14="http://schemas.microsoft.com/office/powerpoint/2010/main" val="383449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1668F-3112-4D02-84E6-A8B1C2D28B30}" type="datetime1">
              <a:rPr lang="tr-TR" smtClean="0"/>
              <a:t>5.05.2019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156BE-FAE1-4816-AC1E-F02C1C5C3E63}" type="slidenum">
              <a:rPr lang="tr-TR" smtClean="0"/>
              <a:t>‹#›</a:t>
            </a:fld>
            <a:endParaRPr lang="tr-TR"/>
          </a:p>
        </p:txBody>
      </p:sp>
    </p:spTree>
    <p:extLst>
      <p:ext uri="{BB962C8B-B14F-4D97-AF65-F5344CB8AC3E}">
        <p14:creationId xmlns:p14="http://schemas.microsoft.com/office/powerpoint/2010/main" val="178444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solidFill>
                  <a:srgbClr val="C00000"/>
                </a:solidFill>
              </a:rPr>
              <a:t>Diyotlar</a:t>
            </a:r>
            <a:endParaRPr lang="tr-TR" b="1" dirty="0">
              <a:solidFill>
                <a:srgbClr val="C00000"/>
              </a:solidFill>
            </a:endParaRPr>
          </a:p>
        </p:txBody>
      </p:sp>
      <p:sp>
        <p:nvSpPr>
          <p:cNvPr id="3" name="Alt Başlık 2"/>
          <p:cNvSpPr>
            <a:spLocks noGrp="1"/>
          </p:cNvSpPr>
          <p:nvPr>
            <p:ph type="subTitle" idx="1"/>
          </p:nvPr>
        </p:nvSpPr>
        <p:spPr>
          <a:xfrm>
            <a:off x="1728716" y="5021405"/>
            <a:ext cx="9144000" cy="1092792"/>
          </a:xfrm>
        </p:spPr>
        <p:txBody>
          <a:bodyPr/>
          <a:lstStyle/>
          <a:p>
            <a:r>
              <a:rPr lang="tr-TR" b="1" dirty="0" smtClean="0">
                <a:solidFill>
                  <a:srgbClr val="C00000"/>
                </a:solidFill>
              </a:rPr>
              <a:t>Dr. Meriç ÇETİN</a:t>
            </a:r>
          </a:p>
          <a:p>
            <a:r>
              <a:rPr lang="tr-TR" b="1" dirty="0" smtClean="0">
                <a:solidFill>
                  <a:srgbClr val="C00000"/>
                </a:solidFill>
              </a:rPr>
              <a:t>06052019</a:t>
            </a:r>
            <a:endParaRPr lang="tr-TR"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1</a:t>
            </a:fld>
            <a:endParaRPr lang="tr-TR"/>
          </a:p>
        </p:txBody>
      </p:sp>
    </p:spTree>
    <p:extLst>
      <p:ext uri="{BB962C8B-B14F-4D97-AF65-F5344CB8AC3E}">
        <p14:creationId xmlns:p14="http://schemas.microsoft.com/office/powerpoint/2010/main" val="1355902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53792"/>
            <a:ext cx="10515600" cy="5623171"/>
          </a:xfrm>
        </p:spPr>
        <p:txBody>
          <a:bodyPr/>
          <a:lstStyle/>
          <a:p>
            <a:r>
              <a:rPr lang="tr-TR" b="1" u="sng" dirty="0" smtClean="0">
                <a:solidFill>
                  <a:srgbClr val="C00000"/>
                </a:solidFill>
              </a:rPr>
              <a:t>İletken: </a:t>
            </a:r>
            <a:r>
              <a:rPr lang="tr-TR" dirty="0" smtClean="0"/>
              <a:t>elektrik akımının iletilmesine kolaylık gösteren elementlerdir. Bakır, gümüş, altın, alüminyum vb. elementlerin ortak özelliği tek bir </a:t>
            </a:r>
            <a:r>
              <a:rPr lang="tr-TR" dirty="0" err="1" smtClean="0"/>
              <a:t>valans</a:t>
            </a:r>
            <a:r>
              <a:rPr lang="tr-TR" dirty="0" smtClean="0"/>
              <a:t> elektronuna sahip olmalarıdır. Dolayısıyla bu elektronlarını kolaylıkla kaybedebilirler.</a:t>
            </a:r>
          </a:p>
          <a:p>
            <a:r>
              <a:rPr lang="tr-TR" b="1" u="sng" dirty="0" smtClean="0">
                <a:solidFill>
                  <a:srgbClr val="C00000"/>
                </a:solidFill>
              </a:rPr>
              <a:t>Yalıtkan: </a:t>
            </a:r>
            <a:r>
              <a:rPr lang="tr-TR" dirty="0" smtClean="0"/>
              <a:t>elektrik akımına zorluk gösterip iletmeyen elementlerdir (Tahta, kauçuk, teflon, cam vb.). Son yörüngelerinde 6-8 arasında </a:t>
            </a:r>
            <a:r>
              <a:rPr lang="tr-TR" dirty="0" err="1" smtClean="0"/>
              <a:t>valans</a:t>
            </a:r>
            <a:r>
              <a:rPr lang="tr-TR" dirty="0" smtClean="0"/>
              <a:t> elektron barındırırlar, serbest elektron bulundurmazlar.</a:t>
            </a:r>
          </a:p>
          <a:p>
            <a:r>
              <a:rPr lang="tr-TR" b="1" u="sng" dirty="0" smtClean="0">
                <a:solidFill>
                  <a:srgbClr val="C00000"/>
                </a:solidFill>
              </a:rPr>
              <a:t>Yarıiletken: </a:t>
            </a:r>
            <a:r>
              <a:rPr lang="tr-TR" dirty="0" smtClean="0"/>
              <a:t>elektrik akımına karşı ne iyi bir iletken ne de iyi bir yalıtkan özelliği gösterirler. Silisyum, Germanyum Karbon gibi yarıiletken elementler son yörüngelerinde 4 adet </a:t>
            </a:r>
            <a:r>
              <a:rPr lang="tr-TR" dirty="0" err="1" smtClean="0"/>
              <a:t>valans</a:t>
            </a:r>
            <a:r>
              <a:rPr lang="tr-TR" dirty="0" smtClean="0"/>
              <a:t> elektron bulundururlar.</a:t>
            </a:r>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10</a:t>
            </a:fld>
            <a:endParaRPr lang="tr-TR"/>
          </a:p>
        </p:txBody>
      </p:sp>
    </p:spTree>
    <p:extLst>
      <p:ext uri="{BB962C8B-B14F-4D97-AF65-F5344CB8AC3E}">
        <p14:creationId xmlns:p14="http://schemas.microsoft.com/office/powerpoint/2010/main" val="1219315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5322" y="538463"/>
            <a:ext cx="4828504" cy="5623171"/>
          </a:xfrm>
        </p:spPr>
        <p:txBody>
          <a:bodyPr>
            <a:normAutofit/>
          </a:bodyPr>
          <a:lstStyle/>
          <a:p>
            <a:pPr algn="just"/>
            <a:r>
              <a:rPr lang="tr-TR" sz="2400" dirty="0" smtClean="0"/>
              <a:t>Sabit bir silisyum kristali oda sıcaklığında bazı tepkimelere maruz kalır. Örneğin; bazı </a:t>
            </a:r>
            <a:r>
              <a:rPr lang="tr-TR" sz="2400" dirty="0" err="1" smtClean="0"/>
              <a:t>valans</a:t>
            </a:r>
            <a:r>
              <a:rPr lang="tr-TR" sz="2400" dirty="0" smtClean="0"/>
              <a:t> elektronları enerji aralıklarından geçerek </a:t>
            </a:r>
            <a:r>
              <a:rPr lang="tr-TR" sz="2400" dirty="0" err="1" smtClean="0"/>
              <a:t>valans</a:t>
            </a:r>
            <a:r>
              <a:rPr lang="tr-TR" sz="2400" dirty="0" smtClean="0"/>
              <a:t> bandından iletkenlik bandına atlar. Bu durumda </a:t>
            </a:r>
            <a:r>
              <a:rPr lang="tr-TR" sz="2400" dirty="0" err="1" smtClean="0"/>
              <a:t>valans</a:t>
            </a:r>
            <a:r>
              <a:rPr lang="tr-TR" sz="2400" dirty="0" smtClean="0"/>
              <a:t> bandında boşluklar kalır. Bu boşluklara </a:t>
            </a:r>
            <a:r>
              <a:rPr lang="tr-TR" sz="2400" b="1" dirty="0" smtClean="0">
                <a:solidFill>
                  <a:srgbClr val="C00000"/>
                </a:solidFill>
              </a:rPr>
              <a:t>«hole-boşluk» </a:t>
            </a:r>
            <a:r>
              <a:rPr lang="tr-TR" sz="2400" dirty="0" smtClean="0"/>
              <a:t>denir. </a:t>
            </a:r>
          </a:p>
          <a:p>
            <a:pPr algn="just"/>
            <a:r>
              <a:rPr lang="tr-TR" sz="2400" dirty="0" smtClean="0"/>
              <a:t>Isı veya ışık enerjisi yardımıyla iletkenlik bandına çıkan her elektron, </a:t>
            </a:r>
            <a:r>
              <a:rPr lang="tr-TR" sz="2400" dirty="0" err="1" smtClean="0"/>
              <a:t>valans</a:t>
            </a:r>
            <a:r>
              <a:rPr lang="tr-TR" sz="2400" dirty="0" smtClean="0"/>
              <a:t> bandında bir delik oluşturur. İletkenlik bandındaki elektronlar enerjilerini kaybedip </a:t>
            </a:r>
            <a:r>
              <a:rPr lang="tr-TR" sz="2400" dirty="0" err="1" smtClean="0"/>
              <a:t>valans</a:t>
            </a:r>
            <a:r>
              <a:rPr lang="tr-TR" sz="2400" dirty="0" smtClean="0"/>
              <a:t> bandındaki boşluğa geri düştüklerinde her şey eski haline döner.</a:t>
            </a:r>
          </a:p>
        </p:txBody>
      </p:sp>
      <p:sp>
        <p:nvSpPr>
          <p:cNvPr id="4" name="Slayt Numarası Yer Tutucusu 3"/>
          <p:cNvSpPr>
            <a:spLocks noGrp="1"/>
          </p:cNvSpPr>
          <p:nvPr>
            <p:ph type="sldNum" sz="quarter" idx="12"/>
          </p:nvPr>
        </p:nvSpPr>
        <p:spPr>
          <a:xfrm>
            <a:off x="8571963" y="6330592"/>
            <a:ext cx="2743200" cy="365125"/>
          </a:xfrm>
        </p:spPr>
        <p:txBody>
          <a:bodyPr/>
          <a:lstStyle/>
          <a:p>
            <a:fld id="{C37156BE-FAE1-4816-AC1E-F02C1C5C3E63}" type="slidenum">
              <a:rPr lang="tr-TR" smtClean="0"/>
              <a:t>11</a:t>
            </a:fld>
            <a:endParaRPr lang="tr-TR"/>
          </a:p>
        </p:txBody>
      </p:sp>
      <p:pic>
        <p:nvPicPr>
          <p:cNvPr id="6" name="Resim 5"/>
          <p:cNvPicPr>
            <a:picLocks noChangeAspect="1"/>
          </p:cNvPicPr>
          <p:nvPr/>
        </p:nvPicPr>
        <p:blipFill>
          <a:blip r:embed="rId2"/>
          <a:stretch>
            <a:fillRect/>
          </a:stretch>
        </p:blipFill>
        <p:spPr>
          <a:xfrm>
            <a:off x="6191177" y="538463"/>
            <a:ext cx="5592769" cy="4108361"/>
          </a:xfrm>
          <a:prstGeom prst="rect">
            <a:avLst/>
          </a:prstGeom>
        </p:spPr>
      </p:pic>
      <p:pic>
        <p:nvPicPr>
          <p:cNvPr id="7" name="Resim 6"/>
          <p:cNvPicPr>
            <a:picLocks noChangeAspect="1"/>
          </p:cNvPicPr>
          <p:nvPr/>
        </p:nvPicPr>
        <p:blipFill>
          <a:blip r:embed="rId3"/>
          <a:stretch>
            <a:fillRect/>
          </a:stretch>
        </p:blipFill>
        <p:spPr>
          <a:xfrm>
            <a:off x="5981473" y="4856989"/>
            <a:ext cx="6012178" cy="410470"/>
          </a:xfrm>
          <a:prstGeom prst="rect">
            <a:avLst/>
          </a:prstGeom>
        </p:spPr>
      </p:pic>
    </p:spTree>
    <p:extLst>
      <p:ext uri="{BB962C8B-B14F-4D97-AF65-F5344CB8AC3E}">
        <p14:creationId xmlns:p14="http://schemas.microsoft.com/office/powerpoint/2010/main" val="373639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32610"/>
          </a:xfrm>
        </p:spPr>
        <p:txBody>
          <a:bodyPr/>
          <a:lstStyle/>
          <a:p>
            <a:r>
              <a:rPr lang="tr-TR" b="1" dirty="0" smtClean="0">
                <a:solidFill>
                  <a:srgbClr val="C00000"/>
                </a:solidFill>
              </a:rPr>
              <a:t>N-tipi ve P-tipi Yarı iletkenler</a:t>
            </a:r>
            <a:endParaRPr lang="tr-TR" b="1" dirty="0">
              <a:solidFill>
                <a:srgbClr val="C00000"/>
              </a:solidFill>
            </a:endParaRPr>
          </a:p>
        </p:txBody>
      </p:sp>
      <p:sp>
        <p:nvSpPr>
          <p:cNvPr id="3" name="İçerik Yer Tutucusu 2"/>
          <p:cNvSpPr>
            <a:spLocks noGrp="1"/>
          </p:cNvSpPr>
          <p:nvPr>
            <p:ph idx="1"/>
          </p:nvPr>
        </p:nvSpPr>
        <p:spPr>
          <a:xfrm>
            <a:off x="838200" y="1390918"/>
            <a:ext cx="10515600" cy="4786045"/>
          </a:xfrm>
        </p:spPr>
        <p:txBody>
          <a:bodyPr>
            <a:normAutofit/>
          </a:bodyPr>
          <a:lstStyle/>
          <a:p>
            <a:pPr algn="just"/>
            <a:r>
              <a:rPr lang="tr-TR" sz="2400" dirty="0" smtClean="0"/>
              <a:t>Yarıiletken malzemeler, </a:t>
            </a:r>
            <a:r>
              <a:rPr lang="tr-TR" sz="2400" dirty="0" err="1" smtClean="0"/>
              <a:t>valans</a:t>
            </a:r>
            <a:r>
              <a:rPr lang="tr-TR" sz="2400" dirty="0" smtClean="0"/>
              <a:t> bandındaki boşlukların ve iletim bandındaki serbest elektronların sayısı sınırlı olduğu için ne iyi bir iletken ne de iyi bir yalıtkandırlar.</a:t>
            </a:r>
          </a:p>
          <a:p>
            <a:pPr algn="just"/>
            <a:r>
              <a:rPr lang="tr-TR" sz="2400" dirty="0" smtClean="0"/>
              <a:t>Saf silisyum veya saf germanyumun mutlaka serbest elektron veya boşluk sayısı artırılarak iletkenliği ayarlanmalıdır. İletkenliği ayarlanabilen silisyum veya germanyum elektronik devre elemanlarının yapımında kullanılır. Katkı malzemesi eklenerek oluşturulan iki temel yarıiletken materyal vardır:</a:t>
            </a:r>
          </a:p>
          <a:p>
            <a:pPr lvl="1" algn="just"/>
            <a:r>
              <a:rPr lang="tr-TR" dirty="0" smtClean="0"/>
              <a:t>N-tipi yarıiletken</a:t>
            </a:r>
          </a:p>
          <a:p>
            <a:pPr lvl="1" algn="just"/>
            <a:r>
              <a:rPr lang="tr-TR" dirty="0" smtClean="0"/>
              <a:t>P-tipi yarıiletken</a:t>
            </a:r>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12</a:t>
            </a:fld>
            <a:endParaRPr lang="tr-TR"/>
          </a:p>
        </p:txBody>
      </p:sp>
      <p:pic>
        <p:nvPicPr>
          <p:cNvPr id="6" name="Resim 5"/>
          <p:cNvPicPr>
            <a:picLocks noChangeAspect="1"/>
          </p:cNvPicPr>
          <p:nvPr/>
        </p:nvPicPr>
        <p:blipFill>
          <a:blip r:embed="rId2"/>
          <a:stretch>
            <a:fillRect/>
          </a:stretch>
        </p:blipFill>
        <p:spPr>
          <a:xfrm>
            <a:off x="3904993" y="3905183"/>
            <a:ext cx="7965035" cy="2633729"/>
          </a:xfrm>
          <a:prstGeom prst="rect">
            <a:avLst/>
          </a:prstGeom>
        </p:spPr>
      </p:pic>
    </p:spTree>
    <p:extLst>
      <p:ext uri="{BB962C8B-B14F-4D97-AF65-F5344CB8AC3E}">
        <p14:creationId xmlns:p14="http://schemas.microsoft.com/office/powerpoint/2010/main" val="4144112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PN </a:t>
            </a:r>
            <a:r>
              <a:rPr lang="tr-TR" b="1" dirty="0" err="1" smtClean="0">
                <a:solidFill>
                  <a:srgbClr val="C00000"/>
                </a:solidFill>
              </a:rPr>
              <a:t>Jonksiyonu</a:t>
            </a:r>
            <a:endParaRPr lang="tr-TR"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13</a:t>
            </a:fld>
            <a:endParaRPr lang="tr-TR"/>
          </a:p>
        </p:txBody>
      </p:sp>
      <p:pic>
        <p:nvPicPr>
          <p:cNvPr id="5" name="Resim 4"/>
          <p:cNvPicPr>
            <a:picLocks noChangeAspect="1"/>
          </p:cNvPicPr>
          <p:nvPr/>
        </p:nvPicPr>
        <p:blipFill>
          <a:blip r:embed="rId2"/>
          <a:stretch>
            <a:fillRect/>
          </a:stretch>
        </p:blipFill>
        <p:spPr>
          <a:xfrm>
            <a:off x="142741" y="1825625"/>
            <a:ext cx="6708820" cy="2253847"/>
          </a:xfrm>
          <a:prstGeom prst="rect">
            <a:avLst/>
          </a:prstGeom>
        </p:spPr>
      </p:pic>
      <p:pic>
        <p:nvPicPr>
          <p:cNvPr id="6" name="Resim 5"/>
          <p:cNvPicPr>
            <a:picLocks noChangeAspect="1"/>
          </p:cNvPicPr>
          <p:nvPr/>
        </p:nvPicPr>
        <p:blipFill>
          <a:blip r:embed="rId3"/>
          <a:stretch>
            <a:fillRect/>
          </a:stretch>
        </p:blipFill>
        <p:spPr>
          <a:xfrm>
            <a:off x="7348470" y="1690688"/>
            <a:ext cx="4540496" cy="4710112"/>
          </a:xfrm>
          <a:prstGeom prst="rect">
            <a:avLst/>
          </a:prstGeom>
        </p:spPr>
      </p:pic>
    </p:spTree>
    <p:extLst>
      <p:ext uri="{BB962C8B-B14F-4D97-AF65-F5344CB8AC3E}">
        <p14:creationId xmlns:p14="http://schemas.microsoft.com/office/powerpoint/2010/main" val="3278301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14</a:t>
            </a:fld>
            <a:endParaRPr lang="tr-TR"/>
          </a:p>
        </p:txBody>
      </p:sp>
      <p:pic>
        <p:nvPicPr>
          <p:cNvPr id="8" name="Resim 7"/>
          <p:cNvPicPr>
            <a:picLocks noChangeAspect="1"/>
          </p:cNvPicPr>
          <p:nvPr/>
        </p:nvPicPr>
        <p:blipFill>
          <a:blip r:embed="rId2"/>
          <a:stretch>
            <a:fillRect/>
          </a:stretch>
        </p:blipFill>
        <p:spPr>
          <a:xfrm>
            <a:off x="838200" y="365125"/>
            <a:ext cx="2583999" cy="768216"/>
          </a:xfrm>
          <a:prstGeom prst="rect">
            <a:avLst/>
          </a:prstGeom>
        </p:spPr>
      </p:pic>
      <p:pic>
        <p:nvPicPr>
          <p:cNvPr id="9" name="Resim 8"/>
          <p:cNvPicPr>
            <a:picLocks noChangeAspect="1"/>
          </p:cNvPicPr>
          <p:nvPr/>
        </p:nvPicPr>
        <p:blipFill>
          <a:blip r:embed="rId3"/>
          <a:stretch>
            <a:fillRect/>
          </a:stretch>
        </p:blipFill>
        <p:spPr>
          <a:xfrm>
            <a:off x="838200" y="1825624"/>
            <a:ext cx="8549697" cy="2772133"/>
          </a:xfrm>
          <a:prstGeom prst="rect">
            <a:avLst/>
          </a:prstGeom>
        </p:spPr>
      </p:pic>
    </p:spTree>
    <p:extLst>
      <p:ext uri="{BB962C8B-B14F-4D97-AF65-F5344CB8AC3E}">
        <p14:creationId xmlns:p14="http://schemas.microsoft.com/office/powerpoint/2010/main" val="60672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b="1" dirty="0">
              <a:solidFill>
                <a:srgbClr val="C00000"/>
              </a:solidFill>
            </a:endParaRP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15</a:t>
            </a:fld>
            <a:endParaRPr lang="tr-TR"/>
          </a:p>
        </p:txBody>
      </p:sp>
      <p:pic>
        <p:nvPicPr>
          <p:cNvPr id="7" name="Resim 6"/>
          <p:cNvPicPr>
            <a:picLocks noChangeAspect="1"/>
          </p:cNvPicPr>
          <p:nvPr/>
        </p:nvPicPr>
        <p:blipFill>
          <a:blip r:embed="rId2"/>
          <a:stretch>
            <a:fillRect/>
          </a:stretch>
        </p:blipFill>
        <p:spPr>
          <a:xfrm>
            <a:off x="4402079" y="2133450"/>
            <a:ext cx="5254043" cy="4340993"/>
          </a:xfrm>
          <a:prstGeom prst="rect">
            <a:avLst/>
          </a:prstGeom>
        </p:spPr>
      </p:pic>
      <p:pic>
        <p:nvPicPr>
          <p:cNvPr id="8" name="Resim 7"/>
          <p:cNvPicPr>
            <a:picLocks noChangeAspect="1"/>
          </p:cNvPicPr>
          <p:nvPr/>
        </p:nvPicPr>
        <p:blipFill>
          <a:blip r:embed="rId3"/>
          <a:stretch>
            <a:fillRect/>
          </a:stretch>
        </p:blipFill>
        <p:spPr>
          <a:xfrm>
            <a:off x="838200" y="365125"/>
            <a:ext cx="2583999" cy="768216"/>
          </a:xfrm>
          <a:prstGeom prst="rect">
            <a:avLst/>
          </a:prstGeom>
        </p:spPr>
      </p:pic>
      <p:pic>
        <p:nvPicPr>
          <p:cNvPr id="5" name="Resim 4"/>
          <p:cNvPicPr>
            <a:picLocks noChangeAspect="1"/>
          </p:cNvPicPr>
          <p:nvPr/>
        </p:nvPicPr>
        <p:blipFill>
          <a:blip r:embed="rId4"/>
          <a:stretch>
            <a:fillRect/>
          </a:stretch>
        </p:blipFill>
        <p:spPr>
          <a:xfrm>
            <a:off x="3271234" y="2790273"/>
            <a:ext cx="3367198" cy="312420"/>
          </a:xfrm>
          <a:prstGeom prst="rect">
            <a:avLst/>
          </a:prstGeom>
        </p:spPr>
      </p:pic>
      <p:pic>
        <p:nvPicPr>
          <p:cNvPr id="10" name="Resim 9"/>
          <p:cNvPicPr>
            <a:picLocks noChangeAspect="1"/>
          </p:cNvPicPr>
          <p:nvPr/>
        </p:nvPicPr>
        <p:blipFill>
          <a:blip r:embed="rId5"/>
          <a:stretch>
            <a:fillRect/>
          </a:stretch>
        </p:blipFill>
        <p:spPr>
          <a:xfrm>
            <a:off x="4954833" y="365125"/>
            <a:ext cx="3194128" cy="1325563"/>
          </a:xfrm>
          <a:prstGeom prst="rect">
            <a:avLst/>
          </a:prstGeom>
        </p:spPr>
      </p:pic>
    </p:spTree>
    <p:extLst>
      <p:ext uri="{BB962C8B-B14F-4D97-AF65-F5344CB8AC3E}">
        <p14:creationId xmlns:p14="http://schemas.microsoft.com/office/powerpoint/2010/main" val="1389170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p:cNvPicPr>
            <a:picLocks noChangeAspect="1"/>
          </p:cNvPicPr>
          <p:nvPr/>
        </p:nvPicPr>
        <p:blipFill>
          <a:blip r:embed="rId2"/>
          <a:stretch>
            <a:fillRect/>
          </a:stretch>
        </p:blipFill>
        <p:spPr>
          <a:xfrm>
            <a:off x="2695344" y="99330"/>
            <a:ext cx="8278321" cy="6257020"/>
          </a:xfrm>
          <a:prstGeom prst="rect">
            <a:avLst/>
          </a:prstGeom>
        </p:spPr>
      </p:pic>
      <p:sp>
        <p:nvSpPr>
          <p:cNvPr id="4" name="Slayt Numarası Yer Tutucusu 3"/>
          <p:cNvSpPr>
            <a:spLocks noGrp="1"/>
          </p:cNvSpPr>
          <p:nvPr>
            <p:ph type="sldNum" sz="quarter" idx="12"/>
          </p:nvPr>
        </p:nvSpPr>
        <p:spPr/>
        <p:txBody>
          <a:bodyPr/>
          <a:lstStyle/>
          <a:p>
            <a:fld id="{C37156BE-FAE1-4816-AC1E-F02C1C5C3E63}" type="slidenum">
              <a:rPr lang="tr-TR" smtClean="0"/>
              <a:t>16</a:t>
            </a:fld>
            <a:endParaRPr lang="tr-TR"/>
          </a:p>
        </p:txBody>
      </p:sp>
      <p:pic>
        <p:nvPicPr>
          <p:cNvPr id="9" name="Resim 8"/>
          <p:cNvPicPr>
            <a:picLocks noChangeAspect="1"/>
          </p:cNvPicPr>
          <p:nvPr/>
        </p:nvPicPr>
        <p:blipFill>
          <a:blip r:embed="rId3"/>
          <a:stretch>
            <a:fillRect/>
          </a:stretch>
        </p:blipFill>
        <p:spPr>
          <a:xfrm>
            <a:off x="838200" y="362721"/>
            <a:ext cx="3529125" cy="487285"/>
          </a:xfrm>
          <a:prstGeom prst="rect">
            <a:avLst/>
          </a:prstGeom>
        </p:spPr>
      </p:pic>
    </p:spTree>
    <p:extLst>
      <p:ext uri="{BB962C8B-B14F-4D97-AF65-F5344CB8AC3E}">
        <p14:creationId xmlns:p14="http://schemas.microsoft.com/office/powerpoint/2010/main" val="1217335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17</a:t>
            </a:fld>
            <a:endParaRPr lang="tr-TR"/>
          </a:p>
        </p:txBody>
      </p:sp>
      <p:pic>
        <p:nvPicPr>
          <p:cNvPr id="5" name="Resim 4"/>
          <p:cNvPicPr>
            <a:picLocks noChangeAspect="1"/>
          </p:cNvPicPr>
          <p:nvPr/>
        </p:nvPicPr>
        <p:blipFill>
          <a:blip r:embed="rId2"/>
          <a:stretch>
            <a:fillRect/>
          </a:stretch>
        </p:blipFill>
        <p:spPr>
          <a:xfrm>
            <a:off x="838200" y="365124"/>
            <a:ext cx="4950890" cy="484881"/>
          </a:xfrm>
          <a:prstGeom prst="rect">
            <a:avLst/>
          </a:prstGeom>
        </p:spPr>
      </p:pic>
      <p:pic>
        <p:nvPicPr>
          <p:cNvPr id="6" name="Resim 5"/>
          <p:cNvPicPr>
            <a:picLocks noChangeAspect="1"/>
          </p:cNvPicPr>
          <p:nvPr/>
        </p:nvPicPr>
        <p:blipFill>
          <a:blip r:embed="rId3"/>
          <a:stretch>
            <a:fillRect/>
          </a:stretch>
        </p:blipFill>
        <p:spPr>
          <a:xfrm>
            <a:off x="361412" y="922274"/>
            <a:ext cx="8002783" cy="2386795"/>
          </a:xfrm>
          <a:prstGeom prst="rect">
            <a:avLst/>
          </a:prstGeom>
        </p:spPr>
      </p:pic>
      <p:pic>
        <p:nvPicPr>
          <p:cNvPr id="7" name="Resim 6"/>
          <p:cNvPicPr>
            <a:picLocks noChangeAspect="1"/>
          </p:cNvPicPr>
          <p:nvPr/>
        </p:nvPicPr>
        <p:blipFill>
          <a:blip r:embed="rId4"/>
          <a:stretch>
            <a:fillRect/>
          </a:stretch>
        </p:blipFill>
        <p:spPr>
          <a:xfrm>
            <a:off x="361412" y="3717960"/>
            <a:ext cx="7144833" cy="1601016"/>
          </a:xfrm>
          <a:prstGeom prst="rect">
            <a:avLst/>
          </a:prstGeom>
        </p:spPr>
      </p:pic>
      <p:pic>
        <p:nvPicPr>
          <p:cNvPr id="8" name="Resim 7"/>
          <p:cNvPicPr>
            <a:picLocks noChangeAspect="1"/>
          </p:cNvPicPr>
          <p:nvPr/>
        </p:nvPicPr>
        <p:blipFill>
          <a:blip r:embed="rId5"/>
          <a:stretch>
            <a:fillRect/>
          </a:stretch>
        </p:blipFill>
        <p:spPr>
          <a:xfrm>
            <a:off x="7731415" y="3562638"/>
            <a:ext cx="4265392" cy="1756338"/>
          </a:xfrm>
          <a:prstGeom prst="rect">
            <a:avLst/>
          </a:prstGeom>
        </p:spPr>
      </p:pic>
    </p:spTree>
    <p:extLst>
      <p:ext uri="{BB962C8B-B14F-4D97-AF65-F5344CB8AC3E}">
        <p14:creationId xmlns:p14="http://schemas.microsoft.com/office/powerpoint/2010/main" val="2365684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18</a:t>
            </a:fld>
            <a:endParaRPr lang="tr-TR"/>
          </a:p>
        </p:txBody>
      </p:sp>
      <p:pic>
        <p:nvPicPr>
          <p:cNvPr id="5" name="Resim 4"/>
          <p:cNvPicPr>
            <a:picLocks noChangeAspect="1"/>
          </p:cNvPicPr>
          <p:nvPr/>
        </p:nvPicPr>
        <p:blipFill>
          <a:blip r:embed="rId2"/>
          <a:stretch>
            <a:fillRect/>
          </a:stretch>
        </p:blipFill>
        <p:spPr>
          <a:xfrm>
            <a:off x="373500" y="464119"/>
            <a:ext cx="11435417" cy="3682877"/>
          </a:xfrm>
          <a:prstGeom prst="rect">
            <a:avLst/>
          </a:prstGeom>
        </p:spPr>
      </p:pic>
    </p:spTree>
    <p:extLst>
      <p:ext uri="{BB962C8B-B14F-4D97-AF65-F5344CB8AC3E}">
        <p14:creationId xmlns:p14="http://schemas.microsoft.com/office/powerpoint/2010/main" val="421401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19</a:t>
            </a:fld>
            <a:endParaRPr lang="tr-TR"/>
          </a:p>
        </p:txBody>
      </p:sp>
      <p:pic>
        <p:nvPicPr>
          <p:cNvPr id="6" name="Resim 5"/>
          <p:cNvPicPr>
            <a:picLocks noChangeAspect="1"/>
          </p:cNvPicPr>
          <p:nvPr/>
        </p:nvPicPr>
        <p:blipFill>
          <a:blip r:embed="rId2"/>
          <a:stretch>
            <a:fillRect/>
          </a:stretch>
        </p:blipFill>
        <p:spPr>
          <a:xfrm>
            <a:off x="4984123" y="365125"/>
            <a:ext cx="6988935" cy="5678510"/>
          </a:xfrm>
          <a:prstGeom prst="rect">
            <a:avLst/>
          </a:prstGeom>
        </p:spPr>
      </p:pic>
      <p:pic>
        <p:nvPicPr>
          <p:cNvPr id="7" name="Resim 6"/>
          <p:cNvPicPr>
            <a:picLocks noChangeAspect="1"/>
          </p:cNvPicPr>
          <p:nvPr/>
        </p:nvPicPr>
        <p:blipFill>
          <a:blip r:embed="rId3"/>
          <a:stretch>
            <a:fillRect/>
          </a:stretch>
        </p:blipFill>
        <p:spPr>
          <a:xfrm>
            <a:off x="838200" y="947670"/>
            <a:ext cx="3779278" cy="2278163"/>
          </a:xfrm>
          <a:prstGeom prst="rect">
            <a:avLst/>
          </a:prstGeom>
        </p:spPr>
      </p:pic>
    </p:spTree>
    <p:extLst>
      <p:ext uri="{BB962C8B-B14F-4D97-AF65-F5344CB8AC3E}">
        <p14:creationId xmlns:p14="http://schemas.microsoft.com/office/powerpoint/2010/main" val="2244758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043189" y="1122362"/>
            <a:ext cx="10071279" cy="2479676"/>
          </a:xfrm>
        </p:spPr>
        <p:txBody>
          <a:bodyPr/>
          <a:lstStyle/>
          <a:p>
            <a:r>
              <a:rPr lang="tr-TR" b="1" dirty="0" smtClean="0">
                <a:solidFill>
                  <a:srgbClr val="C00000"/>
                </a:solidFill>
              </a:rPr>
              <a:t>Önceki derste öğrendiklerimiz…</a:t>
            </a:r>
            <a:endParaRPr lang="tr-TR" b="1" dirty="0">
              <a:solidFill>
                <a:srgbClr val="C00000"/>
              </a:solidFill>
            </a:endParaRPr>
          </a:p>
        </p:txBody>
      </p:sp>
      <p:sp>
        <p:nvSpPr>
          <p:cNvPr id="2" name="Slayt Numarası Yer Tutucusu 1"/>
          <p:cNvSpPr>
            <a:spLocks noGrp="1"/>
          </p:cNvSpPr>
          <p:nvPr>
            <p:ph type="sldNum" sz="quarter" idx="12"/>
          </p:nvPr>
        </p:nvSpPr>
        <p:spPr/>
        <p:txBody>
          <a:bodyPr/>
          <a:lstStyle/>
          <a:p>
            <a:fld id="{C37156BE-FAE1-4816-AC1E-F02C1C5C3E63}" type="slidenum">
              <a:rPr lang="tr-TR" smtClean="0"/>
              <a:t>2</a:t>
            </a:fld>
            <a:endParaRPr lang="tr-TR"/>
          </a:p>
        </p:txBody>
      </p:sp>
    </p:spTree>
    <p:extLst>
      <p:ext uri="{BB962C8B-B14F-4D97-AF65-F5344CB8AC3E}">
        <p14:creationId xmlns:p14="http://schemas.microsoft.com/office/powerpoint/2010/main" val="1967539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C37156BE-FAE1-4816-AC1E-F02C1C5C3E63}" type="slidenum">
              <a:rPr lang="tr-TR" smtClean="0"/>
              <a:t>20</a:t>
            </a:fld>
            <a:endParaRPr lang="tr-TR"/>
          </a:p>
        </p:txBody>
      </p:sp>
      <p:pic>
        <p:nvPicPr>
          <p:cNvPr id="5" name="Resim 4"/>
          <p:cNvPicPr>
            <a:picLocks noChangeAspect="1"/>
          </p:cNvPicPr>
          <p:nvPr/>
        </p:nvPicPr>
        <p:blipFill>
          <a:blip r:embed="rId2"/>
          <a:stretch>
            <a:fillRect/>
          </a:stretch>
        </p:blipFill>
        <p:spPr>
          <a:xfrm>
            <a:off x="838200" y="365125"/>
            <a:ext cx="5551672" cy="394729"/>
          </a:xfrm>
          <a:prstGeom prst="rect">
            <a:avLst/>
          </a:prstGeom>
        </p:spPr>
      </p:pic>
      <p:pic>
        <p:nvPicPr>
          <p:cNvPr id="6" name="Resim 5"/>
          <p:cNvPicPr>
            <a:picLocks noChangeAspect="1"/>
          </p:cNvPicPr>
          <p:nvPr/>
        </p:nvPicPr>
        <p:blipFill>
          <a:blip r:embed="rId3"/>
          <a:stretch>
            <a:fillRect/>
          </a:stretch>
        </p:blipFill>
        <p:spPr>
          <a:xfrm>
            <a:off x="838200" y="1027906"/>
            <a:ext cx="8009586" cy="4284901"/>
          </a:xfrm>
          <a:prstGeom prst="rect">
            <a:avLst/>
          </a:prstGeom>
        </p:spPr>
      </p:pic>
    </p:spTree>
    <p:extLst>
      <p:ext uri="{BB962C8B-B14F-4D97-AF65-F5344CB8AC3E}">
        <p14:creationId xmlns:p14="http://schemas.microsoft.com/office/powerpoint/2010/main" val="2638217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ctrTitle"/>
          </p:nvPr>
        </p:nvSpPr>
        <p:spPr>
          <a:xfrm>
            <a:off x="1601273" y="2255703"/>
            <a:ext cx="9144000" cy="2387600"/>
          </a:xfrm>
        </p:spPr>
        <p:txBody>
          <a:bodyPr>
            <a:noAutofit/>
          </a:bodyPr>
          <a:lstStyle/>
          <a:p>
            <a:r>
              <a:rPr lang="tr-TR" sz="7200" b="1" dirty="0" smtClean="0">
                <a:solidFill>
                  <a:srgbClr val="C00000"/>
                </a:solidFill>
              </a:rPr>
              <a:t>Diyot örnekleri için derste çözülen sorulardan faydalanınız…</a:t>
            </a:r>
            <a:endParaRPr lang="tr-TR" sz="7200" b="1" dirty="0">
              <a:solidFill>
                <a:srgbClr val="C00000"/>
              </a:solidFill>
            </a:endParaRPr>
          </a:p>
        </p:txBody>
      </p:sp>
      <p:sp>
        <p:nvSpPr>
          <p:cNvPr id="4" name="Slayt Numarası Yer Tutucusu 3"/>
          <p:cNvSpPr>
            <a:spLocks noGrp="1"/>
          </p:cNvSpPr>
          <p:nvPr>
            <p:ph type="sldNum" sz="quarter" idx="12"/>
          </p:nvPr>
        </p:nvSpPr>
        <p:spPr/>
        <p:txBody>
          <a:bodyPr/>
          <a:lstStyle/>
          <a:p>
            <a:fld id="{C37156BE-FAE1-4816-AC1E-F02C1C5C3E63}" type="slidenum">
              <a:rPr lang="tr-TR" smtClean="0"/>
              <a:t>21</a:t>
            </a:fld>
            <a:endParaRPr lang="tr-TR"/>
          </a:p>
        </p:txBody>
      </p:sp>
    </p:spTree>
    <p:extLst>
      <p:ext uri="{BB962C8B-B14F-4D97-AF65-F5344CB8AC3E}">
        <p14:creationId xmlns:p14="http://schemas.microsoft.com/office/powerpoint/2010/main" val="4141469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0578"/>
            <a:ext cx="10515600" cy="639427"/>
          </a:xfrm>
        </p:spPr>
        <p:txBody>
          <a:bodyPr>
            <a:normAutofit fontScale="90000"/>
          </a:bodyPr>
          <a:lstStyle/>
          <a:p>
            <a:r>
              <a:rPr lang="tr-TR" b="1" dirty="0" smtClean="0">
                <a:solidFill>
                  <a:srgbClr val="C00000"/>
                </a:solidFill>
              </a:rPr>
              <a:t>Alıştırma Soruları</a:t>
            </a:r>
            <a:endParaRPr lang="tr-TR" b="1" dirty="0">
              <a:solidFill>
                <a:srgbClr val="C00000"/>
              </a:solidFill>
            </a:endParaRPr>
          </a:p>
        </p:txBody>
      </p:sp>
      <p:sp>
        <p:nvSpPr>
          <p:cNvPr id="3" name="İçerik Yer Tutucusu 2"/>
          <p:cNvSpPr>
            <a:spLocks noGrp="1"/>
          </p:cNvSpPr>
          <p:nvPr>
            <p:ph idx="1"/>
          </p:nvPr>
        </p:nvSpPr>
        <p:spPr>
          <a:xfrm>
            <a:off x="838200" y="1094704"/>
            <a:ext cx="10250510" cy="5082259"/>
          </a:xfrm>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22</a:t>
            </a:fld>
            <a:endParaRPr lang="tr-TR"/>
          </a:p>
        </p:txBody>
      </p:sp>
      <p:pic>
        <p:nvPicPr>
          <p:cNvPr id="5" name="Resim 4"/>
          <p:cNvPicPr>
            <a:picLocks noChangeAspect="1"/>
          </p:cNvPicPr>
          <p:nvPr/>
        </p:nvPicPr>
        <p:blipFill>
          <a:blip r:embed="rId2"/>
          <a:stretch>
            <a:fillRect/>
          </a:stretch>
        </p:blipFill>
        <p:spPr>
          <a:xfrm>
            <a:off x="1677137" y="778875"/>
            <a:ext cx="6616857" cy="5942600"/>
          </a:xfrm>
          <a:prstGeom prst="rect">
            <a:avLst/>
          </a:prstGeom>
        </p:spPr>
      </p:pic>
      <p:sp>
        <p:nvSpPr>
          <p:cNvPr id="6" name="Metin kutusu 5"/>
          <p:cNvSpPr txBox="1"/>
          <p:nvPr/>
        </p:nvSpPr>
        <p:spPr>
          <a:xfrm>
            <a:off x="1174422" y="1474239"/>
            <a:ext cx="372218" cy="369332"/>
          </a:xfrm>
          <a:prstGeom prst="rect">
            <a:avLst/>
          </a:prstGeom>
          <a:noFill/>
        </p:spPr>
        <p:txBody>
          <a:bodyPr wrap="none" rtlCol="0">
            <a:spAutoFit/>
          </a:bodyPr>
          <a:lstStyle/>
          <a:p>
            <a:r>
              <a:rPr lang="tr-TR" dirty="0" smtClean="0"/>
              <a:t>1)</a:t>
            </a:r>
            <a:endParaRPr lang="tr-TR" dirty="0"/>
          </a:p>
        </p:txBody>
      </p:sp>
      <p:sp>
        <p:nvSpPr>
          <p:cNvPr id="7" name="Metin kutusu 6"/>
          <p:cNvSpPr txBox="1"/>
          <p:nvPr/>
        </p:nvSpPr>
        <p:spPr>
          <a:xfrm>
            <a:off x="1174422" y="3451167"/>
            <a:ext cx="372218" cy="369332"/>
          </a:xfrm>
          <a:prstGeom prst="rect">
            <a:avLst/>
          </a:prstGeom>
          <a:noFill/>
        </p:spPr>
        <p:txBody>
          <a:bodyPr wrap="none" rtlCol="0">
            <a:spAutoFit/>
          </a:bodyPr>
          <a:lstStyle/>
          <a:p>
            <a:r>
              <a:rPr lang="tr-TR" dirty="0" smtClean="0"/>
              <a:t>2)</a:t>
            </a:r>
            <a:endParaRPr lang="tr-TR" dirty="0"/>
          </a:p>
        </p:txBody>
      </p:sp>
    </p:spTree>
    <p:extLst>
      <p:ext uri="{BB962C8B-B14F-4D97-AF65-F5344CB8AC3E}">
        <p14:creationId xmlns:p14="http://schemas.microsoft.com/office/powerpoint/2010/main" val="1874995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0578"/>
            <a:ext cx="10515600" cy="639427"/>
          </a:xfrm>
        </p:spPr>
        <p:txBody>
          <a:bodyPr>
            <a:normAutofit fontScale="90000"/>
          </a:bodyPr>
          <a:lstStyle/>
          <a:p>
            <a:r>
              <a:rPr lang="tr-TR" b="1" dirty="0" smtClean="0">
                <a:solidFill>
                  <a:srgbClr val="C00000"/>
                </a:solidFill>
              </a:rPr>
              <a:t>Alıştırma Soruları</a:t>
            </a:r>
            <a:endParaRPr lang="tr-TR" b="1" dirty="0">
              <a:solidFill>
                <a:srgbClr val="C00000"/>
              </a:solidFill>
            </a:endParaRPr>
          </a:p>
        </p:txBody>
      </p:sp>
      <p:sp>
        <p:nvSpPr>
          <p:cNvPr id="3" name="İçerik Yer Tutucusu 2"/>
          <p:cNvSpPr>
            <a:spLocks noGrp="1"/>
          </p:cNvSpPr>
          <p:nvPr>
            <p:ph idx="1"/>
          </p:nvPr>
        </p:nvSpPr>
        <p:spPr>
          <a:xfrm>
            <a:off x="838200" y="1094704"/>
            <a:ext cx="10250510" cy="5082259"/>
          </a:xfrm>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23</a:t>
            </a:fld>
            <a:endParaRPr lang="tr-TR"/>
          </a:p>
        </p:txBody>
      </p:sp>
      <p:sp>
        <p:nvSpPr>
          <p:cNvPr id="6" name="Metin kutusu 5"/>
          <p:cNvSpPr txBox="1"/>
          <p:nvPr/>
        </p:nvSpPr>
        <p:spPr>
          <a:xfrm>
            <a:off x="1174422" y="1474239"/>
            <a:ext cx="372218" cy="369332"/>
          </a:xfrm>
          <a:prstGeom prst="rect">
            <a:avLst/>
          </a:prstGeom>
          <a:noFill/>
        </p:spPr>
        <p:txBody>
          <a:bodyPr wrap="none" rtlCol="0">
            <a:spAutoFit/>
          </a:bodyPr>
          <a:lstStyle/>
          <a:p>
            <a:r>
              <a:rPr lang="tr-TR" dirty="0" smtClean="0"/>
              <a:t>1)</a:t>
            </a:r>
            <a:endParaRPr lang="tr-TR" dirty="0"/>
          </a:p>
        </p:txBody>
      </p:sp>
      <p:sp>
        <p:nvSpPr>
          <p:cNvPr id="7" name="Metin kutusu 6"/>
          <p:cNvSpPr txBox="1"/>
          <p:nvPr/>
        </p:nvSpPr>
        <p:spPr>
          <a:xfrm>
            <a:off x="1174422" y="3451167"/>
            <a:ext cx="372218" cy="369332"/>
          </a:xfrm>
          <a:prstGeom prst="rect">
            <a:avLst/>
          </a:prstGeom>
          <a:noFill/>
        </p:spPr>
        <p:txBody>
          <a:bodyPr wrap="none" rtlCol="0">
            <a:spAutoFit/>
          </a:bodyPr>
          <a:lstStyle/>
          <a:p>
            <a:r>
              <a:rPr lang="tr-TR" dirty="0" smtClean="0"/>
              <a:t>2)</a:t>
            </a:r>
            <a:endParaRPr lang="tr-TR" dirty="0"/>
          </a:p>
        </p:txBody>
      </p:sp>
      <p:pic>
        <p:nvPicPr>
          <p:cNvPr id="8" name="Resim 7"/>
          <p:cNvPicPr>
            <a:picLocks noChangeAspect="1"/>
          </p:cNvPicPr>
          <p:nvPr/>
        </p:nvPicPr>
        <p:blipFill>
          <a:blip r:embed="rId2"/>
          <a:stretch>
            <a:fillRect/>
          </a:stretch>
        </p:blipFill>
        <p:spPr>
          <a:xfrm>
            <a:off x="1481072" y="973633"/>
            <a:ext cx="4746452" cy="2039419"/>
          </a:xfrm>
          <a:prstGeom prst="rect">
            <a:avLst/>
          </a:prstGeom>
        </p:spPr>
      </p:pic>
      <p:pic>
        <p:nvPicPr>
          <p:cNvPr id="9" name="Resim 8"/>
          <p:cNvPicPr>
            <a:picLocks noChangeAspect="1"/>
          </p:cNvPicPr>
          <p:nvPr/>
        </p:nvPicPr>
        <p:blipFill>
          <a:blip r:embed="rId3"/>
          <a:stretch>
            <a:fillRect/>
          </a:stretch>
        </p:blipFill>
        <p:spPr>
          <a:xfrm>
            <a:off x="5406999" y="1474239"/>
            <a:ext cx="6895078" cy="433826"/>
          </a:xfrm>
          <a:prstGeom prst="rect">
            <a:avLst/>
          </a:prstGeom>
        </p:spPr>
      </p:pic>
      <p:pic>
        <p:nvPicPr>
          <p:cNvPr id="10" name="Resim 9"/>
          <p:cNvPicPr>
            <a:picLocks noChangeAspect="1"/>
          </p:cNvPicPr>
          <p:nvPr/>
        </p:nvPicPr>
        <p:blipFill>
          <a:blip r:embed="rId4"/>
          <a:stretch>
            <a:fillRect/>
          </a:stretch>
        </p:blipFill>
        <p:spPr>
          <a:xfrm>
            <a:off x="5406999" y="1101872"/>
            <a:ext cx="1959946" cy="411805"/>
          </a:xfrm>
          <a:prstGeom prst="rect">
            <a:avLst/>
          </a:prstGeom>
        </p:spPr>
      </p:pic>
      <p:pic>
        <p:nvPicPr>
          <p:cNvPr id="11" name="Resim 10"/>
          <p:cNvPicPr>
            <a:picLocks noChangeAspect="1"/>
          </p:cNvPicPr>
          <p:nvPr/>
        </p:nvPicPr>
        <p:blipFill>
          <a:blip r:embed="rId5"/>
          <a:stretch>
            <a:fillRect/>
          </a:stretch>
        </p:blipFill>
        <p:spPr>
          <a:xfrm>
            <a:off x="1634058" y="3323666"/>
            <a:ext cx="6563932" cy="3436845"/>
          </a:xfrm>
          <a:prstGeom prst="rect">
            <a:avLst/>
          </a:prstGeom>
        </p:spPr>
      </p:pic>
    </p:spTree>
    <p:extLst>
      <p:ext uri="{BB962C8B-B14F-4D97-AF65-F5344CB8AC3E}">
        <p14:creationId xmlns:p14="http://schemas.microsoft.com/office/powerpoint/2010/main" val="197729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3</a:t>
            </a:fld>
            <a:endParaRPr lang="tr-TR"/>
          </a:p>
        </p:txBody>
      </p:sp>
      <p:pic>
        <p:nvPicPr>
          <p:cNvPr id="3" name="Resim 2"/>
          <p:cNvPicPr>
            <a:picLocks noChangeAspect="1"/>
          </p:cNvPicPr>
          <p:nvPr/>
        </p:nvPicPr>
        <p:blipFill>
          <a:blip r:embed="rId2"/>
          <a:stretch>
            <a:fillRect/>
          </a:stretch>
        </p:blipFill>
        <p:spPr>
          <a:xfrm>
            <a:off x="683654" y="245557"/>
            <a:ext cx="9490656" cy="6110793"/>
          </a:xfrm>
          <a:prstGeom prst="rect">
            <a:avLst/>
          </a:prstGeom>
        </p:spPr>
      </p:pic>
    </p:spTree>
    <p:extLst>
      <p:ext uri="{BB962C8B-B14F-4D97-AF65-F5344CB8AC3E}">
        <p14:creationId xmlns:p14="http://schemas.microsoft.com/office/powerpoint/2010/main" val="168564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043189" y="1122362"/>
            <a:ext cx="10071279" cy="2479676"/>
          </a:xfrm>
        </p:spPr>
        <p:txBody>
          <a:bodyPr/>
          <a:lstStyle/>
          <a:p>
            <a:r>
              <a:rPr lang="tr-TR" b="1" dirty="0" smtClean="0">
                <a:solidFill>
                  <a:srgbClr val="C00000"/>
                </a:solidFill>
              </a:rPr>
              <a:t>Bu derste neler öğreneceğiz?</a:t>
            </a:r>
            <a:endParaRPr lang="tr-TR" b="1" dirty="0">
              <a:solidFill>
                <a:srgbClr val="C00000"/>
              </a:solidFill>
            </a:endParaRPr>
          </a:p>
        </p:txBody>
      </p:sp>
      <p:sp>
        <p:nvSpPr>
          <p:cNvPr id="2" name="Slayt Numarası Yer Tutucusu 1"/>
          <p:cNvSpPr>
            <a:spLocks noGrp="1"/>
          </p:cNvSpPr>
          <p:nvPr>
            <p:ph type="sldNum" sz="quarter" idx="12"/>
          </p:nvPr>
        </p:nvSpPr>
        <p:spPr/>
        <p:txBody>
          <a:bodyPr/>
          <a:lstStyle/>
          <a:p>
            <a:fld id="{C37156BE-FAE1-4816-AC1E-F02C1C5C3E63}" type="slidenum">
              <a:rPr lang="tr-TR" smtClean="0"/>
              <a:t>4</a:t>
            </a:fld>
            <a:endParaRPr lang="tr-TR"/>
          </a:p>
        </p:txBody>
      </p:sp>
    </p:spTree>
    <p:extLst>
      <p:ext uri="{BB962C8B-B14F-4D97-AF65-F5344CB8AC3E}">
        <p14:creationId xmlns:p14="http://schemas.microsoft.com/office/powerpoint/2010/main" val="354322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37156BE-FAE1-4816-AC1E-F02C1C5C3E63}" type="slidenum">
              <a:rPr lang="tr-TR" smtClean="0"/>
              <a:t>5</a:t>
            </a:fld>
            <a:endParaRPr lang="tr-TR"/>
          </a:p>
        </p:txBody>
      </p:sp>
      <p:pic>
        <p:nvPicPr>
          <p:cNvPr id="2" name="Resim 1"/>
          <p:cNvPicPr>
            <a:picLocks noChangeAspect="1"/>
          </p:cNvPicPr>
          <p:nvPr/>
        </p:nvPicPr>
        <p:blipFill>
          <a:blip r:embed="rId2"/>
          <a:stretch>
            <a:fillRect/>
          </a:stretch>
        </p:blipFill>
        <p:spPr>
          <a:xfrm>
            <a:off x="736645" y="427752"/>
            <a:ext cx="3867150" cy="619125"/>
          </a:xfrm>
          <a:prstGeom prst="rect">
            <a:avLst/>
          </a:prstGeom>
        </p:spPr>
      </p:pic>
      <p:pic>
        <p:nvPicPr>
          <p:cNvPr id="3" name="Resim 2"/>
          <p:cNvPicPr>
            <a:picLocks noChangeAspect="1"/>
          </p:cNvPicPr>
          <p:nvPr/>
        </p:nvPicPr>
        <p:blipFill>
          <a:blip r:embed="rId3"/>
          <a:stretch>
            <a:fillRect/>
          </a:stretch>
        </p:blipFill>
        <p:spPr>
          <a:xfrm>
            <a:off x="736645" y="1664123"/>
            <a:ext cx="7960644" cy="2379843"/>
          </a:xfrm>
          <a:prstGeom prst="rect">
            <a:avLst/>
          </a:prstGeom>
        </p:spPr>
      </p:pic>
    </p:spTree>
    <p:extLst>
      <p:ext uri="{BB962C8B-B14F-4D97-AF65-F5344CB8AC3E}">
        <p14:creationId xmlns:p14="http://schemas.microsoft.com/office/powerpoint/2010/main" val="2076627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6</a:t>
            </a:fld>
            <a:endParaRPr lang="tr-TR"/>
          </a:p>
        </p:txBody>
      </p:sp>
      <p:pic>
        <p:nvPicPr>
          <p:cNvPr id="5" name="Resim 4"/>
          <p:cNvPicPr>
            <a:picLocks noChangeAspect="1"/>
          </p:cNvPicPr>
          <p:nvPr/>
        </p:nvPicPr>
        <p:blipFill>
          <a:blip r:embed="rId2"/>
          <a:stretch>
            <a:fillRect/>
          </a:stretch>
        </p:blipFill>
        <p:spPr>
          <a:xfrm>
            <a:off x="2069641" y="39133"/>
            <a:ext cx="6121321" cy="6612337"/>
          </a:xfrm>
          <a:prstGeom prst="rect">
            <a:avLst/>
          </a:prstGeom>
        </p:spPr>
      </p:pic>
      <p:pic>
        <p:nvPicPr>
          <p:cNvPr id="6" name="Resim 5"/>
          <p:cNvPicPr>
            <a:picLocks noChangeAspect="1"/>
          </p:cNvPicPr>
          <p:nvPr/>
        </p:nvPicPr>
        <p:blipFill>
          <a:blip r:embed="rId3"/>
          <a:stretch>
            <a:fillRect/>
          </a:stretch>
        </p:blipFill>
        <p:spPr>
          <a:xfrm>
            <a:off x="8190962" y="4839842"/>
            <a:ext cx="2798318" cy="1811628"/>
          </a:xfrm>
          <a:prstGeom prst="rect">
            <a:avLst/>
          </a:prstGeom>
        </p:spPr>
      </p:pic>
    </p:spTree>
    <p:extLst>
      <p:ext uri="{BB962C8B-B14F-4D97-AF65-F5344CB8AC3E}">
        <p14:creationId xmlns:p14="http://schemas.microsoft.com/office/powerpoint/2010/main" val="1187732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98491" y="525121"/>
            <a:ext cx="7057622" cy="4999916"/>
          </a:xfrm>
        </p:spPr>
        <p:txBody>
          <a:bodyPr>
            <a:noAutofit/>
          </a:bodyPr>
          <a:lstStyle/>
          <a:p>
            <a:r>
              <a:rPr lang="tr-TR" dirty="0" smtClean="0"/>
              <a:t>Klasik </a:t>
            </a:r>
            <a:r>
              <a:rPr lang="tr-TR" dirty="0" err="1" smtClean="0"/>
              <a:t>Bohr</a:t>
            </a:r>
            <a:r>
              <a:rPr lang="tr-TR" dirty="0" smtClean="0"/>
              <a:t> modeline göre atom 3 temel parçacıktan oluşur: </a:t>
            </a:r>
          </a:p>
          <a:p>
            <a:pPr lvl="1"/>
            <a:r>
              <a:rPr lang="tr-TR" sz="2800" dirty="0" smtClean="0"/>
              <a:t>Elektron, proton ve nötron. </a:t>
            </a:r>
          </a:p>
          <a:p>
            <a:r>
              <a:rPr lang="tr-TR" dirty="0" smtClean="0"/>
              <a:t>Atomik yapıda; nötron ve protonlar merkezdeki çekirdeği oluşturur. </a:t>
            </a:r>
          </a:p>
          <a:p>
            <a:r>
              <a:rPr lang="tr-TR" dirty="0" smtClean="0"/>
              <a:t>Elektronlar ise çekirdek etrafında sabit bir yörüngede dolaşırlar.</a:t>
            </a:r>
          </a:p>
          <a:p>
            <a:endParaRPr lang="tr-TR" dirty="0" smtClean="0"/>
          </a:p>
          <a:p>
            <a:r>
              <a:rPr lang="tr-TR" dirty="0" smtClean="0"/>
              <a:t>Tüm materyaller atomlardan oluşur. </a:t>
            </a:r>
          </a:p>
          <a:p>
            <a:pPr lvl="1"/>
            <a:r>
              <a:rPr lang="tr-TR" sz="2800" dirty="0" smtClean="0"/>
              <a:t>Materyalin iletken veya yalıtkan olmasında atomik yörüngede bulunan elektron sayısının önemi vardır. </a:t>
            </a:r>
            <a:endParaRPr lang="tr-TR" sz="2800"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7</a:t>
            </a:fld>
            <a:endParaRPr lang="tr-TR"/>
          </a:p>
        </p:txBody>
      </p:sp>
      <p:pic>
        <p:nvPicPr>
          <p:cNvPr id="1026" name="Picture 2" descr="Bohr atom modeli â Stok VektÃ¶r"/>
          <p:cNvPicPr>
            <a:picLocks noChangeAspect="1" noChangeArrowheads="1"/>
          </p:cNvPicPr>
          <p:nvPr/>
        </p:nvPicPr>
        <p:blipFill rotWithShape="1">
          <a:blip r:embed="rId2">
            <a:extLst>
              <a:ext uri="{28A0092B-C50C-407E-A947-70E740481C1C}">
                <a14:useLocalDpi xmlns:a14="http://schemas.microsoft.com/office/drawing/2010/main" val="0"/>
              </a:ext>
            </a:extLst>
          </a:blip>
          <a:srcRect l="14976" t="12942" r="14696" b="20677"/>
          <a:stretch/>
        </p:blipFill>
        <p:spPr bwMode="auto">
          <a:xfrm>
            <a:off x="7675811" y="995804"/>
            <a:ext cx="4301543" cy="431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1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79549"/>
            <a:ext cx="6000482" cy="5597414"/>
          </a:xfrm>
        </p:spPr>
        <p:txBody>
          <a:bodyPr>
            <a:normAutofit/>
          </a:bodyPr>
          <a:lstStyle/>
          <a:p>
            <a:pPr algn="just"/>
            <a:r>
              <a:rPr lang="tr-TR" sz="2400" dirty="0" smtClean="0"/>
              <a:t>Elektronlar çekirdekten uzakta ve çekirdekten ayrılma eğilimindedir. Çekirdek pozitif yüklü olduğu için bu eğilimi dengeleyecek güçtedir. Elektron çekirdekten uzaklaştıkça negatif yükü artar. Bu nedenle bir atomun en dıştaki kabuğu en yüksek enerji seviyeli elektronlara (</a:t>
            </a:r>
            <a:r>
              <a:rPr lang="tr-TR" sz="2400" dirty="0" err="1" smtClean="0"/>
              <a:t>valans</a:t>
            </a:r>
            <a:r>
              <a:rPr lang="tr-TR" sz="2400" dirty="0" smtClean="0"/>
              <a:t> elektron) sahiptir. Bu durum onu atomdan ayrılmaya daha uygun hale getirir.</a:t>
            </a:r>
          </a:p>
          <a:p>
            <a:pPr algn="just"/>
            <a:r>
              <a:rPr lang="tr-TR" sz="2400" dirty="0" smtClean="0"/>
              <a:t>Bir atomun en dış kabuğundaki elektronlar, çekirdek etrafına simetrik hareket ederler ve </a:t>
            </a:r>
            <a:r>
              <a:rPr lang="tr-TR" sz="2400" dirty="0" err="1" smtClean="0"/>
              <a:t>valans</a:t>
            </a:r>
            <a:r>
              <a:rPr lang="tr-TR" sz="2400" dirty="0" smtClean="0"/>
              <a:t> elektronları sayesinde </a:t>
            </a:r>
            <a:r>
              <a:rPr lang="tr-TR" sz="2400" dirty="0" err="1" smtClean="0"/>
              <a:t>kovalent</a:t>
            </a:r>
            <a:r>
              <a:rPr lang="tr-TR" sz="2400" dirty="0" smtClean="0"/>
              <a:t> bağ oluştururlar.</a:t>
            </a:r>
            <a:endParaRPr lang="tr-TR" sz="2400"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8</a:t>
            </a:fld>
            <a:endParaRPr lang="tr-TR"/>
          </a:p>
        </p:txBody>
      </p:sp>
      <p:pic>
        <p:nvPicPr>
          <p:cNvPr id="9" name="Resim 8"/>
          <p:cNvPicPr>
            <a:picLocks noChangeAspect="1"/>
          </p:cNvPicPr>
          <p:nvPr/>
        </p:nvPicPr>
        <p:blipFill>
          <a:blip r:embed="rId2"/>
          <a:stretch>
            <a:fillRect/>
          </a:stretch>
        </p:blipFill>
        <p:spPr>
          <a:xfrm>
            <a:off x="7495505" y="579549"/>
            <a:ext cx="3756941" cy="4401437"/>
          </a:xfrm>
          <a:prstGeom prst="rect">
            <a:avLst/>
          </a:prstGeom>
        </p:spPr>
      </p:pic>
    </p:spTree>
    <p:extLst>
      <p:ext uri="{BB962C8B-B14F-4D97-AF65-F5344CB8AC3E}">
        <p14:creationId xmlns:p14="http://schemas.microsoft.com/office/powerpoint/2010/main" val="327708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79549"/>
            <a:ext cx="6000482" cy="5597414"/>
          </a:xfrm>
        </p:spPr>
        <p:txBody>
          <a:bodyPr>
            <a:normAutofit/>
          </a:bodyPr>
          <a:lstStyle/>
          <a:p>
            <a:pPr algn="just"/>
            <a:r>
              <a:rPr lang="tr-TR" sz="2400" dirty="0" err="1" smtClean="0"/>
              <a:t>Kovalent</a:t>
            </a:r>
            <a:r>
              <a:rPr lang="tr-TR" sz="2400" dirty="0" smtClean="0"/>
              <a:t> bağ, bir atomun </a:t>
            </a:r>
            <a:r>
              <a:rPr lang="tr-TR" sz="2400" dirty="0" err="1" smtClean="0"/>
              <a:t>valans</a:t>
            </a:r>
            <a:r>
              <a:rPr lang="tr-TR" sz="2400" dirty="0" smtClean="0"/>
              <a:t> elektronlarının birbirleri ile etkileşimi sonucu meydana gelir. </a:t>
            </a:r>
            <a:endParaRPr lang="tr-TR" sz="2400" dirty="0"/>
          </a:p>
          <a:p>
            <a:pPr algn="just"/>
            <a:r>
              <a:rPr lang="tr-TR" sz="2400" dirty="0" smtClean="0"/>
              <a:t>Örneğin </a:t>
            </a:r>
          </a:p>
          <a:p>
            <a:pPr algn="just"/>
            <a:r>
              <a:rPr lang="tr-TR" sz="2400" dirty="0" smtClean="0"/>
              <a:t>Silisyum atomunun, kendisine komşu diğer 4 atomun </a:t>
            </a:r>
            <a:r>
              <a:rPr lang="tr-TR" sz="2400" dirty="0" err="1" smtClean="0"/>
              <a:t>valans</a:t>
            </a:r>
            <a:r>
              <a:rPr lang="tr-TR" sz="2400" dirty="0" smtClean="0"/>
              <a:t> elektronlarını kullanarak oluşturduğu yapıda 8 </a:t>
            </a:r>
            <a:r>
              <a:rPr lang="tr-TR" sz="2400" dirty="0" err="1" smtClean="0"/>
              <a:t>valans</a:t>
            </a:r>
            <a:r>
              <a:rPr lang="tr-TR" sz="2400" dirty="0" smtClean="0"/>
              <a:t> elektronunun oluşturduğu etki sayesinde kimyasal kararlılık artmış olur. Böylece paylaşılan her elektron birbirine çok yakın elektronların bir arada bulunmasını ve eşit miktarda çekmesini sağlar. </a:t>
            </a:r>
            <a:endParaRPr lang="tr-TR" sz="2400" dirty="0"/>
          </a:p>
        </p:txBody>
      </p:sp>
      <p:sp>
        <p:nvSpPr>
          <p:cNvPr id="4" name="Slayt Numarası Yer Tutucusu 3"/>
          <p:cNvSpPr>
            <a:spLocks noGrp="1"/>
          </p:cNvSpPr>
          <p:nvPr>
            <p:ph type="sldNum" sz="quarter" idx="12"/>
          </p:nvPr>
        </p:nvSpPr>
        <p:spPr/>
        <p:txBody>
          <a:bodyPr/>
          <a:lstStyle/>
          <a:p>
            <a:fld id="{C37156BE-FAE1-4816-AC1E-F02C1C5C3E63}" type="slidenum">
              <a:rPr lang="tr-TR" smtClean="0"/>
              <a:t>9</a:t>
            </a:fld>
            <a:endParaRPr lang="tr-TR"/>
          </a:p>
        </p:txBody>
      </p:sp>
      <p:pic>
        <p:nvPicPr>
          <p:cNvPr id="2" name="Resim 1"/>
          <p:cNvPicPr>
            <a:picLocks noChangeAspect="1"/>
          </p:cNvPicPr>
          <p:nvPr/>
        </p:nvPicPr>
        <p:blipFill>
          <a:blip r:embed="rId2"/>
          <a:stretch>
            <a:fillRect/>
          </a:stretch>
        </p:blipFill>
        <p:spPr>
          <a:xfrm>
            <a:off x="6945619" y="673055"/>
            <a:ext cx="5109677" cy="3461064"/>
          </a:xfrm>
          <a:prstGeom prst="rect">
            <a:avLst/>
          </a:prstGeom>
        </p:spPr>
      </p:pic>
    </p:spTree>
    <p:extLst>
      <p:ext uri="{BB962C8B-B14F-4D97-AF65-F5344CB8AC3E}">
        <p14:creationId xmlns:p14="http://schemas.microsoft.com/office/powerpoint/2010/main" val="424902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480</Words>
  <Application>Microsoft Office PowerPoint</Application>
  <PresentationFormat>Geniş ekran</PresentationFormat>
  <Paragraphs>58</Paragraphs>
  <Slides>23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Calibri</vt:lpstr>
      <vt:lpstr>Calibri Light</vt:lpstr>
      <vt:lpstr>Office Teması</vt:lpstr>
      <vt:lpstr>Diyotlar</vt:lpstr>
      <vt:lpstr>Önceki derste öğrendiklerimiz…</vt:lpstr>
      <vt:lpstr>PowerPoint Sunusu</vt:lpstr>
      <vt:lpstr>Bu derste neler öğreneceğiz?</vt:lpstr>
      <vt:lpstr>PowerPoint Sunusu</vt:lpstr>
      <vt:lpstr>PowerPoint Sunusu</vt:lpstr>
      <vt:lpstr>PowerPoint Sunusu</vt:lpstr>
      <vt:lpstr>PowerPoint Sunusu</vt:lpstr>
      <vt:lpstr>PowerPoint Sunusu</vt:lpstr>
      <vt:lpstr>PowerPoint Sunusu</vt:lpstr>
      <vt:lpstr>PowerPoint Sunusu</vt:lpstr>
      <vt:lpstr>N-tipi ve P-tipi Yarı iletkenler</vt:lpstr>
      <vt:lpstr>PN Jonksiyonu</vt:lpstr>
      <vt:lpstr>PowerPoint Sunusu</vt:lpstr>
      <vt:lpstr>PowerPoint Sunusu</vt:lpstr>
      <vt:lpstr>PowerPoint Sunusu</vt:lpstr>
      <vt:lpstr>PowerPoint Sunusu</vt:lpstr>
      <vt:lpstr>PowerPoint Sunusu</vt:lpstr>
      <vt:lpstr>PowerPoint Sunusu</vt:lpstr>
      <vt:lpstr>PowerPoint Sunusu</vt:lpstr>
      <vt:lpstr>Diyot örnekleri için derste çözülen sorulardan faydalanınız…</vt:lpstr>
      <vt:lpstr>Alıştırma Soruları</vt:lpstr>
      <vt:lpstr>Alıştırma Soruları</vt:lpstr>
    </vt:vector>
  </TitlesOfParts>
  <Company>Pamukkale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Pau</dc:creator>
  <cp:lastModifiedBy>Pau</cp:lastModifiedBy>
  <cp:revision>177</cp:revision>
  <dcterms:created xsi:type="dcterms:W3CDTF">2019-02-23T18:34:58Z</dcterms:created>
  <dcterms:modified xsi:type="dcterms:W3CDTF">2019-05-05T19:38:32Z</dcterms:modified>
</cp:coreProperties>
</file>