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82" autoAdjust="0"/>
  </p:normalViewPr>
  <p:slideViewPr>
    <p:cSldViewPr>
      <p:cViewPr varScale="1">
        <p:scale>
          <a:sx n="85" d="100"/>
          <a:sy n="85" d="100"/>
        </p:scale>
        <p:origin x="-7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63AF8-6EAC-4E5D-9B36-326E4B51C469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4E3C-4008-4534-887A-AA2B82643DD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**</a:t>
            </a:r>
            <a:r>
              <a:rPr lang="tr-TR" b="1" dirty="0" err="1" smtClean="0">
                <a:solidFill>
                  <a:srgbClr val="FF0000"/>
                </a:solidFill>
              </a:rPr>
              <a:t>How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to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create</a:t>
            </a:r>
            <a:r>
              <a:rPr lang="tr-TR" b="1" baseline="0" dirty="0" smtClean="0">
                <a:solidFill>
                  <a:srgbClr val="FF0000"/>
                </a:solidFill>
              </a:rPr>
              <a:t> “</a:t>
            </a:r>
            <a:r>
              <a:rPr lang="tr-TR" b="1" baseline="0" dirty="0" err="1" smtClean="0">
                <a:solidFill>
                  <a:srgbClr val="FF0000"/>
                </a:solidFill>
              </a:rPr>
              <a:t>xx</a:t>
            </a:r>
            <a:r>
              <a:rPr lang="tr-TR" b="1" baseline="0" dirty="0" smtClean="0">
                <a:solidFill>
                  <a:srgbClr val="FF0000"/>
                </a:solidFill>
              </a:rPr>
              <a:t>.mat” file in </a:t>
            </a:r>
            <a:r>
              <a:rPr lang="tr-TR" b="1" baseline="0" dirty="0" err="1" smtClean="0">
                <a:solidFill>
                  <a:srgbClr val="FF0000"/>
                </a:solidFill>
              </a:rPr>
              <a:t>matlab</a:t>
            </a:r>
            <a:r>
              <a:rPr lang="tr-TR" b="1" baseline="0" dirty="0" smtClean="0">
                <a:solidFill>
                  <a:srgbClr val="FF0000"/>
                </a:solidFill>
              </a:rPr>
              <a:t>?</a:t>
            </a:r>
          </a:p>
          <a:p>
            <a:r>
              <a:rPr lang="tr-TR" b="0" u="sng" baseline="0" dirty="0" err="1" smtClean="0"/>
              <a:t>Example</a:t>
            </a:r>
            <a:r>
              <a:rPr lang="tr-TR" b="0" u="sng" baseline="0" dirty="0" smtClean="0"/>
              <a:t>=</a:t>
            </a:r>
            <a:r>
              <a:rPr lang="tr-TR" baseline="0" dirty="0" smtClean="0"/>
              <a:t/>
            </a:r>
            <a:br>
              <a:rPr lang="tr-TR" baseline="0" dirty="0" smtClean="0"/>
            </a:br>
            <a:endParaRPr lang="tr-TR" baseline="0" dirty="0" smtClean="0"/>
          </a:p>
          <a:p>
            <a:r>
              <a:rPr lang="tr-TR" dirty="0" smtClean="0"/>
              <a:t>X=1:2:9</a:t>
            </a:r>
          </a:p>
          <a:p>
            <a:r>
              <a:rPr lang="tr-TR" dirty="0" smtClean="0"/>
              <a:t>Y=2:2:10</a:t>
            </a:r>
          </a:p>
          <a:p>
            <a:endParaRPr lang="tr-TR" dirty="0" smtClean="0"/>
          </a:p>
          <a:p>
            <a:r>
              <a:rPr lang="tr-TR" dirty="0" err="1" smtClean="0"/>
              <a:t>Save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trial</a:t>
            </a:r>
            <a:r>
              <a:rPr lang="tr-TR" baseline="0" dirty="0" smtClean="0"/>
              <a:t>.mat X Y</a:t>
            </a:r>
          </a:p>
          <a:p>
            <a:endParaRPr lang="tr-TR" baseline="0" dirty="0" smtClean="0"/>
          </a:p>
          <a:p>
            <a:r>
              <a:rPr lang="tr-TR" b="1" baseline="0" dirty="0" smtClean="0"/>
              <a:t>**</a:t>
            </a:r>
            <a:r>
              <a:rPr lang="tr-TR" b="1" baseline="0" dirty="0" err="1" smtClean="0"/>
              <a:t>How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to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load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trial</a:t>
            </a:r>
            <a:r>
              <a:rPr lang="tr-TR" b="1" baseline="0" dirty="0" smtClean="0"/>
              <a:t>.mat</a:t>
            </a:r>
          </a:p>
          <a:p>
            <a:r>
              <a:rPr lang="tr-TR" b="0" u="sng" baseline="0" dirty="0" err="1" smtClean="0"/>
              <a:t>Example</a:t>
            </a:r>
            <a:r>
              <a:rPr lang="tr-TR" b="0" u="sng" baseline="0" dirty="0" smtClean="0"/>
              <a:t>=</a:t>
            </a:r>
          </a:p>
          <a:p>
            <a:endParaRPr lang="tr-TR" baseline="0" dirty="0" smtClean="0"/>
          </a:p>
          <a:p>
            <a:r>
              <a:rPr lang="tr-TR" baseline="0" dirty="0" err="1" smtClean="0"/>
              <a:t>load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trial</a:t>
            </a:r>
            <a:r>
              <a:rPr lang="tr-TR" baseline="0" dirty="0" smtClean="0"/>
              <a:t>.mat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64E3C-4008-4534-887A-AA2B82643DD6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64E3C-4008-4534-887A-AA2B82643DD6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3324-0F4E-46CA-85BC-B84A9F6838B1}" type="datetimeFigureOut">
              <a:rPr lang="tr-TR" smtClean="0"/>
              <a:pPr/>
              <a:t>03.10.2013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8B36-97DC-4FCD-965C-8CBDDD5F4F0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Document7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hicken_po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s.uwo.ca/faculty/aim/epubs/mhsets/readme-mhsets.html" TargetMode="External"/><Relationship Id="rId5" Type="http://schemas.openxmlformats.org/officeDocument/2006/relationships/hyperlink" Target="http://www.cs.utsa.edu/~cs1173/lessons/LineGraphsLesson/NYCDiseases.mat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Dimensional</a:t>
            </a:r>
            <a:r>
              <a:rPr lang="tr-TR" dirty="0" smtClean="0"/>
              <a:t> </a:t>
            </a:r>
            <a:r>
              <a:rPr lang="tr-TR" dirty="0" err="1" smtClean="0"/>
              <a:t>Plots</a:t>
            </a:r>
            <a:r>
              <a:rPr lang="tr-TR" dirty="0" smtClean="0"/>
              <a:t>-</a:t>
            </a:r>
            <a:r>
              <a:rPr lang="tr-TR" dirty="0" err="1" smtClean="0"/>
              <a:t>vol</a:t>
            </a:r>
            <a:r>
              <a:rPr lang="tr-TR" dirty="0" smtClean="0"/>
              <a:t>(1)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Prepared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Dr. Aysun GÜRAN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/>
              <a:t>EXAMPLE 5: </a:t>
            </a:r>
            <a:r>
              <a:rPr lang="tr-TR" sz="3600" b="1" dirty="0" err="1"/>
              <a:t>Plot</a:t>
            </a:r>
            <a:r>
              <a:rPr lang="tr-TR" sz="3600" b="1" dirty="0"/>
              <a:t> </a:t>
            </a:r>
            <a:r>
              <a:rPr lang="tr-TR" sz="3600" b="1" dirty="0" err="1"/>
              <a:t>the</a:t>
            </a:r>
            <a:r>
              <a:rPr lang="tr-TR" sz="3600" b="1" dirty="0"/>
              <a:t> </a:t>
            </a:r>
            <a:r>
              <a:rPr lang="tr-TR" sz="3600" b="1" dirty="0" err="1"/>
              <a:t>measles</a:t>
            </a:r>
            <a:r>
              <a:rPr lang="tr-TR" sz="3600" b="1" dirty="0"/>
              <a:t> </a:t>
            </a:r>
            <a:r>
              <a:rPr lang="tr-TR" sz="3600" b="1" dirty="0" err="1"/>
              <a:t>cases</a:t>
            </a:r>
            <a:r>
              <a:rPr lang="tr-TR" sz="3600" b="1" dirty="0"/>
              <a:t> </a:t>
            </a:r>
            <a:r>
              <a:rPr lang="tr-TR" sz="3600" b="1" dirty="0" err="1"/>
              <a:t>for</a:t>
            </a:r>
            <a:r>
              <a:rPr lang="tr-TR" sz="3600" b="1" dirty="0"/>
              <a:t> </a:t>
            </a:r>
            <a:r>
              <a:rPr lang="tr-TR" sz="3600" b="1" dirty="0" err="1"/>
              <a:t>the</a:t>
            </a:r>
            <a:r>
              <a:rPr lang="tr-TR" sz="3600" b="1" dirty="0"/>
              <a:t> </a:t>
            </a:r>
            <a:r>
              <a:rPr lang="tr-TR" sz="3600" b="1" dirty="0" err="1"/>
              <a:t>month</a:t>
            </a:r>
            <a:r>
              <a:rPr lang="tr-TR" sz="3600" b="1" dirty="0"/>
              <a:t> of May (</a:t>
            </a:r>
            <a:r>
              <a:rPr lang="tr-TR" sz="3600" b="1" dirty="0" err="1"/>
              <a:t>give</a:t>
            </a:r>
            <a:r>
              <a:rPr lang="tr-TR" sz="3600" b="1" dirty="0"/>
              <a:t> x </a:t>
            </a:r>
            <a:r>
              <a:rPr lang="tr-TR" sz="3600" b="1" dirty="0" err="1"/>
              <a:t>values</a:t>
            </a:r>
            <a:r>
              <a:rPr lang="tr-TR" sz="3600" b="1" dirty="0"/>
              <a:t> </a:t>
            </a:r>
            <a:r>
              <a:rPr lang="tr-TR" sz="3600" b="1" dirty="0" err="1"/>
              <a:t>explicitly</a:t>
            </a:r>
            <a:r>
              <a:rPr lang="tr-TR" sz="3600" b="1" dirty="0"/>
              <a:t>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b="1" dirty="0" err="1"/>
              <a:t>Create</a:t>
            </a:r>
            <a:r>
              <a:rPr lang="tr-TR" sz="2000" b="1" dirty="0"/>
              <a:t> a </a:t>
            </a:r>
            <a:r>
              <a:rPr lang="tr-TR" sz="2000" b="1" dirty="0" err="1"/>
              <a:t>new</a:t>
            </a:r>
            <a:r>
              <a:rPr lang="tr-TR" sz="2000" b="1" dirty="0"/>
              <a:t> </a:t>
            </a:r>
            <a:r>
              <a:rPr lang="tr-TR" sz="2000" b="1" dirty="0" err="1"/>
              <a:t>cell</a:t>
            </a:r>
            <a:r>
              <a:rPr lang="tr-TR" sz="2000" b="1" dirty="0"/>
              <a:t> in </a:t>
            </a:r>
            <a:r>
              <a:rPr lang="tr-TR" sz="2000" b="1" dirty="0" err="1"/>
              <a:t>which</a:t>
            </a:r>
            <a:r>
              <a:rPr lang="tr-TR" sz="2000" b="1" dirty="0"/>
              <a:t> </a:t>
            </a:r>
            <a:r>
              <a:rPr lang="tr-TR" sz="2000" b="1" dirty="0" err="1"/>
              <a:t>you</a:t>
            </a:r>
            <a:r>
              <a:rPr lang="tr-TR" sz="2000" b="1" dirty="0"/>
              <a:t> </a:t>
            </a:r>
            <a:r>
              <a:rPr lang="tr-TR" sz="2000" b="1" dirty="0" err="1"/>
              <a:t>type</a:t>
            </a:r>
            <a:r>
              <a:rPr lang="tr-TR" sz="2000" b="1" dirty="0"/>
              <a:t> </a:t>
            </a:r>
            <a:r>
              <a:rPr lang="tr-TR" sz="2000" b="1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execute</a:t>
            </a:r>
            <a:r>
              <a:rPr lang="tr-TR" sz="2000" b="1" dirty="0"/>
              <a:t>:</a:t>
            </a:r>
            <a:endParaRPr lang="tr-TR" sz="2000" dirty="0"/>
          </a:p>
          <a:p>
            <a:endParaRPr lang="tr-TR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755576" y="2492896"/>
          <a:ext cx="7569353" cy="2627163"/>
        </p:xfrm>
        <a:graphic>
          <a:graphicData uri="http://schemas.openxmlformats.org/presentationml/2006/ole">
            <p:oleObj spid="_x0000_s22530" name="Document" r:id="rId3" imgW="6006295" imgH="208447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You</a:t>
            </a:r>
            <a:r>
              <a:rPr lang="tr-TR" b="1" dirty="0"/>
              <a:t> </a:t>
            </a:r>
            <a:r>
              <a:rPr lang="tr-TR" b="1" dirty="0" err="1"/>
              <a:t>should</a:t>
            </a:r>
            <a:r>
              <a:rPr lang="tr-TR" b="1" dirty="0"/>
              <a:t> </a:t>
            </a:r>
            <a:r>
              <a:rPr lang="tr-TR" b="1" dirty="0" err="1"/>
              <a:t>see</a:t>
            </a:r>
            <a:r>
              <a:rPr lang="tr-TR" b="1" dirty="0"/>
              <a:t> a </a:t>
            </a:r>
            <a:r>
              <a:rPr lang="tr-TR" b="1" dirty="0" err="1"/>
              <a:t>Figure</a:t>
            </a:r>
            <a:r>
              <a:rPr lang="tr-TR" b="1" dirty="0"/>
              <a:t> </a:t>
            </a:r>
            <a:r>
              <a:rPr lang="tr-TR" b="1" dirty="0" err="1"/>
              <a:t>Window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a </a:t>
            </a:r>
            <a:r>
              <a:rPr lang="tr-TR" b="1" dirty="0" err="1"/>
              <a:t>single</a:t>
            </a:r>
            <a:r>
              <a:rPr lang="tr-TR" b="1" dirty="0"/>
              <a:t> </a:t>
            </a:r>
            <a:r>
              <a:rPr lang="tr-TR" b="1" dirty="0" err="1"/>
              <a:t>line</a:t>
            </a:r>
            <a:r>
              <a:rPr lang="tr-TR" b="1" dirty="0"/>
              <a:t> </a:t>
            </a:r>
            <a:r>
              <a:rPr lang="tr-TR" b="1" dirty="0" err="1"/>
              <a:t>graph</a:t>
            </a:r>
            <a:r>
              <a:rPr lang="tr-TR" b="1" dirty="0"/>
              <a:t>: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Content Placeholder 3" descr="http://www.cs.utsa.edu/~cs1173/lessons/LineGraphsLesson/LineGraphsLesson_03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333" y="1863181"/>
            <a:ext cx="5333334" cy="4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/>
              <a:t>EXAMPLE 6: </a:t>
            </a:r>
            <a:r>
              <a:rPr lang="tr-TR" sz="3600" b="1" dirty="0" err="1"/>
              <a:t>Compare</a:t>
            </a:r>
            <a:r>
              <a:rPr lang="tr-TR" sz="3600" b="1" dirty="0"/>
              <a:t> </a:t>
            </a:r>
            <a:r>
              <a:rPr lang="tr-TR" sz="3600" b="1" dirty="0" err="1"/>
              <a:t>measles</a:t>
            </a:r>
            <a:r>
              <a:rPr lang="tr-TR" sz="3600" b="1" dirty="0"/>
              <a:t> </a:t>
            </a:r>
            <a:r>
              <a:rPr lang="tr-TR" sz="3600" b="1" dirty="0" err="1"/>
              <a:t>cases</a:t>
            </a:r>
            <a:r>
              <a:rPr lang="tr-TR" sz="3600" b="1" dirty="0"/>
              <a:t> </a:t>
            </a:r>
            <a:r>
              <a:rPr lang="tr-TR" sz="3600" b="1" dirty="0" err="1"/>
              <a:t>for</a:t>
            </a:r>
            <a:r>
              <a:rPr lang="tr-TR" sz="3600" b="1" dirty="0"/>
              <a:t> 1931 </a:t>
            </a:r>
            <a:r>
              <a:rPr lang="tr-TR" sz="3600" b="1" dirty="0" err="1"/>
              <a:t>and</a:t>
            </a:r>
            <a:r>
              <a:rPr lang="tr-TR" sz="3600" b="1" dirty="0"/>
              <a:t> 1941 (</a:t>
            </a:r>
            <a:r>
              <a:rPr lang="tr-TR" sz="3600" b="1" dirty="0" err="1"/>
              <a:t>multiple</a:t>
            </a:r>
            <a:r>
              <a:rPr lang="tr-TR" sz="3600" b="1" dirty="0"/>
              <a:t> </a:t>
            </a:r>
            <a:r>
              <a:rPr lang="tr-TR" sz="3600" b="1" dirty="0" err="1"/>
              <a:t>plots</a:t>
            </a:r>
            <a:r>
              <a:rPr lang="tr-TR" sz="3600" b="1" dirty="0"/>
              <a:t> </a:t>
            </a:r>
            <a:r>
              <a:rPr lang="tr-TR" sz="3600" b="1" dirty="0" err="1"/>
              <a:t>same</a:t>
            </a:r>
            <a:r>
              <a:rPr lang="tr-TR" sz="3600" b="1" dirty="0"/>
              <a:t> </a:t>
            </a:r>
            <a:r>
              <a:rPr lang="tr-TR" sz="3600" b="1" dirty="0" err="1"/>
              <a:t>figure</a:t>
            </a:r>
            <a:r>
              <a:rPr lang="tr-TR" sz="3600" b="1" dirty="0"/>
              <a:t>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400" b="1" dirty="0" err="1"/>
              <a:t>Create</a:t>
            </a:r>
            <a:r>
              <a:rPr lang="tr-TR" sz="1400" b="1" dirty="0"/>
              <a:t> a </a:t>
            </a:r>
            <a:r>
              <a:rPr lang="tr-TR" sz="1400" b="1" dirty="0" err="1"/>
              <a:t>new</a:t>
            </a:r>
            <a:r>
              <a:rPr lang="tr-TR" sz="1400" b="1" dirty="0"/>
              <a:t> </a:t>
            </a:r>
            <a:r>
              <a:rPr lang="tr-TR" sz="1400" b="1" dirty="0" err="1"/>
              <a:t>cell</a:t>
            </a:r>
            <a:r>
              <a:rPr lang="tr-TR" sz="1400" b="1" dirty="0"/>
              <a:t> in </a:t>
            </a:r>
            <a:r>
              <a:rPr lang="tr-TR" sz="1400" b="1" dirty="0" err="1"/>
              <a:t>which</a:t>
            </a:r>
            <a:r>
              <a:rPr lang="tr-TR" sz="1400" b="1" dirty="0"/>
              <a:t> </a:t>
            </a:r>
            <a:r>
              <a:rPr lang="tr-TR" sz="1400" b="1" dirty="0" err="1"/>
              <a:t>you</a:t>
            </a:r>
            <a:r>
              <a:rPr lang="tr-TR" sz="1400" b="1" dirty="0"/>
              <a:t> </a:t>
            </a:r>
            <a:r>
              <a:rPr lang="tr-TR" sz="1400" b="1" dirty="0" err="1"/>
              <a:t>type</a:t>
            </a:r>
            <a:r>
              <a:rPr lang="tr-TR" sz="1400" b="1" dirty="0"/>
              <a:t> </a:t>
            </a:r>
            <a:r>
              <a:rPr lang="tr-TR" sz="1400" b="1" dirty="0" err="1"/>
              <a:t>and</a:t>
            </a:r>
            <a:r>
              <a:rPr lang="tr-TR" sz="1400" b="1" dirty="0"/>
              <a:t> </a:t>
            </a:r>
            <a:r>
              <a:rPr lang="tr-TR" sz="1400" b="1" dirty="0" err="1"/>
              <a:t>execute</a:t>
            </a:r>
            <a:r>
              <a:rPr lang="tr-TR" sz="1400" b="1" dirty="0"/>
              <a:t>:</a:t>
            </a:r>
            <a:endParaRPr lang="tr-TR" sz="1400" dirty="0"/>
          </a:p>
          <a:p>
            <a:endParaRPr lang="tr-TR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55575" y="1988840"/>
          <a:ext cx="7381955" cy="4392488"/>
        </p:xfrm>
        <a:graphic>
          <a:graphicData uri="http://schemas.openxmlformats.org/presentationml/2006/ole">
            <p:oleObj spid="_x0000_s23554" name="Document" r:id="rId3" imgW="6006295" imgH="3574011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You</a:t>
            </a:r>
            <a:r>
              <a:rPr lang="tr-TR" b="1" dirty="0"/>
              <a:t> </a:t>
            </a:r>
            <a:r>
              <a:rPr lang="tr-TR" b="1" dirty="0" err="1"/>
              <a:t>should</a:t>
            </a:r>
            <a:r>
              <a:rPr lang="tr-TR" b="1" dirty="0"/>
              <a:t> </a:t>
            </a:r>
            <a:r>
              <a:rPr lang="tr-TR" b="1" dirty="0" err="1"/>
              <a:t>see</a:t>
            </a:r>
            <a:r>
              <a:rPr lang="tr-TR" b="1" dirty="0"/>
              <a:t> a </a:t>
            </a:r>
            <a:r>
              <a:rPr lang="tr-TR" b="1" dirty="0" err="1"/>
              <a:t>Figure</a:t>
            </a:r>
            <a:r>
              <a:rPr lang="tr-TR" b="1" dirty="0"/>
              <a:t> </a:t>
            </a:r>
            <a:r>
              <a:rPr lang="tr-TR" b="1" dirty="0" err="1"/>
              <a:t>Window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a </a:t>
            </a:r>
            <a:r>
              <a:rPr lang="tr-TR" b="1" dirty="0" err="1"/>
              <a:t>two</a:t>
            </a:r>
            <a:r>
              <a:rPr lang="tr-TR" b="1" dirty="0"/>
              <a:t> </a:t>
            </a:r>
            <a:r>
              <a:rPr lang="tr-TR" b="1" dirty="0" err="1"/>
              <a:t>line</a:t>
            </a:r>
            <a:r>
              <a:rPr lang="tr-TR" b="1" dirty="0"/>
              <a:t> </a:t>
            </a:r>
            <a:r>
              <a:rPr lang="tr-TR" b="1" dirty="0" err="1"/>
              <a:t>graphs</a:t>
            </a:r>
            <a:r>
              <a:rPr lang="tr-TR" b="1" dirty="0"/>
              <a:t>: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Content Placeholder 3" descr="http://www.cs.utsa.edu/~cs1173/lessons/LineGraphsLesson/LineGraphsLesson_04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333" y="1863181"/>
            <a:ext cx="5333334" cy="4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0648"/>
            <a:ext cx="614045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204864"/>
            <a:ext cx="6184947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81208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984776" cy="154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84784"/>
            <a:ext cx="531948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76672"/>
            <a:ext cx="5976664" cy="276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12976"/>
            <a:ext cx="633158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908720"/>
            <a:ext cx="51534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/>
              <a:t>EXAMPLE 7: </a:t>
            </a:r>
            <a:r>
              <a:rPr lang="tr-TR" sz="3600" b="1" dirty="0" err="1"/>
              <a:t>Plot</a:t>
            </a:r>
            <a:r>
              <a:rPr lang="tr-TR" sz="3600" b="1" dirty="0"/>
              <a:t> </a:t>
            </a:r>
            <a:r>
              <a:rPr lang="tr-TR" sz="3600" b="1" dirty="0" err="1"/>
              <a:t>the</a:t>
            </a:r>
            <a:r>
              <a:rPr lang="tr-TR" sz="3600" b="1" dirty="0"/>
              <a:t> </a:t>
            </a:r>
            <a:r>
              <a:rPr lang="tr-TR" sz="3600" b="1" dirty="0" err="1"/>
              <a:t>spring</a:t>
            </a:r>
            <a:r>
              <a:rPr lang="tr-TR" sz="3600" b="1" dirty="0"/>
              <a:t> </a:t>
            </a:r>
            <a:r>
              <a:rPr lang="tr-TR" sz="3600" b="1" dirty="0" err="1"/>
              <a:t>measles</a:t>
            </a:r>
            <a:r>
              <a:rPr lang="tr-TR" sz="3600" b="1" dirty="0"/>
              <a:t> </a:t>
            </a:r>
            <a:r>
              <a:rPr lang="tr-TR" sz="3600" b="1" dirty="0" err="1"/>
              <a:t>cases</a:t>
            </a:r>
            <a:r>
              <a:rPr lang="tr-TR" sz="3600" b="1" dirty="0"/>
              <a:t> (</a:t>
            </a:r>
            <a:r>
              <a:rPr lang="tr-TR" sz="3600" b="1" dirty="0" err="1"/>
              <a:t>plot</a:t>
            </a:r>
            <a:r>
              <a:rPr lang="tr-TR" sz="3600" b="1" dirty="0"/>
              <a:t> </a:t>
            </a:r>
            <a:r>
              <a:rPr lang="tr-TR" sz="3600" b="1" dirty="0" err="1"/>
              <a:t>multiple</a:t>
            </a:r>
            <a:r>
              <a:rPr lang="tr-TR" sz="3600" b="1" dirty="0"/>
              <a:t> </a:t>
            </a:r>
            <a:r>
              <a:rPr lang="tr-TR" sz="3600" b="1" dirty="0" err="1"/>
              <a:t>columns</a:t>
            </a:r>
            <a:r>
              <a:rPr lang="tr-TR" sz="3600" b="1" dirty="0"/>
              <a:t> of an </a:t>
            </a:r>
            <a:r>
              <a:rPr lang="tr-TR" sz="3600" b="1" dirty="0" err="1"/>
              <a:t>array</a:t>
            </a:r>
            <a:r>
              <a:rPr lang="tr-TR" sz="3600" b="1" dirty="0"/>
              <a:t>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b="1" dirty="0" err="1"/>
              <a:t>Create</a:t>
            </a:r>
            <a:r>
              <a:rPr lang="tr-TR" sz="2000" b="1" dirty="0"/>
              <a:t> a </a:t>
            </a:r>
            <a:r>
              <a:rPr lang="tr-TR" sz="2000" b="1" dirty="0" err="1"/>
              <a:t>new</a:t>
            </a:r>
            <a:r>
              <a:rPr lang="tr-TR" sz="2000" b="1" dirty="0"/>
              <a:t> </a:t>
            </a:r>
            <a:r>
              <a:rPr lang="tr-TR" sz="2000" b="1" dirty="0" err="1"/>
              <a:t>cell</a:t>
            </a:r>
            <a:r>
              <a:rPr lang="tr-TR" sz="2000" b="1" dirty="0"/>
              <a:t> in </a:t>
            </a:r>
            <a:r>
              <a:rPr lang="tr-TR" sz="2000" b="1" dirty="0" err="1"/>
              <a:t>which</a:t>
            </a:r>
            <a:r>
              <a:rPr lang="tr-TR" sz="2000" b="1" dirty="0"/>
              <a:t> </a:t>
            </a:r>
            <a:r>
              <a:rPr lang="tr-TR" sz="2000" b="1" dirty="0" err="1"/>
              <a:t>you</a:t>
            </a:r>
            <a:r>
              <a:rPr lang="tr-TR" sz="2000" b="1" dirty="0"/>
              <a:t> </a:t>
            </a:r>
            <a:r>
              <a:rPr lang="tr-TR" sz="2000" b="1" dirty="0" err="1"/>
              <a:t>type</a:t>
            </a:r>
            <a:r>
              <a:rPr lang="tr-TR" sz="2000" b="1" dirty="0"/>
              <a:t> </a:t>
            </a:r>
            <a:r>
              <a:rPr lang="tr-TR" sz="2000" b="1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execute</a:t>
            </a:r>
            <a:r>
              <a:rPr lang="tr-TR" sz="2000" b="1" dirty="0"/>
              <a:t>:</a:t>
            </a:r>
            <a:endParaRPr lang="tr-TR" sz="2000" dirty="0"/>
          </a:p>
          <a:p>
            <a:endParaRPr lang="tr-TR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71599" y="2348880"/>
          <a:ext cx="7311779" cy="3096344"/>
        </p:xfrm>
        <a:graphic>
          <a:graphicData uri="http://schemas.openxmlformats.org/presentationml/2006/ole">
            <p:oleObj spid="_x0000_s24578" name="Document" r:id="rId3" imgW="6006295" imgH="254240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endParaRPr lang="tr-TR" b="1" dirty="0" smtClean="0"/>
          </a:p>
          <a:p>
            <a:r>
              <a:rPr lang="tr-TR" b="1" dirty="0" err="1" smtClean="0"/>
              <a:t>In</a:t>
            </a:r>
            <a:r>
              <a:rPr lang="tr-TR" b="1" dirty="0" smtClean="0"/>
              <a:t> </a:t>
            </a:r>
            <a:r>
              <a:rPr lang="tr-TR" b="1" dirty="0" err="1"/>
              <a:t>this</a:t>
            </a:r>
            <a:r>
              <a:rPr lang="tr-TR" b="1" dirty="0"/>
              <a:t> </a:t>
            </a:r>
            <a:r>
              <a:rPr lang="tr-TR" b="1" dirty="0" err="1"/>
              <a:t>lesson</a:t>
            </a:r>
            <a:r>
              <a:rPr lang="tr-TR" b="1" dirty="0"/>
              <a:t> </a:t>
            </a:r>
            <a:r>
              <a:rPr lang="tr-TR" b="1" dirty="0" err="1"/>
              <a:t>you</a:t>
            </a:r>
            <a:r>
              <a:rPr lang="tr-TR" b="1" dirty="0"/>
              <a:t> </a:t>
            </a:r>
            <a:r>
              <a:rPr lang="tr-TR" b="1" dirty="0" err="1"/>
              <a:t>will</a:t>
            </a:r>
            <a:r>
              <a:rPr lang="tr-TR" b="1" dirty="0"/>
              <a:t>:</a:t>
            </a:r>
            <a:r>
              <a:rPr lang="tr-TR" dirty="0"/>
              <a:t> </a:t>
            </a:r>
          </a:p>
          <a:p>
            <a:pPr lvl="0"/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a .mat file.</a:t>
            </a:r>
          </a:p>
          <a:p>
            <a:pPr lvl="0"/>
            <a:r>
              <a:rPr lang="tr-TR" dirty="0" err="1"/>
              <a:t>Plot</a:t>
            </a:r>
            <a:r>
              <a:rPr lang="tr-TR" dirty="0"/>
              <a:t> </a:t>
            </a:r>
            <a:r>
              <a:rPr lang="tr-TR" dirty="0" err="1"/>
              <a:t>arrays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graphs</a:t>
            </a:r>
            <a:r>
              <a:rPr lang="tr-TR" dirty="0"/>
              <a:t>.</a:t>
            </a:r>
          </a:p>
          <a:p>
            <a:pPr lvl="0"/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colon</a:t>
            </a:r>
            <a:r>
              <a:rPr lang="tr-TR" dirty="0"/>
              <a:t> </a:t>
            </a:r>
            <a:r>
              <a:rPr lang="tr-TR" dirty="0" err="1"/>
              <a:t>operator</a:t>
            </a:r>
            <a:r>
              <a:rPr lang="tr-TR" dirty="0"/>
              <a:t> (:)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columns</a:t>
            </a:r>
            <a:r>
              <a:rPr lang="tr-TR" dirty="0"/>
              <a:t>.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 err="1"/>
              <a:t>You</a:t>
            </a:r>
            <a:r>
              <a:rPr lang="tr-TR" sz="3600" b="1" dirty="0"/>
              <a:t> </a:t>
            </a:r>
            <a:r>
              <a:rPr lang="tr-TR" sz="3600" b="1" dirty="0" err="1"/>
              <a:t>should</a:t>
            </a:r>
            <a:r>
              <a:rPr lang="tr-TR" sz="3600" b="1" dirty="0"/>
              <a:t> </a:t>
            </a:r>
            <a:r>
              <a:rPr lang="tr-TR" sz="3600" b="1" dirty="0" err="1"/>
              <a:t>see</a:t>
            </a:r>
            <a:r>
              <a:rPr lang="tr-TR" sz="3600" b="1" dirty="0"/>
              <a:t> a </a:t>
            </a:r>
            <a:r>
              <a:rPr lang="tr-TR" sz="3600" b="1" dirty="0" err="1"/>
              <a:t>Figure</a:t>
            </a:r>
            <a:r>
              <a:rPr lang="tr-TR" sz="3600" b="1" dirty="0"/>
              <a:t> </a:t>
            </a:r>
            <a:r>
              <a:rPr lang="tr-TR" sz="3600" b="1" dirty="0" err="1"/>
              <a:t>Window</a:t>
            </a:r>
            <a:r>
              <a:rPr lang="tr-TR" sz="3600" b="1" dirty="0"/>
              <a:t> </a:t>
            </a:r>
            <a:r>
              <a:rPr lang="tr-TR" sz="3600" b="1" dirty="0" err="1"/>
              <a:t>with</a:t>
            </a:r>
            <a:r>
              <a:rPr lang="tr-TR" sz="3600" b="1" dirty="0"/>
              <a:t> a </a:t>
            </a:r>
            <a:r>
              <a:rPr lang="tr-TR" sz="3600" b="1" dirty="0" err="1"/>
              <a:t>single</a:t>
            </a:r>
            <a:r>
              <a:rPr lang="tr-TR" sz="3600" b="1" dirty="0"/>
              <a:t> </a:t>
            </a:r>
            <a:r>
              <a:rPr lang="tr-TR" sz="3600" b="1" dirty="0" err="1"/>
              <a:t>line</a:t>
            </a:r>
            <a:r>
              <a:rPr lang="tr-TR" sz="3600" b="1" dirty="0"/>
              <a:t> </a:t>
            </a:r>
            <a:r>
              <a:rPr lang="tr-TR" sz="3600" b="1" dirty="0" err="1"/>
              <a:t>graph</a:t>
            </a:r>
            <a:r>
              <a:rPr lang="tr-TR" sz="3600" b="1" dirty="0"/>
              <a:t>: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Content Placeholder 3" descr="http://www.cs.utsa.edu/~cs1173/lessons/LineGraphsLesson/LineGraphsLesson_05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333" y="1863181"/>
            <a:ext cx="5333334" cy="4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SUMMARY OF SYNTAX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899592" y="1340768"/>
          <a:ext cx="7549137" cy="5112568"/>
        </p:xfrm>
        <a:graphic>
          <a:graphicData uri="http://schemas.openxmlformats.org/presentationml/2006/ole">
            <p:oleObj spid="_x0000_s25602" name="Document" r:id="rId4" imgW="5955659" imgH="403338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DATA FOR THIS LESSON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5" name="Picture 4" descr="Young child with chicken pox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2636912"/>
            <a:ext cx="1368152" cy="223224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60" y="908720"/>
          <a:ext cx="6072336" cy="4966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/>
                <a:gridCol w="4632176"/>
              </a:tblGrid>
              <a:tr h="792088">
                <a:tc>
                  <a:txBody>
                    <a:bodyPr/>
                    <a:lstStyle/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/>
                        <a:t>File</a:t>
                      </a:r>
                      <a:endParaRPr lang="tr-T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 err="1"/>
                        <a:t>Description</a:t>
                      </a:r>
                      <a:endParaRPr lang="tr-T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u="none" strike="noStrike" dirty="0" err="1">
                          <a:solidFill>
                            <a:schemeClr val="tx1"/>
                          </a:solidFill>
                          <a:hlinkClick r:id="rId5"/>
                        </a:rPr>
                        <a:t>NYCDiseases</a:t>
                      </a:r>
                      <a:r>
                        <a:rPr lang="tr-TR" sz="1100" u="none" strike="noStrike" dirty="0">
                          <a:solidFill>
                            <a:schemeClr val="tx1"/>
                          </a:solidFill>
                          <a:hlinkClick r:id="rId5"/>
                        </a:rPr>
                        <a:t>.mat</a:t>
                      </a:r>
                      <a:endParaRPr lang="tr-TR" sz="1100" u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data set </a:t>
                      </a:r>
                      <a:r>
                        <a:rPr lang="tr-TR" sz="1100" dirty="0" err="1"/>
                        <a:t>contains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monthly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totals</a:t>
                      </a:r>
                      <a:r>
                        <a:rPr lang="tr-TR" sz="1100" dirty="0"/>
                        <a:t> of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number</a:t>
                      </a:r>
                      <a:r>
                        <a:rPr lang="tr-TR" sz="1100" dirty="0"/>
                        <a:t> of </a:t>
                      </a:r>
                      <a:r>
                        <a:rPr lang="tr-TR" sz="1100" dirty="0" err="1"/>
                        <a:t>new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cases</a:t>
                      </a:r>
                      <a:r>
                        <a:rPr lang="tr-TR" sz="1100" dirty="0"/>
                        <a:t> of </a:t>
                      </a:r>
                      <a:r>
                        <a:rPr lang="tr-TR" sz="1100" dirty="0" err="1"/>
                        <a:t>measles</a:t>
                      </a:r>
                      <a:r>
                        <a:rPr lang="tr-TR" sz="1100" dirty="0"/>
                        <a:t>, </a:t>
                      </a:r>
                      <a:r>
                        <a:rPr lang="tr-TR" sz="1100" dirty="0" err="1"/>
                        <a:t>mumps</a:t>
                      </a:r>
                      <a:r>
                        <a:rPr lang="tr-TR" sz="1100" dirty="0"/>
                        <a:t>, </a:t>
                      </a:r>
                      <a:r>
                        <a:rPr lang="tr-TR" sz="1100" dirty="0" err="1"/>
                        <a:t>and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chicken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pox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for</a:t>
                      </a:r>
                      <a:r>
                        <a:rPr lang="tr-TR" sz="1100" dirty="0"/>
                        <a:t> New York </a:t>
                      </a:r>
                      <a:r>
                        <a:rPr lang="tr-TR" sz="1100" dirty="0" err="1"/>
                        <a:t>City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during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years</a:t>
                      </a:r>
                      <a:r>
                        <a:rPr lang="tr-TR" sz="1100" dirty="0"/>
                        <a:t> 1931-1971. </a:t>
                      </a:r>
                      <a:br>
                        <a:rPr lang="tr-TR" sz="1100" dirty="0"/>
                      </a:br>
                      <a:r>
                        <a:rPr lang="tr-TR" sz="1100" dirty="0"/>
                        <a:t/>
                      </a:r>
                      <a:br>
                        <a:rPr lang="tr-TR" sz="1100" dirty="0"/>
                      </a:b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file is </a:t>
                      </a:r>
                      <a:r>
                        <a:rPr lang="tr-TR" sz="1100" dirty="0" err="1"/>
                        <a:t>organized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into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following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variables</a:t>
                      </a:r>
                      <a:r>
                        <a:rPr lang="tr-TR" sz="1100" dirty="0"/>
                        <a:t>: </a:t>
                      </a:r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525"/>
                        </a:spcAft>
                        <a:buSzPts val="1000"/>
                        <a:buFont typeface="Wingdings"/>
                        <a:buChar char=""/>
                        <a:tabLst>
                          <a:tab pos="457200" algn="l"/>
                        </a:tabLst>
                      </a:pPr>
                      <a:r>
                        <a:rPr lang="tr-TR" sz="1100" dirty="0" err="1"/>
                        <a:t>measles</a:t>
                      </a:r>
                      <a:r>
                        <a:rPr lang="tr-TR" sz="1100" dirty="0"/>
                        <a:t> - an </a:t>
                      </a:r>
                      <a:r>
                        <a:rPr lang="tr-TR" sz="1100" dirty="0" err="1"/>
                        <a:t>array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containing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monthly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cases</a:t>
                      </a:r>
                      <a:r>
                        <a:rPr lang="tr-TR" sz="1100" dirty="0"/>
                        <a:t> of </a:t>
                      </a:r>
                      <a:r>
                        <a:rPr lang="tr-TR" sz="1100" dirty="0" err="1"/>
                        <a:t>measles</a:t>
                      </a:r>
                      <a:endParaRPr lang="tr-TR" sz="1100" dirty="0"/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525"/>
                        </a:spcAft>
                        <a:buSzPts val="1000"/>
                        <a:buFont typeface="Wingdings"/>
                        <a:buChar char=""/>
                        <a:tabLst>
                          <a:tab pos="457200" algn="l"/>
                        </a:tabLst>
                      </a:pPr>
                      <a:r>
                        <a:rPr lang="tr-TR" sz="1100" dirty="0" err="1"/>
                        <a:t>mumps</a:t>
                      </a:r>
                      <a:r>
                        <a:rPr lang="tr-TR" sz="1100" dirty="0"/>
                        <a:t> - an </a:t>
                      </a:r>
                      <a:r>
                        <a:rPr lang="tr-TR" sz="1100" dirty="0" err="1"/>
                        <a:t>array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containing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monthly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cases</a:t>
                      </a:r>
                      <a:r>
                        <a:rPr lang="tr-TR" sz="1100" dirty="0"/>
                        <a:t> of </a:t>
                      </a:r>
                      <a:r>
                        <a:rPr lang="tr-TR" sz="1100" dirty="0" err="1"/>
                        <a:t>mumps</a:t>
                      </a:r>
                      <a:endParaRPr lang="tr-TR" sz="1100" dirty="0"/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525"/>
                        </a:spcAft>
                        <a:buSzPts val="1000"/>
                        <a:buFont typeface="Wingdings"/>
                        <a:buChar char=""/>
                        <a:tabLst>
                          <a:tab pos="457200" algn="l"/>
                        </a:tabLst>
                      </a:pPr>
                      <a:r>
                        <a:rPr lang="tr-TR" sz="1100" dirty="0" err="1"/>
                        <a:t>chickenPox</a:t>
                      </a:r>
                      <a:r>
                        <a:rPr lang="tr-TR" sz="1100" dirty="0"/>
                        <a:t> - an </a:t>
                      </a:r>
                      <a:r>
                        <a:rPr lang="tr-TR" sz="1100" dirty="0" err="1"/>
                        <a:t>array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containing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monthly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cases</a:t>
                      </a:r>
                      <a:r>
                        <a:rPr lang="tr-TR" sz="1100" dirty="0"/>
                        <a:t> of </a:t>
                      </a:r>
                      <a:r>
                        <a:rPr lang="tr-TR" sz="1100" dirty="0" err="1"/>
                        <a:t>chicken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pox</a:t>
                      </a:r>
                      <a:endParaRPr lang="tr-TR" sz="1100" dirty="0"/>
                    </a:p>
                    <a:p>
                      <a:pPr marL="342900" marR="0" lvl="0" indent="-34290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525"/>
                        </a:spcAft>
                        <a:buSzPts val="1000"/>
                        <a:buFont typeface="Wingdings"/>
                        <a:buChar char=""/>
                        <a:tabLst>
                          <a:tab pos="457200" algn="l"/>
                        </a:tabLst>
                      </a:pPr>
                      <a:r>
                        <a:rPr lang="tr-TR" sz="1100" dirty="0" err="1"/>
                        <a:t>years</a:t>
                      </a:r>
                      <a:r>
                        <a:rPr lang="tr-TR" sz="1100" dirty="0"/>
                        <a:t> - a </a:t>
                      </a:r>
                      <a:r>
                        <a:rPr lang="tr-TR" sz="1100" dirty="0" err="1"/>
                        <a:t>vector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containing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years</a:t>
                      </a:r>
                      <a:r>
                        <a:rPr lang="tr-TR" sz="1100" dirty="0"/>
                        <a:t> 1931 </a:t>
                      </a:r>
                      <a:r>
                        <a:rPr lang="tr-TR" sz="1100" dirty="0" err="1"/>
                        <a:t>through</a:t>
                      </a:r>
                      <a:r>
                        <a:rPr lang="tr-TR" sz="1100" dirty="0"/>
                        <a:t> 1971 </a:t>
                      </a:r>
                    </a:p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data </a:t>
                      </a:r>
                      <a:r>
                        <a:rPr lang="tr-TR" sz="1100" dirty="0" err="1"/>
                        <a:t>was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extracted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from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Hipel</a:t>
                      </a:r>
                      <a:r>
                        <a:rPr lang="tr-TR" sz="1100" dirty="0"/>
                        <a:t>-</a:t>
                      </a:r>
                      <a:r>
                        <a:rPr lang="tr-TR" sz="1100" dirty="0" err="1"/>
                        <a:t>McLeod</a:t>
                      </a:r>
                      <a:r>
                        <a:rPr lang="tr-TR" sz="1100" dirty="0"/>
                        <a:t> Time </a:t>
                      </a:r>
                      <a:r>
                        <a:rPr lang="tr-TR" sz="1100" dirty="0" err="1"/>
                        <a:t>Series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Datasets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Collection</a:t>
                      </a:r>
                      <a:r>
                        <a:rPr lang="tr-TR" sz="1100" dirty="0"/>
                        <a:t>, </a:t>
                      </a:r>
                      <a:r>
                        <a:rPr lang="tr-TR" sz="1100" dirty="0" err="1"/>
                        <a:t>available</a:t>
                      </a:r>
                      <a:r>
                        <a:rPr lang="tr-TR" sz="1100" dirty="0"/>
                        <a:t> at </a:t>
                      </a:r>
                      <a:r>
                        <a:rPr lang="tr-TR" sz="1100" u="none" strike="noStrike" dirty="0">
                          <a:hlinkClick r:id="rId6"/>
                        </a:rPr>
                        <a:t>http://www.</a:t>
                      </a:r>
                      <a:r>
                        <a:rPr lang="tr-TR" sz="1100" u="none" strike="noStrike" dirty="0" err="1">
                          <a:hlinkClick r:id="rId6"/>
                        </a:rPr>
                        <a:t>stats</a:t>
                      </a:r>
                      <a:r>
                        <a:rPr lang="tr-TR" sz="1100" u="none" strike="noStrike" dirty="0">
                          <a:hlinkClick r:id="rId6"/>
                        </a:rPr>
                        <a:t>.</a:t>
                      </a:r>
                      <a:r>
                        <a:rPr lang="tr-TR" sz="1100" u="none" strike="noStrike" dirty="0" err="1">
                          <a:hlinkClick r:id="rId6"/>
                        </a:rPr>
                        <a:t>uwo</a:t>
                      </a:r>
                      <a:r>
                        <a:rPr lang="tr-TR" sz="1100" u="none" strike="noStrike" dirty="0">
                          <a:hlinkClick r:id="rId6"/>
                        </a:rPr>
                        <a:t>.</a:t>
                      </a:r>
                      <a:r>
                        <a:rPr lang="tr-TR" sz="1100" u="none" strike="noStrike" dirty="0" err="1">
                          <a:hlinkClick r:id="rId6"/>
                        </a:rPr>
                        <a:t>ca</a:t>
                      </a:r>
                      <a:r>
                        <a:rPr lang="tr-TR" sz="1100" u="none" strike="noStrike" dirty="0">
                          <a:hlinkClick r:id="rId6"/>
                        </a:rPr>
                        <a:t>/</a:t>
                      </a:r>
                      <a:r>
                        <a:rPr lang="tr-TR" sz="1100" u="none" strike="noStrike" dirty="0" err="1">
                          <a:hlinkClick r:id="rId6"/>
                        </a:rPr>
                        <a:t>faculty</a:t>
                      </a:r>
                      <a:r>
                        <a:rPr lang="tr-TR" sz="1100" u="none" strike="noStrike" dirty="0">
                          <a:hlinkClick r:id="rId6"/>
                        </a:rPr>
                        <a:t>/</a:t>
                      </a:r>
                      <a:r>
                        <a:rPr lang="tr-TR" sz="1100" u="none" strike="noStrike" dirty="0" err="1">
                          <a:hlinkClick r:id="rId6"/>
                        </a:rPr>
                        <a:t>aim</a:t>
                      </a:r>
                      <a:r>
                        <a:rPr lang="tr-TR" sz="1100" u="none" strike="noStrike" dirty="0">
                          <a:hlinkClick r:id="rId6"/>
                        </a:rPr>
                        <a:t>/</a:t>
                      </a:r>
                      <a:r>
                        <a:rPr lang="tr-TR" sz="1100" u="none" strike="noStrike" dirty="0" err="1">
                          <a:hlinkClick r:id="rId6"/>
                        </a:rPr>
                        <a:t>epubs</a:t>
                      </a:r>
                      <a:r>
                        <a:rPr lang="tr-TR" sz="1100" u="none" strike="noStrike" dirty="0">
                          <a:hlinkClick r:id="rId6"/>
                        </a:rPr>
                        <a:t>/</a:t>
                      </a:r>
                      <a:r>
                        <a:rPr lang="tr-TR" sz="1100" u="none" strike="noStrike" dirty="0" err="1">
                          <a:hlinkClick r:id="rId6"/>
                        </a:rPr>
                        <a:t>mhsets</a:t>
                      </a:r>
                      <a:r>
                        <a:rPr lang="tr-TR" sz="1100" u="none" strike="noStrike" dirty="0">
                          <a:hlinkClick r:id="rId6"/>
                        </a:rPr>
                        <a:t>/</a:t>
                      </a:r>
                      <a:r>
                        <a:rPr lang="tr-TR" sz="1100" u="none" strike="noStrike" dirty="0" err="1">
                          <a:hlinkClick r:id="rId6"/>
                        </a:rPr>
                        <a:t>readme</a:t>
                      </a:r>
                      <a:r>
                        <a:rPr lang="tr-TR" sz="1100" u="none" strike="noStrike" dirty="0">
                          <a:hlinkClick r:id="rId6"/>
                        </a:rPr>
                        <a:t>-</a:t>
                      </a:r>
                      <a:r>
                        <a:rPr lang="tr-TR" sz="1100" u="none" strike="noStrike" dirty="0" err="1">
                          <a:hlinkClick r:id="rId6"/>
                        </a:rPr>
                        <a:t>mhsets</a:t>
                      </a:r>
                      <a:r>
                        <a:rPr lang="tr-TR" sz="1100" u="none" strike="noStrike" dirty="0">
                          <a:hlinkClick r:id="rId6"/>
                        </a:rPr>
                        <a:t>.html</a:t>
                      </a:r>
                      <a:r>
                        <a:rPr lang="tr-TR" sz="1100" dirty="0"/>
                        <a:t>. </a:t>
                      </a:r>
                    </a:p>
                    <a:p>
                      <a:pPr marL="0" marR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tr-TR" sz="1100" dirty="0" err="1"/>
                        <a:t>The</a:t>
                      </a:r>
                      <a:r>
                        <a:rPr lang="tr-TR" sz="1100" dirty="0"/>
                        <a:t> data </a:t>
                      </a:r>
                      <a:r>
                        <a:rPr lang="tr-TR" sz="1100" dirty="0" err="1"/>
                        <a:t>was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first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published</a:t>
                      </a:r>
                      <a:r>
                        <a:rPr lang="tr-TR" sz="1100" dirty="0"/>
                        <a:t> in: </a:t>
                      </a:r>
                      <a:r>
                        <a:rPr lang="tr-TR" sz="1100" dirty="0" err="1"/>
                        <a:t>Yorke</a:t>
                      </a:r>
                      <a:r>
                        <a:rPr lang="tr-TR" sz="1100" dirty="0"/>
                        <a:t>, J.A. </a:t>
                      </a:r>
                      <a:r>
                        <a:rPr lang="tr-TR" sz="1100" dirty="0" err="1"/>
                        <a:t>and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London</a:t>
                      </a:r>
                      <a:r>
                        <a:rPr lang="tr-TR" sz="1100" dirty="0"/>
                        <a:t>, W.P. (1973). "</a:t>
                      </a:r>
                      <a:r>
                        <a:rPr lang="tr-TR" sz="1100" dirty="0" err="1"/>
                        <a:t>Recurrent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Outbreaks</a:t>
                      </a:r>
                      <a:r>
                        <a:rPr lang="tr-TR" sz="1100" dirty="0"/>
                        <a:t> of </a:t>
                      </a:r>
                      <a:r>
                        <a:rPr lang="tr-TR" sz="1100" dirty="0" err="1"/>
                        <a:t>Measles</a:t>
                      </a:r>
                      <a:r>
                        <a:rPr lang="tr-TR" sz="1100" dirty="0"/>
                        <a:t>, </a:t>
                      </a:r>
                      <a:r>
                        <a:rPr lang="tr-TR" sz="1100" dirty="0" err="1"/>
                        <a:t>Chickenpox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and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Mumps</a:t>
                      </a:r>
                      <a:r>
                        <a:rPr lang="tr-TR" sz="1100" dirty="0"/>
                        <a:t>", </a:t>
                      </a:r>
                      <a:r>
                        <a:rPr lang="tr-TR" sz="1100" dirty="0" err="1"/>
                        <a:t>American</a:t>
                      </a:r>
                      <a:r>
                        <a:rPr lang="tr-TR" sz="1100" dirty="0"/>
                        <a:t> </a:t>
                      </a:r>
                      <a:r>
                        <a:rPr lang="tr-TR" sz="1100" dirty="0" err="1"/>
                        <a:t>Journal</a:t>
                      </a:r>
                      <a:r>
                        <a:rPr lang="tr-TR" sz="1100" dirty="0"/>
                        <a:t> of </a:t>
                      </a:r>
                      <a:r>
                        <a:rPr lang="tr-TR" sz="1100" dirty="0" err="1"/>
                        <a:t>Epidemiology</a:t>
                      </a:r>
                      <a:r>
                        <a:rPr lang="tr-TR" sz="1100" dirty="0"/>
                        <a:t>, </a:t>
                      </a:r>
                      <a:r>
                        <a:rPr lang="tr-TR" sz="1100" dirty="0" err="1"/>
                        <a:t>Vol</a:t>
                      </a:r>
                      <a:r>
                        <a:rPr lang="tr-TR" sz="1100" dirty="0"/>
                        <a:t>. 98, </a:t>
                      </a:r>
                      <a:r>
                        <a:rPr lang="tr-TR" sz="1100" dirty="0" err="1"/>
                        <a:t>pp</a:t>
                      </a:r>
                      <a:r>
                        <a:rPr lang="tr-TR" sz="1100" dirty="0"/>
                        <a:t>. 469.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EXAMPLE 1: </a:t>
            </a:r>
            <a:r>
              <a:rPr lang="tr-TR" b="1" dirty="0" err="1"/>
              <a:t>Load</a:t>
            </a:r>
            <a:r>
              <a:rPr lang="tr-TR" b="1" dirty="0"/>
              <a:t> NYC </a:t>
            </a:r>
            <a:r>
              <a:rPr lang="tr-TR" b="1" dirty="0" err="1"/>
              <a:t>contagious</a:t>
            </a:r>
            <a:r>
              <a:rPr lang="tr-TR" b="1" dirty="0"/>
              <a:t> </a:t>
            </a:r>
            <a:r>
              <a:rPr lang="tr-TR" b="1" dirty="0" err="1"/>
              <a:t>disease</a:t>
            </a:r>
            <a:r>
              <a:rPr lang="tr-TR" b="1" dirty="0"/>
              <a:t> data set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8091941" cy="79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187624" y="3290501"/>
            <a:ext cx="7330853" cy="1754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You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should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see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4 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variables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in 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Workspace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Browser: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measles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an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array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containing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monthly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of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measles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mumps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an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array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containing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monthly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of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mumps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chickenPox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an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array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containing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monthly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cases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of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chicken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pox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years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- a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vector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containing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years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1931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through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1971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931224" cy="922114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EXAMPLE 2: Define </a:t>
            </a:r>
            <a:r>
              <a:rPr lang="tr-TR" b="1" dirty="0" err="1"/>
              <a:t>variables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analysis</a:t>
            </a:r>
            <a:r>
              <a:rPr lang="tr-TR" b="1" dirty="0"/>
              <a:t> (</a:t>
            </a:r>
            <a:r>
              <a:rPr lang="tr-TR" b="1" dirty="0" err="1"/>
              <a:t>pick</a:t>
            </a:r>
            <a:r>
              <a:rPr lang="tr-TR" b="1" dirty="0"/>
              <a:t> </a:t>
            </a:r>
            <a:r>
              <a:rPr lang="tr-TR" b="1" dirty="0" err="1"/>
              <a:t>out</a:t>
            </a:r>
            <a:r>
              <a:rPr lang="tr-TR" b="1" dirty="0"/>
              <a:t> </a:t>
            </a:r>
            <a:r>
              <a:rPr lang="tr-TR" b="1" dirty="0" err="1"/>
              <a:t>rows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columns</a:t>
            </a:r>
            <a:r>
              <a:rPr lang="tr-TR" b="1" dirty="0"/>
              <a:t>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1" dirty="0" err="1"/>
              <a:t>Create</a:t>
            </a:r>
            <a:r>
              <a:rPr lang="tr-TR" sz="1800" b="1" dirty="0"/>
              <a:t> a </a:t>
            </a:r>
            <a:r>
              <a:rPr lang="tr-TR" sz="1800" b="1" dirty="0" err="1"/>
              <a:t>new</a:t>
            </a:r>
            <a:r>
              <a:rPr lang="tr-TR" sz="1800" b="1" dirty="0"/>
              <a:t> </a:t>
            </a:r>
            <a:r>
              <a:rPr lang="tr-TR" sz="1800" b="1" dirty="0" err="1"/>
              <a:t>cell</a:t>
            </a:r>
            <a:r>
              <a:rPr lang="tr-TR" sz="1800" b="1" dirty="0"/>
              <a:t> in </a:t>
            </a:r>
            <a:r>
              <a:rPr lang="tr-TR" sz="1800" b="1" dirty="0" err="1"/>
              <a:t>which</a:t>
            </a:r>
            <a:r>
              <a:rPr lang="tr-TR" sz="1800" b="1" dirty="0"/>
              <a:t> </a:t>
            </a:r>
            <a:r>
              <a:rPr lang="tr-TR" sz="1800" b="1" dirty="0" err="1"/>
              <a:t>you</a:t>
            </a:r>
            <a:r>
              <a:rPr lang="tr-TR" sz="1800" b="1" dirty="0"/>
              <a:t> </a:t>
            </a:r>
            <a:r>
              <a:rPr lang="tr-TR" sz="1800" b="1" dirty="0" err="1"/>
              <a:t>type</a:t>
            </a:r>
            <a:r>
              <a:rPr lang="tr-TR" sz="1800" b="1" dirty="0"/>
              <a:t> </a:t>
            </a:r>
            <a:r>
              <a:rPr lang="tr-TR" sz="1800" b="1" dirty="0" err="1"/>
              <a:t>and</a:t>
            </a:r>
            <a:r>
              <a:rPr lang="tr-TR" sz="1800" b="1" dirty="0"/>
              <a:t> </a:t>
            </a:r>
            <a:r>
              <a:rPr lang="tr-TR" sz="1800" b="1" dirty="0" err="1"/>
              <a:t>execute</a:t>
            </a:r>
            <a:r>
              <a:rPr lang="tr-TR" sz="1800" b="1" dirty="0"/>
              <a:t>:</a:t>
            </a:r>
            <a:endParaRPr lang="tr-TR" sz="1800" dirty="0"/>
          </a:p>
          <a:p>
            <a:endParaRPr lang="tr-TR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55576" y="2564904"/>
          <a:ext cx="7551283" cy="2160240"/>
        </p:xfrm>
        <a:graphic>
          <a:graphicData uri="http://schemas.openxmlformats.org/presentationml/2006/ole">
            <p:oleObj spid="_x0000_s19458" name="Document" r:id="rId3" imgW="6006295" imgH="1714170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EXAMPLE 3: </a:t>
            </a:r>
            <a:r>
              <a:rPr lang="tr-TR" b="1" dirty="0" err="1"/>
              <a:t>Plot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measles</a:t>
            </a:r>
            <a:r>
              <a:rPr lang="tr-TR" b="1" dirty="0"/>
              <a:t> </a:t>
            </a:r>
            <a:r>
              <a:rPr lang="tr-TR" b="1" dirty="0" err="1"/>
              <a:t>cases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1931 (</a:t>
            </a:r>
            <a:r>
              <a:rPr lang="tr-TR" b="1" dirty="0" err="1"/>
              <a:t>basic</a:t>
            </a:r>
            <a:r>
              <a:rPr lang="tr-TR" b="1" dirty="0"/>
              <a:t> </a:t>
            </a:r>
            <a:r>
              <a:rPr lang="tr-TR" b="1" dirty="0" err="1"/>
              <a:t>plot</a:t>
            </a:r>
            <a:r>
              <a:rPr lang="tr-TR" b="1" dirty="0"/>
              <a:t> in </a:t>
            </a:r>
            <a:r>
              <a:rPr lang="tr-TR" b="1" dirty="0" err="1"/>
              <a:t>new</a:t>
            </a:r>
            <a:r>
              <a:rPr lang="tr-TR" b="1" dirty="0"/>
              <a:t> </a:t>
            </a:r>
            <a:r>
              <a:rPr lang="tr-TR" b="1" dirty="0" err="1"/>
              <a:t>figure</a:t>
            </a:r>
            <a:r>
              <a:rPr lang="tr-TR" b="1" dirty="0"/>
              <a:t>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b="1" dirty="0" err="1"/>
              <a:t>Create</a:t>
            </a:r>
            <a:r>
              <a:rPr lang="tr-TR" sz="2000" b="1" dirty="0"/>
              <a:t> a </a:t>
            </a:r>
            <a:r>
              <a:rPr lang="tr-TR" sz="2000" b="1" dirty="0" err="1"/>
              <a:t>new</a:t>
            </a:r>
            <a:r>
              <a:rPr lang="tr-TR" sz="2000" b="1" dirty="0"/>
              <a:t> </a:t>
            </a:r>
            <a:r>
              <a:rPr lang="tr-TR" sz="2000" b="1" dirty="0" err="1"/>
              <a:t>cell</a:t>
            </a:r>
            <a:r>
              <a:rPr lang="tr-TR" sz="2000" b="1" dirty="0"/>
              <a:t> in </a:t>
            </a:r>
            <a:r>
              <a:rPr lang="tr-TR" sz="2000" b="1" dirty="0" err="1"/>
              <a:t>which</a:t>
            </a:r>
            <a:r>
              <a:rPr lang="tr-TR" sz="2000" b="1" dirty="0"/>
              <a:t> </a:t>
            </a:r>
            <a:r>
              <a:rPr lang="tr-TR" sz="2000" b="1" dirty="0" err="1"/>
              <a:t>you</a:t>
            </a:r>
            <a:r>
              <a:rPr lang="tr-TR" sz="2000" b="1" dirty="0"/>
              <a:t> </a:t>
            </a:r>
            <a:r>
              <a:rPr lang="tr-TR" sz="2000" b="1" dirty="0" err="1"/>
              <a:t>type</a:t>
            </a:r>
            <a:r>
              <a:rPr lang="tr-TR" sz="2000" b="1" dirty="0"/>
              <a:t> </a:t>
            </a:r>
            <a:r>
              <a:rPr lang="tr-TR" sz="2000" b="1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execute</a:t>
            </a:r>
            <a:r>
              <a:rPr lang="tr-TR" sz="2000" b="1" dirty="0"/>
              <a:t>:</a:t>
            </a:r>
            <a:endParaRPr lang="tr-TR" sz="2000" dirty="0"/>
          </a:p>
          <a:p>
            <a:endParaRPr lang="tr-TR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899592" y="2492896"/>
          <a:ext cx="7776822" cy="2699171"/>
        </p:xfrm>
        <a:graphic>
          <a:graphicData uri="http://schemas.openxmlformats.org/presentationml/2006/ole">
            <p:oleObj spid="_x0000_s20482" name="Document" r:id="rId3" imgW="6006295" imgH="208447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3100" b="1" dirty="0" err="1"/>
              <a:t>You</a:t>
            </a:r>
            <a:r>
              <a:rPr lang="tr-TR" sz="3100" b="1" dirty="0"/>
              <a:t> </a:t>
            </a:r>
            <a:r>
              <a:rPr lang="tr-TR" sz="3100" b="1" dirty="0" err="1"/>
              <a:t>should</a:t>
            </a:r>
            <a:r>
              <a:rPr lang="tr-TR" sz="3100" b="1" dirty="0"/>
              <a:t> </a:t>
            </a:r>
            <a:r>
              <a:rPr lang="tr-TR" sz="3100" b="1" dirty="0" err="1"/>
              <a:t>see</a:t>
            </a:r>
            <a:r>
              <a:rPr lang="tr-TR" sz="3100" b="1" dirty="0"/>
              <a:t> a </a:t>
            </a:r>
            <a:r>
              <a:rPr lang="tr-TR" sz="3100" b="1" dirty="0" err="1"/>
              <a:t>Figure</a:t>
            </a:r>
            <a:r>
              <a:rPr lang="tr-TR" sz="3100" b="1" dirty="0"/>
              <a:t> </a:t>
            </a:r>
            <a:r>
              <a:rPr lang="tr-TR" sz="3100" b="1" dirty="0" err="1"/>
              <a:t>Window</a:t>
            </a:r>
            <a:r>
              <a:rPr lang="tr-TR" sz="3100" b="1" dirty="0"/>
              <a:t> </a:t>
            </a:r>
            <a:r>
              <a:rPr lang="tr-TR" sz="3100" b="1" dirty="0" err="1"/>
              <a:t>with</a:t>
            </a:r>
            <a:r>
              <a:rPr lang="tr-TR" sz="3100" b="1" dirty="0"/>
              <a:t> </a:t>
            </a:r>
            <a:r>
              <a:rPr lang="tr-TR" sz="3100" b="1" dirty="0" err="1"/>
              <a:t>the</a:t>
            </a:r>
            <a:r>
              <a:rPr lang="tr-TR" sz="3100" b="1" dirty="0"/>
              <a:t> </a:t>
            </a:r>
            <a:r>
              <a:rPr lang="tr-TR" sz="3100" b="1" dirty="0" err="1"/>
              <a:t>measles</a:t>
            </a:r>
            <a:r>
              <a:rPr lang="tr-TR" sz="3100" b="1" dirty="0"/>
              <a:t> </a:t>
            </a:r>
            <a:r>
              <a:rPr lang="tr-TR" sz="3100" b="1" dirty="0" err="1"/>
              <a:t>cases</a:t>
            </a:r>
            <a:r>
              <a:rPr lang="tr-TR" sz="3100" b="1" dirty="0"/>
              <a:t> </a:t>
            </a:r>
            <a:r>
              <a:rPr lang="tr-TR" sz="3100" b="1" dirty="0" err="1"/>
              <a:t>for</a:t>
            </a:r>
            <a:r>
              <a:rPr lang="tr-TR" sz="3100" b="1" dirty="0"/>
              <a:t> 1931</a:t>
            </a:r>
            <a:r>
              <a:rPr lang="tr-TR" b="1" dirty="0"/>
              <a:t>: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Content Placeholder 3" descr="http://www.cs.utsa.edu/~cs1173/lessons/LineGraphsLesson/LineGraphsLesson_01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333" y="1863181"/>
            <a:ext cx="5333334" cy="4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EXAMPLE 4: </a:t>
            </a:r>
            <a:r>
              <a:rPr lang="tr-TR" b="1" dirty="0" err="1"/>
              <a:t>Rescale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measles</a:t>
            </a:r>
            <a:r>
              <a:rPr lang="tr-TR" b="1" dirty="0"/>
              <a:t> </a:t>
            </a:r>
            <a:r>
              <a:rPr lang="tr-TR" b="1" dirty="0" err="1"/>
              <a:t>cases</a:t>
            </a:r>
            <a:r>
              <a:rPr lang="tr-TR" b="1" dirty="0"/>
              <a:t> </a:t>
            </a:r>
            <a:r>
              <a:rPr lang="tr-TR" b="1" dirty="0" err="1"/>
              <a:t>before</a:t>
            </a:r>
            <a:r>
              <a:rPr lang="tr-TR" b="1" dirty="0"/>
              <a:t> </a:t>
            </a:r>
            <a:r>
              <a:rPr lang="tr-TR" b="1" dirty="0" err="1"/>
              <a:t>plotting</a:t>
            </a:r>
            <a:r>
              <a:rPr lang="tr-TR" b="1" dirty="0"/>
              <a:t> (</a:t>
            </a:r>
            <a:r>
              <a:rPr lang="tr-TR" b="1" dirty="0" err="1"/>
              <a:t>basic</a:t>
            </a:r>
            <a:r>
              <a:rPr lang="tr-TR" b="1" dirty="0"/>
              <a:t> </a:t>
            </a:r>
            <a:r>
              <a:rPr lang="tr-TR" b="1" dirty="0" err="1"/>
              <a:t>rescaling</a:t>
            </a:r>
            <a:r>
              <a:rPr lang="tr-TR" b="1" dirty="0"/>
              <a:t>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b="1" dirty="0" err="1"/>
              <a:t>Create</a:t>
            </a:r>
            <a:r>
              <a:rPr lang="tr-TR" sz="1800" b="1" dirty="0"/>
              <a:t> a </a:t>
            </a:r>
            <a:r>
              <a:rPr lang="tr-TR" sz="1800" b="1" dirty="0" err="1"/>
              <a:t>new</a:t>
            </a:r>
            <a:r>
              <a:rPr lang="tr-TR" sz="1800" b="1" dirty="0"/>
              <a:t> </a:t>
            </a:r>
            <a:r>
              <a:rPr lang="tr-TR" sz="1800" b="1" dirty="0" err="1"/>
              <a:t>cell</a:t>
            </a:r>
            <a:r>
              <a:rPr lang="tr-TR" sz="1800" b="1" dirty="0"/>
              <a:t> in </a:t>
            </a:r>
            <a:r>
              <a:rPr lang="tr-TR" sz="1800" b="1" dirty="0" err="1"/>
              <a:t>which</a:t>
            </a:r>
            <a:r>
              <a:rPr lang="tr-TR" sz="1800" b="1" dirty="0"/>
              <a:t> </a:t>
            </a:r>
            <a:r>
              <a:rPr lang="tr-TR" sz="1800" b="1" dirty="0" err="1"/>
              <a:t>you</a:t>
            </a:r>
            <a:r>
              <a:rPr lang="tr-TR" sz="1800" b="1" dirty="0"/>
              <a:t> </a:t>
            </a:r>
            <a:r>
              <a:rPr lang="tr-TR" sz="1800" b="1" dirty="0" err="1"/>
              <a:t>type</a:t>
            </a:r>
            <a:r>
              <a:rPr lang="tr-TR" sz="1800" b="1" dirty="0"/>
              <a:t> </a:t>
            </a:r>
            <a:r>
              <a:rPr lang="tr-TR" sz="1800" b="1" dirty="0" err="1"/>
              <a:t>and</a:t>
            </a:r>
            <a:r>
              <a:rPr lang="tr-TR" sz="1800" b="1" dirty="0"/>
              <a:t> </a:t>
            </a:r>
            <a:r>
              <a:rPr lang="tr-TR" sz="1800" b="1" dirty="0" err="1"/>
              <a:t>execute</a:t>
            </a:r>
            <a:r>
              <a:rPr lang="tr-TR" sz="1800" b="1" dirty="0"/>
              <a:t>:</a:t>
            </a:r>
            <a:endParaRPr lang="tr-TR" sz="1800" dirty="0"/>
          </a:p>
          <a:p>
            <a:endParaRPr lang="tr-TR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11560" y="2348880"/>
          <a:ext cx="8191759" cy="2843187"/>
        </p:xfrm>
        <a:graphic>
          <a:graphicData uri="http://schemas.openxmlformats.org/presentationml/2006/ole">
            <p:oleObj spid="_x0000_s21506" name="Document" r:id="rId3" imgW="6006295" imgH="208447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700" b="1" dirty="0" err="1"/>
              <a:t>You</a:t>
            </a:r>
            <a:r>
              <a:rPr lang="tr-TR" sz="2700" b="1" dirty="0"/>
              <a:t> </a:t>
            </a:r>
            <a:r>
              <a:rPr lang="tr-TR" sz="2700" b="1" dirty="0" err="1"/>
              <a:t>should</a:t>
            </a:r>
            <a:r>
              <a:rPr lang="tr-TR" sz="2700" b="1" dirty="0"/>
              <a:t> </a:t>
            </a:r>
            <a:r>
              <a:rPr lang="tr-TR" sz="2700" b="1" dirty="0" err="1"/>
              <a:t>see</a:t>
            </a:r>
            <a:r>
              <a:rPr lang="tr-TR" sz="2700" b="1" dirty="0"/>
              <a:t> a </a:t>
            </a:r>
            <a:r>
              <a:rPr lang="tr-TR" sz="2700" b="1" dirty="0" err="1"/>
              <a:t>Figure</a:t>
            </a:r>
            <a:r>
              <a:rPr lang="tr-TR" sz="2700" b="1" dirty="0"/>
              <a:t> </a:t>
            </a:r>
            <a:r>
              <a:rPr lang="tr-TR" sz="2700" b="1" dirty="0" err="1"/>
              <a:t>Window</a:t>
            </a:r>
            <a:r>
              <a:rPr lang="tr-TR" sz="2700" b="1" dirty="0"/>
              <a:t> </a:t>
            </a:r>
            <a:r>
              <a:rPr lang="tr-TR" sz="2700" b="1" dirty="0" err="1"/>
              <a:t>with</a:t>
            </a:r>
            <a:r>
              <a:rPr lang="tr-TR" sz="2700" b="1" dirty="0"/>
              <a:t> </a:t>
            </a:r>
            <a:r>
              <a:rPr lang="tr-TR" sz="2700" b="1" dirty="0" err="1"/>
              <a:t>the</a:t>
            </a:r>
            <a:r>
              <a:rPr lang="tr-TR" sz="2700" b="1" dirty="0"/>
              <a:t> </a:t>
            </a:r>
            <a:r>
              <a:rPr lang="tr-TR" sz="2700" b="1" dirty="0" err="1"/>
              <a:t>measles</a:t>
            </a:r>
            <a:r>
              <a:rPr lang="tr-TR" sz="2700" b="1" dirty="0"/>
              <a:t> </a:t>
            </a:r>
            <a:r>
              <a:rPr lang="tr-TR" sz="2700" b="1" dirty="0" err="1"/>
              <a:t>cases</a:t>
            </a:r>
            <a:r>
              <a:rPr lang="tr-TR" sz="2700" b="1" dirty="0"/>
              <a:t> </a:t>
            </a:r>
            <a:r>
              <a:rPr lang="tr-TR" sz="2700" b="1" dirty="0" err="1"/>
              <a:t>for</a:t>
            </a:r>
            <a:r>
              <a:rPr lang="tr-TR" sz="2700" b="1" dirty="0"/>
              <a:t> 1931: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Content Placeholder 3" descr="http://www.cs.utsa.edu/~cs1173/lessons/LineGraphsLesson/LineGraphsLesson_0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333" y="1863181"/>
            <a:ext cx="5333334" cy="40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A92C20ECF7A4F805B46608BFBD284" ma:contentTypeVersion="1" ma:contentTypeDescription="Create a new document." ma:contentTypeScope="" ma:versionID="1b76fcb6a42289bc13bacc0cebcecd86">
  <xsd:schema xmlns:xsd="http://www.w3.org/2001/XMLSchema" xmlns:p="http://schemas.microsoft.com/office/2006/metadata/properties" xmlns:ns2="http://schemas.microsoft.com/sharepoint/v3/fields" targetNamespace="http://schemas.microsoft.com/office/2006/metadata/properties" ma:root="true" ma:fieldsID="a4bdc82c90326439dac013b2b1f31987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DCDateModifi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Modified" ma:index="8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F0FD8F8E-5555-4FCC-907B-F00076F2D2C8}"/>
</file>

<file path=customXml/itemProps2.xml><?xml version="1.0" encoding="utf-8"?>
<ds:datastoreItem xmlns:ds="http://schemas.openxmlformats.org/officeDocument/2006/customXml" ds:itemID="{01F7708D-4411-4BC0-BDE8-5E0FBF2F586E}"/>
</file>

<file path=customXml/itemProps3.xml><?xml version="1.0" encoding="utf-8"?>
<ds:datastoreItem xmlns:ds="http://schemas.openxmlformats.org/officeDocument/2006/customXml" ds:itemID="{E69FDF78-4E24-48F3-B3E8-0C53A305CCFC}"/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378</Words>
  <Application>Microsoft Office PowerPoint</Application>
  <PresentationFormat>On-screen Show (4:3)</PresentationFormat>
  <Paragraphs>56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Document</vt:lpstr>
      <vt:lpstr>Two Dimensional Plots-vol(1)</vt:lpstr>
      <vt:lpstr>Slide 2</vt:lpstr>
      <vt:lpstr>DATA FOR THIS LESSON </vt:lpstr>
      <vt:lpstr>EXAMPLE 1: Load NYC contagious disease data set</vt:lpstr>
      <vt:lpstr>EXAMPLE 2: Define variables for analysis (pick out rows and columns) </vt:lpstr>
      <vt:lpstr>EXAMPLE 3: Plot the measles cases for 1931 (basic plot in new figure) </vt:lpstr>
      <vt:lpstr>You should see a Figure Window with the measles cases for 1931: </vt:lpstr>
      <vt:lpstr>EXAMPLE 4: Rescale the measles cases before plotting (basic rescaling) </vt:lpstr>
      <vt:lpstr>You should see a Figure Window with the measles cases for 1931: </vt:lpstr>
      <vt:lpstr>EXAMPLE 5: Plot the measles cases for the month of May (give x values explicitly)</vt:lpstr>
      <vt:lpstr>You should see a Figure Window with a single line graph: </vt:lpstr>
      <vt:lpstr>EXAMPLE 6: Compare measles cases for 1931 and 1941 (multiple plots same figure) </vt:lpstr>
      <vt:lpstr>You should see a Figure Window with a two line graphs: </vt:lpstr>
      <vt:lpstr>Slide 14</vt:lpstr>
      <vt:lpstr>Slide 15</vt:lpstr>
      <vt:lpstr>Slide 16</vt:lpstr>
      <vt:lpstr>Slide 17</vt:lpstr>
      <vt:lpstr>Slide 18</vt:lpstr>
      <vt:lpstr>EXAMPLE 7: Plot the spring measles cases (plot multiple columns of an array) </vt:lpstr>
      <vt:lpstr>You should see a Figure Window with a single line graph: </vt:lpstr>
      <vt:lpstr>SUMMARY OF SYNTAX </vt:lpstr>
    </vt:vector>
  </TitlesOfParts>
  <Company>Dogus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Plots</dc:title>
  <dc:creator>Dogus</dc:creator>
  <cp:lastModifiedBy>Dogus</cp:lastModifiedBy>
  <cp:revision>24</cp:revision>
  <dcterms:created xsi:type="dcterms:W3CDTF">2013-09-30T11:04:37Z</dcterms:created>
  <dcterms:modified xsi:type="dcterms:W3CDTF">2013-10-03T12:34:52Z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0x010100C94A92C20ECF7A4F805B46608BFBD284</vt:lpwstr>
  </property>
</Properties>
</file>