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4" r:id="rId12"/>
    <p:sldId id="275" r:id="rId13"/>
    <p:sldId id="276" r:id="rId14"/>
    <p:sldId id="277" r:id="rId15"/>
    <p:sldId id="262" r:id="rId16"/>
    <p:sldId id="263" r:id="rId17"/>
    <p:sldId id="267" r:id="rId18"/>
    <p:sldId id="264" r:id="rId19"/>
    <p:sldId id="266" r:id="rId20"/>
    <p:sldId id="265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B87B-C763-4092-AED4-5A5A732196F6}" type="datetimeFigureOut">
              <a:rPr lang="tr-TR" smtClean="0"/>
              <a:pPr/>
              <a:t>21.10.2013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3D93-A852-487D-A10A-55919C16E27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Computer Programming with MATLAB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en-US" b="1" dirty="0"/>
              <a:t>Control Statements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Prepared by Dr. Aysun GÜRAN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58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8229600" cy="256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692696"/>
            <a:ext cx="843214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b="1" dirty="0"/>
              <a:t>If Statement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4525963"/>
          </a:xfrm>
        </p:spPr>
        <p:txBody>
          <a:bodyPr/>
          <a:lstStyle/>
          <a:p>
            <a:r>
              <a:rPr lang="en-US" dirty="0"/>
              <a:t>In the programs we have written so far, every statement is executed every time the program is run.  The conditional statement ‘if </a:t>
            </a:r>
            <a:r>
              <a:rPr lang="en-US" i="1" dirty="0"/>
              <a:t>condition statement</a:t>
            </a:r>
            <a:r>
              <a:rPr lang="en-US" dirty="0"/>
              <a:t> end’ only executes the statement if the condition evaluates to true.  The condition should be a logical expression evaluating to true or false.  For example: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Example:</a:t>
            </a:r>
            <a:endParaRPr lang="tr-T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446472" cy="382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Example: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57605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4648481" cy="3052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645024"/>
            <a:ext cx="4176464" cy="301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286500" cy="22669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6934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% Find min of q(x)=x^2+bx+c given </a:t>
            </a:r>
            <a:r>
              <a:rPr lang="en-US" sz="5600" dirty="0" err="1" smtClean="0"/>
              <a:t>b,c</a:t>
            </a:r>
            <a:r>
              <a:rPr lang="en-US" sz="5600" dirty="0" smtClean="0"/>
              <a:t> and random L,R.  Plot the function.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en-US" sz="5600" dirty="0" smtClean="0"/>
              <a:t>close all;  % clear all previous figures</a:t>
            </a:r>
          </a:p>
          <a:p>
            <a:pPr>
              <a:buNone/>
            </a:pPr>
            <a:r>
              <a:rPr lang="en-US" sz="5600" dirty="0" smtClean="0"/>
              <a:t>b= 2;  c= -1.5;     % coefficients of q(x)</a:t>
            </a:r>
          </a:p>
          <a:p>
            <a:pPr>
              <a:buNone/>
            </a:pPr>
            <a:r>
              <a:rPr lang="en-US" sz="5600" dirty="0" smtClean="0"/>
              <a:t>L= rand*10 - 8;     % left end of interval, random in (-8,2)</a:t>
            </a:r>
          </a:p>
          <a:p>
            <a:pPr>
              <a:buNone/>
            </a:pPr>
            <a:r>
              <a:rPr lang="en-US" sz="5600" dirty="0" smtClean="0"/>
              <a:t>R= L + 1 + rand*10; % right end of interval, random in (-7,13) </a:t>
            </a:r>
          </a:p>
          <a:p>
            <a:pPr>
              <a:buNone/>
            </a:pPr>
            <a:r>
              <a:rPr lang="tr-TR" sz="5600" dirty="0" smtClean="0"/>
              <a:t>xc = -b/2;  % critical value</a:t>
            </a:r>
          </a:p>
          <a:p>
            <a:pPr>
              <a:buNone/>
            </a:pPr>
            <a:r>
              <a:rPr lang="en-US" sz="5600" dirty="0" smtClean="0"/>
              <a:t>if (L&lt;=</a:t>
            </a:r>
            <a:r>
              <a:rPr lang="en-US" sz="5600" dirty="0" err="1" smtClean="0"/>
              <a:t>xc</a:t>
            </a:r>
            <a:r>
              <a:rPr lang="en-US" sz="5600" dirty="0" smtClean="0"/>
              <a:t> &amp;&amp; </a:t>
            </a:r>
            <a:r>
              <a:rPr lang="en-US" sz="5600" dirty="0" err="1" smtClean="0"/>
              <a:t>xc</a:t>
            </a:r>
            <a:r>
              <a:rPr lang="en-US" sz="5600" dirty="0" smtClean="0"/>
              <a:t>&lt;=R)</a:t>
            </a:r>
          </a:p>
          <a:p>
            <a:pPr>
              <a:buNone/>
            </a:pPr>
            <a:r>
              <a:rPr lang="tr-TR" sz="5600" dirty="0" smtClean="0"/>
              <a:t>   qMin= -b*b/4+c;  % q(xc)</a:t>
            </a:r>
          </a:p>
          <a:p>
            <a:pPr>
              <a:buNone/>
            </a:pPr>
            <a:r>
              <a:rPr lang="tr-TR" sz="5600" dirty="0" smtClean="0"/>
              <a:t>   xMin= xc;</a:t>
            </a:r>
          </a:p>
          <a:p>
            <a:pPr>
              <a:buNone/>
            </a:pPr>
            <a:r>
              <a:rPr lang="tr-TR" sz="5600" dirty="0" smtClean="0"/>
              <a:t>else</a:t>
            </a:r>
          </a:p>
          <a:p>
            <a:pPr>
              <a:buNone/>
            </a:pPr>
            <a:r>
              <a:rPr lang="fr-FR" sz="5600" dirty="0" smtClean="0"/>
              <a:t>   </a:t>
            </a:r>
            <a:r>
              <a:rPr lang="fr-FR" sz="5600" dirty="0" err="1" smtClean="0"/>
              <a:t>qL</a:t>
            </a:r>
            <a:r>
              <a:rPr lang="fr-FR" sz="5600" dirty="0" smtClean="0"/>
              <a:t>= L*L + b*L + c;  % q(L)</a:t>
            </a:r>
          </a:p>
          <a:p>
            <a:pPr>
              <a:buNone/>
            </a:pPr>
            <a:r>
              <a:rPr lang="pt-BR" sz="5600" dirty="0" smtClean="0"/>
              <a:t>   qR= R*R + b*R + c;  % q(R)</a:t>
            </a:r>
          </a:p>
          <a:p>
            <a:pPr>
              <a:buNone/>
            </a:pPr>
            <a:r>
              <a:rPr lang="tr-TR" sz="5600" dirty="0" smtClean="0"/>
              <a:t>   if (qL &lt; qR)</a:t>
            </a:r>
          </a:p>
          <a:p>
            <a:pPr>
              <a:buNone/>
            </a:pPr>
            <a:r>
              <a:rPr lang="tr-TR" sz="5600" dirty="0" smtClean="0"/>
              <a:t>      qMin= qL;</a:t>
            </a:r>
          </a:p>
          <a:p>
            <a:pPr>
              <a:buNone/>
            </a:pPr>
            <a:r>
              <a:rPr lang="tr-TR" sz="5600" dirty="0" smtClean="0"/>
              <a:t>      xMin= L;</a:t>
            </a:r>
          </a:p>
          <a:p>
            <a:pPr>
              <a:buNone/>
            </a:pPr>
            <a:r>
              <a:rPr lang="tr-TR" sz="5600" dirty="0" smtClean="0"/>
              <a:t>   else</a:t>
            </a:r>
          </a:p>
          <a:p>
            <a:pPr>
              <a:buNone/>
            </a:pPr>
            <a:r>
              <a:rPr lang="tr-TR" sz="5600" dirty="0" smtClean="0"/>
              <a:t>      qMin= qR;</a:t>
            </a:r>
          </a:p>
          <a:p>
            <a:pPr>
              <a:buNone/>
            </a:pPr>
            <a:r>
              <a:rPr lang="tr-TR" sz="5600" dirty="0" smtClean="0"/>
              <a:t>      xMin= R;</a:t>
            </a:r>
          </a:p>
          <a:p>
            <a:pPr>
              <a:buNone/>
            </a:pPr>
            <a:r>
              <a:rPr lang="tr-TR" sz="5600" dirty="0" smtClean="0"/>
              <a:t>   end</a:t>
            </a:r>
          </a:p>
          <a:p>
            <a:pPr>
              <a:buNone/>
            </a:pPr>
            <a:r>
              <a:rPr lang="tr-TR" sz="5600" dirty="0" smtClean="0"/>
              <a:t>end</a:t>
            </a:r>
          </a:p>
          <a:p>
            <a:pPr>
              <a:buNone/>
            </a:pPr>
            <a:r>
              <a:rPr lang="tr-TR" sz="5600" dirty="0" smtClean="0"/>
              <a:t>disp('Quadratic function q(x) = x^2 + bx + c')</a:t>
            </a:r>
          </a:p>
          <a:p>
            <a:pPr>
              <a:buNone/>
            </a:pPr>
            <a:r>
              <a:rPr lang="tr-TR" sz="5600" dirty="0" smtClean="0"/>
              <a:t>fprintf('    b=%.2f    c=%.2f\n', b,c)</a:t>
            </a:r>
          </a:p>
          <a:p>
            <a:pPr>
              <a:buNone/>
            </a:pPr>
            <a:r>
              <a:rPr lang="en-US" sz="5600" dirty="0" err="1" smtClean="0"/>
              <a:t>fprintf</a:t>
            </a:r>
            <a:r>
              <a:rPr lang="en-US" sz="5600" dirty="0" smtClean="0"/>
              <a:t>('The minimum value in [%.2f,%.2f] is %.4f\n\n', </a:t>
            </a:r>
            <a:r>
              <a:rPr lang="en-US" sz="5600" dirty="0" err="1" smtClean="0"/>
              <a:t>L,R,qMin</a:t>
            </a:r>
            <a:r>
              <a:rPr lang="en-US" sz="5600" dirty="0" smtClean="0"/>
              <a:t>)</a:t>
            </a:r>
          </a:p>
          <a:p>
            <a:pPr>
              <a:buNone/>
            </a:pPr>
            <a:r>
              <a:rPr lang="en-US" sz="5600" dirty="0" smtClean="0"/>
              <a:t>% Plot the graph (just for fun)</a:t>
            </a:r>
          </a:p>
          <a:p>
            <a:pPr>
              <a:buNone/>
            </a:pPr>
            <a:r>
              <a:rPr lang="tr-TR" sz="5600" dirty="0" smtClean="0"/>
              <a:t>xvector= linspace(L, R);</a:t>
            </a:r>
          </a:p>
          <a:p>
            <a:pPr>
              <a:buNone/>
            </a:pPr>
            <a:r>
              <a:rPr lang="tr-TR" sz="5600" dirty="0" smtClean="0"/>
              <a:t>qvector= xvector.^2 + b*xvector + c;</a:t>
            </a:r>
          </a:p>
          <a:p>
            <a:pPr>
              <a:buNone/>
            </a:pPr>
            <a:r>
              <a:rPr lang="tr-TR" sz="5600" dirty="0" smtClean="0"/>
              <a:t>plot(xvector,qvector, xMin,qMin,'o')</a:t>
            </a:r>
          </a:p>
          <a:p>
            <a:pPr>
              <a:buNone/>
            </a:pPr>
            <a:r>
              <a:rPr lang="en-US" sz="5600" dirty="0" smtClean="0"/>
              <a:t>title(</a:t>
            </a:r>
            <a:r>
              <a:rPr lang="en-US" sz="5600" dirty="0" err="1" smtClean="0"/>
              <a:t>sprintf</a:t>
            </a:r>
            <a:r>
              <a:rPr lang="en-US" sz="5600" dirty="0" smtClean="0"/>
              <a:t>('q(x) from x=%.1f to x=%.1f', L, R))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Output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958" y="1600200"/>
            <a:ext cx="5152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564558" cy="51843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i="1" dirty="0" smtClean="0"/>
              <a:t/>
            </a:r>
            <a:br>
              <a:rPr lang="tr-TR" b="1" i="1" dirty="0" smtClean="0"/>
            </a:br>
            <a:r>
              <a:rPr lang="en-US" b="1" i="1" dirty="0" smtClean="0"/>
              <a:t>Objectives</a:t>
            </a:r>
            <a:br>
              <a:rPr lang="en-US" b="1" i="1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052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By </a:t>
            </a:r>
            <a:r>
              <a:rPr lang="en-US" dirty="0"/>
              <a:t>the end of the session you should:</a:t>
            </a:r>
          </a:p>
          <a:p>
            <a:r>
              <a:rPr lang="en-US" dirty="0" smtClean="0"/>
              <a:t>know </a:t>
            </a:r>
            <a:r>
              <a:rPr lang="en-US" dirty="0"/>
              <a:t>the form of conditional expressions</a:t>
            </a:r>
          </a:p>
          <a:p>
            <a:r>
              <a:rPr lang="en-US" dirty="0" smtClean="0"/>
              <a:t>know </a:t>
            </a:r>
            <a:r>
              <a:rPr lang="en-US" dirty="0"/>
              <a:t>how to use the if-then-else statement to execute statements conditionally.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r-TR" sz="5600" dirty="0" smtClean="0"/>
              <a:t>% Script pLines</a:t>
            </a:r>
          </a:p>
          <a:p>
            <a:pPr>
              <a:buNone/>
            </a:pPr>
            <a:r>
              <a:rPr lang="en-US" sz="5600" dirty="0" smtClean="0"/>
              <a:t>% Determine whether two lines are parallel.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tr-TR" sz="5600" dirty="0" smtClean="0"/>
              <a:t>% Set up the window</a:t>
            </a:r>
          </a:p>
          <a:p>
            <a:pPr>
              <a:buNone/>
            </a:pPr>
            <a:r>
              <a:rPr lang="en-US" sz="5600" dirty="0" smtClean="0"/>
              <a:t>close all         % Close all previous figure windows</a:t>
            </a:r>
          </a:p>
          <a:p>
            <a:pPr>
              <a:buNone/>
            </a:pPr>
            <a:r>
              <a:rPr lang="en-US" sz="5600" dirty="0" smtClean="0"/>
              <a:t>figure            % Start a new figure window</a:t>
            </a:r>
          </a:p>
          <a:p>
            <a:pPr>
              <a:buNone/>
            </a:pPr>
            <a:r>
              <a:rPr lang="en-US" sz="5600" dirty="0" smtClean="0"/>
              <a:t>hold on           % Keep the same set of axes (multiple plots on same axes)</a:t>
            </a:r>
          </a:p>
          <a:p>
            <a:pPr>
              <a:buNone/>
            </a:pPr>
            <a:r>
              <a:rPr lang="en-US" sz="5600" dirty="0" smtClean="0"/>
              <a:t>axis equal        % unit lengths on x- and y-axis are equal</a:t>
            </a:r>
          </a:p>
          <a:p>
            <a:pPr>
              <a:buNone/>
            </a:pPr>
            <a:r>
              <a:rPr lang="fr-FR" sz="5600" dirty="0" smtClean="0"/>
              <a:t>axis([0 10 0 10]) % x-axis </a:t>
            </a:r>
            <a:r>
              <a:rPr lang="fr-FR" sz="5600" dirty="0" err="1" smtClean="0"/>
              <a:t>limits</a:t>
            </a:r>
            <a:r>
              <a:rPr lang="fr-FR" sz="5600" dirty="0" smtClean="0"/>
              <a:t> [0,10], y-axis </a:t>
            </a:r>
            <a:r>
              <a:rPr lang="fr-FR" sz="5600" dirty="0" err="1" smtClean="0"/>
              <a:t>limits</a:t>
            </a:r>
            <a:r>
              <a:rPr lang="fr-FR" sz="5600" dirty="0" smtClean="0"/>
              <a:t> [0,10]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tr-TR" sz="5600" dirty="0" smtClean="0"/>
              <a:t>% First point</a:t>
            </a:r>
          </a:p>
          <a:p>
            <a:pPr>
              <a:buNone/>
            </a:pPr>
            <a:r>
              <a:rPr lang="tr-TR" sz="5600" dirty="0" smtClean="0"/>
              <a:t>x1=4;  y1=3;</a:t>
            </a:r>
          </a:p>
          <a:p>
            <a:pPr>
              <a:buNone/>
            </a:pPr>
            <a:r>
              <a:rPr lang="tr-TR" sz="5600" dirty="0" smtClean="0"/>
              <a:t>plot(x1, y1, 'b*')</a:t>
            </a:r>
          </a:p>
          <a:p>
            <a:pPr>
              <a:buNone/>
            </a:pPr>
            <a:r>
              <a:rPr lang="tr-TR" sz="5600" dirty="0" smtClean="0"/>
              <a:t>text(x1, y1, '  P1')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en-US" sz="5600" dirty="0" smtClean="0"/>
              <a:t>%%% Do not change the code above %%%</a:t>
            </a:r>
          </a:p>
          <a:p>
            <a:pPr>
              <a:buNone/>
            </a:pPr>
            <a:r>
              <a:rPr lang="tr-TR" sz="5600" dirty="0" smtClean="0"/>
              <a:t>%%%%%%%%%%%%%%%%%%%%%%%%%%%%%%%%%%%%</a:t>
            </a:r>
          </a:p>
          <a:p>
            <a:pPr>
              <a:buNone/>
            </a:pPr>
            <a:r>
              <a:rPr lang="tr-TR" sz="5600" dirty="0" smtClean="0"/>
              <a:t>%%% Modify the code below %%%%%%%%%%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tr-TR" sz="5600" dirty="0" smtClean="0"/>
              <a:t>% Second point</a:t>
            </a:r>
          </a:p>
          <a:p>
            <a:pPr>
              <a:buNone/>
            </a:pPr>
            <a:r>
              <a:rPr lang="tr-TR" sz="5600" dirty="0" smtClean="0"/>
              <a:t>x2=8.5;  y2=7;</a:t>
            </a:r>
          </a:p>
          <a:p>
            <a:pPr>
              <a:buNone/>
            </a:pPr>
            <a:r>
              <a:rPr lang="tr-TR" sz="5600" dirty="0" smtClean="0"/>
              <a:t>plot(x2, y2, 'r+')</a:t>
            </a:r>
          </a:p>
          <a:p>
            <a:pPr>
              <a:buNone/>
            </a:pPr>
            <a:r>
              <a:rPr lang="tr-TR" sz="5600" dirty="0" smtClean="0"/>
              <a:t>text(x2, y2, '  P2')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en-US" sz="5600" dirty="0" smtClean="0"/>
              <a:t>% Random point, connected to P1</a:t>
            </a:r>
          </a:p>
          <a:p>
            <a:pPr>
              <a:buNone/>
            </a:pPr>
            <a:r>
              <a:rPr lang="tr-TR" sz="5600" dirty="0" smtClean="0"/>
              <a:t>xr= rand*6+2;</a:t>
            </a:r>
          </a:p>
          <a:p>
            <a:pPr>
              <a:buNone/>
            </a:pPr>
            <a:r>
              <a:rPr lang="tr-TR" sz="5600" dirty="0" smtClean="0"/>
              <a:t>yr= rand*6+2;</a:t>
            </a:r>
          </a:p>
          <a:p>
            <a:pPr>
              <a:buNone/>
            </a:pPr>
            <a:r>
              <a:rPr lang="tr-TR" sz="5600" dirty="0" smtClean="0"/>
              <a:t>plot(xr, yr, 'bx')</a:t>
            </a:r>
          </a:p>
          <a:p>
            <a:pPr>
              <a:buNone/>
            </a:pPr>
            <a:r>
              <a:rPr lang="tr-TR" sz="5600" dirty="0" smtClean="0"/>
              <a:t>text(xr, yr, '  PR')</a:t>
            </a:r>
          </a:p>
          <a:p>
            <a:pPr>
              <a:buNone/>
            </a:pPr>
            <a:r>
              <a:rPr lang="es-ES" sz="5600" dirty="0" err="1" smtClean="0"/>
              <a:t>plot</a:t>
            </a:r>
            <a:r>
              <a:rPr lang="es-ES" sz="5600" dirty="0" smtClean="0"/>
              <a:t>([</a:t>
            </a:r>
            <a:r>
              <a:rPr lang="es-ES" sz="5600" dirty="0" err="1" smtClean="0"/>
              <a:t>xr</a:t>
            </a:r>
            <a:r>
              <a:rPr lang="es-ES" sz="5600" dirty="0" smtClean="0"/>
              <a:t> x1],[</a:t>
            </a:r>
            <a:r>
              <a:rPr lang="es-ES" sz="5600" dirty="0" err="1" smtClean="0"/>
              <a:t>yr</a:t>
            </a:r>
            <a:r>
              <a:rPr lang="es-ES" sz="5600" dirty="0" smtClean="0"/>
              <a:t> y1],'k:')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% User-clicked point, connected to P2</a:t>
            </a:r>
          </a:p>
          <a:p>
            <a:pPr>
              <a:buNone/>
            </a:pPr>
            <a:r>
              <a:rPr lang="en-US" sz="5600" dirty="0" smtClean="0"/>
              <a:t>title('Click on the plot below')</a:t>
            </a:r>
          </a:p>
          <a:p>
            <a:pPr>
              <a:buNone/>
            </a:pPr>
            <a:r>
              <a:rPr lang="tr-TR" sz="5600" dirty="0" smtClean="0"/>
              <a:t>[xu, yu]= ginput(1);</a:t>
            </a:r>
          </a:p>
          <a:p>
            <a:pPr>
              <a:buNone/>
            </a:pPr>
            <a:r>
              <a:rPr lang="tr-TR" sz="5600" dirty="0" smtClean="0"/>
              <a:t>plot(xu, yu, 'ko') </a:t>
            </a:r>
          </a:p>
          <a:p>
            <a:pPr>
              <a:buNone/>
            </a:pPr>
            <a:r>
              <a:rPr lang="tr-TR" sz="5600" dirty="0" smtClean="0"/>
              <a:t>text(xu, yu, '  PU')</a:t>
            </a:r>
          </a:p>
          <a:p>
            <a:pPr>
              <a:buNone/>
            </a:pPr>
            <a:r>
              <a:rPr lang="es-ES" sz="5600" dirty="0" err="1" smtClean="0"/>
              <a:t>plot</a:t>
            </a:r>
            <a:r>
              <a:rPr lang="es-ES" sz="5600" dirty="0" smtClean="0"/>
              <a:t>([</a:t>
            </a:r>
            <a:r>
              <a:rPr lang="es-ES" sz="5600" dirty="0" err="1" smtClean="0"/>
              <a:t>xu</a:t>
            </a:r>
            <a:r>
              <a:rPr lang="es-ES" sz="5600" dirty="0" smtClean="0"/>
              <a:t> x2],[</a:t>
            </a:r>
            <a:r>
              <a:rPr lang="es-ES" sz="5600" dirty="0" err="1" smtClean="0"/>
              <a:t>yu</a:t>
            </a:r>
            <a:r>
              <a:rPr lang="es-ES" sz="5600" dirty="0" smtClean="0"/>
              <a:t> y2],'m-')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en-US" sz="5600" dirty="0" smtClean="0"/>
              <a:t>% Compare the slope of the lines</a:t>
            </a:r>
          </a:p>
          <a:p>
            <a:pPr>
              <a:buNone/>
            </a:pPr>
            <a:r>
              <a:rPr lang="tr-TR" sz="5600" dirty="0" smtClean="0"/>
              <a:t>slope1r= (y1-yr)/(x1-xr);</a:t>
            </a:r>
          </a:p>
          <a:p>
            <a:pPr>
              <a:buNone/>
            </a:pPr>
            <a:r>
              <a:rPr lang="tr-TR" sz="5600" dirty="0" smtClean="0"/>
              <a:t>slope2u= (y2-yu)/(x2-xu);</a:t>
            </a:r>
          </a:p>
          <a:p>
            <a:pPr>
              <a:buNone/>
            </a:pPr>
            <a:r>
              <a:rPr lang="en-US" sz="5600" dirty="0" err="1" smtClean="0"/>
              <a:t>tol</a:t>
            </a:r>
            <a:r>
              <a:rPr lang="en-US" sz="5600" dirty="0" smtClean="0"/>
              <a:t>= 0.2;  % Simple tolerance for the slopes of the lines.</a:t>
            </a:r>
          </a:p>
          <a:p>
            <a:pPr>
              <a:buNone/>
            </a:pPr>
            <a:r>
              <a:rPr lang="en-US" sz="5600" dirty="0" smtClean="0"/>
              <a:t>           % Relative difference would be a better criterion.</a:t>
            </a:r>
          </a:p>
          <a:p>
            <a:pPr>
              <a:buNone/>
            </a:pPr>
            <a:r>
              <a:rPr lang="en-US" sz="5600" dirty="0" smtClean="0"/>
              <a:t>           % This criterion does not work well for two almost vertical</a:t>
            </a:r>
          </a:p>
          <a:p>
            <a:pPr>
              <a:buNone/>
            </a:pPr>
            <a:r>
              <a:rPr lang="en-US" sz="5600" dirty="0" smtClean="0"/>
              <a:t>           % lines with opposite slopes (signs).</a:t>
            </a:r>
          </a:p>
          <a:p>
            <a:pPr>
              <a:buNone/>
            </a:pPr>
            <a:r>
              <a:rPr lang="tr-TR" sz="5600" dirty="0" smtClean="0"/>
              <a:t>if abs(slope1r-slope2u) &lt; tol</a:t>
            </a:r>
          </a:p>
          <a:p>
            <a:pPr>
              <a:buNone/>
            </a:pPr>
            <a:r>
              <a:rPr lang="en-US" sz="5600" dirty="0" smtClean="0"/>
              <a:t>    mess= </a:t>
            </a:r>
            <a:r>
              <a:rPr lang="en-US" sz="5600" dirty="0" err="1" smtClean="0"/>
              <a:t>sprintf</a:t>
            </a:r>
            <a:r>
              <a:rPr lang="en-US" sz="5600" dirty="0" smtClean="0"/>
              <a:t>('Almost parallel! Your line has a slope of %.2f', ...</a:t>
            </a:r>
          </a:p>
          <a:p>
            <a:pPr>
              <a:buNone/>
            </a:pPr>
            <a:r>
              <a:rPr lang="tr-TR" sz="5600" dirty="0" smtClean="0"/>
              <a:t>                  slope2u);</a:t>
            </a:r>
          </a:p>
          <a:p>
            <a:pPr>
              <a:buNone/>
            </a:pPr>
            <a:r>
              <a:rPr lang="tr-TR" sz="5600" dirty="0" smtClean="0"/>
              <a:t>elseif slope2u &gt; slope1r</a:t>
            </a:r>
          </a:p>
          <a:p>
            <a:pPr>
              <a:buNone/>
            </a:pPr>
            <a:r>
              <a:rPr lang="en-US" sz="5600" dirty="0" smtClean="0"/>
              <a:t>    mess= </a:t>
            </a:r>
            <a:r>
              <a:rPr lang="en-US" sz="5600" dirty="0" err="1" smtClean="0"/>
              <a:t>sprintf</a:t>
            </a:r>
            <a:r>
              <a:rPr lang="en-US" sz="5600" dirty="0" smtClean="0"/>
              <a:t>('Your line has a greater slope value than the given line');</a:t>
            </a:r>
          </a:p>
          <a:p>
            <a:pPr>
              <a:buNone/>
            </a:pPr>
            <a:r>
              <a:rPr lang="tr-TR" sz="5600" dirty="0" smtClean="0"/>
              <a:t>else</a:t>
            </a:r>
          </a:p>
          <a:p>
            <a:pPr>
              <a:buNone/>
            </a:pPr>
            <a:r>
              <a:rPr lang="en-US" sz="5600" dirty="0" smtClean="0"/>
              <a:t>    mess= </a:t>
            </a:r>
            <a:r>
              <a:rPr lang="en-US" sz="5600" dirty="0" err="1" smtClean="0"/>
              <a:t>sprintf</a:t>
            </a:r>
            <a:r>
              <a:rPr lang="en-US" sz="5600" dirty="0" smtClean="0"/>
              <a:t>('Your line has a smaller slope value than the given line');</a:t>
            </a:r>
          </a:p>
          <a:p>
            <a:pPr>
              <a:buNone/>
            </a:pPr>
            <a:r>
              <a:rPr lang="tr-TR" sz="5600" dirty="0" smtClean="0"/>
              <a:t>end</a:t>
            </a:r>
          </a:p>
          <a:p>
            <a:pPr>
              <a:buNone/>
            </a:pPr>
            <a:r>
              <a:rPr lang="tr-TR" sz="5600" dirty="0" smtClean="0"/>
              <a:t>title(mess)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tr-TR" sz="5600" dirty="0" smtClean="0"/>
              <a:t>%%%%%%%%%%%%%%%%%%%%%%%%%%%%%%%%%%%%</a:t>
            </a:r>
          </a:p>
          <a:p>
            <a:pPr>
              <a:buNone/>
            </a:pPr>
            <a:r>
              <a:rPr lang="en-US" sz="5600" dirty="0" smtClean="0"/>
              <a:t>%%% Do not change the code below %%%</a:t>
            </a:r>
          </a:p>
          <a:p>
            <a:pPr>
              <a:buNone/>
            </a:pPr>
            <a:r>
              <a:rPr lang="tr-TR" sz="5600" dirty="0" smtClean="0"/>
              <a:t> </a:t>
            </a:r>
          </a:p>
          <a:p>
            <a:pPr>
              <a:buNone/>
            </a:pPr>
            <a:r>
              <a:rPr lang="tr-TR" sz="5600" dirty="0" smtClean="0"/>
              <a:t>hold off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Output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958" y="1600200"/>
            <a:ext cx="5152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Conditional Expressions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have seen a number of arithmetical expressions using operators such as +, – and *.  </a:t>
            </a:r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/>
              <a:t>can also create “logical” or “conditional” expressions using comparison and Boolean operators.  </a:t>
            </a:r>
            <a:endParaRPr lang="tr-TR" dirty="0" smtClean="0"/>
          </a:p>
          <a:p>
            <a:r>
              <a:rPr lang="en-US" dirty="0" smtClean="0"/>
              <a:t>Such </a:t>
            </a:r>
            <a:r>
              <a:rPr lang="en-US" dirty="0"/>
              <a:t>expressions always produce a numerical result that is either 1 for true expressions, or 0 for false expressions. 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comparison operators </a:t>
            </a:r>
            <a:r>
              <a:rPr lang="en-US" dirty="0" smtClean="0"/>
              <a:t>are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‘&lt;’, ‘&lt;=’, ‘==’, ‘&gt;=’, ‘&gt;’ and ‘~=’. 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Boolean operators are ‘&amp;’ (and), ‘|’ (or), ‘~’ (not).  </a:t>
            </a:r>
            <a:endParaRPr lang="tr-TR" dirty="0" smtClean="0"/>
          </a:p>
          <a:p>
            <a:r>
              <a:rPr lang="en-US" dirty="0" smtClean="0"/>
              <a:t>You </a:t>
            </a:r>
            <a:r>
              <a:rPr lang="en-US" dirty="0"/>
              <a:t>can use parentheses to bracket expressions to force an evaluation order.  For example: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Example: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952" y="1600200"/>
            <a:ext cx="79600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433467"/>
          </a:xfrm>
        </p:spPr>
        <p:txBody>
          <a:bodyPr>
            <a:normAutofit/>
          </a:bodyPr>
          <a:lstStyle/>
          <a:p>
            <a:r>
              <a:rPr lang="en-US" dirty="0"/>
              <a:t>You can even perform logical operations on arrays.  The operations are performed cell-by-cell and the output is an array of logical values</a:t>
            </a:r>
            <a:r>
              <a:rPr lang="en-US" dirty="0" smtClean="0"/>
              <a:t>: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694048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r>
              <a:rPr lang="en-US" dirty="0"/>
              <a:t>Finally, you can use a logical array to select elements from a numerical array.  Cells from the numerical array that match true values in the logical array are extracted.  Just use the logical array in the place of the subscript operator, e.g.: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429000"/>
            <a:ext cx="613345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560840" cy="188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933056"/>
            <a:ext cx="498426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Examples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1152"/>
            <a:ext cx="8229600" cy="44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the find() function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8229600" cy="253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A92C20ECF7A4F805B46608BFBD284" ma:contentTypeVersion="1" ma:contentTypeDescription="Create a new document." ma:contentTypeScope="" ma:versionID="1b76fcb6a42289bc13bacc0cebcecd86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a4bdc82c90326439dac013b2b1f31987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8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A8DBAD5-8128-4E34-91D4-A760C949BBE0}">
  <ds:schemaRefs>
    <ds:schemaRef ds:uri="http://schemas.microsoft.com/office/2006/metadata/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340C1401-0119-455E-8410-99076F2543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B0626A-0B07-4F47-ABAB-86624EB3D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742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Computer Programming with MATLAB (Control Statements)</vt:lpstr>
      <vt:lpstr> Objectives </vt:lpstr>
      <vt:lpstr>Conditional Expressions</vt:lpstr>
      <vt:lpstr>Example:</vt:lpstr>
      <vt:lpstr>Slide 5</vt:lpstr>
      <vt:lpstr>Slide 6</vt:lpstr>
      <vt:lpstr>Examples</vt:lpstr>
      <vt:lpstr>Examples</vt:lpstr>
      <vt:lpstr>About the find() function</vt:lpstr>
      <vt:lpstr>Slide 10</vt:lpstr>
      <vt:lpstr>Slide 11</vt:lpstr>
      <vt:lpstr>If Statement</vt:lpstr>
      <vt:lpstr>Example:</vt:lpstr>
      <vt:lpstr>Example:</vt:lpstr>
      <vt:lpstr>Slide 15</vt:lpstr>
      <vt:lpstr>Example</vt:lpstr>
      <vt:lpstr>Slide 17</vt:lpstr>
      <vt:lpstr>Output</vt:lpstr>
      <vt:lpstr>Example</vt:lpstr>
      <vt:lpstr>Slide 20</vt:lpstr>
      <vt:lpstr>Slide 21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Lesson4</dc:title>
  <dc:creator>Aysun Guran</dc:creator>
  <cp:lastModifiedBy>Aysun Guran</cp:lastModifiedBy>
  <cp:revision>32</cp:revision>
  <dcterms:created xsi:type="dcterms:W3CDTF">2013-10-05T12:35:09Z</dcterms:created>
  <dcterms:modified xsi:type="dcterms:W3CDTF">2013-10-21T17:02:32Z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0x010100C94A92C20ECF7A4F805B46608BFBD284</vt:lpwstr>
  </property>
</Properties>
</file>